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5008" r:id="rId2"/>
    <p:sldMasterId id="2147483704" r:id="rId3"/>
    <p:sldMasterId id="2147483855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0" r:id="rId6"/>
    <p:sldId id="301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2" r:id="rId15"/>
    <p:sldId id="313" r:id="rId16"/>
    <p:sldId id="315" r:id="rId17"/>
    <p:sldId id="316" r:id="rId18"/>
    <p:sldId id="318" r:id="rId19"/>
    <p:sldId id="298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124"/>
    <a:srgbClr val="2F5994"/>
    <a:srgbClr val="0B5A99"/>
    <a:srgbClr val="216398"/>
    <a:srgbClr val="0078D7"/>
    <a:srgbClr val="69A1C7"/>
    <a:srgbClr val="206296"/>
    <a:srgbClr val="6BA2C9"/>
    <a:srgbClr val="6FA7CD"/>
    <a:srgbClr val="5B99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8" autoAdjust="0"/>
    <p:restoredTop sz="95394" autoAdjust="0"/>
  </p:normalViewPr>
  <p:slideViewPr>
    <p:cSldViewPr snapToGrid="0">
      <p:cViewPr varScale="1">
        <p:scale>
          <a:sx n="80" d="100"/>
          <a:sy n="80" d="100"/>
        </p:scale>
        <p:origin x="509" y="6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2312"/>
    </p:cViewPr>
  </p:sorterViewPr>
  <p:notesViewPr>
    <p:cSldViewPr snapToGrid="0">
      <p:cViewPr varScale="1">
        <p:scale>
          <a:sx n="95" d="100"/>
          <a:sy n="95" d="100"/>
        </p:scale>
        <p:origin x="27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45510089927283"/>
          <c:y val="4.9108222711829727E-2"/>
          <c:w val="0.79518806898374628"/>
          <c:h val="0.7509507090247680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345</c:v>
                </c:pt>
                <c:pt idx="1">
                  <c:v>609</c:v>
                </c:pt>
                <c:pt idx="2">
                  <c:v>663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8.1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Hello World (M)</c:v>
                      </c:pt>
                      <c:pt idx="1">
                        <c:v>Dialer (M)</c:v>
                      </c:pt>
                      <c:pt idx="2">
                        <c:v>Calc (PC)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246-46B0-B974-6BFC3B24D6BA}"/>
            </c:ext>
          </c:extLst>
        </c:ser>
        <c:ser>
          <c:idx val="1"/>
          <c:order val="1"/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Sheet1!$C$2:$C$4</c:f>
              <c:numCache>
                <c:formatCode>General</c:formatCode>
                <c:ptCount val="3"/>
                <c:pt idx="0">
                  <c:v>277</c:v>
                </c:pt>
                <c:pt idx="1">
                  <c:v>510</c:v>
                </c:pt>
                <c:pt idx="2">
                  <c:v>511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10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Hello World (M)</c:v>
                      </c:pt>
                      <c:pt idx="1">
                        <c:v>Dialer (M)</c:v>
                      </c:pt>
                      <c:pt idx="2">
                        <c:v>Calc (PC)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246-46B0-B974-6BFC3B24D6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4155880"/>
        <c:axId val="394152744"/>
      </c:barChart>
      <c:catAx>
        <c:axId val="39415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52744"/>
        <c:crosses val="autoZero"/>
        <c:auto val="1"/>
        <c:lblAlgn val="ctr"/>
        <c:lblOffset val="100"/>
        <c:noMultiLvlLbl val="0"/>
      </c:catAx>
      <c:valAx>
        <c:axId val="39415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Time in  </a:t>
                </a:r>
                <a:r>
                  <a:rPr lang="en-US" dirty="0" err="1" smtClean="0"/>
                  <a:t>ms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5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0655516946125"/>
          <c:y val="4.8944526571621856E-2"/>
          <c:w val="0.83172722122588294"/>
          <c:h val="0.7596117763491417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shade val="80000"/>
                <a:satMod val="18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7.5</c:v>
                </c:pt>
                <c:pt idx="1">
                  <c:v>12.6</c:v>
                </c:pt>
                <c:pt idx="2">
                  <c:v>18.399999999999999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8.1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Hello World (M)</c:v>
                      </c:pt>
                      <c:pt idx="1">
                        <c:v>Dialer (M)</c:v>
                      </c:pt>
                      <c:pt idx="2">
                        <c:v>Calc (PC)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965-4E38-BD35-8DAE5D764992}"/>
            </c:ext>
          </c:extLst>
        </c:ser>
        <c:ser>
          <c:idx val="1"/>
          <c:order val="1"/>
          <c:spPr>
            <a:solidFill>
              <a:schemeClr val="accent2">
                <a:shade val="80000"/>
                <a:satMod val="18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Sheet1!$C$2:$C$4</c:f>
              <c:numCache>
                <c:formatCode>General</c:formatCode>
                <c:ptCount val="3"/>
                <c:pt idx="0">
                  <c:v>4.2</c:v>
                </c:pt>
                <c:pt idx="1">
                  <c:v>7</c:v>
                </c:pt>
                <c:pt idx="2">
                  <c:v>12.5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10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Hello World (M)</c:v>
                      </c:pt>
                      <c:pt idx="1">
                        <c:v>Dialer (M)</c:v>
                      </c:pt>
                      <c:pt idx="2">
                        <c:v>Calc (PC)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965-4E38-BD35-8DAE5D7649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94160192"/>
        <c:axId val="394153528"/>
      </c:barChart>
      <c:catAx>
        <c:axId val="39416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53528"/>
        <c:crosses val="autoZero"/>
        <c:auto val="1"/>
        <c:lblAlgn val="ctr"/>
        <c:lblOffset val="100"/>
        <c:noMultiLvlLbl val="0"/>
      </c:catAx>
      <c:valAx>
        <c:axId val="39415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197" b="1" i="0" u="none" strike="noStrike" kern="1200" baseline="0">
                    <a:solidFill>
                      <a:srgbClr val="44546A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smtClean="0">
                    <a:effectLst/>
                  </a:rPr>
                  <a:t>Dynamic  in  MB</a:t>
                </a:r>
                <a:endParaRPr lang="en-US" sz="1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197" b="1" i="0" u="none" strike="noStrike" kern="1200" baseline="0">
                  <a:solidFill>
                    <a:srgbClr val="44546A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16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4F5833-6C60-4082-AD3B-D70721FF8A39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8EB7A1E-F434-4EAC-AEBD-7592D79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80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2A63B0-0A9F-4A15-A3C9-4160253A81CB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AC0659-34C9-4BAF-A7FA-59E8DF728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5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Build 2015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>
                <a:solidFill>
                  <a:prstClr val="black"/>
                </a:solidFill>
              </a:rPr>
              <a:pPr/>
              <a:t>8/17/2015 4:07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1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719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35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6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80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333333"/>
                    </a:gs>
                    <a:gs pos="100000">
                      <a:srgbClr val="333333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36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3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203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930706" y="6006587"/>
            <a:ext cx="1813243" cy="38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896238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4" name="Freeform 3"/>
          <p:cNvSpPr>
            <a:spLocks noChangeAspect="1" noEditPoints="1"/>
          </p:cNvSpPr>
          <p:nvPr/>
        </p:nvSpPr>
        <p:spPr bwMode="black">
          <a:xfrm>
            <a:off x="10129868" y="5984140"/>
            <a:ext cx="1607625" cy="403448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107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532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200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12779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  <a:defRPr lang="en-US" sz="352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 sz="1863">
                <a:solidFill>
                  <a:srgbClr val="FFFFFF"/>
                </a:solidFill>
              </a:defRPr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05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1600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2" y="291070"/>
            <a:ext cx="11653522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0" y="1507552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21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877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27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4" y="2980724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6157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39" y="1505896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23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8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351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5" y="3085694"/>
            <a:ext cx="3227129" cy="68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16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78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69239" y="2262478"/>
            <a:ext cx="1532465" cy="316989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651737" y="2256322"/>
            <a:ext cx="3169353" cy="31822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095785" y="2257102"/>
            <a:ext cx="3826977" cy="318064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076404" y="2256137"/>
            <a:ext cx="2300636" cy="318257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18774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68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32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60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5687379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15948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5756740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95395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96215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7780486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959236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909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7360145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230909523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504645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" y="47625"/>
            <a:ext cx="10270135" cy="914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0412" y="1447800"/>
            <a:ext cx="5845595" cy="4953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916456" y="1447800"/>
            <a:ext cx="1972015" cy="3291840"/>
          </a:xfr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0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7273" y="4744623"/>
            <a:ext cx="19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916456" y="4744623"/>
            <a:ext cx="197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484CC"/>
                </a:solidFill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2059725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81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40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6525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42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78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325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06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8609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22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924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3508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96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597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23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461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6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4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26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  <a:spcAft>
                <a:spcPts val="1599"/>
              </a:spcAft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69241" y="291070"/>
            <a:ext cx="11653523" cy="896552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135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1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69241" y="1507553"/>
            <a:ext cx="3854647" cy="3842896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18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17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218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1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6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269239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6096001" y="1187620"/>
            <a:ext cx="5826760" cy="5379312"/>
          </a:xfr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6782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/>
          </p:cNvSpPr>
          <p:nvPr userDrawn="1"/>
        </p:nvSpPr>
        <p:spPr>
          <a:xfrm>
            <a:off x="10529457" y="6553200"/>
            <a:ext cx="166369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99" dirty="0" smtClean="0">
                <a:solidFill>
                  <a:srgbClr val="666666"/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7341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2245936"/>
          </a:xfrm>
        </p:spPr>
        <p:txBody>
          <a:bodyPr>
            <a:spAutoFit/>
          </a:bodyPr>
          <a:lstStyle>
            <a:lvl3pPr>
              <a:defRPr sz="2350"/>
            </a:lvl3pPr>
            <a:lvl4pPr>
              <a:defRPr sz="1958"/>
            </a:lvl4pPr>
            <a:lvl5pPr>
              <a:defRPr sz="1958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0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4" y="6417567"/>
            <a:ext cx="353996" cy="3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166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751365" y="2980725"/>
            <a:ext cx="7171401" cy="896552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26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895328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69240" y="1505897"/>
            <a:ext cx="3854627" cy="3846208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335834" indent="-335834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02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4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1"/>
            </a:lvl3pPr>
            <a:lvl4pPr>
              <a:defRPr sz="1960"/>
            </a:lvl4pPr>
            <a:lvl5pPr>
              <a:defRPr sz="196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1" y="1635896"/>
            <a:ext cx="2689275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1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532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8162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0354">
                      <a:schemeClr val="tx2"/>
                    </a:gs>
                    <a:gs pos="40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0"/>
            </a:lvl2pPr>
            <a:lvl3pPr marL="223871" indent="0">
              <a:buNone/>
              <a:defRPr/>
            </a:lvl3pPr>
            <a:lvl4pPr marL="447743" indent="0">
              <a:buNone/>
              <a:defRPr/>
            </a:lvl4pPr>
            <a:lvl5pPr marL="671614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54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53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61215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1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37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589" y="6118623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7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970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1738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5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5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5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9375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22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4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3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630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5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5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03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353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38872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81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_BUIL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992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_BUILD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16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_BUILD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2632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286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_BUILD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10533078" y="6220469"/>
            <a:ext cx="1380558" cy="346464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4367"/>
            <a:endParaRPr lang="en-US" sz="1765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32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404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a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36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4003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sil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47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ya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005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686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0205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88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429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9179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9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36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7480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1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1399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3373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33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151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hoto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579601"/>
            <a:ext cx="5378548" cy="1698798"/>
          </a:xfrm>
        </p:spPr>
        <p:txBody>
          <a:bodyPr wrap="square" anchor="ctr" anchorCtr="0">
            <a:spAutoFit/>
          </a:bodyPr>
          <a:lstStyle>
            <a:lvl1pPr algn="l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9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accent5"/>
                </a:solidFill>
                <a:effectLst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4" y="1204913"/>
            <a:ext cx="11934825" cy="5653087"/>
          </a:xfrm>
        </p:spPr>
        <p:txBody>
          <a:bodyPr vert="horz" lIns="137160" tIns="109728" rIns="137160" bIns="109728" rtlCol="0">
            <a:noAutofit/>
          </a:bodyPr>
          <a:lstStyle>
            <a:lvl1pPr>
              <a:defRPr lang="en-US" b="1" cap="none" spc="0" dirty="0" smtClean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>
              <a:defRPr lang="en-US" sz="2400" b="0" cap="none" spc="0" dirty="0" smtClean="0">
                <a:ln>
                  <a:noFill/>
                </a:ln>
                <a:solidFill>
                  <a:schemeClr val="accent1"/>
                </a:solidFill>
                <a:effectLst/>
              </a:defRPr>
            </a:lvl2pPr>
            <a:lvl3pPr>
              <a:defRPr lang="en-US" sz="2400" b="0" cap="none" spc="0" dirty="0" smtClean="0">
                <a:ln>
                  <a:noFill/>
                </a:ln>
                <a:solidFill>
                  <a:schemeClr val="accent3"/>
                </a:solidFill>
                <a:effectLst/>
              </a:defRPr>
            </a:lvl3pPr>
            <a:lvl4pPr>
              <a:defRPr lang="en-US" sz="2400" b="0" cap="none" spc="0" dirty="0" smtClean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defRPr>
            </a:lvl4pPr>
            <a:lvl5pPr>
              <a:defRPr lang="en-US" sz="2400" b="0" cap="none" spc="0" dirty="0">
                <a:ln>
                  <a:noFill/>
                </a:ln>
                <a:effectLst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78780" cy="10578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endParaRPr lang="en-US" sz="2000" dirty="0" err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63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MO Lead-i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0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>
                <a:solidFill>
                  <a:srgbClr val="737373"/>
                </a:solidFill>
              </a:endParaRPr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10158413" y="6378575"/>
            <a:ext cx="1639887" cy="323850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0:00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89547" y="3567659"/>
            <a:ext cx="2832186" cy="1218795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7200" dirty="0" smtClean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2" y="736517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91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57175" y="1204913"/>
            <a:ext cx="11685588" cy="5653087"/>
          </a:xfrm>
        </p:spPr>
        <p:txBody>
          <a:bodyPr/>
          <a:lstStyle>
            <a:lvl2pPr marL="457200" indent="-222250">
              <a:buFont typeface="+mj-lt"/>
              <a:buAutoNum type="arabicPeriod"/>
              <a:defRPr sz="2400"/>
            </a:lvl2pPr>
            <a:lvl3pPr marL="692150" indent="-227013">
              <a:defRPr sz="2400"/>
            </a:lvl3pPr>
            <a:lvl4pPr marL="1149350" indent="-227013">
              <a:defRPr sz="2400"/>
            </a:lvl4pPr>
            <a:lvl5pPr marL="1606550" indent="-227013"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5"/>
          <p:cNvSpPr txBox="1">
            <a:spLocks/>
          </p:cNvSpPr>
          <p:nvPr/>
        </p:nvSpPr>
        <p:spPr>
          <a:xfrm>
            <a:off x="269239" y="237067"/>
            <a:ext cx="11653523" cy="982133"/>
          </a:xfrm>
          <a:prstGeom prst="rect">
            <a:avLst/>
          </a:prstGeom>
        </p:spPr>
        <p:txBody>
          <a:bodyPr vert="horz" lIns="137160" tIns="109728" rIns="137160" bIns="109728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spc="0">
                <a:ln>
                  <a:noFill/>
                </a:ln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70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010613" y="3429000"/>
            <a:ext cx="9686369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336790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1.52668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1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01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77800"/>
            <a:ext cx="6274974" cy="359258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2077814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solidFill>
                  <a:srgbClr val="171717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6"/>
            <a:ext cx="6276530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171717"/>
                </a:soli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354018" y="6146867"/>
            <a:ext cx="1355630" cy="289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13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94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32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91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184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19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050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353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5628" y="2240362"/>
            <a:ext cx="6947134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95859" y="3694460"/>
            <a:ext cx="6948232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Content placeholder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28389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28389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ll Ou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69239" y="2967720"/>
            <a:ext cx="11637012" cy="92256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5328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44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4151445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40362"/>
            <a:ext cx="9859116" cy="995838"/>
          </a:xfrm>
          <a:noFill/>
        </p:spPr>
        <p:txBody>
          <a:bodyPr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36308" y="3694460"/>
            <a:ext cx="9860674" cy="669927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10612" y="3429000"/>
            <a:ext cx="7169065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836308" y="4207039"/>
            <a:ext cx="9860674" cy="615609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Optional Title Role, Company</a:t>
            </a:r>
          </a:p>
        </p:txBody>
      </p:sp>
    </p:spTree>
    <p:extLst>
      <p:ext uri="{BB962C8B-B14F-4D97-AF65-F5344CB8AC3E}">
        <p14:creationId xmlns:p14="http://schemas.microsoft.com/office/powerpoint/2010/main" val="1121426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1.52668E-6 2.19246E-6 " pathEditMode="relative" rAng="0" ptsTypes="AA">
                                      <p:cBhvr>
                                        <p:cTn id="15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4 -0.00045 L 1.52668E-6 -3.37267E-6 " pathEditMode="relative" rAng="0" ptsTypes="AA">
                                      <p:cBhvr>
                                        <p:cTn id="21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0"/>
                  </p:stCondLst>
                  <p:childTnLst>
                    <p:animMotion origin="layout" path="M -0.03944 -0.00045 L 1.52668E-6 -3.37267E-6 " pathEditMode="relative" rAng="0" ptsTypes="AA">
                      <p:cBhvr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Lead-in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9406401" y="5861707"/>
            <a:ext cx="2343449" cy="513900"/>
            <a:chOff x="3484562" y="4392613"/>
            <a:chExt cx="6862764" cy="1504950"/>
          </a:xfrm>
          <a:solidFill>
            <a:schemeClr val="bg1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51313" y="4392613"/>
              <a:ext cx="838200" cy="739775"/>
            </a:xfrm>
            <a:custGeom>
              <a:avLst/>
              <a:gdLst>
                <a:gd name="T0" fmla="*/ 0 w 528"/>
                <a:gd name="T1" fmla="*/ 466 h 466"/>
                <a:gd name="T2" fmla="*/ 528 w 528"/>
                <a:gd name="T3" fmla="*/ 466 h 466"/>
                <a:gd name="T4" fmla="*/ 528 w 528"/>
                <a:gd name="T5" fmla="*/ 0 h 466"/>
                <a:gd name="T6" fmla="*/ 0 w 528"/>
                <a:gd name="T7" fmla="*/ 74 h 466"/>
                <a:gd name="T8" fmla="*/ 0 w 528"/>
                <a:gd name="T9" fmla="*/ 46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466"/>
                  </a:moveTo>
                  <a:lnTo>
                    <a:pt x="528" y="466"/>
                  </a:lnTo>
                  <a:lnTo>
                    <a:pt x="528" y="0"/>
                  </a:lnTo>
                  <a:lnTo>
                    <a:pt x="0" y="74"/>
                  </a:lnTo>
                  <a:lnTo>
                    <a:pt x="0" y="4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484562" y="4513263"/>
              <a:ext cx="642938" cy="619125"/>
            </a:xfrm>
            <a:custGeom>
              <a:avLst/>
              <a:gdLst>
                <a:gd name="T0" fmla="*/ 405 w 405"/>
                <a:gd name="T1" fmla="*/ 390 h 390"/>
                <a:gd name="T2" fmla="*/ 405 w 405"/>
                <a:gd name="T3" fmla="*/ 0 h 390"/>
                <a:gd name="T4" fmla="*/ 0 w 405"/>
                <a:gd name="T5" fmla="*/ 56 h 390"/>
                <a:gd name="T6" fmla="*/ 0 w 405"/>
                <a:gd name="T7" fmla="*/ 390 h 390"/>
                <a:gd name="T8" fmla="*/ 405 w 405"/>
                <a:gd name="T9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90">
                  <a:moveTo>
                    <a:pt x="405" y="390"/>
                  </a:moveTo>
                  <a:lnTo>
                    <a:pt x="405" y="0"/>
                  </a:lnTo>
                  <a:lnTo>
                    <a:pt x="0" y="56"/>
                  </a:lnTo>
                  <a:lnTo>
                    <a:pt x="0" y="390"/>
                  </a:lnTo>
                  <a:lnTo>
                    <a:pt x="405" y="3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3484562" y="5157788"/>
              <a:ext cx="642938" cy="617538"/>
            </a:xfrm>
            <a:custGeom>
              <a:avLst/>
              <a:gdLst>
                <a:gd name="T0" fmla="*/ 405 w 405"/>
                <a:gd name="T1" fmla="*/ 0 h 389"/>
                <a:gd name="T2" fmla="*/ 0 w 405"/>
                <a:gd name="T3" fmla="*/ 0 h 389"/>
                <a:gd name="T4" fmla="*/ 0 w 405"/>
                <a:gd name="T5" fmla="*/ 333 h 389"/>
                <a:gd name="T6" fmla="*/ 405 w 405"/>
                <a:gd name="T7" fmla="*/ 389 h 389"/>
                <a:gd name="T8" fmla="*/ 405 w 405"/>
                <a:gd name="T9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5" h="389">
                  <a:moveTo>
                    <a:pt x="405" y="0"/>
                  </a:moveTo>
                  <a:lnTo>
                    <a:pt x="0" y="0"/>
                  </a:lnTo>
                  <a:lnTo>
                    <a:pt x="0" y="333"/>
                  </a:lnTo>
                  <a:lnTo>
                    <a:pt x="405" y="389"/>
                  </a:lnTo>
                  <a:lnTo>
                    <a:pt x="4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4151313" y="5157788"/>
              <a:ext cx="838200" cy="739775"/>
            </a:xfrm>
            <a:custGeom>
              <a:avLst/>
              <a:gdLst>
                <a:gd name="T0" fmla="*/ 0 w 528"/>
                <a:gd name="T1" fmla="*/ 0 h 466"/>
                <a:gd name="T2" fmla="*/ 0 w 528"/>
                <a:gd name="T3" fmla="*/ 392 h 466"/>
                <a:gd name="T4" fmla="*/ 528 w 528"/>
                <a:gd name="T5" fmla="*/ 466 h 466"/>
                <a:gd name="T6" fmla="*/ 528 w 528"/>
                <a:gd name="T7" fmla="*/ 0 h 466"/>
                <a:gd name="T8" fmla="*/ 0 w 528"/>
                <a:gd name="T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8" h="466">
                  <a:moveTo>
                    <a:pt x="0" y="0"/>
                  </a:moveTo>
                  <a:lnTo>
                    <a:pt x="0" y="392"/>
                  </a:lnTo>
                  <a:lnTo>
                    <a:pt x="528" y="466"/>
                  </a:lnTo>
                  <a:lnTo>
                    <a:pt x="52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6681788" y="4673600"/>
              <a:ext cx="136525" cy="133350"/>
            </a:xfrm>
            <a:custGeom>
              <a:avLst/>
              <a:gdLst>
                <a:gd name="T0" fmla="*/ 78 w 78"/>
                <a:gd name="T1" fmla="*/ 38 h 77"/>
                <a:gd name="T2" fmla="*/ 66 w 78"/>
                <a:gd name="T3" fmla="*/ 66 h 77"/>
                <a:gd name="T4" fmla="*/ 39 w 78"/>
                <a:gd name="T5" fmla="*/ 77 h 77"/>
                <a:gd name="T6" fmla="*/ 11 w 78"/>
                <a:gd name="T7" fmla="*/ 66 h 77"/>
                <a:gd name="T8" fmla="*/ 0 w 78"/>
                <a:gd name="T9" fmla="*/ 38 h 77"/>
                <a:gd name="T10" fmla="*/ 11 w 78"/>
                <a:gd name="T11" fmla="*/ 11 h 77"/>
                <a:gd name="T12" fmla="*/ 39 w 78"/>
                <a:gd name="T13" fmla="*/ 0 h 77"/>
                <a:gd name="T14" fmla="*/ 67 w 78"/>
                <a:gd name="T15" fmla="*/ 11 h 77"/>
                <a:gd name="T16" fmla="*/ 78 w 78"/>
                <a:gd name="T1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7">
                  <a:moveTo>
                    <a:pt x="78" y="38"/>
                  </a:moveTo>
                  <a:cubicBezTo>
                    <a:pt x="78" y="49"/>
                    <a:pt x="74" y="59"/>
                    <a:pt x="66" y="66"/>
                  </a:cubicBezTo>
                  <a:cubicBezTo>
                    <a:pt x="58" y="73"/>
                    <a:pt x="49" y="77"/>
                    <a:pt x="39" y="77"/>
                  </a:cubicBezTo>
                  <a:cubicBezTo>
                    <a:pt x="28" y="77"/>
                    <a:pt x="19" y="73"/>
                    <a:pt x="11" y="66"/>
                  </a:cubicBezTo>
                  <a:cubicBezTo>
                    <a:pt x="4" y="59"/>
                    <a:pt x="0" y="50"/>
                    <a:pt x="0" y="38"/>
                  </a:cubicBezTo>
                  <a:cubicBezTo>
                    <a:pt x="0" y="28"/>
                    <a:pt x="4" y="19"/>
                    <a:pt x="11" y="11"/>
                  </a:cubicBezTo>
                  <a:cubicBezTo>
                    <a:pt x="18" y="4"/>
                    <a:pt x="28" y="0"/>
                    <a:pt x="39" y="0"/>
                  </a:cubicBezTo>
                  <a:cubicBezTo>
                    <a:pt x="50" y="0"/>
                    <a:pt x="59" y="4"/>
                    <a:pt x="67" y="11"/>
                  </a:cubicBezTo>
                  <a:cubicBezTo>
                    <a:pt x="74" y="19"/>
                    <a:pt x="78" y="28"/>
                    <a:pt x="7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40363" y="4692650"/>
              <a:ext cx="1173163" cy="903288"/>
            </a:xfrm>
            <a:custGeom>
              <a:avLst/>
              <a:gdLst>
                <a:gd name="T0" fmla="*/ 739 w 739"/>
                <a:gd name="T1" fmla="*/ 0 h 569"/>
                <a:gd name="T2" fmla="*/ 578 w 739"/>
                <a:gd name="T3" fmla="*/ 569 h 569"/>
                <a:gd name="T4" fmla="*/ 500 w 739"/>
                <a:gd name="T5" fmla="*/ 569 h 569"/>
                <a:gd name="T6" fmla="*/ 373 w 739"/>
                <a:gd name="T7" fmla="*/ 118 h 569"/>
                <a:gd name="T8" fmla="*/ 372 w 739"/>
                <a:gd name="T9" fmla="*/ 118 h 569"/>
                <a:gd name="T10" fmla="*/ 244 w 739"/>
                <a:gd name="T11" fmla="*/ 569 h 569"/>
                <a:gd name="T12" fmla="*/ 167 w 739"/>
                <a:gd name="T13" fmla="*/ 569 h 569"/>
                <a:gd name="T14" fmla="*/ 0 w 739"/>
                <a:gd name="T15" fmla="*/ 0 h 569"/>
                <a:gd name="T16" fmla="*/ 73 w 739"/>
                <a:gd name="T17" fmla="*/ 0 h 569"/>
                <a:gd name="T18" fmla="*/ 205 w 739"/>
                <a:gd name="T19" fmla="*/ 475 h 569"/>
                <a:gd name="T20" fmla="*/ 207 w 739"/>
                <a:gd name="T21" fmla="*/ 475 h 569"/>
                <a:gd name="T22" fmla="*/ 344 w 739"/>
                <a:gd name="T23" fmla="*/ 0 h 569"/>
                <a:gd name="T24" fmla="*/ 408 w 739"/>
                <a:gd name="T25" fmla="*/ 0 h 569"/>
                <a:gd name="T26" fmla="*/ 538 w 739"/>
                <a:gd name="T27" fmla="*/ 477 h 569"/>
                <a:gd name="T28" fmla="*/ 541 w 739"/>
                <a:gd name="T29" fmla="*/ 477 h 569"/>
                <a:gd name="T30" fmla="*/ 667 w 739"/>
                <a:gd name="T31" fmla="*/ 0 h 569"/>
                <a:gd name="T32" fmla="*/ 739 w 739"/>
                <a:gd name="T33" fmla="*/ 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9" h="569">
                  <a:moveTo>
                    <a:pt x="739" y="0"/>
                  </a:moveTo>
                  <a:lnTo>
                    <a:pt x="578" y="569"/>
                  </a:lnTo>
                  <a:lnTo>
                    <a:pt x="500" y="569"/>
                  </a:lnTo>
                  <a:lnTo>
                    <a:pt x="373" y="118"/>
                  </a:lnTo>
                  <a:lnTo>
                    <a:pt x="372" y="118"/>
                  </a:lnTo>
                  <a:lnTo>
                    <a:pt x="244" y="569"/>
                  </a:lnTo>
                  <a:lnTo>
                    <a:pt x="167" y="569"/>
                  </a:lnTo>
                  <a:lnTo>
                    <a:pt x="0" y="0"/>
                  </a:lnTo>
                  <a:lnTo>
                    <a:pt x="73" y="0"/>
                  </a:lnTo>
                  <a:lnTo>
                    <a:pt x="205" y="475"/>
                  </a:lnTo>
                  <a:lnTo>
                    <a:pt x="207" y="475"/>
                  </a:lnTo>
                  <a:lnTo>
                    <a:pt x="344" y="0"/>
                  </a:lnTo>
                  <a:lnTo>
                    <a:pt x="408" y="0"/>
                  </a:lnTo>
                  <a:lnTo>
                    <a:pt x="538" y="477"/>
                  </a:lnTo>
                  <a:lnTo>
                    <a:pt x="541" y="477"/>
                  </a:lnTo>
                  <a:lnTo>
                    <a:pt x="667" y="0"/>
                  </a:lnTo>
                  <a:lnTo>
                    <a:pt x="7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6699250" y="4949825"/>
              <a:ext cx="103188" cy="646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956425" y="4933950"/>
              <a:ext cx="536575" cy="661988"/>
            </a:xfrm>
            <a:custGeom>
              <a:avLst/>
              <a:gdLst>
                <a:gd name="T0" fmla="*/ 308 w 308"/>
                <a:gd name="T1" fmla="*/ 380 h 380"/>
                <a:gd name="T2" fmla="*/ 249 w 308"/>
                <a:gd name="T3" fmla="*/ 380 h 380"/>
                <a:gd name="T4" fmla="*/ 249 w 308"/>
                <a:gd name="T5" fmla="*/ 169 h 380"/>
                <a:gd name="T6" fmla="*/ 163 w 308"/>
                <a:gd name="T7" fmla="*/ 51 h 380"/>
                <a:gd name="T8" fmla="*/ 89 w 308"/>
                <a:gd name="T9" fmla="*/ 84 h 380"/>
                <a:gd name="T10" fmla="*/ 60 w 308"/>
                <a:gd name="T11" fmla="*/ 169 h 380"/>
                <a:gd name="T12" fmla="*/ 60 w 308"/>
                <a:gd name="T13" fmla="*/ 380 h 380"/>
                <a:gd name="T14" fmla="*/ 0 w 308"/>
                <a:gd name="T15" fmla="*/ 380 h 380"/>
                <a:gd name="T16" fmla="*/ 0 w 308"/>
                <a:gd name="T17" fmla="*/ 9 h 380"/>
                <a:gd name="T18" fmla="*/ 60 w 308"/>
                <a:gd name="T19" fmla="*/ 9 h 380"/>
                <a:gd name="T20" fmla="*/ 60 w 308"/>
                <a:gd name="T21" fmla="*/ 71 h 380"/>
                <a:gd name="T22" fmla="*/ 61 w 308"/>
                <a:gd name="T23" fmla="*/ 71 h 380"/>
                <a:gd name="T24" fmla="*/ 183 w 308"/>
                <a:gd name="T25" fmla="*/ 0 h 380"/>
                <a:gd name="T26" fmla="*/ 276 w 308"/>
                <a:gd name="T27" fmla="*/ 40 h 380"/>
                <a:gd name="T28" fmla="*/ 308 w 308"/>
                <a:gd name="T29" fmla="*/ 153 h 380"/>
                <a:gd name="T30" fmla="*/ 308 w 308"/>
                <a:gd name="T31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8" h="380">
                  <a:moveTo>
                    <a:pt x="308" y="380"/>
                  </a:moveTo>
                  <a:cubicBezTo>
                    <a:pt x="249" y="380"/>
                    <a:pt x="249" y="380"/>
                    <a:pt x="249" y="380"/>
                  </a:cubicBezTo>
                  <a:cubicBezTo>
                    <a:pt x="249" y="169"/>
                    <a:pt x="249" y="169"/>
                    <a:pt x="249" y="169"/>
                  </a:cubicBezTo>
                  <a:cubicBezTo>
                    <a:pt x="249" y="90"/>
                    <a:pt x="220" y="51"/>
                    <a:pt x="163" y="51"/>
                  </a:cubicBezTo>
                  <a:cubicBezTo>
                    <a:pt x="133" y="51"/>
                    <a:pt x="109" y="62"/>
                    <a:pt x="89" y="84"/>
                  </a:cubicBezTo>
                  <a:cubicBezTo>
                    <a:pt x="70" y="106"/>
                    <a:pt x="60" y="134"/>
                    <a:pt x="60" y="169"/>
                  </a:cubicBezTo>
                  <a:cubicBezTo>
                    <a:pt x="60" y="380"/>
                    <a:pt x="60" y="380"/>
                    <a:pt x="60" y="380"/>
                  </a:cubicBezTo>
                  <a:cubicBezTo>
                    <a:pt x="0" y="380"/>
                    <a:pt x="0" y="380"/>
                    <a:pt x="0" y="38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71"/>
                    <a:pt x="60" y="71"/>
                    <a:pt x="60" y="71"/>
                  </a:cubicBezTo>
                  <a:cubicBezTo>
                    <a:pt x="61" y="71"/>
                    <a:pt x="61" y="71"/>
                    <a:pt x="61" y="71"/>
                  </a:cubicBezTo>
                  <a:cubicBezTo>
                    <a:pt x="89" y="24"/>
                    <a:pt x="129" y="0"/>
                    <a:pt x="183" y="0"/>
                  </a:cubicBezTo>
                  <a:cubicBezTo>
                    <a:pt x="224" y="0"/>
                    <a:pt x="255" y="14"/>
                    <a:pt x="276" y="40"/>
                  </a:cubicBezTo>
                  <a:cubicBezTo>
                    <a:pt x="297" y="67"/>
                    <a:pt x="308" y="104"/>
                    <a:pt x="308" y="153"/>
                  </a:cubicBezTo>
                  <a:lnTo>
                    <a:pt x="308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7610475" y="4640263"/>
              <a:ext cx="595313" cy="971550"/>
            </a:xfrm>
            <a:custGeom>
              <a:avLst/>
              <a:gdLst>
                <a:gd name="T0" fmla="*/ 342 w 342"/>
                <a:gd name="T1" fmla="*/ 549 h 558"/>
                <a:gd name="T2" fmla="*/ 283 w 342"/>
                <a:gd name="T3" fmla="*/ 549 h 558"/>
                <a:gd name="T4" fmla="*/ 283 w 342"/>
                <a:gd name="T5" fmla="*/ 486 h 558"/>
                <a:gd name="T6" fmla="*/ 281 w 342"/>
                <a:gd name="T7" fmla="*/ 486 h 558"/>
                <a:gd name="T8" fmla="*/ 154 w 342"/>
                <a:gd name="T9" fmla="*/ 558 h 558"/>
                <a:gd name="T10" fmla="*/ 42 w 342"/>
                <a:gd name="T11" fmla="*/ 508 h 558"/>
                <a:gd name="T12" fmla="*/ 0 w 342"/>
                <a:gd name="T13" fmla="*/ 373 h 558"/>
                <a:gd name="T14" fmla="*/ 46 w 342"/>
                <a:gd name="T15" fmla="*/ 225 h 558"/>
                <a:gd name="T16" fmla="*/ 170 w 342"/>
                <a:gd name="T17" fmla="*/ 169 h 558"/>
                <a:gd name="T18" fmla="*/ 281 w 342"/>
                <a:gd name="T19" fmla="*/ 229 h 558"/>
                <a:gd name="T20" fmla="*/ 283 w 342"/>
                <a:gd name="T21" fmla="*/ 229 h 558"/>
                <a:gd name="T22" fmla="*/ 283 w 342"/>
                <a:gd name="T23" fmla="*/ 0 h 558"/>
                <a:gd name="T24" fmla="*/ 342 w 342"/>
                <a:gd name="T25" fmla="*/ 0 h 558"/>
                <a:gd name="T26" fmla="*/ 342 w 342"/>
                <a:gd name="T27" fmla="*/ 549 h 558"/>
                <a:gd name="T28" fmla="*/ 283 w 342"/>
                <a:gd name="T29" fmla="*/ 381 h 558"/>
                <a:gd name="T30" fmla="*/ 283 w 342"/>
                <a:gd name="T31" fmla="*/ 327 h 558"/>
                <a:gd name="T32" fmla="*/ 252 w 342"/>
                <a:gd name="T33" fmla="*/ 250 h 558"/>
                <a:gd name="T34" fmla="*/ 178 w 342"/>
                <a:gd name="T35" fmla="*/ 220 h 558"/>
                <a:gd name="T36" fmla="*/ 93 w 342"/>
                <a:gd name="T37" fmla="*/ 260 h 558"/>
                <a:gd name="T38" fmla="*/ 61 w 342"/>
                <a:gd name="T39" fmla="*/ 369 h 558"/>
                <a:gd name="T40" fmla="*/ 91 w 342"/>
                <a:gd name="T41" fmla="*/ 470 h 558"/>
                <a:gd name="T42" fmla="*/ 171 w 342"/>
                <a:gd name="T43" fmla="*/ 507 h 558"/>
                <a:gd name="T44" fmla="*/ 251 w 342"/>
                <a:gd name="T45" fmla="*/ 472 h 558"/>
                <a:gd name="T46" fmla="*/ 283 w 342"/>
                <a:gd name="T47" fmla="*/ 381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2" h="558">
                  <a:moveTo>
                    <a:pt x="342" y="549"/>
                  </a:moveTo>
                  <a:cubicBezTo>
                    <a:pt x="283" y="549"/>
                    <a:pt x="283" y="549"/>
                    <a:pt x="283" y="549"/>
                  </a:cubicBezTo>
                  <a:cubicBezTo>
                    <a:pt x="283" y="486"/>
                    <a:pt x="283" y="486"/>
                    <a:pt x="283" y="486"/>
                  </a:cubicBezTo>
                  <a:cubicBezTo>
                    <a:pt x="281" y="486"/>
                    <a:pt x="281" y="486"/>
                    <a:pt x="281" y="486"/>
                  </a:cubicBezTo>
                  <a:cubicBezTo>
                    <a:pt x="254" y="534"/>
                    <a:pt x="211" y="558"/>
                    <a:pt x="154" y="558"/>
                  </a:cubicBezTo>
                  <a:cubicBezTo>
                    <a:pt x="107" y="558"/>
                    <a:pt x="70" y="541"/>
                    <a:pt x="42" y="508"/>
                  </a:cubicBezTo>
                  <a:cubicBezTo>
                    <a:pt x="14" y="474"/>
                    <a:pt x="0" y="429"/>
                    <a:pt x="0" y="373"/>
                  </a:cubicBezTo>
                  <a:cubicBezTo>
                    <a:pt x="0" y="311"/>
                    <a:pt x="16" y="262"/>
                    <a:pt x="46" y="225"/>
                  </a:cubicBezTo>
                  <a:cubicBezTo>
                    <a:pt x="77" y="188"/>
                    <a:pt x="118" y="169"/>
                    <a:pt x="170" y="169"/>
                  </a:cubicBezTo>
                  <a:cubicBezTo>
                    <a:pt x="221" y="169"/>
                    <a:pt x="258" y="189"/>
                    <a:pt x="281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342" y="0"/>
                    <a:pt x="342" y="0"/>
                    <a:pt x="342" y="0"/>
                  </a:cubicBezTo>
                  <a:lnTo>
                    <a:pt x="342" y="549"/>
                  </a:lnTo>
                  <a:close/>
                  <a:moveTo>
                    <a:pt x="283" y="381"/>
                  </a:moveTo>
                  <a:cubicBezTo>
                    <a:pt x="283" y="327"/>
                    <a:pt x="283" y="327"/>
                    <a:pt x="283" y="327"/>
                  </a:cubicBezTo>
                  <a:cubicBezTo>
                    <a:pt x="283" y="296"/>
                    <a:pt x="272" y="271"/>
                    <a:pt x="252" y="250"/>
                  </a:cubicBezTo>
                  <a:cubicBezTo>
                    <a:pt x="232" y="230"/>
                    <a:pt x="207" y="220"/>
                    <a:pt x="178" y="220"/>
                  </a:cubicBezTo>
                  <a:cubicBezTo>
                    <a:pt x="142" y="220"/>
                    <a:pt x="114" y="233"/>
                    <a:pt x="93" y="260"/>
                  </a:cubicBezTo>
                  <a:cubicBezTo>
                    <a:pt x="72" y="286"/>
                    <a:pt x="61" y="323"/>
                    <a:pt x="61" y="369"/>
                  </a:cubicBezTo>
                  <a:cubicBezTo>
                    <a:pt x="61" y="412"/>
                    <a:pt x="71" y="446"/>
                    <a:pt x="91" y="470"/>
                  </a:cubicBezTo>
                  <a:cubicBezTo>
                    <a:pt x="111" y="495"/>
                    <a:pt x="137" y="507"/>
                    <a:pt x="171" y="507"/>
                  </a:cubicBezTo>
                  <a:cubicBezTo>
                    <a:pt x="203" y="507"/>
                    <a:pt x="230" y="496"/>
                    <a:pt x="251" y="472"/>
                  </a:cubicBezTo>
                  <a:cubicBezTo>
                    <a:pt x="272" y="448"/>
                    <a:pt x="283" y="418"/>
                    <a:pt x="283" y="3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37550" y="4933950"/>
              <a:ext cx="635000" cy="677863"/>
            </a:xfrm>
            <a:custGeom>
              <a:avLst/>
              <a:gdLst>
                <a:gd name="T0" fmla="*/ 364 w 364"/>
                <a:gd name="T1" fmla="*/ 193 h 389"/>
                <a:gd name="T2" fmla="*/ 314 w 364"/>
                <a:gd name="T3" fmla="*/ 335 h 389"/>
                <a:gd name="T4" fmla="*/ 180 w 364"/>
                <a:gd name="T5" fmla="*/ 389 h 389"/>
                <a:gd name="T6" fmla="*/ 49 w 364"/>
                <a:gd name="T7" fmla="*/ 337 h 389"/>
                <a:gd name="T8" fmla="*/ 0 w 364"/>
                <a:gd name="T9" fmla="*/ 199 h 389"/>
                <a:gd name="T10" fmla="*/ 50 w 364"/>
                <a:gd name="T11" fmla="*/ 54 h 389"/>
                <a:gd name="T12" fmla="*/ 188 w 364"/>
                <a:gd name="T13" fmla="*/ 0 h 389"/>
                <a:gd name="T14" fmla="*/ 318 w 364"/>
                <a:gd name="T15" fmla="*/ 52 h 389"/>
                <a:gd name="T16" fmla="*/ 364 w 364"/>
                <a:gd name="T17" fmla="*/ 193 h 389"/>
                <a:gd name="T18" fmla="*/ 303 w 364"/>
                <a:gd name="T19" fmla="*/ 195 h 389"/>
                <a:gd name="T20" fmla="*/ 273 w 364"/>
                <a:gd name="T21" fmla="*/ 88 h 389"/>
                <a:gd name="T22" fmla="*/ 184 w 364"/>
                <a:gd name="T23" fmla="*/ 51 h 389"/>
                <a:gd name="T24" fmla="*/ 94 w 364"/>
                <a:gd name="T25" fmla="*/ 89 h 389"/>
                <a:gd name="T26" fmla="*/ 60 w 364"/>
                <a:gd name="T27" fmla="*/ 197 h 389"/>
                <a:gd name="T28" fmla="*/ 94 w 364"/>
                <a:gd name="T29" fmla="*/ 301 h 389"/>
                <a:gd name="T30" fmla="*/ 184 w 364"/>
                <a:gd name="T31" fmla="*/ 338 h 389"/>
                <a:gd name="T32" fmla="*/ 273 w 364"/>
                <a:gd name="T33" fmla="*/ 301 h 389"/>
                <a:gd name="T34" fmla="*/ 303 w 364"/>
                <a:gd name="T35" fmla="*/ 195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4" h="389">
                  <a:moveTo>
                    <a:pt x="364" y="193"/>
                  </a:moveTo>
                  <a:cubicBezTo>
                    <a:pt x="364" y="252"/>
                    <a:pt x="348" y="299"/>
                    <a:pt x="314" y="335"/>
                  </a:cubicBezTo>
                  <a:cubicBezTo>
                    <a:pt x="281" y="371"/>
                    <a:pt x="236" y="389"/>
                    <a:pt x="180" y="389"/>
                  </a:cubicBezTo>
                  <a:cubicBezTo>
                    <a:pt x="125" y="389"/>
                    <a:pt x="81" y="372"/>
                    <a:pt x="49" y="337"/>
                  </a:cubicBezTo>
                  <a:cubicBezTo>
                    <a:pt x="16" y="302"/>
                    <a:pt x="0" y="256"/>
                    <a:pt x="0" y="199"/>
                  </a:cubicBezTo>
                  <a:cubicBezTo>
                    <a:pt x="0" y="138"/>
                    <a:pt x="16" y="89"/>
                    <a:pt x="50" y="54"/>
                  </a:cubicBezTo>
                  <a:cubicBezTo>
                    <a:pt x="83" y="18"/>
                    <a:pt x="130" y="0"/>
                    <a:pt x="188" y="0"/>
                  </a:cubicBezTo>
                  <a:cubicBezTo>
                    <a:pt x="243" y="0"/>
                    <a:pt x="286" y="18"/>
                    <a:pt x="318" y="52"/>
                  </a:cubicBezTo>
                  <a:cubicBezTo>
                    <a:pt x="349" y="86"/>
                    <a:pt x="364" y="133"/>
                    <a:pt x="364" y="193"/>
                  </a:cubicBezTo>
                  <a:close/>
                  <a:moveTo>
                    <a:pt x="303" y="195"/>
                  </a:moveTo>
                  <a:cubicBezTo>
                    <a:pt x="303" y="149"/>
                    <a:pt x="293" y="113"/>
                    <a:pt x="273" y="88"/>
                  </a:cubicBezTo>
                  <a:cubicBezTo>
                    <a:pt x="252" y="63"/>
                    <a:pt x="222" y="51"/>
                    <a:pt x="184" y="51"/>
                  </a:cubicBezTo>
                  <a:cubicBezTo>
                    <a:pt x="146" y="51"/>
                    <a:pt x="116" y="64"/>
                    <a:pt x="94" y="89"/>
                  </a:cubicBezTo>
                  <a:cubicBezTo>
                    <a:pt x="71" y="115"/>
                    <a:pt x="60" y="151"/>
                    <a:pt x="60" y="197"/>
                  </a:cubicBezTo>
                  <a:cubicBezTo>
                    <a:pt x="60" y="241"/>
                    <a:pt x="71" y="276"/>
                    <a:pt x="94" y="301"/>
                  </a:cubicBezTo>
                  <a:cubicBezTo>
                    <a:pt x="116" y="326"/>
                    <a:pt x="146" y="338"/>
                    <a:pt x="184" y="338"/>
                  </a:cubicBezTo>
                  <a:cubicBezTo>
                    <a:pt x="223" y="338"/>
                    <a:pt x="252" y="326"/>
                    <a:pt x="273" y="301"/>
                  </a:cubicBezTo>
                  <a:cubicBezTo>
                    <a:pt x="293" y="277"/>
                    <a:pt x="303" y="241"/>
                    <a:pt x="303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9009063" y="4949825"/>
              <a:ext cx="901700" cy="646113"/>
            </a:xfrm>
            <a:custGeom>
              <a:avLst/>
              <a:gdLst>
                <a:gd name="T0" fmla="*/ 568 w 568"/>
                <a:gd name="T1" fmla="*/ 0 h 407"/>
                <a:gd name="T2" fmla="*/ 446 w 568"/>
                <a:gd name="T3" fmla="*/ 407 h 407"/>
                <a:gd name="T4" fmla="*/ 378 w 568"/>
                <a:gd name="T5" fmla="*/ 407 h 407"/>
                <a:gd name="T6" fmla="*/ 288 w 568"/>
                <a:gd name="T7" fmla="*/ 91 h 407"/>
                <a:gd name="T8" fmla="*/ 286 w 568"/>
                <a:gd name="T9" fmla="*/ 91 h 407"/>
                <a:gd name="T10" fmla="*/ 187 w 568"/>
                <a:gd name="T11" fmla="*/ 407 h 407"/>
                <a:gd name="T12" fmla="*/ 122 w 568"/>
                <a:gd name="T13" fmla="*/ 407 h 407"/>
                <a:gd name="T14" fmla="*/ 0 w 568"/>
                <a:gd name="T15" fmla="*/ 0 h 407"/>
                <a:gd name="T16" fmla="*/ 68 w 568"/>
                <a:gd name="T17" fmla="*/ 0 h 407"/>
                <a:gd name="T18" fmla="*/ 158 w 568"/>
                <a:gd name="T19" fmla="*/ 328 h 407"/>
                <a:gd name="T20" fmla="*/ 161 w 568"/>
                <a:gd name="T21" fmla="*/ 328 h 407"/>
                <a:gd name="T22" fmla="*/ 262 w 568"/>
                <a:gd name="T23" fmla="*/ 0 h 407"/>
                <a:gd name="T24" fmla="*/ 321 w 568"/>
                <a:gd name="T25" fmla="*/ 0 h 407"/>
                <a:gd name="T26" fmla="*/ 411 w 568"/>
                <a:gd name="T27" fmla="*/ 328 h 407"/>
                <a:gd name="T28" fmla="*/ 414 w 568"/>
                <a:gd name="T29" fmla="*/ 328 h 407"/>
                <a:gd name="T30" fmla="*/ 503 w 568"/>
                <a:gd name="T31" fmla="*/ 0 h 407"/>
                <a:gd name="T32" fmla="*/ 568 w 568"/>
                <a:gd name="T3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8" h="407">
                  <a:moveTo>
                    <a:pt x="568" y="0"/>
                  </a:moveTo>
                  <a:lnTo>
                    <a:pt x="446" y="407"/>
                  </a:lnTo>
                  <a:lnTo>
                    <a:pt x="378" y="407"/>
                  </a:lnTo>
                  <a:lnTo>
                    <a:pt x="288" y="91"/>
                  </a:lnTo>
                  <a:lnTo>
                    <a:pt x="286" y="91"/>
                  </a:lnTo>
                  <a:lnTo>
                    <a:pt x="187" y="407"/>
                  </a:lnTo>
                  <a:lnTo>
                    <a:pt x="122" y="407"/>
                  </a:lnTo>
                  <a:lnTo>
                    <a:pt x="0" y="0"/>
                  </a:lnTo>
                  <a:lnTo>
                    <a:pt x="68" y="0"/>
                  </a:lnTo>
                  <a:lnTo>
                    <a:pt x="158" y="328"/>
                  </a:lnTo>
                  <a:lnTo>
                    <a:pt x="161" y="328"/>
                  </a:lnTo>
                  <a:lnTo>
                    <a:pt x="262" y="0"/>
                  </a:lnTo>
                  <a:lnTo>
                    <a:pt x="321" y="0"/>
                  </a:lnTo>
                  <a:lnTo>
                    <a:pt x="411" y="328"/>
                  </a:lnTo>
                  <a:lnTo>
                    <a:pt x="414" y="328"/>
                  </a:lnTo>
                  <a:lnTo>
                    <a:pt x="503" y="0"/>
                  </a:lnTo>
                  <a:lnTo>
                    <a:pt x="56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9952038" y="4933950"/>
              <a:ext cx="395288" cy="677863"/>
            </a:xfrm>
            <a:custGeom>
              <a:avLst/>
              <a:gdLst>
                <a:gd name="T0" fmla="*/ 227 w 227"/>
                <a:gd name="T1" fmla="*/ 281 h 389"/>
                <a:gd name="T2" fmla="*/ 190 w 227"/>
                <a:gd name="T3" fmla="*/ 359 h 389"/>
                <a:gd name="T4" fmla="*/ 92 w 227"/>
                <a:gd name="T5" fmla="*/ 389 h 389"/>
                <a:gd name="T6" fmla="*/ 0 w 227"/>
                <a:gd name="T7" fmla="*/ 367 h 389"/>
                <a:gd name="T8" fmla="*/ 0 w 227"/>
                <a:gd name="T9" fmla="*/ 303 h 389"/>
                <a:gd name="T10" fmla="*/ 96 w 227"/>
                <a:gd name="T11" fmla="*/ 338 h 389"/>
                <a:gd name="T12" fmla="*/ 167 w 227"/>
                <a:gd name="T13" fmla="*/ 287 h 389"/>
                <a:gd name="T14" fmla="*/ 153 w 227"/>
                <a:gd name="T15" fmla="*/ 252 h 389"/>
                <a:gd name="T16" fmla="*/ 90 w 227"/>
                <a:gd name="T17" fmla="*/ 217 h 389"/>
                <a:gd name="T18" fmla="*/ 21 w 227"/>
                <a:gd name="T19" fmla="*/ 172 h 389"/>
                <a:gd name="T20" fmla="*/ 1 w 227"/>
                <a:gd name="T21" fmla="*/ 108 h 389"/>
                <a:gd name="T22" fmla="*/ 37 w 227"/>
                <a:gd name="T23" fmla="*/ 31 h 389"/>
                <a:gd name="T24" fmla="*/ 131 w 227"/>
                <a:gd name="T25" fmla="*/ 0 h 389"/>
                <a:gd name="T26" fmla="*/ 210 w 227"/>
                <a:gd name="T27" fmla="*/ 18 h 389"/>
                <a:gd name="T28" fmla="*/ 210 w 227"/>
                <a:gd name="T29" fmla="*/ 77 h 389"/>
                <a:gd name="T30" fmla="*/ 126 w 227"/>
                <a:gd name="T31" fmla="*/ 51 h 389"/>
                <a:gd name="T32" fmla="*/ 79 w 227"/>
                <a:gd name="T33" fmla="*/ 66 h 389"/>
                <a:gd name="T34" fmla="*/ 61 w 227"/>
                <a:gd name="T35" fmla="*/ 103 h 389"/>
                <a:gd name="T36" fmla="*/ 75 w 227"/>
                <a:gd name="T37" fmla="*/ 141 h 389"/>
                <a:gd name="T38" fmla="*/ 132 w 227"/>
                <a:gd name="T39" fmla="*/ 172 h 389"/>
                <a:gd name="T40" fmla="*/ 206 w 227"/>
                <a:gd name="T41" fmla="*/ 219 h 389"/>
                <a:gd name="T42" fmla="*/ 227 w 227"/>
                <a:gd name="T43" fmla="*/ 28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7" h="389">
                  <a:moveTo>
                    <a:pt x="227" y="281"/>
                  </a:moveTo>
                  <a:cubicBezTo>
                    <a:pt x="227" y="313"/>
                    <a:pt x="215" y="339"/>
                    <a:pt x="190" y="359"/>
                  </a:cubicBezTo>
                  <a:cubicBezTo>
                    <a:pt x="166" y="379"/>
                    <a:pt x="133" y="389"/>
                    <a:pt x="92" y="389"/>
                  </a:cubicBezTo>
                  <a:cubicBezTo>
                    <a:pt x="57" y="389"/>
                    <a:pt x="26" y="382"/>
                    <a:pt x="0" y="36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29" y="327"/>
                    <a:pt x="61" y="338"/>
                    <a:pt x="96" y="338"/>
                  </a:cubicBezTo>
                  <a:cubicBezTo>
                    <a:pt x="143" y="338"/>
                    <a:pt x="167" y="321"/>
                    <a:pt x="167" y="287"/>
                  </a:cubicBezTo>
                  <a:cubicBezTo>
                    <a:pt x="167" y="273"/>
                    <a:pt x="162" y="261"/>
                    <a:pt x="153" y="252"/>
                  </a:cubicBezTo>
                  <a:cubicBezTo>
                    <a:pt x="144" y="244"/>
                    <a:pt x="123" y="232"/>
                    <a:pt x="90" y="217"/>
                  </a:cubicBezTo>
                  <a:cubicBezTo>
                    <a:pt x="58" y="203"/>
                    <a:pt x="34" y="188"/>
                    <a:pt x="21" y="172"/>
                  </a:cubicBezTo>
                  <a:cubicBezTo>
                    <a:pt x="7" y="156"/>
                    <a:pt x="1" y="134"/>
                    <a:pt x="1" y="108"/>
                  </a:cubicBezTo>
                  <a:cubicBezTo>
                    <a:pt x="1" y="77"/>
                    <a:pt x="13" y="52"/>
                    <a:pt x="37" y="31"/>
                  </a:cubicBezTo>
                  <a:cubicBezTo>
                    <a:pt x="62" y="11"/>
                    <a:pt x="93" y="0"/>
                    <a:pt x="131" y="0"/>
                  </a:cubicBezTo>
                  <a:cubicBezTo>
                    <a:pt x="160" y="0"/>
                    <a:pt x="187" y="6"/>
                    <a:pt x="210" y="18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186" y="60"/>
                    <a:pt x="158" y="51"/>
                    <a:pt x="126" y="51"/>
                  </a:cubicBezTo>
                  <a:cubicBezTo>
                    <a:pt x="107" y="51"/>
                    <a:pt x="91" y="56"/>
                    <a:pt x="79" y="66"/>
                  </a:cubicBezTo>
                  <a:cubicBezTo>
                    <a:pt x="67" y="75"/>
                    <a:pt x="61" y="88"/>
                    <a:pt x="61" y="103"/>
                  </a:cubicBezTo>
                  <a:cubicBezTo>
                    <a:pt x="61" y="119"/>
                    <a:pt x="66" y="132"/>
                    <a:pt x="75" y="141"/>
                  </a:cubicBezTo>
                  <a:cubicBezTo>
                    <a:pt x="84" y="149"/>
                    <a:pt x="103" y="160"/>
                    <a:pt x="132" y="172"/>
                  </a:cubicBezTo>
                  <a:cubicBezTo>
                    <a:pt x="167" y="187"/>
                    <a:pt x="192" y="203"/>
                    <a:pt x="206" y="219"/>
                  </a:cubicBezTo>
                  <a:cubicBezTo>
                    <a:pt x="220" y="235"/>
                    <a:pt x="227" y="256"/>
                    <a:pt x="227" y="2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532" fontAlgn="auto">
                <a:spcBef>
                  <a:spcPts val="0"/>
                </a:spcBef>
                <a:spcAft>
                  <a:spcPts val="0"/>
                </a:spcAft>
              </a:pPr>
              <a:endParaRPr lang="en-US" sz="1865">
                <a:solidFill>
                  <a:srgbClr val="737373"/>
                </a:solidFill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9548" y="3567659"/>
            <a:ext cx="2830327" cy="1217628"/>
          </a:xfrm>
          <a:prstGeom prst="rect">
            <a:avLst/>
          </a:prstGeom>
          <a:noFill/>
        </p:spPr>
        <p:txBody>
          <a:bodyPr wrap="none" lIns="137033" tIns="109626" rIns="137033" bIns="109626" rtlCol="0">
            <a:spAutoFit/>
          </a:bodyPr>
          <a:lstStyle/>
          <a:p>
            <a:pPr defTabSz="913554" fontAlgn="auto">
              <a:lnSpc>
                <a:spcPct val="90000"/>
              </a:lnSpc>
              <a:spcBef>
                <a:spcPts val="599"/>
              </a:spcBef>
              <a:spcAft>
                <a:spcPts val="0"/>
              </a:spcAft>
            </a:pPr>
            <a:r>
              <a:rPr lang="en-US" sz="7193" dirty="0" smtClean="0">
                <a:solidFill>
                  <a:prstClr val="white"/>
                </a:solidFill>
                <a:latin typeface="Segoe UI Light"/>
                <a:ea typeface="+mn-ea"/>
                <a:cs typeface="+mn-cs"/>
              </a:rPr>
              <a:t>DEMO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720344" y="736519"/>
            <a:ext cx="10751313" cy="2695311"/>
          </a:xfrm>
        </p:spPr>
        <p:txBody>
          <a:bodyPr anchor="b" anchorCtr="0">
            <a:noAutofit/>
          </a:bodyPr>
          <a:lstStyle>
            <a:lvl1pPr algn="l">
              <a:defRPr sz="719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40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cor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0"/>
          </p:nvPr>
        </p:nvSpPr>
        <p:spPr>
          <a:xfrm>
            <a:off x="0" y="1"/>
            <a:ext cx="12192000" cy="7277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153" y="3813716"/>
            <a:ext cx="8237697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64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ing slide Charco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396" y="2240362"/>
            <a:ext cx="6946037" cy="995838"/>
          </a:xfrm>
          <a:noFill/>
        </p:spPr>
        <p:txBody>
          <a:bodyPr wrap="square" tIns="91440" bIns="91440" anchor="b" anchorCtr="0">
            <a:spAutoFit/>
          </a:bodyPr>
          <a:lstStyle>
            <a:lvl1pPr>
              <a:defRPr sz="5882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Announcing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975628" y="3694460"/>
            <a:ext cx="6947134" cy="669927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2745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170163" y="3429000"/>
            <a:ext cx="6204252" cy="0"/>
          </a:xfrm>
          <a:prstGeom prst="line">
            <a:avLst/>
          </a:prstGeom>
          <a:ln w="12700">
            <a:solidFill>
              <a:schemeClr val="accent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49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944 -0.00046 L -4.85065E-6 2.19246E-6 " pathEditMode="relative" rAng="0" ptsTypes="AA">
                                      <p:cBhvr>
                                        <p:cTn id="12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42" presetClass="path" presetSubtype="0" decel="100000" fill="hold" nodeType="withEffect">
                  <p:stCondLst>
                    <p:cond delay="500"/>
                  </p:stCondLst>
                  <p:childTnLst>
                    <p:animMotion origin="layout" path="M -0.03944 -0.00046 L -4.85065E-6 2.19246E-6 " pathEditMode="relative" rAng="0" ptsTypes="AA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966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923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41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6076" y="2222788"/>
            <a:ext cx="11106686" cy="995838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5882" spc="-98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748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3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702" r:id="rId26"/>
    <p:sldLayoutId id="2147483703" r:id="rId27"/>
    <p:sldLayoutId id="2147485000" r:id="rId28"/>
    <p:sldLayoutId id="2147485001" r:id="rId29"/>
    <p:sldLayoutId id="2147485061" r:id="rId30"/>
    <p:sldLayoutId id="2147485062" r:id="rId31"/>
    <p:sldLayoutId id="2147485063" r:id="rId32"/>
    <p:sldLayoutId id="2147485064" r:id="rId33"/>
    <p:sldLayoutId id="2147485065" r:id="rId34"/>
    <p:sldLayoutId id="2147485066" r:id="rId35"/>
    <p:sldLayoutId id="2147485067" r:id="rId36"/>
    <p:sldLayoutId id="2147485068" r:id="rId37"/>
    <p:sldLayoutId id="2147485069" r:id="rId38"/>
    <p:sldLayoutId id="2147485070" r:id="rId39"/>
    <p:sldLayoutId id="2147485071" r:id="rId4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46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009" r:id="rId1"/>
    <p:sldLayoutId id="2147485010" r:id="rId2"/>
    <p:sldLayoutId id="2147485011" r:id="rId3"/>
    <p:sldLayoutId id="2147485012" r:id="rId4"/>
    <p:sldLayoutId id="2147485013" r:id="rId5"/>
    <p:sldLayoutId id="2147485014" r:id="rId6"/>
    <p:sldLayoutId id="2147485015" r:id="rId7"/>
    <p:sldLayoutId id="2147485016" r:id="rId8"/>
    <p:sldLayoutId id="2147485040" r:id="rId9"/>
    <p:sldLayoutId id="2147485017" r:id="rId10"/>
    <p:sldLayoutId id="2147485018" r:id="rId11"/>
    <p:sldLayoutId id="2147485019" r:id="rId12"/>
    <p:sldLayoutId id="2147485020" r:id="rId13"/>
    <p:sldLayoutId id="2147485021" r:id="rId14"/>
    <p:sldLayoutId id="2147483725" r:id="rId15"/>
    <p:sldLayoutId id="2147485022" r:id="rId16"/>
    <p:sldLayoutId id="2147485023" r:id="rId17"/>
    <p:sldLayoutId id="2147485024" r:id="rId18"/>
    <p:sldLayoutId id="2147485025" r:id="rId19"/>
    <p:sldLayoutId id="2147485026" r:id="rId20"/>
    <p:sldLayoutId id="2147485027" r:id="rId21"/>
    <p:sldLayoutId id="2147485028" r:id="rId22"/>
    <p:sldLayoutId id="2147485029" r:id="rId23"/>
    <p:sldLayoutId id="2147485030" r:id="rId24"/>
    <p:sldLayoutId id="2147485031" r:id="rId25"/>
    <p:sldLayoutId id="2147485032" r:id="rId26"/>
    <p:sldLayoutId id="2147485033" r:id="rId27"/>
    <p:sldLayoutId id="2147485034" r:id="rId28"/>
    <p:sldLayoutId id="2147485035" r:id="rId29"/>
    <p:sldLayoutId id="2147485036" r:id="rId30"/>
    <p:sldLayoutId id="2147485037" r:id="rId31"/>
    <p:sldLayoutId id="2147485038" r:id="rId32"/>
    <p:sldLayoutId id="2147485039" r:id="rId33"/>
    <p:sldLayoutId id="2147485072" r:id="rId34"/>
    <p:sldLayoutId id="2147485073" r:id="rId35"/>
    <p:sldLayoutId id="2147485074" r:id="rId36"/>
    <p:sldLayoutId id="2147485075" r:id="rId37"/>
    <p:sldLayoutId id="2147485076" r:id="rId38"/>
    <p:sldLayoutId id="2147485078" r:id="rId39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5007" r:id="rId11"/>
    <p:sldLayoutId id="2147483718" r:id="rId12"/>
    <p:sldLayoutId id="2147483719" r:id="rId13"/>
    <p:sldLayoutId id="2147485005" r:id="rId14"/>
    <p:sldLayoutId id="2147485006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3" r:id="rId16"/>
    <p:sldLayoutId id="2147483874" r:id="rId17"/>
    <p:sldLayoutId id="2147483875" r:id="rId18"/>
    <p:sldLayoutId id="2147483876" r:id="rId19"/>
    <p:sldLayoutId id="2147483877" r:id="rId20"/>
    <p:sldLayoutId id="2147483878" r:id="rId21"/>
    <p:sldLayoutId id="2147483879" r:id="rId22"/>
    <p:sldLayoutId id="2147483880" r:id="rId23"/>
    <p:sldLayoutId id="2147483881" r:id="rId24"/>
    <p:sldLayoutId id="2147483882" r:id="rId25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XAML Performance</a:t>
            </a:r>
            <a:br>
              <a:rPr lang="en-GB" smtClean="0"/>
            </a:br>
            <a:r>
              <a:rPr lang="en-GB" sz="360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Developer’s Guide to Windows 10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5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deferral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10200"/>
          </a:xfrm>
        </p:spPr>
        <p:txBody>
          <a:bodyPr/>
          <a:lstStyle/>
          <a:p>
            <a:r>
              <a:rPr lang="en-US" dirty="0" smtClean="0"/>
              <a:t>Reduce the number of elements at startup</a:t>
            </a:r>
          </a:p>
          <a:p>
            <a:pPr lvl="1"/>
            <a:r>
              <a:rPr lang="en-US" dirty="0" smtClean="0"/>
              <a:t>Declare the </a:t>
            </a:r>
            <a:r>
              <a:rPr lang="en-US" dirty="0" err="1" smtClean="0"/>
              <a:t>UIElement</a:t>
            </a:r>
            <a:r>
              <a:rPr lang="en-US" dirty="0" smtClean="0"/>
              <a:t>-derived items (or containers) you don't want rendered</a:t>
            </a:r>
          </a:p>
          <a:p>
            <a:r>
              <a:rPr lang="en-US" dirty="0" smtClean="0"/>
              <a:t>Ways to realize an element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GetTemplatedChild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(for </a:t>
            </a:r>
            <a:r>
              <a:rPr lang="en-US" dirty="0" err="1" smtClean="0"/>
              <a:t>ControlTemplate</a:t>
            </a:r>
            <a:r>
              <a:rPr lang="en-US" dirty="0" smtClean="0"/>
              <a:t>)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Storyboard &amp;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VisualStates</a:t>
            </a:r>
            <a:r>
              <a:rPr lang="en-US" dirty="0" smtClean="0"/>
              <a:t> (because of </a:t>
            </a:r>
            <a:r>
              <a:rPr lang="en-US" dirty="0" err="1" smtClean="0"/>
              <a:t>FindName</a:t>
            </a:r>
            <a:r>
              <a:rPr lang="en-US" dirty="0" smtClean="0"/>
              <a:t>)</a:t>
            </a:r>
          </a:p>
          <a:p>
            <a:r>
              <a:rPr lang="en-US" dirty="0"/>
              <a:t>Nothing is free</a:t>
            </a:r>
          </a:p>
          <a:p>
            <a:pPr lvl="1"/>
            <a:r>
              <a:rPr lang="en-US" dirty="0"/>
              <a:t>A lightweight proxy element is </a:t>
            </a:r>
            <a:r>
              <a:rPr lang="en-US" dirty="0" smtClean="0"/>
              <a:t>created</a:t>
            </a:r>
          </a:p>
          <a:p>
            <a:pPr lvl="1"/>
            <a:r>
              <a:rPr lang="en-US" dirty="0" smtClean="0"/>
              <a:t>Events are hooked up after realized</a:t>
            </a:r>
          </a:p>
          <a:p>
            <a:pPr lvl="1"/>
            <a:r>
              <a:rPr lang="en-US" dirty="0" smtClean="0"/>
              <a:t>Binding is completed after realized (including x:Bind)</a:t>
            </a:r>
            <a:endParaRPr lang="en-US" dirty="0"/>
          </a:p>
          <a:p>
            <a:pPr marL="4572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58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x:Defer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9239" y="1187620"/>
            <a:ext cx="6096000" cy="29136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="AdditionalProductPage"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Visibility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="Collapsed"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DeferLoadStrategy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="Lazy"&gt;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&lt;!– your lovely XAML goes here--&gt;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sz="20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StackPanel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85800" y="2238666"/>
            <a:ext cx="4267200" cy="457200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x:Defer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9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9239" y="2579602"/>
            <a:ext cx="11637012" cy="1698798"/>
          </a:xfrm>
        </p:spPr>
        <p:txBody>
          <a:bodyPr/>
          <a:lstStyle/>
          <a:p>
            <a:r>
              <a:rPr lang="en-US" dirty="0" smtClean="0"/>
              <a:t>Visual states will realize </a:t>
            </a:r>
            <a:br>
              <a:rPr lang="en-US" dirty="0" smtClean="0"/>
            </a:br>
            <a:r>
              <a:rPr lang="en-US" dirty="0" smtClean="0"/>
              <a:t>deferred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038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virtualization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Visual virtualization</a:t>
            </a:r>
          </a:p>
          <a:p>
            <a:pPr lvl="1"/>
            <a:r>
              <a:rPr lang="en-US" dirty="0" smtClean="0"/>
              <a:t>The developer does not have to do anything</a:t>
            </a:r>
          </a:p>
          <a:p>
            <a:r>
              <a:rPr lang="en-US" dirty="0" smtClean="0"/>
              <a:t>Data virtualization</a:t>
            </a:r>
          </a:p>
          <a:p>
            <a:pPr lvl="1"/>
            <a:r>
              <a:rPr lang="en-US" dirty="0" smtClean="0"/>
              <a:t>Random access virtualization</a:t>
            </a:r>
          </a:p>
          <a:p>
            <a:pPr lvl="1"/>
            <a:r>
              <a:rPr lang="en-US" dirty="0" smtClean="0"/>
              <a:t>Incremental virtualization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0" y="0"/>
            <a:ext cx="3486150" cy="811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5114"/>
          </a:xfrm>
        </p:spPr>
        <p:txBody>
          <a:bodyPr/>
          <a:lstStyle/>
          <a:p>
            <a:r>
              <a:rPr lang="en-US" dirty="0" smtClean="0"/>
              <a:t>What is performance?</a:t>
            </a:r>
          </a:p>
          <a:p>
            <a:r>
              <a:rPr lang="en-US" dirty="0" smtClean="0"/>
              <a:t>Phase rendering</a:t>
            </a:r>
            <a:endParaRPr lang="en-US" dirty="0"/>
          </a:p>
          <a:p>
            <a:r>
              <a:rPr lang="en-US" dirty="0"/>
              <a:t>Deferred </a:t>
            </a:r>
            <a:r>
              <a:rPr lang="en-US" dirty="0" smtClean="0"/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1430607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78803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</a:p>
          <a:p>
            <a:r>
              <a:rPr lang="en-US" dirty="0" smtClean="0"/>
              <a:t>Progressive rendering</a:t>
            </a:r>
          </a:p>
          <a:p>
            <a:r>
              <a:rPr lang="en-US" dirty="0" smtClean="0"/>
              <a:t>Deferred 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performance?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Startup performance</a:t>
            </a:r>
          </a:p>
          <a:p>
            <a:pPr lvl="1"/>
            <a:r>
              <a:rPr lang="en-US" dirty="0" smtClean="0"/>
              <a:t>XAML tree density and complexity</a:t>
            </a:r>
          </a:p>
          <a:p>
            <a:r>
              <a:rPr lang="en-US" dirty="0" smtClean="0"/>
              <a:t>Rendering performance</a:t>
            </a:r>
          </a:p>
          <a:p>
            <a:pPr lvl="1"/>
            <a:r>
              <a:rPr lang="en-US" dirty="0" smtClean="0"/>
              <a:t>Including memory consumption</a:t>
            </a:r>
          </a:p>
          <a:p>
            <a:r>
              <a:rPr lang="en-US" dirty="0" smtClean="0"/>
              <a:t>Interactive performance</a:t>
            </a:r>
          </a:p>
          <a:p>
            <a:pPr lvl="1"/>
            <a:r>
              <a:rPr lang="en-US" dirty="0" smtClean="0"/>
              <a:t>Including scrolling performance</a:t>
            </a:r>
          </a:p>
          <a:p>
            <a:r>
              <a:rPr lang="en-US" dirty="0" smtClean="0"/>
              <a:t>Workflow performance</a:t>
            </a:r>
          </a:p>
          <a:p>
            <a:pPr lvl="1"/>
            <a:r>
              <a:rPr lang="en-US" dirty="0" smtClean="0"/>
              <a:t>Including animations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258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/>
          </p:nvPr>
        </p:nvGraphicFramePr>
        <p:xfrm>
          <a:off x="5749721" y="2405055"/>
          <a:ext cx="5969540" cy="4278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/>
          </p:nvPr>
        </p:nvGraphicFramePr>
        <p:xfrm>
          <a:off x="269239" y="2405055"/>
          <a:ext cx="5426440" cy="4278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1"/>
          <p:cNvSpPr txBox="1"/>
          <p:nvPr/>
        </p:nvSpPr>
        <p:spPr>
          <a:xfrm>
            <a:off x="8093411" y="1669098"/>
            <a:ext cx="3482232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4400" b="1" dirty="0" smtClean="0">
                <a:latin typeface="+mj-lt"/>
              </a:rPr>
              <a:t>Startup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2080807" y="1669098"/>
            <a:ext cx="3482232" cy="9048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4400" b="1" dirty="0" smtClean="0">
                <a:latin typeface="+mj-lt"/>
              </a:rPr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on the universal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12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69239" y="2579601"/>
            <a:ext cx="11637012" cy="1698798"/>
          </a:xfrm>
        </p:spPr>
        <p:txBody>
          <a:bodyPr/>
          <a:lstStyle/>
          <a:p>
            <a:r>
              <a:rPr lang="en-US" dirty="0"/>
              <a:t>Windows 10 text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renders 50</a:t>
            </a:r>
            <a:r>
              <a:rPr lang="en-US" dirty="0"/>
              <a:t>% </a:t>
            </a:r>
            <a:r>
              <a:rPr lang="en-US" dirty="0" smtClean="0"/>
              <a:t>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254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rendering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832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9239" y="2579602"/>
            <a:ext cx="11637012" cy="1698798"/>
          </a:xfrm>
        </p:spPr>
        <p:txBody>
          <a:bodyPr/>
          <a:lstStyle/>
          <a:p>
            <a:r>
              <a:rPr lang="en-US" dirty="0" smtClean="0"/>
              <a:t>Without phases, every element </a:t>
            </a:r>
            <a:br>
              <a:rPr lang="en-US" dirty="0" smtClean="0"/>
            </a:br>
            <a:r>
              <a:rPr lang="en-US" dirty="0" smtClean="0"/>
              <a:t>is rendered at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882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x:Phase &amp; phase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91660"/>
          </a:xfrm>
        </p:spPr>
        <p:txBody>
          <a:bodyPr/>
          <a:lstStyle/>
          <a:p>
            <a:pPr marL="236546" lvl="1">
              <a:lnSpc>
                <a:spcPct val="150000"/>
              </a:lnSpc>
              <a:spcBef>
                <a:spcPts val="0"/>
              </a:spcBef>
            </a:pP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6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DataTemplate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DataType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en-US" sz="196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model:Monster"&gt;</a:t>
            </a:r>
            <a:endParaRPr lang="en-US" sz="196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546" lvl="1">
              <a:lnSpc>
                <a:spcPct val="150000"/>
              </a:lnSpc>
              <a:spcBef>
                <a:spcPts val="0"/>
              </a:spcBef>
            </a:pPr>
            <a:r>
              <a:rPr lang="en-US" sz="196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96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Width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="200"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Height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="80"&gt;</a:t>
            </a:r>
            <a:endParaRPr lang="en-US" sz="196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546" lvl="1">
              <a:lnSpc>
                <a:spcPct val="150000"/>
              </a:lnSpc>
              <a:spcBef>
                <a:spcPts val="0"/>
              </a:spcBef>
            </a:pP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96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TextBlock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Text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="{</a:t>
            </a:r>
            <a:r>
              <a:rPr lang="en-US" sz="196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96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96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61" dirty="0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}"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en-US" sz="196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546" lvl="1">
              <a:lnSpc>
                <a:spcPct val="150000"/>
              </a:lnSpc>
              <a:spcBef>
                <a:spcPts val="0"/>
              </a:spcBef>
            </a:pP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96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TextBlock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Text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="{</a:t>
            </a:r>
            <a:r>
              <a:rPr lang="en-US" sz="196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96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96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Bind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61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StarSign</a:t>
            </a:r>
            <a:r>
              <a:rPr lang="en-US" sz="196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}"</a:t>
            </a:r>
            <a:r>
              <a:rPr lang="en-US" sz="1961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96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Phase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="1"/&gt;</a:t>
            </a:r>
            <a:endParaRPr lang="en-US" sz="196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546" lvl="1">
              <a:lnSpc>
                <a:spcPct val="150000"/>
              </a:lnSpc>
              <a:spcBef>
                <a:spcPts val="0"/>
              </a:spcBef>
            </a:pP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&lt;/</a:t>
            </a:r>
            <a:r>
              <a:rPr lang="en-US" sz="196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sz="196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6546" lvl="1">
              <a:lnSpc>
                <a:spcPct val="150000"/>
              </a:lnSpc>
              <a:spcBef>
                <a:spcPts val="0"/>
              </a:spcBef>
            </a:pPr>
            <a:r>
              <a:rPr lang="en-US" sz="196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en-US" sz="196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DataTemplate</a:t>
            </a:r>
            <a:r>
              <a:rPr lang="en-US" sz="1961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Some guidance</a:t>
            </a:r>
          </a:p>
          <a:p>
            <a:pPr lvl="1"/>
            <a:r>
              <a:rPr lang="en-US" dirty="0"/>
              <a:t>Phase "0" is the default</a:t>
            </a:r>
          </a:p>
          <a:p>
            <a:pPr lvl="1"/>
            <a:r>
              <a:rPr lang="en-US" dirty="0" smtClean="0"/>
              <a:t>Only a few, manageable phases</a:t>
            </a:r>
          </a:p>
          <a:p>
            <a:pPr lvl="1"/>
            <a:r>
              <a:rPr lang="en-US" dirty="0" smtClean="0"/>
              <a:t>Phase numbers don't need to be contiguous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6022947" y="2686755"/>
            <a:ext cx="1952233" cy="457200"/>
          </a:xfrm>
          <a:prstGeom prst="rect">
            <a:avLst/>
          </a:prstGeom>
          <a:noFill/>
          <a:ln w="76200">
            <a:solidFill>
              <a:srgbClr val="FFC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b" anchorCtr="0"/>
          <a:lstStyle/>
          <a:p>
            <a:pPr algn="ctr" defTabSz="914038"/>
            <a:endParaRPr lang="en-US" sz="78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8755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Deferred 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10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2.xml><?xml version="1.0" encoding="utf-8"?>
<a:theme xmlns:a="http://schemas.openxmlformats.org/drawingml/2006/main" name="1_BUILD CHARCOAL BACKGROUND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059D507E-C456-4974-83A1-394505850BFA}"/>
    </a:ext>
  </a:extLst>
</a:theme>
</file>

<file path=ppt/theme/theme3.xml><?xml version="1.0" encoding="utf-8"?>
<a:theme xmlns:a="http://schemas.openxmlformats.org/drawingml/2006/main" name="BUILD WHITE TEMPLATE">
  <a:themeElements>
    <a:clrScheme name="build 2015 colors">
      <a:dk1>
        <a:srgbClr val="333333"/>
      </a:dk1>
      <a:lt1>
        <a:srgbClr val="FFFFFF"/>
      </a:lt1>
      <a:dk2>
        <a:srgbClr val="0078D7"/>
      </a:dk2>
      <a:lt2>
        <a:srgbClr val="ECECEC"/>
      </a:lt2>
      <a:accent1>
        <a:srgbClr val="0078D7"/>
      </a:accent1>
      <a:accent2>
        <a:srgbClr val="6E6D71"/>
      </a:accent2>
      <a:accent3>
        <a:srgbClr val="00BCF2"/>
      </a:accent3>
      <a:accent4>
        <a:srgbClr val="6BB700"/>
      </a:accent4>
      <a:accent5>
        <a:srgbClr val="ABC4C1"/>
      </a:accent5>
      <a:accent6>
        <a:srgbClr val="FF4343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-2015_Keynote-Template_v3" id="{16D16FD6-82B1-4517-AB6B-BD72623FF067}" vid="{49F2FD16-922B-4720-BA86-EE1768600449}"/>
    </a:ext>
  </a:extLst>
</a:theme>
</file>

<file path=ppt/theme/theme4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70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Times New Roman</vt:lpstr>
      <vt:lpstr>Wingdings</vt:lpstr>
      <vt:lpstr>BUILD CHARCOAL BACKGROUND</vt:lpstr>
      <vt:lpstr>1_BUILD CHARCOAL BACKGROUND</vt:lpstr>
      <vt:lpstr>BUILD WHITE TEMPLATE</vt:lpstr>
      <vt:lpstr>5-30629_Build_Template_WHITE</vt:lpstr>
      <vt:lpstr>XAML Performance Developer’s Guide to Windows 10</vt:lpstr>
      <vt:lpstr>Agenda</vt:lpstr>
      <vt:lpstr>What is performance?</vt:lpstr>
      <vt:lpstr>Benefits on the universal platform</vt:lpstr>
      <vt:lpstr>Windows 10 text  renders 50% faster</vt:lpstr>
      <vt:lpstr>Phase rendering</vt:lpstr>
      <vt:lpstr>Without phases, every element  is rendered at once</vt:lpstr>
      <vt:lpstr>x:Phase &amp; phase rendering</vt:lpstr>
      <vt:lpstr>Deferred loading</vt:lpstr>
      <vt:lpstr>Understanding deferral</vt:lpstr>
      <vt:lpstr>x:Defer example</vt:lpstr>
      <vt:lpstr>Demo: x:Defer</vt:lpstr>
      <vt:lpstr>Visual states will realize  deferred elements</vt:lpstr>
      <vt:lpstr>Three types of virtualization</vt:lpstr>
      <vt:lpstr>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2015-08-17T15:08:07Z</dcterms:created>
  <dcterms:modified xsi:type="dcterms:W3CDTF">2015-08-17T15:08:16Z</dcterms:modified>
</cp:coreProperties>
</file>