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2.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3.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 id="2147485008" r:id="rId2"/>
    <p:sldMasterId id="2147483704" r:id="rId3"/>
    <p:sldMasterId id="2147483855" r:id="rId4"/>
  </p:sldMasterIdLst>
  <p:notesMasterIdLst>
    <p:notesMasterId r:id="rId40"/>
  </p:notesMasterIdLst>
  <p:handoutMasterIdLst>
    <p:handoutMasterId r:id="rId41"/>
  </p:handoutMasterIdLst>
  <p:sldIdLst>
    <p:sldId id="256" r:id="rId5"/>
    <p:sldId id="300" r:id="rId6"/>
    <p:sldId id="301" r:id="rId7"/>
    <p:sldId id="302" r:id="rId8"/>
    <p:sldId id="396" r:id="rId9"/>
    <p:sldId id="303" r:id="rId10"/>
    <p:sldId id="304" r:id="rId11"/>
    <p:sldId id="309" r:id="rId12"/>
    <p:sldId id="306" r:id="rId13"/>
    <p:sldId id="307" r:id="rId14"/>
    <p:sldId id="308" r:id="rId15"/>
    <p:sldId id="312" r:id="rId16"/>
    <p:sldId id="313" r:id="rId17"/>
    <p:sldId id="314" r:id="rId18"/>
    <p:sldId id="315" r:id="rId19"/>
    <p:sldId id="317" r:id="rId20"/>
    <p:sldId id="318" r:id="rId21"/>
    <p:sldId id="319" r:id="rId22"/>
    <p:sldId id="320" r:id="rId23"/>
    <p:sldId id="322" r:id="rId24"/>
    <p:sldId id="323" r:id="rId25"/>
    <p:sldId id="325" r:id="rId26"/>
    <p:sldId id="326" r:id="rId27"/>
    <p:sldId id="327" r:id="rId28"/>
    <p:sldId id="330" r:id="rId29"/>
    <p:sldId id="331" r:id="rId30"/>
    <p:sldId id="333" r:id="rId31"/>
    <p:sldId id="334" r:id="rId32"/>
    <p:sldId id="335" r:id="rId33"/>
    <p:sldId id="337" r:id="rId34"/>
    <p:sldId id="338" r:id="rId35"/>
    <p:sldId id="332" r:id="rId36"/>
    <p:sldId id="395" r:id="rId37"/>
    <p:sldId id="397" r:id="rId38"/>
    <p:sldId id="298" r:id="rId3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CAF44C9-0096-4DBA-9BEB-CF38D60BC4A8}">
          <p14:sldIdLst>
            <p14:sldId id="256"/>
            <p14:sldId id="300"/>
          </p14:sldIdLst>
        </p14:section>
        <p14:section name="Tiles" id="{AD2FE84A-2869-43EE-8081-64B282D41B49}">
          <p14:sldIdLst>
            <p14:sldId id="301"/>
            <p14:sldId id="302"/>
            <p14:sldId id="396"/>
            <p14:sldId id="303"/>
            <p14:sldId id="304"/>
            <p14:sldId id="309"/>
            <p14:sldId id="306"/>
            <p14:sldId id="307"/>
            <p14:sldId id="308"/>
            <p14:sldId id="312"/>
            <p14:sldId id="313"/>
            <p14:sldId id="314"/>
            <p14:sldId id="315"/>
            <p14:sldId id="317"/>
            <p14:sldId id="318"/>
            <p14:sldId id="319"/>
            <p14:sldId id="320"/>
          </p14:sldIdLst>
        </p14:section>
        <p14:section name="Toast" id="{AC66087B-A333-49BB-95E6-65E084DA9005}">
          <p14:sldIdLst>
            <p14:sldId id="322"/>
            <p14:sldId id="323"/>
            <p14:sldId id="325"/>
            <p14:sldId id="326"/>
            <p14:sldId id="327"/>
            <p14:sldId id="330"/>
            <p14:sldId id="331"/>
            <p14:sldId id="333"/>
            <p14:sldId id="334"/>
            <p14:sldId id="335"/>
            <p14:sldId id="337"/>
            <p14:sldId id="338"/>
            <p14:sldId id="332"/>
            <p14:sldId id="395"/>
          </p14:sldIdLst>
        </p14:section>
        <p14:section name="Untitled Section" id="{423CEC49-6ADE-4C78-8DF7-E395F16920BF}">
          <p14:sldIdLst>
            <p14:sldId id="397"/>
            <p14:sldId id="29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8D7"/>
    <a:srgbClr val="202124"/>
    <a:srgbClr val="2F5994"/>
    <a:srgbClr val="0B5A99"/>
    <a:srgbClr val="216398"/>
    <a:srgbClr val="69A1C7"/>
    <a:srgbClr val="206296"/>
    <a:srgbClr val="6BA2C9"/>
    <a:srgbClr val="6FA7CD"/>
    <a:srgbClr val="5B99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18" autoAdjust="0"/>
    <p:restoredTop sz="55037" autoAdjust="0"/>
  </p:normalViewPr>
  <p:slideViewPr>
    <p:cSldViewPr snapToGrid="0">
      <p:cViewPr varScale="1">
        <p:scale>
          <a:sx n="45" d="100"/>
          <a:sy n="45" d="100"/>
        </p:scale>
        <p:origin x="1320" y="29"/>
      </p:cViewPr>
      <p:guideLst/>
    </p:cSldViewPr>
  </p:slideViewPr>
  <p:notesTextViewPr>
    <p:cViewPr>
      <p:scale>
        <a:sx n="150" d="100"/>
        <a:sy n="150" d="100"/>
      </p:scale>
      <p:origin x="0" y="0"/>
    </p:cViewPr>
  </p:notesTextViewPr>
  <p:sorterViewPr>
    <p:cViewPr varScale="1">
      <p:scale>
        <a:sx n="1" d="1"/>
        <a:sy n="1" d="1"/>
      </p:scale>
      <p:origin x="0" y="-725"/>
    </p:cViewPr>
  </p:sorterViewPr>
  <p:notesViewPr>
    <p:cSldViewPr snapToGrid="0">
      <p:cViewPr varScale="1">
        <p:scale>
          <a:sx n="95" d="100"/>
          <a:sy n="95" d="100"/>
        </p:scale>
        <p:origin x="274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77F7CC-0F26-4CFC-9C6F-CB5B204AA4EC}" type="doc">
      <dgm:prSet loTypeId="urn:microsoft.com/office/officeart/2005/8/layout/chevron1" loCatId="process" qsTypeId="urn:microsoft.com/office/officeart/2005/8/quickstyle/simple1" qsCatId="simple" csTypeId="urn:microsoft.com/office/officeart/2005/8/colors/accent5_2" csCatId="accent5" phldr="1"/>
      <dgm:spPr/>
    </dgm:pt>
    <dgm:pt modelId="{B2571EF2-EC04-40B9-BDD6-62D48044EA81}">
      <dgm:prSet phldrT="[Text]" custT="1"/>
      <dgm:spPr>
        <a:solidFill>
          <a:schemeClr val="accent5">
            <a:lumMod val="50000"/>
          </a:schemeClr>
        </a:solidFill>
        <a:ln>
          <a:noFill/>
        </a:ln>
      </dgm:spPr>
      <dgm:t>
        <a:bodyPr/>
        <a:lstStyle/>
        <a:p>
          <a:r>
            <a:rPr lang="en-US" sz="1800" dirty="0" smtClean="0"/>
            <a:t>Tap button</a:t>
          </a:r>
          <a:endParaRPr lang="en-US" sz="1800" dirty="0"/>
        </a:p>
      </dgm:t>
    </dgm:pt>
    <dgm:pt modelId="{679E6D11-C34B-4CB3-8B01-3E7BB9811DE2}" type="parTrans" cxnId="{8A3C1F6A-CFE1-4614-83D0-62736F8FC87B}">
      <dgm:prSet/>
      <dgm:spPr/>
      <dgm:t>
        <a:bodyPr/>
        <a:lstStyle/>
        <a:p>
          <a:endParaRPr lang="en-US" sz="1800"/>
        </a:p>
      </dgm:t>
    </dgm:pt>
    <dgm:pt modelId="{1C18244C-4E19-4AD6-98F7-51CE1D8F3A52}" type="sibTrans" cxnId="{8A3C1F6A-CFE1-4614-83D0-62736F8FC87B}">
      <dgm:prSet/>
      <dgm:spPr/>
      <dgm:t>
        <a:bodyPr/>
        <a:lstStyle/>
        <a:p>
          <a:endParaRPr lang="en-US" sz="1800"/>
        </a:p>
      </dgm:t>
    </dgm:pt>
    <dgm:pt modelId="{9D8D474C-0F1E-48D9-8500-B90E6C75B97F}">
      <dgm:prSet phldrT="[Text]" custT="1"/>
      <dgm:spPr>
        <a:solidFill>
          <a:schemeClr val="accent5">
            <a:lumMod val="75000"/>
          </a:schemeClr>
        </a:solidFill>
        <a:ln>
          <a:noFill/>
        </a:ln>
      </dgm:spPr>
      <dgm:t>
        <a:bodyPr/>
        <a:lstStyle/>
        <a:p>
          <a:r>
            <a:rPr lang="en-US" sz="1800" dirty="0" smtClean="0"/>
            <a:t>App launches</a:t>
          </a:r>
          <a:endParaRPr lang="en-US" sz="1800" dirty="0"/>
        </a:p>
      </dgm:t>
    </dgm:pt>
    <dgm:pt modelId="{639D3B96-2E03-47E1-8725-98AB0E4C957C}" type="parTrans" cxnId="{F3294674-FFC0-43CE-8A5C-0F8528724E11}">
      <dgm:prSet/>
      <dgm:spPr/>
      <dgm:t>
        <a:bodyPr/>
        <a:lstStyle/>
        <a:p>
          <a:endParaRPr lang="en-US" sz="1800"/>
        </a:p>
      </dgm:t>
    </dgm:pt>
    <dgm:pt modelId="{C5BCBAC1-EBFB-46CF-B0C7-8645500A450E}" type="sibTrans" cxnId="{F3294674-FFC0-43CE-8A5C-0F8528724E11}">
      <dgm:prSet/>
      <dgm:spPr/>
      <dgm:t>
        <a:bodyPr/>
        <a:lstStyle/>
        <a:p>
          <a:endParaRPr lang="en-US" sz="1800"/>
        </a:p>
      </dgm:t>
    </dgm:pt>
    <dgm:pt modelId="{615BD821-D7CB-475F-886E-BBFB69C5ECA1}">
      <dgm:prSet phldrT="[Text]" custT="1"/>
      <dgm:spPr>
        <a:solidFill>
          <a:schemeClr val="accent5">
            <a:lumMod val="75000"/>
          </a:schemeClr>
        </a:solidFill>
        <a:ln>
          <a:noFill/>
        </a:ln>
      </dgm:spPr>
      <dgm:t>
        <a:bodyPr/>
        <a:lstStyle/>
        <a:p>
          <a:r>
            <a:rPr lang="en-US" sz="1800" dirty="0" smtClean="0"/>
            <a:t>Retrieve </a:t>
          </a:r>
          <a:r>
            <a:rPr lang="en-US" sz="1800" dirty="0" err="1" smtClean="0"/>
            <a:t>Args</a:t>
          </a:r>
          <a:endParaRPr lang="en-US" sz="1800" dirty="0"/>
        </a:p>
      </dgm:t>
    </dgm:pt>
    <dgm:pt modelId="{6408C4F8-12CD-427A-A6C1-C03090593EE4}" type="parTrans" cxnId="{0BF0D499-FB98-4F9F-A880-70148E533FDB}">
      <dgm:prSet/>
      <dgm:spPr/>
      <dgm:t>
        <a:bodyPr/>
        <a:lstStyle/>
        <a:p>
          <a:endParaRPr lang="en-US" sz="1800"/>
        </a:p>
      </dgm:t>
    </dgm:pt>
    <dgm:pt modelId="{09D95470-7F86-41EB-9CBF-83CF872A34D9}" type="sibTrans" cxnId="{0BF0D499-FB98-4F9F-A880-70148E533FDB}">
      <dgm:prSet/>
      <dgm:spPr/>
      <dgm:t>
        <a:bodyPr/>
        <a:lstStyle/>
        <a:p>
          <a:endParaRPr lang="en-US" sz="1800"/>
        </a:p>
      </dgm:t>
    </dgm:pt>
    <dgm:pt modelId="{FCD755AB-6F0E-4135-A640-748EB0BEE067}">
      <dgm:prSet phldrT="[Text]" custT="1"/>
      <dgm:spPr>
        <a:solidFill>
          <a:schemeClr val="accent5">
            <a:lumMod val="75000"/>
          </a:schemeClr>
        </a:solidFill>
        <a:ln>
          <a:noFill/>
        </a:ln>
      </dgm:spPr>
      <dgm:t>
        <a:bodyPr/>
        <a:lstStyle/>
        <a:p>
          <a:r>
            <a:rPr lang="en-US" sz="1800" dirty="0" smtClean="0"/>
            <a:t>Take actions</a:t>
          </a:r>
          <a:endParaRPr lang="en-US" sz="1800" dirty="0"/>
        </a:p>
      </dgm:t>
    </dgm:pt>
    <dgm:pt modelId="{108FB009-D494-490B-B18B-661CF321C05E}" type="parTrans" cxnId="{E88522E1-617E-4192-B539-FA1B0C02FB05}">
      <dgm:prSet/>
      <dgm:spPr/>
      <dgm:t>
        <a:bodyPr/>
        <a:lstStyle/>
        <a:p>
          <a:endParaRPr lang="en-US" sz="1800"/>
        </a:p>
      </dgm:t>
    </dgm:pt>
    <dgm:pt modelId="{452B6140-B019-4476-967E-6750C0EFF379}" type="sibTrans" cxnId="{E88522E1-617E-4192-B539-FA1B0C02FB05}">
      <dgm:prSet/>
      <dgm:spPr/>
      <dgm:t>
        <a:bodyPr/>
        <a:lstStyle/>
        <a:p>
          <a:endParaRPr lang="en-US" sz="1800"/>
        </a:p>
      </dgm:t>
    </dgm:pt>
    <dgm:pt modelId="{EE69B408-71AB-40B5-98F8-094E0FDCC6F8}" type="pres">
      <dgm:prSet presAssocID="{4877F7CC-0F26-4CFC-9C6F-CB5B204AA4EC}" presName="Name0" presStyleCnt="0">
        <dgm:presLayoutVars>
          <dgm:dir/>
          <dgm:animLvl val="lvl"/>
          <dgm:resizeHandles val="exact"/>
        </dgm:presLayoutVars>
      </dgm:prSet>
      <dgm:spPr/>
    </dgm:pt>
    <dgm:pt modelId="{A5777A17-1962-413A-B8E3-D3462FAF665A}" type="pres">
      <dgm:prSet presAssocID="{B2571EF2-EC04-40B9-BDD6-62D48044EA81}" presName="parTxOnly" presStyleLbl="node1" presStyleIdx="0" presStyleCnt="4">
        <dgm:presLayoutVars>
          <dgm:chMax val="0"/>
          <dgm:chPref val="0"/>
          <dgm:bulletEnabled val="1"/>
        </dgm:presLayoutVars>
      </dgm:prSet>
      <dgm:spPr/>
      <dgm:t>
        <a:bodyPr/>
        <a:lstStyle/>
        <a:p>
          <a:endParaRPr lang="en-US"/>
        </a:p>
      </dgm:t>
    </dgm:pt>
    <dgm:pt modelId="{2056AA50-8357-4B52-BAEC-9DC415D5971A}" type="pres">
      <dgm:prSet presAssocID="{1C18244C-4E19-4AD6-98F7-51CE1D8F3A52}" presName="parTxOnlySpace" presStyleCnt="0"/>
      <dgm:spPr/>
    </dgm:pt>
    <dgm:pt modelId="{1B31DDDC-418D-466C-809F-94F1FFA54E33}" type="pres">
      <dgm:prSet presAssocID="{9D8D474C-0F1E-48D9-8500-B90E6C75B97F}" presName="parTxOnly" presStyleLbl="node1" presStyleIdx="1" presStyleCnt="4">
        <dgm:presLayoutVars>
          <dgm:chMax val="0"/>
          <dgm:chPref val="0"/>
          <dgm:bulletEnabled val="1"/>
        </dgm:presLayoutVars>
      </dgm:prSet>
      <dgm:spPr/>
      <dgm:t>
        <a:bodyPr/>
        <a:lstStyle/>
        <a:p>
          <a:endParaRPr lang="en-US"/>
        </a:p>
      </dgm:t>
    </dgm:pt>
    <dgm:pt modelId="{E089C049-B2D7-4BDD-9364-8E9E17FFEC82}" type="pres">
      <dgm:prSet presAssocID="{C5BCBAC1-EBFB-46CF-B0C7-8645500A450E}" presName="parTxOnlySpace" presStyleCnt="0"/>
      <dgm:spPr/>
    </dgm:pt>
    <dgm:pt modelId="{939F3DAE-F0D8-4603-BF59-8A423CC0012A}" type="pres">
      <dgm:prSet presAssocID="{615BD821-D7CB-475F-886E-BBFB69C5ECA1}" presName="parTxOnly" presStyleLbl="node1" presStyleIdx="2" presStyleCnt="4">
        <dgm:presLayoutVars>
          <dgm:chMax val="0"/>
          <dgm:chPref val="0"/>
          <dgm:bulletEnabled val="1"/>
        </dgm:presLayoutVars>
      </dgm:prSet>
      <dgm:spPr/>
      <dgm:t>
        <a:bodyPr/>
        <a:lstStyle/>
        <a:p>
          <a:endParaRPr lang="en-US"/>
        </a:p>
      </dgm:t>
    </dgm:pt>
    <dgm:pt modelId="{1DD99CF0-E529-415A-8BB0-4EC501929010}" type="pres">
      <dgm:prSet presAssocID="{09D95470-7F86-41EB-9CBF-83CF872A34D9}" presName="parTxOnlySpace" presStyleCnt="0"/>
      <dgm:spPr/>
    </dgm:pt>
    <dgm:pt modelId="{117DDA0D-3A4F-465C-B5BE-22046C1990A3}" type="pres">
      <dgm:prSet presAssocID="{FCD755AB-6F0E-4135-A640-748EB0BEE067}" presName="parTxOnly" presStyleLbl="node1" presStyleIdx="3" presStyleCnt="4">
        <dgm:presLayoutVars>
          <dgm:chMax val="0"/>
          <dgm:chPref val="0"/>
          <dgm:bulletEnabled val="1"/>
        </dgm:presLayoutVars>
      </dgm:prSet>
      <dgm:spPr/>
      <dgm:t>
        <a:bodyPr/>
        <a:lstStyle/>
        <a:p>
          <a:endParaRPr lang="en-US"/>
        </a:p>
      </dgm:t>
    </dgm:pt>
  </dgm:ptLst>
  <dgm:cxnLst>
    <dgm:cxn modelId="{F3294674-FFC0-43CE-8A5C-0F8528724E11}" srcId="{4877F7CC-0F26-4CFC-9C6F-CB5B204AA4EC}" destId="{9D8D474C-0F1E-48D9-8500-B90E6C75B97F}" srcOrd="1" destOrd="0" parTransId="{639D3B96-2E03-47E1-8725-98AB0E4C957C}" sibTransId="{C5BCBAC1-EBFB-46CF-B0C7-8645500A450E}"/>
    <dgm:cxn modelId="{7D695B8B-FFA9-45A9-9919-18F831D4048F}" type="presOf" srcId="{9D8D474C-0F1E-48D9-8500-B90E6C75B97F}" destId="{1B31DDDC-418D-466C-809F-94F1FFA54E33}" srcOrd="0" destOrd="0" presId="urn:microsoft.com/office/officeart/2005/8/layout/chevron1"/>
    <dgm:cxn modelId="{EBF27BC0-73EA-4D89-A26C-2B3A1999CDC7}" type="presOf" srcId="{B2571EF2-EC04-40B9-BDD6-62D48044EA81}" destId="{A5777A17-1962-413A-B8E3-D3462FAF665A}" srcOrd="0" destOrd="0" presId="urn:microsoft.com/office/officeart/2005/8/layout/chevron1"/>
    <dgm:cxn modelId="{A7BCE728-54E6-4B92-9BD2-E7EBD8B49B87}" type="presOf" srcId="{FCD755AB-6F0E-4135-A640-748EB0BEE067}" destId="{117DDA0D-3A4F-465C-B5BE-22046C1990A3}" srcOrd="0" destOrd="0" presId="urn:microsoft.com/office/officeart/2005/8/layout/chevron1"/>
    <dgm:cxn modelId="{2042BD0F-708D-4244-8C74-284E8A1DD373}" type="presOf" srcId="{615BD821-D7CB-475F-886E-BBFB69C5ECA1}" destId="{939F3DAE-F0D8-4603-BF59-8A423CC0012A}" srcOrd="0" destOrd="0" presId="urn:microsoft.com/office/officeart/2005/8/layout/chevron1"/>
    <dgm:cxn modelId="{E88522E1-617E-4192-B539-FA1B0C02FB05}" srcId="{4877F7CC-0F26-4CFC-9C6F-CB5B204AA4EC}" destId="{FCD755AB-6F0E-4135-A640-748EB0BEE067}" srcOrd="3" destOrd="0" parTransId="{108FB009-D494-490B-B18B-661CF321C05E}" sibTransId="{452B6140-B019-4476-967E-6750C0EFF379}"/>
    <dgm:cxn modelId="{8A3C1F6A-CFE1-4614-83D0-62736F8FC87B}" srcId="{4877F7CC-0F26-4CFC-9C6F-CB5B204AA4EC}" destId="{B2571EF2-EC04-40B9-BDD6-62D48044EA81}" srcOrd="0" destOrd="0" parTransId="{679E6D11-C34B-4CB3-8B01-3E7BB9811DE2}" sibTransId="{1C18244C-4E19-4AD6-98F7-51CE1D8F3A52}"/>
    <dgm:cxn modelId="{9207BC08-3C79-405C-A7C0-A25C49C93021}" type="presOf" srcId="{4877F7CC-0F26-4CFC-9C6F-CB5B204AA4EC}" destId="{EE69B408-71AB-40B5-98F8-094E0FDCC6F8}" srcOrd="0" destOrd="0" presId="urn:microsoft.com/office/officeart/2005/8/layout/chevron1"/>
    <dgm:cxn modelId="{0BF0D499-FB98-4F9F-A880-70148E533FDB}" srcId="{4877F7CC-0F26-4CFC-9C6F-CB5B204AA4EC}" destId="{615BD821-D7CB-475F-886E-BBFB69C5ECA1}" srcOrd="2" destOrd="0" parTransId="{6408C4F8-12CD-427A-A6C1-C03090593EE4}" sibTransId="{09D95470-7F86-41EB-9CBF-83CF872A34D9}"/>
    <dgm:cxn modelId="{0A2E309E-2BEE-4584-B19E-DEA2B6321669}" type="presParOf" srcId="{EE69B408-71AB-40B5-98F8-094E0FDCC6F8}" destId="{A5777A17-1962-413A-B8E3-D3462FAF665A}" srcOrd="0" destOrd="0" presId="urn:microsoft.com/office/officeart/2005/8/layout/chevron1"/>
    <dgm:cxn modelId="{F28BEDD8-68CE-46AD-AFD3-AAC4294C41F2}" type="presParOf" srcId="{EE69B408-71AB-40B5-98F8-094E0FDCC6F8}" destId="{2056AA50-8357-4B52-BAEC-9DC415D5971A}" srcOrd="1" destOrd="0" presId="urn:microsoft.com/office/officeart/2005/8/layout/chevron1"/>
    <dgm:cxn modelId="{98891E7A-54C9-4534-A00D-4ACF159B50E8}" type="presParOf" srcId="{EE69B408-71AB-40B5-98F8-094E0FDCC6F8}" destId="{1B31DDDC-418D-466C-809F-94F1FFA54E33}" srcOrd="2" destOrd="0" presId="urn:microsoft.com/office/officeart/2005/8/layout/chevron1"/>
    <dgm:cxn modelId="{8FBF0341-CE29-4DDB-839F-E8AD1F350CA1}" type="presParOf" srcId="{EE69B408-71AB-40B5-98F8-094E0FDCC6F8}" destId="{E089C049-B2D7-4BDD-9364-8E9E17FFEC82}" srcOrd="3" destOrd="0" presId="urn:microsoft.com/office/officeart/2005/8/layout/chevron1"/>
    <dgm:cxn modelId="{F83990BB-2779-467A-8CA5-A6A5F48DD5A3}" type="presParOf" srcId="{EE69B408-71AB-40B5-98F8-094E0FDCC6F8}" destId="{939F3DAE-F0D8-4603-BF59-8A423CC0012A}" srcOrd="4" destOrd="0" presId="urn:microsoft.com/office/officeart/2005/8/layout/chevron1"/>
    <dgm:cxn modelId="{7CF1DFBC-F526-4EA1-96A1-D2E89B076E27}" type="presParOf" srcId="{EE69B408-71AB-40B5-98F8-094E0FDCC6F8}" destId="{1DD99CF0-E529-415A-8BB0-4EC501929010}" srcOrd="5" destOrd="0" presId="urn:microsoft.com/office/officeart/2005/8/layout/chevron1"/>
    <dgm:cxn modelId="{06FB394C-0E5A-4B2A-96D0-ED95AE0F2311}" type="presParOf" srcId="{EE69B408-71AB-40B5-98F8-094E0FDCC6F8}" destId="{117DDA0D-3A4F-465C-B5BE-22046C1990A3}"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77F7CC-0F26-4CFC-9C6F-CB5B204AA4EC}" type="doc">
      <dgm:prSet loTypeId="urn:microsoft.com/office/officeart/2005/8/layout/chevron1" loCatId="process" qsTypeId="urn:microsoft.com/office/officeart/2005/8/quickstyle/simple1" qsCatId="simple" csTypeId="urn:microsoft.com/office/officeart/2005/8/colors/accent6_2" csCatId="accent6" phldr="1"/>
      <dgm:spPr/>
    </dgm:pt>
    <dgm:pt modelId="{B2571EF2-EC04-40B9-BDD6-62D48044EA81}">
      <dgm:prSet phldrT="[Text]" custT="1"/>
      <dgm:spPr>
        <a:solidFill>
          <a:schemeClr val="accent6">
            <a:lumMod val="75000"/>
          </a:schemeClr>
        </a:solidFill>
        <a:ln>
          <a:noFill/>
        </a:ln>
      </dgm:spPr>
      <dgm:t>
        <a:bodyPr/>
        <a:lstStyle/>
        <a:p>
          <a:r>
            <a:rPr lang="en-US" sz="1800" dirty="0" smtClean="0"/>
            <a:t>Tap button</a:t>
          </a:r>
          <a:endParaRPr lang="en-US" sz="1800" dirty="0"/>
        </a:p>
      </dgm:t>
    </dgm:pt>
    <dgm:pt modelId="{679E6D11-C34B-4CB3-8B01-3E7BB9811DE2}" type="parTrans" cxnId="{8A3C1F6A-CFE1-4614-83D0-62736F8FC87B}">
      <dgm:prSet/>
      <dgm:spPr/>
      <dgm:t>
        <a:bodyPr/>
        <a:lstStyle/>
        <a:p>
          <a:endParaRPr lang="en-US" sz="1800"/>
        </a:p>
      </dgm:t>
    </dgm:pt>
    <dgm:pt modelId="{1C18244C-4E19-4AD6-98F7-51CE1D8F3A52}" type="sibTrans" cxnId="{8A3C1F6A-CFE1-4614-83D0-62736F8FC87B}">
      <dgm:prSet/>
      <dgm:spPr/>
      <dgm:t>
        <a:bodyPr/>
        <a:lstStyle/>
        <a:p>
          <a:endParaRPr lang="en-US" sz="1800"/>
        </a:p>
      </dgm:t>
    </dgm:pt>
    <dgm:pt modelId="{9D8D474C-0F1E-48D9-8500-B90E6C75B97F}">
      <dgm:prSet phldrT="[Text]" custT="1"/>
      <dgm:spPr>
        <a:ln>
          <a:noFill/>
        </a:ln>
      </dgm:spPr>
      <dgm:t>
        <a:bodyPr/>
        <a:lstStyle/>
        <a:p>
          <a:r>
            <a:rPr lang="en-US" sz="1800" dirty="0" smtClean="0"/>
            <a:t>Task launches</a:t>
          </a:r>
          <a:endParaRPr lang="en-US" sz="1800" dirty="0"/>
        </a:p>
      </dgm:t>
    </dgm:pt>
    <dgm:pt modelId="{639D3B96-2E03-47E1-8725-98AB0E4C957C}" type="parTrans" cxnId="{F3294674-FFC0-43CE-8A5C-0F8528724E11}">
      <dgm:prSet/>
      <dgm:spPr/>
      <dgm:t>
        <a:bodyPr/>
        <a:lstStyle/>
        <a:p>
          <a:endParaRPr lang="en-US" sz="1800"/>
        </a:p>
      </dgm:t>
    </dgm:pt>
    <dgm:pt modelId="{C5BCBAC1-EBFB-46CF-B0C7-8645500A450E}" type="sibTrans" cxnId="{F3294674-FFC0-43CE-8A5C-0F8528724E11}">
      <dgm:prSet/>
      <dgm:spPr/>
      <dgm:t>
        <a:bodyPr/>
        <a:lstStyle/>
        <a:p>
          <a:endParaRPr lang="en-US" sz="1800"/>
        </a:p>
      </dgm:t>
    </dgm:pt>
    <dgm:pt modelId="{615BD821-D7CB-475F-886E-BBFB69C5ECA1}">
      <dgm:prSet phldrT="[Text]" custT="1"/>
      <dgm:spPr>
        <a:ln>
          <a:noFill/>
        </a:ln>
      </dgm:spPr>
      <dgm:t>
        <a:bodyPr/>
        <a:lstStyle/>
        <a:p>
          <a:r>
            <a:rPr lang="en-US" sz="1800" dirty="0" smtClean="0"/>
            <a:t>Retrieve </a:t>
          </a:r>
          <a:r>
            <a:rPr lang="en-US" sz="1800" dirty="0" err="1" smtClean="0"/>
            <a:t>Args</a:t>
          </a:r>
          <a:endParaRPr lang="en-US" sz="1800" dirty="0"/>
        </a:p>
      </dgm:t>
    </dgm:pt>
    <dgm:pt modelId="{6408C4F8-12CD-427A-A6C1-C03090593EE4}" type="parTrans" cxnId="{0BF0D499-FB98-4F9F-A880-70148E533FDB}">
      <dgm:prSet/>
      <dgm:spPr/>
      <dgm:t>
        <a:bodyPr/>
        <a:lstStyle/>
        <a:p>
          <a:endParaRPr lang="en-US" sz="1800"/>
        </a:p>
      </dgm:t>
    </dgm:pt>
    <dgm:pt modelId="{09D95470-7F86-41EB-9CBF-83CF872A34D9}" type="sibTrans" cxnId="{0BF0D499-FB98-4F9F-A880-70148E533FDB}">
      <dgm:prSet/>
      <dgm:spPr/>
      <dgm:t>
        <a:bodyPr/>
        <a:lstStyle/>
        <a:p>
          <a:endParaRPr lang="en-US" sz="1800"/>
        </a:p>
      </dgm:t>
    </dgm:pt>
    <dgm:pt modelId="{C81453DB-805F-4152-A5F7-5102C1546E50}">
      <dgm:prSet phldrT="[Text]" custT="1"/>
      <dgm:spPr>
        <a:ln>
          <a:noFill/>
        </a:ln>
      </dgm:spPr>
      <dgm:t>
        <a:bodyPr/>
        <a:lstStyle/>
        <a:p>
          <a:r>
            <a:rPr lang="en-US" sz="1800" dirty="0" smtClean="0"/>
            <a:t>Take actions</a:t>
          </a:r>
          <a:endParaRPr lang="en-US" sz="1800" dirty="0"/>
        </a:p>
      </dgm:t>
    </dgm:pt>
    <dgm:pt modelId="{1AF80E9F-9AC0-4D4E-9313-3A18F3B19570}" type="parTrans" cxnId="{64D5BC67-8C4B-47E8-B8B6-CB13035DB566}">
      <dgm:prSet/>
      <dgm:spPr/>
      <dgm:t>
        <a:bodyPr/>
        <a:lstStyle/>
        <a:p>
          <a:endParaRPr lang="en-US" sz="1800"/>
        </a:p>
      </dgm:t>
    </dgm:pt>
    <dgm:pt modelId="{47B6834D-6FC4-4F14-A6F5-7735875E948B}" type="sibTrans" cxnId="{64D5BC67-8C4B-47E8-B8B6-CB13035DB566}">
      <dgm:prSet/>
      <dgm:spPr/>
      <dgm:t>
        <a:bodyPr/>
        <a:lstStyle/>
        <a:p>
          <a:endParaRPr lang="en-US" sz="1800"/>
        </a:p>
      </dgm:t>
    </dgm:pt>
    <dgm:pt modelId="{EE69B408-71AB-40B5-98F8-094E0FDCC6F8}" type="pres">
      <dgm:prSet presAssocID="{4877F7CC-0F26-4CFC-9C6F-CB5B204AA4EC}" presName="Name0" presStyleCnt="0">
        <dgm:presLayoutVars>
          <dgm:dir/>
          <dgm:animLvl val="lvl"/>
          <dgm:resizeHandles val="exact"/>
        </dgm:presLayoutVars>
      </dgm:prSet>
      <dgm:spPr/>
    </dgm:pt>
    <dgm:pt modelId="{A5777A17-1962-413A-B8E3-D3462FAF665A}" type="pres">
      <dgm:prSet presAssocID="{B2571EF2-EC04-40B9-BDD6-62D48044EA81}" presName="parTxOnly" presStyleLbl="node1" presStyleIdx="0" presStyleCnt="4">
        <dgm:presLayoutVars>
          <dgm:chMax val="0"/>
          <dgm:chPref val="0"/>
          <dgm:bulletEnabled val="1"/>
        </dgm:presLayoutVars>
      </dgm:prSet>
      <dgm:spPr/>
      <dgm:t>
        <a:bodyPr/>
        <a:lstStyle/>
        <a:p>
          <a:endParaRPr lang="en-US"/>
        </a:p>
      </dgm:t>
    </dgm:pt>
    <dgm:pt modelId="{2056AA50-8357-4B52-BAEC-9DC415D5971A}" type="pres">
      <dgm:prSet presAssocID="{1C18244C-4E19-4AD6-98F7-51CE1D8F3A52}" presName="parTxOnlySpace" presStyleCnt="0"/>
      <dgm:spPr/>
    </dgm:pt>
    <dgm:pt modelId="{1B31DDDC-418D-466C-809F-94F1FFA54E33}" type="pres">
      <dgm:prSet presAssocID="{9D8D474C-0F1E-48D9-8500-B90E6C75B97F}" presName="parTxOnly" presStyleLbl="node1" presStyleIdx="1" presStyleCnt="4">
        <dgm:presLayoutVars>
          <dgm:chMax val="0"/>
          <dgm:chPref val="0"/>
          <dgm:bulletEnabled val="1"/>
        </dgm:presLayoutVars>
      </dgm:prSet>
      <dgm:spPr/>
      <dgm:t>
        <a:bodyPr/>
        <a:lstStyle/>
        <a:p>
          <a:endParaRPr lang="en-US"/>
        </a:p>
      </dgm:t>
    </dgm:pt>
    <dgm:pt modelId="{E089C049-B2D7-4BDD-9364-8E9E17FFEC82}" type="pres">
      <dgm:prSet presAssocID="{C5BCBAC1-EBFB-46CF-B0C7-8645500A450E}" presName="parTxOnlySpace" presStyleCnt="0"/>
      <dgm:spPr/>
    </dgm:pt>
    <dgm:pt modelId="{939F3DAE-F0D8-4603-BF59-8A423CC0012A}" type="pres">
      <dgm:prSet presAssocID="{615BD821-D7CB-475F-886E-BBFB69C5ECA1}" presName="parTxOnly" presStyleLbl="node1" presStyleIdx="2" presStyleCnt="4">
        <dgm:presLayoutVars>
          <dgm:chMax val="0"/>
          <dgm:chPref val="0"/>
          <dgm:bulletEnabled val="1"/>
        </dgm:presLayoutVars>
      </dgm:prSet>
      <dgm:spPr/>
      <dgm:t>
        <a:bodyPr/>
        <a:lstStyle/>
        <a:p>
          <a:endParaRPr lang="en-US"/>
        </a:p>
      </dgm:t>
    </dgm:pt>
    <dgm:pt modelId="{3EB2A6EF-D9F9-452B-B6E3-C7F9501E3153}" type="pres">
      <dgm:prSet presAssocID="{09D95470-7F86-41EB-9CBF-83CF872A34D9}" presName="parTxOnlySpace" presStyleCnt="0"/>
      <dgm:spPr/>
    </dgm:pt>
    <dgm:pt modelId="{B60994E4-C1E0-406D-864E-2AB809C966CC}" type="pres">
      <dgm:prSet presAssocID="{C81453DB-805F-4152-A5F7-5102C1546E50}" presName="parTxOnly" presStyleLbl="node1" presStyleIdx="3" presStyleCnt="4">
        <dgm:presLayoutVars>
          <dgm:chMax val="0"/>
          <dgm:chPref val="0"/>
          <dgm:bulletEnabled val="1"/>
        </dgm:presLayoutVars>
      </dgm:prSet>
      <dgm:spPr/>
      <dgm:t>
        <a:bodyPr/>
        <a:lstStyle/>
        <a:p>
          <a:endParaRPr lang="en-US"/>
        </a:p>
      </dgm:t>
    </dgm:pt>
  </dgm:ptLst>
  <dgm:cxnLst>
    <dgm:cxn modelId="{0BF0D499-FB98-4F9F-A880-70148E533FDB}" srcId="{4877F7CC-0F26-4CFC-9C6F-CB5B204AA4EC}" destId="{615BD821-D7CB-475F-886E-BBFB69C5ECA1}" srcOrd="2" destOrd="0" parTransId="{6408C4F8-12CD-427A-A6C1-C03090593EE4}" sibTransId="{09D95470-7F86-41EB-9CBF-83CF872A34D9}"/>
    <dgm:cxn modelId="{8A3C1F6A-CFE1-4614-83D0-62736F8FC87B}" srcId="{4877F7CC-0F26-4CFC-9C6F-CB5B204AA4EC}" destId="{B2571EF2-EC04-40B9-BDD6-62D48044EA81}" srcOrd="0" destOrd="0" parTransId="{679E6D11-C34B-4CB3-8B01-3E7BB9811DE2}" sibTransId="{1C18244C-4E19-4AD6-98F7-51CE1D8F3A52}"/>
    <dgm:cxn modelId="{61FD745E-4F0F-4791-B68A-75F95F345DF5}" type="presOf" srcId="{9D8D474C-0F1E-48D9-8500-B90E6C75B97F}" destId="{1B31DDDC-418D-466C-809F-94F1FFA54E33}" srcOrd="0" destOrd="0" presId="urn:microsoft.com/office/officeart/2005/8/layout/chevron1"/>
    <dgm:cxn modelId="{6B6DCC3C-594D-4418-B6D6-EC1E3E281DDB}" type="presOf" srcId="{B2571EF2-EC04-40B9-BDD6-62D48044EA81}" destId="{A5777A17-1962-413A-B8E3-D3462FAF665A}" srcOrd="0" destOrd="0" presId="urn:microsoft.com/office/officeart/2005/8/layout/chevron1"/>
    <dgm:cxn modelId="{33F2458B-92BF-48EB-81E7-3E990B809642}" type="presOf" srcId="{615BD821-D7CB-475F-886E-BBFB69C5ECA1}" destId="{939F3DAE-F0D8-4603-BF59-8A423CC0012A}" srcOrd="0" destOrd="0" presId="urn:microsoft.com/office/officeart/2005/8/layout/chevron1"/>
    <dgm:cxn modelId="{64D5BC67-8C4B-47E8-B8B6-CB13035DB566}" srcId="{4877F7CC-0F26-4CFC-9C6F-CB5B204AA4EC}" destId="{C81453DB-805F-4152-A5F7-5102C1546E50}" srcOrd="3" destOrd="0" parTransId="{1AF80E9F-9AC0-4D4E-9313-3A18F3B19570}" sibTransId="{47B6834D-6FC4-4F14-A6F5-7735875E948B}"/>
    <dgm:cxn modelId="{A4C185ED-9EAB-424B-842E-59048CBCCF19}" type="presOf" srcId="{4877F7CC-0F26-4CFC-9C6F-CB5B204AA4EC}" destId="{EE69B408-71AB-40B5-98F8-094E0FDCC6F8}" srcOrd="0" destOrd="0" presId="urn:microsoft.com/office/officeart/2005/8/layout/chevron1"/>
    <dgm:cxn modelId="{F3294674-FFC0-43CE-8A5C-0F8528724E11}" srcId="{4877F7CC-0F26-4CFC-9C6F-CB5B204AA4EC}" destId="{9D8D474C-0F1E-48D9-8500-B90E6C75B97F}" srcOrd="1" destOrd="0" parTransId="{639D3B96-2E03-47E1-8725-98AB0E4C957C}" sibTransId="{C5BCBAC1-EBFB-46CF-B0C7-8645500A450E}"/>
    <dgm:cxn modelId="{71F65277-3D10-4358-B519-82B0C2078BD5}" type="presOf" srcId="{C81453DB-805F-4152-A5F7-5102C1546E50}" destId="{B60994E4-C1E0-406D-864E-2AB809C966CC}" srcOrd="0" destOrd="0" presId="urn:microsoft.com/office/officeart/2005/8/layout/chevron1"/>
    <dgm:cxn modelId="{E50267E1-C7A9-4DD3-AB67-23C61CA68CA4}" type="presParOf" srcId="{EE69B408-71AB-40B5-98F8-094E0FDCC6F8}" destId="{A5777A17-1962-413A-B8E3-D3462FAF665A}" srcOrd="0" destOrd="0" presId="urn:microsoft.com/office/officeart/2005/8/layout/chevron1"/>
    <dgm:cxn modelId="{811D28EF-C56C-471C-AC1E-5CE9511B6729}" type="presParOf" srcId="{EE69B408-71AB-40B5-98F8-094E0FDCC6F8}" destId="{2056AA50-8357-4B52-BAEC-9DC415D5971A}" srcOrd="1" destOrd="0" presId="urn:microsoft.com/office/officeart/2005/8/layout/chevron1"/>
    <dgm:cxn modelId="{B346EB7D-DAE0-4415-9015-88C38A79206F}" type="presParOf" srcId="{EE69B408-71AB-40B5-98F8-094E0FDCC6F8}" destId="{1B31DDDC-418D-466C-809F-94F1FFA54E33}" srcOrd="2" destOrd="0" presId="urn:microsoft.com/office/officeart/2005/8/layout/chevron1"/>
    <dgm:cxn modelId="{D8037E20-A2B5-4CB0-877B-840E65F56D5F}" type="presParOf" srcId="{EE69B408-71AB-40B5-98F8-094E0FDCC6F8}" destId="{E089C049-B2D7-4BDD-9364-8E9E17FFEC82}" srcOrd="3" destOrd="0" presId="urn:microsoft.com/office/officeart/2005/8/layout/chevron1"/>
    <dgm:cxn modelId="{65CD6A6C-AC19-44D0-8084-64C09302951A}" type="presParOf" srcId="{EE69B408-71AB-40B5-98F8-094E0FDCC6F8}" destId="{939F3DAE-F0D8-4603-BF59-8A423CC0012A}" srcOrd="4" destOrd="0" presId="urn:microsoft.com/office/officeart/2005/8/layout/chevron1"/>
    <dgm:cxn modelId="{B35D77DF-6C09-4854-A2CA-CBE902D1E16C}" type="presParOf" srcId="{EE69B408-71AB-40B5-98F8-094E0FDCC6F8}" destId="{3EB2A6EF-D9F9-452B-B6E3-C7F9501E3153}" srcOrd="5" destOrd="0" presId="urn:microsoft.com/office/officeart/2005/8/layout/chevron1"/>
    <dgm:cxn modelId="{1239A15B-F33C-4A49-A3ED-9D530011CA01}" type="presParOf" srcId="{EE69B408-71AB-40B5-98F8-094E0FDCC6F8}" destId="{B60994E4-C1E0-406D-864E-2AB809C966CC}" srcOrd="6"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77F7CC-0F26-4CFC-9C6F-CB5B204AA4EC}" type="doc">
      <dgm:prSet loTypeId="urn:microsoft.com/office/officeart/2005/8/layout/chevron1" loCatId="process" qsTypeId="urn:microsoft.com/office/officeart/2005/8/quickstyle/simple1" qsCatId="simple" csTypeId="urn:microsoft.com/office/officeart/2005/8/colors/accent6_2" csCatId="accent6" phldr="1"/>
      <dgm:spPr/>
    </dgm:pt>
    <dgm:pt modelId="{B2571EF2-EC04-40B9-BDD6-62D48044EA81}">
      <dgm:prSet phldrT="[Text]" custT="1"/>
      <dgm:spPr>
        <a:solidFill>
          <a:schemeClr val="accent6">
            <a:lumMod val="75000"/>
          </a:schemeClr>
        </a:solidFill>
        <a:ln>
          <a:noFill/>
        </a:ln>
      </dgm:spPr>
      <dgm:t>
        <a:bodyPr/>
        <a:lstStyle/>
        <a:p>
          <a:r>
            <a:rPr lang="en-US" sz="1800" dirty="0" smtClean="0"/>
            <a:t>Tap button</a:t>
          </a:r>
          <a:endParaRPr lang="en-US" sz="1800" dirty="0"/>
        </a:p>
      </dgm:t>
    </dgm:pt>
    <dgm:pt modelId="{679E6D11-C34B-4CB3-8B01-3E7BB9811DE2}" type="parTrans" cxnId="{8A3C1F6A-CFE1-4614-83D0-62736F8FC87B}">
      <dgm:prSet/>
      <dgm:spPr/>
      <dgm:t>
        <a:bodyPr/>
        <a:lstStyle/>
        <a:p>
          <a:endParaRPr lang="en-US" sz="1800"/>
        </a:p>
      </dgm:t>
    </dgm:pt>
    <dgm:pt modelId="{1C18244C-4E19-4AD6-98F7-51CE1D8F3A52}" type="sibTrans" cxnId="{8A3C1F6A-CFE1-4614-83D0-62736F8FC87B}">
      <dgm:prSet/>
      <dgm:spPr/>
      <dgm:t>
        <a:bodyPr/>
        <a:lstStyle/>
        <a:p>
          <a:endParaRPr lang="en-US" sz="1800"/>
        </a:p>
      </dgm:t>
    </dgm:pt>
    <dgm:pt modelId="{9D8D474C-0F1E-48D9-8500-B90E6C75B97F}">
      <dgm:prSet phldrT="[Text]" custT="1"/>
      <dgm:spPr>
        <a:ln>
          <a:noFill/>
        </a:ln>
      </dgm:spPr>
      <dgm:t>
        <a:bodyPr/>
        <a:lstStyle/>
        <a:p>
          <a:r>
            <a:rPr lang="en-US" sz="1800" dirty="0" smtClean="0"/>
            <a:t>Protocol activates</a:t>
          </a:r>
          <a:endParaRPr lang="en-US" sz="1800" dirty="0"/>
        </a:p>
      </dgm:t>
    </dgm:pt>
    <dgm:pt modelId="{639D3B96-2E03-47E1-8725-98AB0E4C957C}" type="parTrans" cxnId="{F3294674-FFC0-43CE-8A5C-0F8528724E11}">
      <dgm:prSet/>
      <dgm:spPr/>
      <dgm:t>
        <a:bodyPr/>
        <a:lstStyle/>
        <a:p>
          <a:endParaRPr lang="en-US" sz="1800"/>
        </a:p>
      </dgm:t>
    </dgm:pt>
    <dgm:pt modelId="{C5BCBAC1-EBFB-46CF-B0C7-8645500A450E}" type="sibTrans" cxnId="{F3294674-FFC0-43CE-8A5C-0F8528724E11}">
      <dgm:prSet/>
      <dgm:spPr/>
      <dgm:t>
        <a:bodyPr/>
        <a:lstStyle/>
        <a:p>
          <a:endParaRPr lang="en-US" sz="1800"/>
        </a:p>
      </dgm:t>
    </dgm:pt>
    <dgm:pt modelId="{615BD821-D7CB-475F-886E-BBFB69C5ECA1}">
      <dgm:prSet phldrT="[Text]" custT="1"/>
      <dgm:spPr>
        <a:ln>
          <a:noFill/>
        </a:ln>
      </dgm:spPr>
      <dgm:t>
        <a:bodyPr/>
        <a:lstStyle/>
        <a:p>
          <a:r>
            <a:rPr lang="en-US" sz="1800" dirty="0" smtClean="0"/>
            <a:t>Web / app</a:t>
          </a:r>
          <a:endParaRPr lang="en-US" sz="1800" dirty="0"/>
        </a:p>
      </dgm:t>
    </dgm:pt>
    <dgm:pt modelId="{6408C4F8-12CD-427A-A6C1-C03090593EE4}" type="parTrans" cxnId="{0BF0D499-FB98-4F9F-A880-70148E533FDB}">
      <dgm:prSet/>
      <dgm:spPr/>
      <dgm:t>
        <a:bodyPr/>
        <a:lstStyle/>
        <a:p>
          <a:endParaRPr lang="en-US" sz="1800"/>
        </a:p>
      </dgm:t>
    </dgm:pt>
    <dgm:pt modelId="{09D95470-7F86-41EB-9CBF-83CF872A34D9}" type="sibTrans" cxnId="{0BF0D499-FB98-4F9F-A880-70148E533FDB}">
      <dgm:prSet/>
      <dgm:spPr/>
      <dgm:t>
        <a:bodyPr/>
        <a:lstStyle/>
        <a:p>
          <a:endParaRPr lang="en-US" sz="1800"/>
        </a:p>
      </dgm:t>
    </dgm:pt>
    <dgm:pt modelId="{EE69B408-71AB-40B5-98F8-094E0FDCC6F8}" type="pres">
      <dgm:prSet presAssocID="{4877F7CC-0F26-4CFC-9C6F-CB5B204AA4EC}" presName="Name0" presStyleCnt="0">
        <dgm:presLayoutVars>
          <dgm:dir/>
          <dgm:animLvl val="lvl"/>
          <dgm:resizeHandles val="exact"/>
        </dgm:presLayoutVars>
      </dgm:prSet>
      <dgm:spPr/>
    </dgm:pt>
    <dgm:pt modelId="{A5777A17-1962-413A-B8E3-D3462FAF665A}" type="pres">
      <dgm:prSet presAssocID="{B2571EF2-EC04-40B9-BDD6-62D48044EA81}" presName="parTxOnly" presStyleLbl="node1" presStyleIdx="0" presStyleCnt="3">
        <dgm:presLayoutVars>
          <dgm:chMax val="0"/>
          <dgm:chPref val="0"/>
          <dgm:bulletEnabled val="1"/>
        </dgm:presLayoutVars>
      </dgm:prSet>
      <dgm:spPr/>
      <dgm:t>
        <a:bodyPr/>
        <a:lstStyle/>
        <a:p>
          <a:endParaRPr lang="en-US"/>
        </a:p>
      </dgm:t>
    </dgm:pt>
    <dgm:pt modelId="{2056AA50-8357-4B52-BAEC-9DC415D5971A}" type="pres">
      <dgm:prSet presAssocID="{1C18244C-4E19-4AD6-98F7-51CE1D8F3A52}" presName="parTxOnlySpace" presStyleCnt="0"/>
      <dgm:spPr/>
    </dgm:pt>
    <dgm:pt modelId="{1B31DDDC-418D-466C-809F-94F1FFA54E33}" type="pres">
      <dgm:prSet presAssocID="{9D8D474C-0F1E-48D9-8500-B90E6C75B97F}" presName="parTxOnly" presStyleLbl="node1" presStyleIdx="1" presStyleCnt="3">
        <dgm:presLayoutVars>
          <dgm:chMax val="0"/>
          <dgm:chPref val="0"/>
          <dgm:bulletEnabled val="1"/>
        </dgm:presLayoutVars>
      </dgm:prSet>
      <dgm:spPr/>
      <dgm:t>
        <a:bodyPr/>
        <a:lstStyle/>
        <a:p>
          <a:endParaRPr lang="en-US"/>
        </a:p>
      </dgm:t>
    </dgm:pt>
    <dgm:pt modelId="{E089C049-B2D7-4BDD-9364-8E9E17FFEC82}" type="pres">
      <dgm:prSet presAssocID="{C5BCBAC1-EBFB-46CF-B0C7-8645500A450E}" presName="parTxOnlySpace" presStyleCnt="0"/>
      <dgm:spPr/>
    </dgm:pt>
    <dgm:pt modelId="{939F3DAE-F0D8-4603-BF59-8A423CC0012A}" type="pres">
      <dgm:prSet presAssocID="{615BD821-D7CB-475F-886E-BBFB69C5ECA1}" presName="parTxOnly" presStyleLbl="node1" presStyleIdx="2" presStyleCnt="3">
        <dgm:presLayoutVars>
          <dgm:chMax val="0"/>
          <dgm:chPref val="0"/>
          <dgm:bulletEnabled val="1"/>
        </dgm:presLayoutVars>
      </dgm:prSet>
      <dgm:spPr/>
      <dgm:t>
        <a:bodyPr/>
        <a:lstStyle/>
        <a:p>
          <a:endParaRPr lang="en-US"/>
        </a:p>
      </dgm:t>
    </dgm:pt>
  </dgm:ptLst>
  <dgm:cxnLst>
    <dgm:cxn modelId="{0BF0D499-FB98-4F9F-A880-70148E533FDB}" srcId="{4877F7CC-0F26-4CFC-9C6F-CB5B204AA4EC}" destId="{615BD821-D7CB-475F-886E-BBFB69C5ECA1}" srcOrd="2" destOrd="0" parTransId="{6408C4F8-12CD-427A-A6C1-C03090593EE4}" sibTransId="{09D95470-7F86-41EB-9CBF-83CF872A34D9}"/>
    <dgm:cxn modelId="{8A3C1F6A-CFE1-4614-83D0-62736F8FC87B}" srcId="{4877F7CC-0F26-4CFC-9C6F-CB5B204AA4EC}" destId="{B2571EF2-EC04-40B9-BDD6-62D48044EA81}" srcOrd="0" destOrd="0" parTransId="{679E6D11-C34B-4CB3-8B01-3E7BB9811DE2}" sibTransId="{1C18244C-4E19-4AD6-98F7-51CE1D8F3A52}"/>
    <dgm:cxn modelId="{78EB2304-EF5C-4AA4-9B43-1BC1FBDCF850}" type="presOf" srcId="{9D8D474C-0F1E-48D9-8500-B90E6C75B97F}" destId="{1B31DDDC-418D-466C-809F-94F1FFA54E33}" srcOrd="0" destOrd="0" presId="urn:microsoft.com/office/officeart/2005/8/layout/chevron1"/>
    <dgm:cxn modelId="{75B3864B-C58B-4478-94BE-F6DBB5A2D7B8}" type="presOf" srcId="{615BD821-D7CB-475F-886E-BBFB69C5ECA1}" destId="{939F3DAE-F0D8-4603-BF59-8A423CC0012A}" srcOrd="0" destOrd="0" presId="urn:microsoft.com/office/officeart/2005/8/layout/chevron1"/>
    <dgm:cxn modelId="{82B76B2D-A53A-4E80-A8EE-B5473CAA1F0B}" type="presOf" srcId="{4877F7CC-0F26-4CFC-9C6F-CB5B204AA4EC}" destId="{EE69B408-71AB-40B5-98F8-094E0FDCC6F8}" srcOrd="0" destOrd="0" presId="urn:microsoft.com/office/officeart/2005/8/layout/chevron1"/>
    <dgm:cxn modelId="{A5279198-625F-44C1-8D81-20D53AB0E9A1}" type="presOf" srcId="{B2571EF2-EC04-40B9-BDD6-62D48044EA81}" destId="{A5777A17-1962-413A-B8E3-D3462FAF665A}" srcOrd="0" destOrd="0" presId="urn:microsoft.com/office/officeart/2005/8/layout/chevron1"/>
    <dgm:cxn modelId="{F3294674-FFC0-43CE-8A5C-0F8528724E11}" srcId="{4877F7CC-0F26-4CFC-9C6F-CB5B204AA4EC}" destId="{9D8D474C-0F1E-48D9-8500-B90E6C75B97F}" srcOrd="1" destOrd="0" parTransId="{639D3B96-2E03-47E1-8725-98AB0E4C957C}" sibTransId="{C5BCBAC1-EBFB-46CF-B0C7-8645500A450E}"/>
    <dgm:cxn modelId="{8156BFC9-8E8A-462B-AB86-BD7B36966BFF}" type="presParOf" srcId="{EE69B408-71AB-40B5-98F8-094E0FDCC6F8}" destId="{A5777A17-1962-413A-B8E3-D3462FAF665A}" srcOrd="0" destOrd="0" presId="urn:microsoft.com/office/officeart/2005/8/layout/chevron1"/>
    <dgm:cxn modelId="{1F981543-E9D7-4F42-AD85-F2FF63D02FE1}" type="presParOf" srcId="{EE69B408-71AB-40B5-98F8-094E0FDCC6F8}" destId="{2056AA50-8357-4B52-BAEC-9DC415D5971A}" srcOrd="1" destOrd="0" presId="urn:microsoft.com/office/officeart/2005/8/layout/chevron1"/>
    <dgm:cxn modelId="{0B2197CE-ECE9-4C29-96D9-26AD7E1EE818}" type="presParOf" srcId="{EE69B408-71AB-40B5-98F8-094E0FDCC6F8}" destId="{1B31DDDC-418D-466C-809F-94F1FFA54E33}" srcOrd="2" destOrd="0" presId="urn:microsoft.com/office/officeart/2005/8/layout/chevron1"/>
    <dgm:cxn modelId="{78634C37-0DA1-4767-8B5C-B283CA39E72B}" type="presParOf" srcId="{EE69B408-71AB-40B5-98F8-094E0FDCC6F8}" destId="{E089C049-B2D7-4BDD-9364-8E9E17FFEC82}" srcOrd="3" destOrd="0" presId="urn:microsoft.com/office/officeart/2005/8/layout/chevron1"/>
    <dgm:cxn modelId="{3E35A9CA-1A1D-4DC0-91E7-A027F88BD1C1}" type="presParOf" srcId="{EE69B408-71AB-40B5-98F8-094E0FDCC6F8}" destId="{939F3DAE-F0D8-4603-BF59-8A423CC0012A}" srcOrd="4" destOrd="0" presId="urn:microsoft.com/office/officeart/2005/8/layout/chevron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877F7CC-0F26-4CFC-9C6F-CB5B204AA4EC}" type="doc">
      <dgm:prSet loTypeId="urn:microsoft.com/office/officeart/2005/8/layout/chevron1" loCatId="process" qsTypeId="urn:microsoft.com/office/officeart/2005/8/quickstyle/simple1" qsCatId="simple" csTypeId="urn:microsoft.com/office/officeart/2005/8/colors/accent6_2" csCatId="accent6" phldr="1"/>
      <dgm:spPr/>
    </dgm:pt>
    <dgm:pt modelId="{B2571EF2-EC04-40B9-BDD6-62D48044EA81}">
      <dgm:prSet phldrT="[Text]" custT="1"/>
      <dgm:spPr>
        <a:solidFill>
          <a:schemeClr val="accent6">
            <a:lumMod val="75000"/>
          </a:schemeClr>
        </a:solidFill>
        <a:ln>
          <a:noFill/>
        </a:ln>
      </dgm:spPr>
      <dgm:t>
        <a:bodyPr/>
        <a:lstStyle/>
        <a:p>
          <a:r>
            <a:rPr lang="en-US" sz="1800" dirty="0" smtClean="0"/>
            <a:t>Tap button</a:t>
          </a:r>
          <a:endParaRPr lang="en-US" sz="1800" dirty="0"/>
        </a:p>
      </dgm:t>
    </dgm:pt>
    <dgm:pt modelId="{679E6D11-C34B-4CB3-8B01-3E7BB9811DE2}" type="parTrans" cxnId="{8A3C1F6A-CFE1-4614-83D0-62736F8FC87B}">
      <dgm:prSet/>
      <dgm:spPr/>
      <dgm:t>
        <a:bodyPr/>
        <a:lstStyle/>
        <a:p>
          <a:endParaRPr lang="en-US" sz="1800"/>
        </a:p>
      </dgm:t>
    </dgm:pt>
    <dgm:pt modelId="{1C18244C-4E19-4AD6-98F7-51CE1D8F3A52}" type="sibTrans" cxnId="{8A3C1F6A-CFE1-4614-83D0-62736F8FC87B}">
      <dgm:prSet/>
      <dgm:spPr/>
      <dgm:t>
        <a:bodyPr/>
        <a:lstStyle/>
        <a:p>
          <a:endParaRPr lang="en-US" sz="1800"/>
        </a:p>
      </dgm:t>
    </dgm:pt>
    <dgm:pt modelId="{9D8D474C-0F1E-48D9-8500-B90E6C75B97F}">
      <dgm:prSet phldrT="[Text]" custT="1"/>
      <dgm:spPr>
        <a:ln>
          <a:noFill/>
        </a:ln>
      </dgm:spPr>
      <dgm:t>
        <a:bodyPr/>
        <a:lstStyle/>
        <a:p>
          <a:r>
            <a:rPr lang="en-US" sz="1800" dirty="0" smtClean="0"/>
            <a:t>System handles</a:t>
          </a:r>
          <a:endParaRPr lang="en-US" sz="1800" dirty="0"/>
        </a:p>
      </dgm:t>
    </dgm:pt>
    <dgm:pt modelId="{639D3B96-2E03-47E1-8725-98AB0E4C957C}" type="parTrans" cxnId="{F3294674-FFC0-43CE-8A5C-0F8528724E11}">
      <dgm:prSet/>
      <dgm:spPr/>
      <dgm:t>
        <a:bodyPr/>
        <a:lstStyle/>
        <a:p>
          <a:endParaRPr lang="en-US" sz="1800"/>
        </a:p>
      </dgm:t>
    </dgm:pt>
    <dgm:pt modelId="{C5BCBAC1-EBFB-46CF-B0C7-8645500A450E}" type="sibTrans" cxnId="{F3294674-FFC0-43CE-8A5C-0F8528724E11}">
      <dgm:prSet/>
      <dgm:spPr/>
      <dgm:t>
        <a:bodyPr/>
        <a:lstStyle/>
        <a:p>
          <a:endParaRPr lang="en-US" sz="1800"/>
        </a:p>
      </dgm:t>
    </dgm:pt>
    <dgm:pt modelId="{EE69B408-71AB-40B5-98F8-094E0FDCC6F8}" type="pres">
      <dgm:prSet presAssocID="{4877F7CC-0F26-4CFC-9C6F-CB5B204AA4EC}" presName="Name0" presStyleCnt="0">
        <dgm:presLayoutVars>
          <dgm:dir/>
          <dgm:animLvl val="lvl"/>
          <dgm:resizeHandles val="exact"/>
        </dgm:presLayoutVars>
      </dgm:prSet>
      <dgm:spPr/>
    </dgm:pt>
    <dgm:pt modelId="{A5777A17-1962-413A-B8E3-D3462FAF665A}" type="pres">
      <dgm:prSet presAssocID="{B2571EF2-EC04-40B9-BDD6-62D48044EA81}" presName="parTxOnly" presStyleLbl="node1" presStyleIdx="0" presStyleCnt="2">
        <dgm:presLayoutVars>
          <dgm:chMax val="0"/>
          <dgm:chPref val="0"/>
          <dgm:bulletEnabled val="1"/>
        </dgm:presLayoutVars>
      </dgm:prSet>
      <dgm:spPr/>
      <dgm:t>
        <a:bodyPr/>
        <a:lstStyle/>
        <a:p>
          <a:endParaRPr lang="en-US"/>
        </a:p>
      </dgm:t>
    </dgm:pt>
    <dgm:pt modelId="{2056AA50-8357-4B52-BAEC-9DC415D5971A}" type="pres">
      <dgm:prSet presAssocID="{1C18244C-4E19-4AD6-98F7-51CE1D8F3A52}" presName="parTxOnlySpace" presStyleCnt="0"/>
      <dgm:spPr/>
    </dgm:pt>
    <dgm:pt modelId="{1B31DDDC-418D-466C-809F-94F1FFA54E33}" type="pres">
      <dgm:prSet presAssocID="{9D8D474C-0F1E-48D9-8500-B90E6C75B97F}" presName="parTxOnly" presStyleLbl="node1" presStyleIdx="1" presStyleCnt="2">
        <dgm:presLayoutVars>
          <dgm:chMax val="0"/>
          <dgm:chPref val="0"/>
          <dgm:bulletEnabled val="1"/>
        </dgm:presLayoutVars>
      </dgm:prSet>
      <dgm:spPr/>
      <dgm:t>
        <a:bodyPr/>
        <a:lstStyle/>
        <a:p>
          <a:endParaRPr lang="en-US"/>
        </a:p>
      </dgm:t>
    </dgm:pt>
  </dgm:ptLst>
  <dgm:cxnLst>
    <dgm:cxn modelId="{F3294674-FFC0-43CE-8A5C-0F8528724E11}" srcId="{4877F7CC-0F26-4CFC-9C6F-CB5B204AA4EC}" destId="{9D8D474C-0F1E-48D9-8500-B90E6C75B97F}" srcOrd="1" destOrd="0" parTransId="{639D3B96-2E03-47E1-8725-98AB0E4C957C}" sibTransId="{C5BCBAC1-EBFB-46CF-B0C7-8645500A450E}"/>
    <dgm:cxn modelId="{1408C702-F687-45C4-AA1F-C8AABEFD08FB}" type="presOf" srcId="{9D8D474C-0F1E-48D9-8500-B90E6C75B97F}" destId="{1B31DDDC-418D-466C-809F-94F1FFA54E33}" srcOrd="0" destOrd="0" presId="urn:microsoft.com/office/officeart/2005/8/layout/chevron1"/>
    <dgm:cxn modelId="{8A3C1F6A-CFE1-4614-83D0-62736F8FC87B}" srcId="{4877F7CC-0F26-4CFC-9C6F-CB5B204AA4EC}" destId="{B2571EF2-EC04-40B9-BDD6-62D48044EA81}" srcOrd="0" destOrd="0" parTransId="{679E6D11-C34B-4CB3-8B01-3E7BB9811DE2}" sibTransId="{1C18244C-4E19-4AD6-98F7-51CE1D8F3A52}"/>
    <dgm:cxn modelId="{9E457DC4-7B05-4998-89A1-586F145FC11F}" type="presOf" srcId="{4877F7CC-0F26-4CFC-9C6F-CB5B204AA4EC}" destId="{EE69B408-71AB-40B5-98F8-094E0FDCC6F8}" srcOrd="0" destOrd="0" presId="urn:microsoft.com/office/officeart/2005/8/layout/chevron1"/>
    <dgm:cxn modelId="{ECC9B1BA-DFD7-4997-8BCC-252B7B27FB71}" type="presOf" srcId="{B2571EF2-EC04-40B9-BDD6-62D48044EA81}" destId="{A5777A17-1962-413A-B8E3-D3462FAF665A}" srcOrd="0" destOrd="0" presId="urn:microsoft.com/office/officeart/2005/8/layout/chevron1"/>
    <dgm:cxn modelId="{10728021-5A66-4FEC-9F3D-BE79BA34CC75}" type="presParOf" srcId="{EE69B408-71AB-40B5-98F8-094E0FDCC6F8}" destId="{A5777A17-1962-413A-B8E3-D3462FAF665A}" srcOrd="0" destOrd="0" presId="urn:microsoft.com/office/officeart/2005/8/layout/chevron1"/>
    <dgm:cxn modelId="{3DA8050B-05BE-4EBC-908C-6432CF12E04D}" type="presParOf" srcId="{EE69B408-71AB-40B5-98F8-094E0FDCC6F8}" destId="{2056AA50-8357-4B52-BAEC-9DC415D5971A}" srcOrd="1" destOrd="0" presId="urn:microsoft.com/office/officeart/2005/8/layout/chevron1"/>
    <dgm:cxn modelId="{BF843F85-89E5-4475-8D85-3834FED30BEA}" type="presParOf" srcId="{EE69B408-71AB-40B5-98F8-094E0FDCC6F8}" destId="{1B31DDDC-418D-466C-809F-94F1FFA54E33}" srcOrd="2" destOrd="0" presId="urn:microsoft.com/office/officeart/2005/8/layout/chevron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777A17-1962-413A-B8E3-D3462FAF665A}">
      <dsp:nvSpPr>
        <dsp:cNvPr id="0" name=""/>
        <dsp:cNvSpPr/>
      </dsp:nvSpPr>
      <dsp:spPr>
        <a:xfrm>
          <a:off x="5268" y="0"/>
          <a:ext cx="3066620" cy="821723"/>
        </a:xfrm>
        <a:prstGeom prst="chevron">
          <a:avLst/>
        </a:prstGeom>
        <a:solidFill>
          <a:schemeClr val="accent5">
            <a:lumMod val="50000"/>
          </a:schemeClr>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Tap button</a:t>
          </a:r>
          <a:endParaRPr lang="en-US" sz="1800" kern="1200" dirty="0"/>
        </a:p>
      </dsp:txBody>
      <dsp:txXfrm>
        <a:off x="416130" y="0"/>
        <a:ext cx="2244897" cy="821723"/>
      </dsp:txXfrm>
    </dsp:sp>
    <dsp:sp modelId="{1B31DDDC-418D-466C-809F-94F1FFA54E33}">
      <dsp:nvSpPr>
        <dsp:cNvPr id="0" name=""/>
        <dsp:cNvSpPr/>
      </dsp:nvSpPr>
      <dsp:spPr>
        <a:xfrm>
          <a:off x="2765226" y="0"/>
          <a:ext cx="3066620" cy="821723"/>
        </a:xfrm>
        <a:prstGeom prst="chevron">
          <a:avLst/>
        </a:prstGeom>
        <a:solidFill>
          <a:schemeClr val="accent5">
            <a:lumMod val="75000"/>
          </a:schemeClr>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App launches</a:t>
          </a:r>
          <a:endParaRPr lang="en-US" sz="1800" kern="1200" dirty="0"/>
        </a:p>
      </dsp:txBody>
      <dsp:txXfrm>
        <a:off x="3176088" y="0"/>
        <a:ext cx="2244897" cy="821723"/>
      </dsp:txXfrm>
    </dsp:sp>
    <dsp:sp modelId="{939F3DAE-F0D8-4603-BF59-8A423CC0012A}">
      <dsp:nvSpPr>
        <dsp:cNvPr id="0" name=""/>
        <dsp:cNvSpPr/>
      </dsp:nvSpPr>
      <dsp:spPr>
        <a:xfrm>
          <a:off x="5525184" y="0"/>
          <a:ext cx="3066620" cy="821723"/>
        </a:xfrm>
        <a:prstGeom prst="chevron">
          <a:avLst/>
        </a:prstGeom>
        <a:solidFill>
          <a:schemeClr val="accent5">
            <a:lumMod val="75000"/>
          </a:schemeClr>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Retrieve </a:t>
          </a:r>
          <a:r>
            <a:rPr lang="en-US" sz="1800" kern="1200" dirty="0" err="1" smtClean="0"/>
            <a:t>Args</a:t>
          </a:r>
          <a:endParaRPr lang="en-US" sz="1800" kern="1200" dirty="0"/>
        </a:p>
      </dsp:txBody>
      <dsp:txXfrm>
        <a:off x="5936046" y="0"/>
        <a:ext cx="2244897" cy="821723"/>
      </dsp:txXfrm>
    </dsp:sp>
    <dsp:sp modelId="{117DDA0D-3A4F-465C-B5BE-22046C1990A3}">
      <dsp:nvSpPr>
        <dsp:cNvPr id="0" name=""/>
        <dsp:cNvSpPr/>
      </dsp:nvSpPr>
      <dsp:spPr>
        <a:xfrm>
          <a:off x="8285143" y="0"/>
          <a:ext cx="3066620" cy="821723"/>
        </a:xfrm>
        <a:prstGeom prst="chevron">
          <a:avLst/>
        </a:prstGeom>
        <a:solidFill>
          <a:schemeClr val="accent5">
            <a:lumMod val="75000"/>
          </a:schemeClr>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Take actions</a:t>
          </a:r>
          <a:endParaRPr lang="en-US" sz="1800" kern="1200" dirty="0"/>
        </a:p>
      </dsp:txBody>
      <dsp:txXfrm>
        <a:off x="8696005" y="0"/>
        <a:ext cx="2244897" cy="8217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777A17-1962-413A-B8E3-D3462FAF665A}">
      <dsp:nvSpPr>
        <dsp:cNvPr id="0" name=""/>
        <dsp:cNvSpPr/>
      </dsp:nvSpPr>
      <dsp:spPr>
        <a:xfrm>
          <a:off x="5267" y="0"/>
          <a:ext cx="3065994" cy="821723"/>
        </a:xfrm>
        <a:prstGeom prst="chevron">
          <a:avLst/>
        </a:prstGeom>
        <a:solidFill>
          <a:schemeClr val="accent6">
            <a:lumMod val="75000"/>
          </a:schemeClr>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Tap button</a:t>
          </a:r>
          <a:endParaRPr lang="en-US" sz="1800" kern="1200" dirty="0"/>
        </a:p>
      </dsp:txBody>
      <dsp:txXfrm>
        <a:off x="416129" y="0"/>
        <a:ext cx="2244271" cy="821723"/>
      </dsp:txXfrm>
    </dsp:sp>
    <dsp:sp modelId="{1B31DDDC-418D-466C-809F-94F1FFA54E33}">
      <dsp:nvSpPr>
        <dsp:cNvPr id="0" name=""/>
        <dsp:cNvSpPr/>
      </dsp:nvSpPr>
      <dsp:spPr>
        <a:xfrm>
          <a:off x="2764662" y="0"/>
          <a:ext cx="3065994" cy="821723"/>
        </a:xfrm>
        <a:prstGeom prst="chevron">
          <a:avLst/>
        </a:prstGeom>
        <a:solidFill>
          <a:schemeClr val="accent6">
            <a:hueOff val="0"/>
            <a:satOff val="0"/>
            <a:lumOff val="0"/>
            <a:alphaOff val="0"/>
          </a:schemeClr>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Task launches</a:t>
          </a:r>
          <a:endParaRPr lang="en-US" sz="1800" kern="1200" dirty="0"/>
        </a:p>
      </dsp:txBody>
      <dsp:txXfrm>
        <a:off x="3175524" y="0"/>
        <a:ext cx="2244271" cy="821723"/>
      </dsp:txXfrm>
    </dsp:sp>
    <dsp:sp modelId="{939F3DAE-F0D8-4603-BF59-8A423CC0012A}">
      <dsp:nvSpPr>
        <dsp:cNvPr id="0" name=""/>
        <dsp:cNvSpPr/>
      </dsp:nvSpPr>
      <dsp:spPr>
        <a:xfrm>
          <a:off x="5524057" y="0"/>
          <a:ext cx="3065994" cy="821723"/>
        </a:xfrm>
        <a:prstGeom prst="chevron">
          <a:avLst/>
        </a:prstGeom>
        <a:solidFill>
          <a:schemeClr val="accent6">
            <a:hueOff val="0"/>
            <a:satOff val="0"/>
            <a:lumOff val="0"/>
            <a:alphaOff val="0"/>
          </a:schemeClr>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Retrieve </a:t>
          </a:r>
          <a:r>
            <a:rPr lang="en-US" sz="1800" kern="1200" dirty="0" err="1" smtClean="0"/>
            <a:t>Args</a:t>
          </a:r>
          <a:endParaRPr lang="en-US" sz="1800" kern="1200" dirty="0"/>
        </a:p>
      </dsp:txBody>
      <dsp:txXfrm>
        <a:off x="5934919" y="0"/>
        <a:ext cx="2244271" cy="821723"/>
      </dsp:txXfrm>
    </dsp:sp>
    <dsp:sp modelId="{B60994E4-C1E0-406D-864E-2AB809C966CC}">
      <dsp:nvSpPr>
        <dsp:cNvPr id="0" name=""/>
        <dsp:cNvSpPr/>
      </dsp:nvSpPr>
      <dsp:spPr>
        <a:xfrm>
          <a:off x="8283453" y="0"/>
          <a:ext cx="3065994" cy="821723"/>
        </a:xfrm>
        <a:prstGeom prst="chevron">
          <a:avLst/>
        </a:prstGeom>
        <a:solidFill>
          <a:schemeClr val="accent6">
            <a:hueOff val="0"/>
            <a:satOff val="0"/>
            <a:lumOff val="0"/>
            <a:alphaOff val="0"/>
          </a:schemeClr>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Take actions</a:t>
          </a:r>
          <a:endParaRPr lang="en-US" sz="1800" kern="1200" dirty="0"/>
        </a:p>
      </dsp:txBody>
      <dsp:txXfrm>
        <a:off x="8694315" y="0"/>
        <a:ext cx="2244271" cy="8217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777A17-1962-413A-B8E3-D3462FAF665A}">
      <dsp:nvSpPr>
        <dsp:cNvPr id="0" name=""/>
        <dsp:cNvSpPr/>
      </dsp:nvSpPr>
      <dsp:spPr>
        <a:xfrm>
          <a:off x="2495" y="0"/>
          <a:ext cx="3040486" cy="821723"/>
        </a:xfrm>
        <a:prstGeom prst="chevron">
          <a:avLst/>
        </a:prstGeom>
        <a:solidFill>
          <a:schemeClr val="accent6">
            <a:lumMod val="75000"/>
          </a:schemeClr>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Tap button</a:t>
          </a:r>
          <a:endParaRPr lang="en-US" sz="1800" kern="1200" dirty="0"/>
        </a:p>
      </dsp:txBody>
      <dsp:txXfrm>
        <a:off x="413357" y="0"/>
        <a:ext cx="2218763" cy="821723"/>
      </dsp:txXfrm>
    </dsp:sp>
    <dsp:sp modelId="{1B31DDDC-418D-466C-809F-94F1FFA54E33}">
      <dsp:nvSpPr>
        <dsp:cNvPr id="0" name=""/>
        <dsp:cNvSpPr/>
      </dsp:nvSpPr>
      <dsp:spPr>
        <a:xfrm>
          <a:off x="2738933" y="0"/>
          <a:ext cx="3040486" cy="821723"/>
        </a:xfrm>
        <a:prstGeom prst="chevron">
          <a:avLst/>
        </a:prstGeom>
        <a:solidFill>
          <a:schemeClr val="accent6">
            <a:hueOff val="0"/>
            <a:satOff val="0"/>
            <a:lumOff val="0"/>
            <a:alphaOff val="0"/>
          </a:schemeClr>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Protocol activates</a:t>
          </a:r>
          <a:endParaRPr lang="en-US" sz="1800" kern="1200" dirty="0"/>
        </a:p>
      </dsp:txBody>
      <dsp:txXfrm>
        <a:off x="3149795" y="0"/>
        <a:ext cx="2218763" cy="821723"/>
      </dsp:txXfrm>
    </dsp:sp>
    <dsp:sp modelId="{939F3DAE-F0D8-4603-BF59-8A423CC0012A}">
      <dsp:nvSpPr>
        <dsp:cNvPr id="0" name=""/>
        <dsp:cNvSpPr/>
      </dsp:nvSpPr>
      <dsp:spPr>
        <a:xfrm>
          <a:off x="5475371" y="0"/>
          <a:ext cx="3040486" cy="821723"/>
        </a:xfrm>
        <a:prstGeom prst="chevron">
          <a:avLst/>
        </a:prstGeom>
        <a:solidFill>
          <a:schemeClr val="accent6">
            <a:hueOff val="0"/>
            <a:satOff val="0"/>
            <a:lumOff val="0"/>
            <a:alphaOff val="0"/>
          </a:schemeClr>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Web / app</a:t>
          </a:r>
          <a:endParaRPr lang="en-US" sz="1800" kern="1200" dirty="0"/>
        </a:p>
      </dsp:txBody>
      <dsp:txXfrm>
        <a:off x="5886233" y="0"/>
        <a:ext cx="2218763" cy="8217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777A17-1962-413A-B8E3-D3462FAF665A}">
      <dsp:nvSpPr>
        <dsp:cNvPr id="0" name=""/>
        <dsp:cNvSpPr/>
      </dsp:nvSpPr>
      <dsp:spPr>
        <a:xfrm>
          <a:off x="5055" y="0"/>
          <a:ext cx="3022078" cy="821723"/>
        </a:xfrm>
        <a:prstGeom prst="chevron">
          <a:avLst/>
        </a:prstGeom>
        <a:solidFill>
          <a:schemeClr val="accent6">
            <a:lumMod val="75000"/>
          </a:schemeClr>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Tap button</a:t>
          </a:r>
          <a:endParaRPr lang="en-US" sz="1800" kern="1200" dirty="0"/>
        </a:p>
      </dsp:txBody>
      <dsp:txXfrm>
        <a:off x="415917" y="0"/>
        <a:ext cx="2200355" cy="821723"/>
      </dsp:txXfrm>
    </dsp:sp>
    <dsp:sp modelId="{1B31DDDC-418D-466C-809F-94F1FFA54E33}">
      <dsp:nvSpPr>
        <dsp:cNvPr id="0" name=""/>
        <dsp:cNvSpPr/>
      </dsp:nvSpPr>
      <dsp:spPr>
        <a:xfrm>
          <a:off x="2724926" y="0"/>
          <a:ext cx="3022078" cy="821723"/>
        </a:xfrm>
        <a:prstGeom prst="chevron">
          <a:avLst/>
        </a:prstGeom>
        <a:solidFill>
          <a:schemeClr val="accent6">
            <a:hueOff val="0"/>
            <a:satOff val="0"/>
            <a:lumOff val="0"/>
            <a:alphaOff val="0"/>
          </a:schemeClr>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System handles</a:t>
          </a:r>
          <a:endParaRPr lang="en-US" sz="1800" kern="1200" dirty="0"/>
        </a:p>
      </dsp:txBody>
      <dsp:txXfrm>
        <a:off x="3135788" y="0"/>
        <a:ext cx="2200355" cy="821723"/>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64F5833-6C60-4082-AD3B-D70721FF8A39}" type="datetimeFigureOut">
              <a:rPr lang="en-US" smtClean="0"/>
              <a:t>8/31/2015</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8EB7A1E-F434-4EAC-AEBD-7592D7920805}" type="slidenum">
              <a:rPr lang="en-US" smtClean="0"/>
              <a:t>‹#›</a:t>
            </a:fld>
            <a:endParaRPr lang="en-US"/>
          </a:p>
        </p:txBody>
      </p:sp>
    </p:spTree>
    <p:extLst>
      <p:ext uri="{BB962C8B-B14F-4D97-AF65-F5344CB8AC3E}">
        <p14:creationId xmlns:p14="http://schemas.microsoft.com/office/powerpoint/2010/main" val="3655180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B2A63B0-0A9F-4A15-A3C9-4160253A81CB}" type="datetimeFigureOut">
              <a:rPr lang="en-US" smtClean="0"/>
              <a:t>8/31/2015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FAC0659-34C9-4BAF-A7FA-59E8DF72899F}" type="slidenum">
              <a:rPr lang="en-US" smtClean="0"/>
              <a:t>‹#›</a:t>
            </a:fld>
            <a:endParaRPr lang="en-US"/>
          </a:p>
        </p:txBody>
      </p:sp>
    </p:spTree>
    <p:extLst>
      <p:ext uri="{BB962C8B-B14F-4D97-AF65-F5344CB8AC3E}">
        <p14:creationId xmlns:p14="http://schemas.microsoft.com/office/powerpoint/2010/main" val="710535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tile is an app's representation on the Start menu. Every app has a tile. When you create a new Universal Windows Platform (UWP) app project in Microsoft Visual Studio, it includes a default tile that displays your app's name and logo. You can customize the tile so that it changes regularly to communicate new information to the user, such as news headlines, or the subject of the most recent unread message.</a:t>
            </a:r>
          </a:p>
          <a:p>
            <a:endParaRPr lang="en-GB" dirty="0" smtClean="0"/>
          </a:p>
          <a:p>
            <a:r>
              <a:rPr lang="en-US" dirty="0" smtClean="0"/>
              <a:t>You can think of Tiles as being</a:t>
            </a:r>
            <a:r>
              <a:rPr lang="en-US" baseline="0" dirty="0" smtClean="0"/>
              <a:t> in one of three states.</a:t>
            </a:r>
          </a:p>
          <a:p>
            <a:r>
              <a:rPr lang="en-US" baseline="0" dirty="0" smtClean="0"/>
              <a:t>In its basic state, the tile content is static and it is built up of three layers: the Plate which is the background filled with a configurable color, overlaying that you might have an image probably of the app logo, and optionally over that you can have the app short name.</a:t>
            </a:r>
          </a:p>
          <a:p>
            <a:endParaRPr lang="en-US" baseline="0" dirty="0" smtClean="0"/>
          </a:p>
          <a:p>
            <a:r>
              <a:rPr lang="en-US" baseline="0" dirty="0" smtClean="0"/>
              <a:t>A semi-live tile adds some dynamic content in the form of a badge count. Your app code can set this badge to a number or to a glyph to indicate to the user that the app has some new content.</a:t>
            </a:r>
          </a:p>
          <a:p>
            <a:endParaRPr lang="en-US" baseline="0" dirty="0" smtClean="0"/>
          </a:p>
          <a:p>
            <a:r>
              <a:rPr lang="en-US" baseline="0" dirty="0" smtClean="0"/>
              <a:t>A fully live tile incorporates more content to keep the user informed of relevant information. Live Tiles are a channel for your app to deliver content and are a great way for your app to engage with the user encourage them to open the app. </a:t>
            </a:r>
            <a:endParaRPr lang="en-US" dirty="0"/>
          </a:p>
        </p:txBody>
      </p:sp>
      <p:sp>
        <p:nvSpPr>
          <p:cNvPr id="4" name="Slide Number Placeholder 3"/>
          <p:cNvSpPr>
            <a:spLocks noGrp="1"/>
          </p:cNvSpPr>
          <p:nvPr>
            <p:ph type="sldNum" sz="quarter" idx="10"/>
          </p:nvPr>
        </p:nvSpPr>
        <p:spPr/>
        <p:txBody>
          <a:bodyPr/>
          <a:lstStyle/>
          <a:p>
            <a:fld id="{280D0691-DD91-40E2-AE44-1B7B9BBFF4E5}" type="slidenum">
              <a:rPr lang="en-US">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1862269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new feature is called the Adaptive Template – you can think of it as ‘one template to rule them all’</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13</a:t>
            </a:fld>
            <a:endParaRPr lang="en-US"/>
          </a:p>
        </p:txBody>
      </p:sp>
    </p:spTree>
    <p:extLst>
      <p:ext uri="{BB962C8B-B14F-4D97-AF65-F5344CB8AC3E}">
        <p14:creationId xmlns:p14="http://schemas.microsoft.com/office/powerpoint/2010/main" val="2212236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GB" dirty="0" smtClean="0"/>
              <a:t>Adaptive tile templates are a new feature in Windows 10, allowing you to easily specify content on your tile notifications without being limited to the </a:t>
            </a:r>
            <a:r>
              <a:rPr lang="en-GB" dirty="0" err="1" smtClean="0"/>
              <a:t>preset</a:t>
            </a:r>
            <a:r>
              <a:rPr lang="en-GB" dirty="0" smtClean="0"/>
              <a:t> templates we previously provided in the "tile template </a:t>
            </a:r>
            <a:r>
              <a:rPr lang="en-GB" dirty="0" err="1" smtClean="0"/>
              <a:t>catalog</a:t>
            </a:r>
            <a:r>
              <a:rPr lang="en-GB" dirty="0" smtClean="0"/>
              <a:t>". Adaptive tile templates allow you to design your own tile notification content using a simple and flexible </a:t>
            </a:r>
            <a:r>
              <a:rPr lang="en-GB" dirty="0" err="1" smtClean="0"/>
              <a:t>markup</a:t>
            </a:r>
            <a:r>
              <a:rPr lang="en-GB" dirty="0" smtClean="0"/>
              <a:t> language that adapts to different densities.</a:t>
            </a:r>
          </a:p>
          <a:p>
            <a:r>
              <a:rPr lang="en-GB" dirty="0" smtClean="0"/>
              <a:t>&lt;Click&gt;</a:t>
            </a:r>
          </a:p>
          <a:p>
            <a:r>
              <a:rPr lang="en-GB" dirty="0" smtClean="0"/>
              <a:t>In an adaptive tile template, content for each tile size is individually specified in separate &lt;binding&gt; elements within the XML payload. The size you are targeting is specified by setting the template attribute to one of the following values: </a:t>
            </a:r>
            <a:r>
              <a:rPr lang="en-GB" dirty="0" err="1" smtClean="0"/>
              <a:t>TileSmall</a:t>
            </a:r>
            <a:r>
              <a:rPr lang="en-GB" dirty="0" smtClean="0"/>
              <a:t>, </a:t>
            </a:r>
            <a:r>
              <a:rPr lang="en-GB" dirty="0" err="1" smtClean="0"/>
              <a:t>TileMedium</a:t>
            </a:r>
            <a:r>
              <a:rPr lang="en-GB" dirty="0" smtClean="0"/>
              <a:t>, </a:t>
            </a:r>
            <a:r>
              <a:rPr lang="en-GB" dirty="0" err="1" smtClean="0"/>
              <a:t>TileWide</a:t>
            </a:r>
            <a:r>
              <a:rPr lang="en-GB" dirty="0" smtClean="0"/>
              <a:t> or </a:t>
            </a:r>
            <a:r>
              <a:rPr lang="en-GB" dirty="0" err="1" smtClean="0"/>
              <a:t>TileLarge</a:t>
            </a:r>
            <a:r>
              <a:rPr lang="en-GB" dirty="0" smtClean="0"/>
              <a:t> (desktop only).</a:t>
            </a:r>
          </a:p>
          <a:p>
            <a:r>
              <a:rPr lang="en-GB" baseline="0" dirty="0" smtClean="0"/>
              <a:t>A binding element can also specify a language for localisation.</a:t>
            </a:r>
          </a:p>
          <a:p>
            <a:r>
              <a:rPr lang="en-GB" baseline="0" dirty="0" smtClean="0"/>
              <a:t>&lt;Click&gt;</a:t>
            </a:r>
          </a:p>
          <a:p>
            <a:r>
              <a:rPr lang="en-GB" dirty="0" smtClean="0"/>
              <a:t>Hints are optional attributes that can be added to elements in order to achieve a specific visual </a:t>
            </a:r>
            <a:r>
              <a:rPr lang="en-GB" dirty="0" err="1" smtClean="0"/>
              <a:t>behavior</a:t>
            </a:r>
            <a:r>
              <a:rPr lang="en-GB" dirty="0" smtClean="0"/>
              <a:t>. Some hints might be device-specific or notification-specific, hence why they are optional.</a:t>
            </a:r>
          </a:p>
          <a:p>
            <a:r>
              <a:rPr lang="en-GB" dirty="0" smtClean="0"/>
              <a:t>&lt;Click&gt;</a:t>
            </a:r>
          </a:p>
          <a:p>
            <a:r>
              <a:rPr lang="en-GB" dirty="0" smtClean="0"/>
              <a:t>Adaptive templates are semantic in nature, since they are meant to work across different form factors and different types of notifications. For example, elements like group and subgroup are used to semantically link content together – they do not imply a specific visual </a:t>
            </a:r>
            <a:r>
              <a:rPr lang="en-GB" dirty="0" err="1" smtClean="0"/>
              <a:t>behavior</a:t>
            </a:r>
            <a:r>
              <a:rPr lang="en-GB" dirty="0" smtClean="0"/>
              <a:t> on their own. The final appearance is up to the specific device – be it a phone/desktop/Xbox, HoloLens, or smartwatch, and the type of notification – tile or toast.</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14</a:t>
            </a:fld>
            <a:endParaRPr lang="en-US"/>
          </a:p>
        </p:txBody>
      </p:sp>
    </p:spTree>
    <p:extLst>
      <p:ext uri="{BB962C8B-B14F-4D97-AF65-F5344CB8AC3E}">
        <p14:creationId xmlns:p14="http://schemas.microsoft.com/office/powerpoint/2010/main" val="3330772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&lt;Click&gt;</a:t>
            </a:r>
          </a:p>
          <a:p>
            <a:r>
              <a:rPr lang="en-GB" dirty="0" smtClean="0"/>
              <a:t>The &lt;image&gt; element is used to display images on the tile notification. Images can be placed inline within the tile content (default), as a background image behind your content, or as a peek image that animates in from the top of the notification.</a:t>
            </a:r>
          </a:p>
          <a:p>
            <a:endParaRPr lang="en-GB" baseline="0" dirty="0" smtClean="0"/>
          </a:p>
          <a:p>
            <a:r>
              <a:rPr lang="en-GB" baseline="0" dirty="0" smtClean="0"/>
              <a:t>&lt;Click&gt;</a:t>
            </a:r>
          </a:p>
          <a:p>
            <a:r>
              <a:rPr lang="en-GB" dirty="0" smtClean="0"/>
              <a:t>Use the hint-wrap attribute to set text wrapping on a text element. By default, text does not wrap and will continue off the edge of the tile. You can also control the minimum and maximum amount of lines with hint-</a:t>
            </a:r>
            <a:r>
              <a:rPr lang="en-GB" dirty="0" err="1" smtClean="0"/>
              <a:t>minLines</a:t>
            </a:r>
            <a:r>
              <a:rPr lang="en-GB" dirty="0" smtClean="0"/>
              <a:t> and hint-</a:t>
            </a:r>
            <a:r>
              <a:rPr lang="en-GB" dirty="0" err="1" smtClean="0"/>
              <a:t>maxLines</a:t>
            </a:r>
            <a:r>
              <a:rPr lang="en-GB" dirty="0" smtClean="0"/>
              <a:t>.</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15</a:t>
            </a:fld>
            <a:endParaRPr lang="en-US"/>
          </a:p>
        </p:txBody>
      </p:sp>
    </p:spTree>
    <p:extLst>
      <p:ext uri="{BB962C8B-B14F-4D97-AF65-F5344CB8AC3E}">
        <p14:creationId xmlns:p14="http://schemas.microsoft.com/office/powerpoint/2010/main" val="733060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[Presenter Note: Move quickly through the next 4 slides – they should be used to illustrate how you can define bindings for different tile sizes]</a:t>
            </a:r>
          </a:p>
          <a:p>
            <a:r>
              <a:rPr lang="en-GB" dirty="0" smtClean="0"/>
              <a:t>You can define bindings for different tile sizes within the same adaptive template document, each displaying more content as the tile gets bigger.</a:t>
            </a:r>
          </a:p>
          <a:p>
            <a:endParaRPr lang="en-GB" dirty="0" smtClean="0"/>
          </a:p>
          <a:p>
            <a:r>
              <a:rPr lang="en-GB" dirty="0" smtClean="0"/>
              <a:t>First</a:t>
            </a:r>
            <a:r>
              <a:rPr lang="en-GB" baseline="0" dirty="0" smtClean="0"/>
              <a:t> the small tile, displaying in this example little more than a badge count</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16</a:t>
            </a:fld>
            <a:endParaRPr lang="en-US"/>
          </a:p>
        </p:txBody>
      </p:sp>
    </p:spTree>
    <p:extLst>
      <p:ext uri="{BB962C8B-B14F-4D97-AF65-F5344CB8AC3E}">
        <p14:creationId xmlns:p14="http://schemas.microsoft.com/office/powerpoint/2010/main" val="3301176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Next the Medium Tile.</a:t>
            </a:r>
          </a:p>
          <a:p>
            <a:r>
              <a:rPr lang="en-GB" dirty="0" smtClean="0"/>
              <a:t>This displays</a:t>
            </a:r>
            <a:r>
              <a:rPr lang="en-GB" baseline="0" dirty="0" smtClean="0"/>
              <a:t> two pieces of text, first styled as “caption”, the second using “</a:t>
            </a:r>
            <a:r>
              <a:rPr lang="en-GB" baseline="0" dirty="0" err="1" smtClean="0"/>
              <a:t>captionsubtle</a:t>
            </a:r>
            <a:r>
              <a:rPr lang="en-GB" baseline="0" dirty="0" smtClean="0"/>
              <a:t>” and text wrapping</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17</a:t>
            </a:fld>
            <a:endParaRPr lang="en-US"/>
          </a:p>
        </p:txBody>
      </p:sp>
    </p:spTree>
    <p:extLst>
      <p:ext uri="{BB962C8B-B14F-4D97-AF65-F5344CB8AC3E}">
        <p14:creationId xmlns:p14="http://schemas.microsoft.com/office/powerpoint/2010/main" val="784128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By the time we get to Wide tile, we can start to incorporate an image and give a hint to layout the</a:t>
            </a:r>
            <a:r>
              <a:rPr lang="en-GB" baseline="0" dirty="0" smtClean="0"/>
              <a:t> address</a:t>
            </a:r>
            <a:r>
              <a:rPr lang="en-GB" dirty="0" smtClean="0"/>
              <a:t> text over a maximum</a:t>
            </a:r>
            <a:r>
              <a:rPr lang="en-GB" baseline="0" dirty="0" smtClean="0"/>
              <a:t> of </a:t>
            </a:r>
            <a:r>
              <a:rPr lang="en-GB" dirty="0" smtClean="0"/>
              <a:t>three lines</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18</a:t>
            </a:fld>
            <a:endParaRPr lang="en-US"/>
          </a:p>
        </p:txBody>
      </p:sp>
    </p:spTree>
    <p:extLst>
      <p:ext uri="{BB962C8B-B14F-4D97-AF65-F5344CB8AC3E}">
        <p14:creationId xmlns:p14="http://schemas.microsoft.com/office/powerpoint/2010/main" val="2134679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 desktop, you can have a large tile, and on this we can now incorporate</a:t>
            </a:r>
            <a:r>
              <a:rPr lang="en-GB" baseline="0" dirty="0" smtClean="0"/>
              <a:t> an inline image</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19</a:t>
            </a:fld>
            <a:endParaRPr lang="en-US"/>
          </a:p>
        </p:txBody>
      </p:sp>
    </p:spTree>
    <p:extLst>
      <p:ext uri="{BB962C8B-B14F-4D97-AF65-F5344CB8AC3E}">
        <p14:creationId xmlns:p14="http://schemas.microsoft.com/office/powerpoint/2010/main" val="1151521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Tiles and Toasts are closely related and use many of the same techniques for defining content and applying updates.</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20</a:t>
            </a:fld>
            <a:endParaRPr lang="en-US"/>
          </a:p>
        </p:txBody>
      </p:sp>
    </p:spTree>
    <p:extLst>
      <p:ext uri="{BB962C8B-B14F-4D97-AF65-F5344CB8AC3E}">
        <p14:creationId xmlns:p14="http://schemas.microsoft.com/office/powerpoint/2010/main" val="17921628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Toast notifications are common on all mobile platforms. They provide an interruptive notification of some information for the user. In Windows 10, notifications slide in for a few seconds from the bottom right of a desktop of tablet screen, or appear at the top of a phone screen. They are then listed in Action Center.</a:t>
            </a:r>
          </a:p>
          <a:p>
            <a:endParaRPr lang="en-GB" dirty="0" smtClean="0"/>
          </a:p>
          <a:p>
            <a:r>
              <a:rPr lang="en-GB" dirty="0" smtClean="0"/>
              <a:t>In Windows 8.1 and earlier, Toasts simply conveyed information with the goal of the user glancing at it and consuming the information. You can still use toasts in this way in Windows 10.</a:t>
            </a:r>
          </a:p>
          <a:p>
            <a:endParaRPr lang="en-GB" dirty="0" smtClean="0"/>
          </a:p>
          <a:p>
            <a:r>
              <a:rPr lang="en-GB" dirty="0" smtClean="0"/>
              <a:t>In Windows 10, toasts get additional capabilities. They can</a:t>
            </a:r>
            <a:r>
              <a:rPr lang="en-GB" baseline="0" dirty="0" smtClean="0"/>
              <a:t> now be interactive and offer buttons and selectable input allowing the user to perform simple tasks directly from the notification, rather than have to open the app to complete the task.</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21</a:t>
            </a:fld>
            <a:endParaRPr lang="en-US"/>
          </a:p>
        </p:txBody>
      </p:sp>
    </p:spTree>
    <p:extLst>
      <p:ext uri="{BB962C8B-B14F-4D97-AF65-F5344CB8AC3E}">
        <p14:creationId xmlns:p14="http://schemas.microsoft.com/office/powerpoint/2010/main" val="12335213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with tile templates, Windows 8.1 templates are still available and you can use them if they meet your needs. These legacy templates do</a:t>
            </a:r>
            <a:r>
              <a:rPr lang="en-GB" baseline="0" dirty="0" smtClean="0"/>
              <a:t> not support the new interactive toast features, though.</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22</a:t>
            </a:fld>
            <a:endParaRPr lang="en-US"/>
          </a:p>
        </p:txBody>
      </p:sp>
    </p:spTree>
    <p:extLst>
      <p:ext uri="{BB962C8B-B14F-4D97-AF65-F5344CB8AC3E}">
        <p14:creationId xmlns:p14="http://schemas.microsoft.com/office/powerpoint/2010/main" val="1429956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You configure</a:t>
            </a:r>
            <a:r>
              <a:rPr lang="en-GB" baseline="0" dirty="0" smtClean="0"/>
              <a:t> the</a:t>
            </a:r>
            <a:r>
              <a:rPr lang="en-GB" dirty="0" smtClean="0"/>
              <a:t> primary tile for an app using the Package</a:t>
            </a:r>
            <a:r>
              <a:rPr lang="en-GB" baseline="0" dirty="0" smtClean="0"/>
              <a:t> manifest editor. In here, you select the images for the different sizes of tiles, can set the plate background </a:t>
            </a:r>
            <a:r>
              <a:rPr lang="en-GB" baseline="0" dirty="0" err="1" smtClean="0"/>
              <a:t>color</a:t>
            </a:r>
            <a:r>
              <a:rPr lang="en-GB" baseline="0" dirty="0" smtClean="0"/>
              <a:t> and set whether to display the app short name.</a:t>
            </a:r>
          </a:p>
          <a:p>
            <a:r>
              <a:rPr lang="en-GB" baseline="0" dirty="0" smtClean="0"/>
              <a:t>Notice that you can supply tile images at a number of different scales (the Scale of a device display is related to its physical screen resolution – very high resolution screens may be scale 400, low resolution screens scale 100). If you only supply tile assets at one scale, we recommend you use scale 200 as this will give acceptable results when scaled down to low resolution displays or scaled up on high resolution.</a:t>
            </a:r>
          </a:p>
          <a:p>
            <a:endParaRPr lang="en-GB" baseline="0" dirty="0" smtClean="0"/>
          </a:p>
          <a:p>
            <a:r>
              <a:rPr lang="en-GB" baseline="0" dirty="0" smtClean="0"/>
              <a:t>Note that the only way that the app primary tile can be pinned to the Start menu is by the user searching for the app on their machine, right-clicking it and selecting ‘Pin to Start’.</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5</a:t>
            </a:fld>
            <a:endParaRPr lang="en-US"/>
          </a:p>
        </p:txBody>
      </p:sp>
    </p:spTree>
    <p:extLst>
      <p:ext uri="{BB962C8B-B14F-4D97-AF65-F5344CB8AC3E}">
        <p14:creationId xmlns:p14="http://schemas.microsoft.com/office/powerpoint/2010/main" val="30055944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Also</a:t>
            </a:r>
            <a:r>
              <a:rPr lang="en-GB" baseline="0" dirty="0" smtClean="0"/>
              <a:t> similar to Tiles, there are a number of methods for sending toast notifications:</a:t>
            </a:r>
          </a:p>
          <a:p>
            <a:pPr marL="171450" indent="-171450">
              <a:buFont typeface="Arial" panose="020B0604020202020204" pitchFamily="34" charset="0"/>
              <a:buChar char="•"/>
            </a:pPr>
            <a:r>
              <a:rPr lang="en-GB" baseline="0" dirty="0" smtClean="0"/>
              <a:t>You can select a template and configure the xml, then apply the update at a pre-set time using a </a:t>
            </a:r>
            <a:r>
              <a:rPr lang="en-GB" baseline="0" dirty="0" err="1" smtClean="0"/>
              <a:t>ScheduledToastNotification</a:t>
            </a:r>
            <a:endParaRPr lang="en-GB" baseline="0" dirty="0" smtClean="0"/>
          </a:p>
          <a:p>
            <a:pPr marL="171450" indent="-171450">
              <a:buFont typeface="Arial" panose="020B0604020202020204" pitchFamily="34" charset="0"/>
              <a:buChar char="•"/>
            </a:pPr>
            <a:r>
              <a:rPr lang="en-GB" baseline="0" dirty="0" smtClean="0"/>
              <a:t>You can send toast notifications directly from your application code or from a background task</a:t>
            </a:r>
          </a:p>
          <a:p>
            <a:pPr marL="171450" indent="-171450">
              <a:buFont typeface="Arial" panose="020B0604020202020204" pitchFamily="34" charset="0"/>
              <a:buChar char="•"/>
            </a:pPr>
            <a:r>
              <a:rPr lang="en-GB" dirty="0" smtClean="0"/>
              <a:t>You can send toasts </a:t>
            </a:r>
            <a:r>
              <a:rPr lang="en-GB" baseline="0" dirty="0" smtClean="0"/>
              <a:t>from a cloud service using push notifications</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23</a:t>
            </a:fld>
            <a:endParaRPr lang="en-US"/>
          </a:p>
        </p:txBody>
      </p:sp>
    </p:spTree>
    <p:extLst>
      <p:ext uri="{BB962C8B-B14F-4D97-AF65-F5344CB8AC3E}">
        <p14:creationId xmlns:p14="http://schemas.microsoft.com/office/powerpoint/2010/main" val="36486580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Here’s an example</a:t>
            </a:r>
            <a:r>
              <a:rPr lang="en-GB" baseline="0" dirty="0" smtClean="0"/>
              <a:t> of sending a toast using one of the legacy templates.</a:t>
            </a:r>
          </a:p>
          <a:p>
            <a:r>
              <a:rPr lang="en-GB" baseline="0" dirty="0" smtClean="0"/>
              <a:t>&lt;Click&gt;</a:t>
            </a:r>
          </a:p>
          <a:p>
            <a:r>
              <a:rPr lang="en-GB" baseline="0" dirty="0" smtClean="0"/>
              <a:t>This simple template, ToastText01, simply includes a single line of text</a:t>
            </a:r>
          </a:p>
          <a:p>
            <a:r>
              <a:rPr lang="en-GB" baseline="0" dirty="0" smtClean="0"/>
              <a:t>&lt;Click&gt;</a:t>
            </a:r>
          </a:p>
          <a:p>
            <a:r>
              <a:rPr lang="en-GB" baseline="0" dirty="0" smtClean="0"/>
              <a:t>You drill down into the XML to find the text element and append the output text as a child of that element</a:t>
            </a:r>
          </a:p>
          <a:p>
            <a:r>
              <a:rPr lang="en-GB" baseline="0" dirty="0" smtClean="0"/>
              <a:t>&lt;Click&gt;</a:t>
            </a:r>
          </a:p>
          <a:p>
            <a:r>
              <a:rPr lang="en-GB" baseline="0" dirty="0" smtClean="0"/>
              <a:t>Then create a </a:t>
            </a:r>
            <a:r>
              <a:rPr lang="en-GB" baseline="0" dirty="0" err="1" smtClean="0"/>
              <a:t>ToastNotification</a:t>
            </a:r>
            <a:r>
              <a:rPr lang="en-GB" baseline="0" dirty="0" smtClean="0"/>
              <a:t> object using the XML, and use the </a:t>
            </a:r>
            <a:r>
              <a:rPr lang="en-GB" baseline="0" dirty="0" err="1" smtClean="0"/>
              <a:t>ToastNotifiactionManager</a:t>
            </a:r>
            <a:r>
              <a:rPr lang="en-GB" baseline="0" dirty="0" smtClean="0"/>
              <a:t> to send the notification.</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24</a:t>
            </a:fld>
            <a:endParaRPr lang="en-US"/>
          </a:p>
        </p:txBody>
      </p:sp>
    </p:spTree>
    <p:extLst>
      <p:ext uri="{BB962C8B-B14F-4D97-AF65-F5344CB8AC3E}">
        <p14:creationId xmlns:p14="http://schemas.microsoft.com/office/powerpoint/2010/main" val="20027047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Glanceable</a:t>
            </a:r>
            <a:r>
              <a:rPr lang="en-GB" dirty="0" smtClean="0"/>
              <a:t> information toasts are useful, but in UWP you can now have Interactive toasts.</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25</a:t>
            </a:fld>
            <a:endParaRPr lang="en-US"/>
          </a:p>
        </p:txBody>
      </p:sp>
    </p:spTree>
    <p:extLst>
      <p:ext uri="{BB962C8B-B14F-4D97-AF65-F5344CB8AC3E}">
        <p14:creationId xmlns:p14="http://schemas.microsoft.com/office/powerpoint/2010/main" val="19359677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left hand images here – shown for desktop above and below that how it appears on Windows 10 Mobile – are non-interactive. They inform the user of some event. The user can tap on </a:t>
            </a:r>
            <a:r>
              <a:rPr lang="en-GB" dirty="0" err="1" smtClean="0"/>
              <a:t>te</a:t>
            </a:r>
            <a:r>
              <a:rPr lang="en-GB" dirty="0" smtClean="0"/>
              <a:t> toast and launch the app so that they can take additional actions.</a:t>
            </a:r>
          </a:p>
          <a:p>
            <a:endParaRPr lang="en-GB" dirty="0" smtClean="0"/>
          </a:p>
          <a:p>
            <a:r>
              <a:rPr lang="en-GB" dirty="0" smtClean="0"/>
              <a:t>In the middle, we’ve now added an</a:t>
            </a:r>
            <a:r>
              <a:rPr lang="en-GB" baseline="0" dirty="0" smtClean="0"/>
              <a:t> input box and a send button – the user can reply to this message directly from the toast notification, without having to launch the app.</a:t>
            </a:r>
          </a:p>
          <a:p>
            <a:endParaRPr lang="en-GB" baseline="0" dirty="0" smtClean="0"/>
          </a:p>
          <a:p>
            <a:r>
              <a:rPr lang="en-GB" baseline="0" dirty="0" smtClean="0"/>
              <a:t>On the right, there are two buttons. The result is the same – the user can be so much more productive because they can use the interactive toast to get things done directly!</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26</a:t>
            </a:fld>
            <a:endParaRPr lang="en-US"/>
          </a:p>
        </p:txBody>
      </p:sp>
    </p:spTree>
    <p:extLst>
      <p:ext uri="{BB962C8B-B14F-4D97-AF65-F5344CB8AC3E}">
        <p14:creationId xmlns:p14="http://schemas.microsoft.com/office/powerpoint/2010/main" val="40163805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You can use the same adaptive template we</a:t>
            </a:r>
            <a:r>
              <a:rPr lang="en-GB" baseline="0" dirty="0" smtClean="0"/>
              <a:t> used for Tiles to define toasts. This example isn’t actually an interactive toast – just an information toast – </a:t>
            </a:r>
          </a:p>
          <a:p>
            <a:r>
              <a:rPr lang="en-GB" baseline="0" dirty="0" smtClean="0"/>
              <a:t>&lt;Click&gt;</a:t>
            </a:r>
          </a:p>
          <a:p>
            <a:r>
              <a:rPr lang="en-GB" baseline="0" dirty="0" smtClean="0"/>
              <a:t>but this uses adaptive template xml using the </a:t>
            </a:r>
            <a:r>
              <a:rPr lang="en-GB" baseline="0" dirty="0" err="1" smtClean="0"/>
              <a:t>ToastGeneric</a:t>
            </a:r>
            <a:r>
              <a:rPr lang="en-GB" baseline="0" dirty="0" smtClean="0"/>
              <a:t> binding, indicating that this is defining a Toast.</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27</a:t>
            </a:fld>
            <a:endParaRPr lang="en-US"/>
          </a:p>
        </p:txBody>
      </p:sp>
    </p:spTree>
    <p:extLst>
      <p:ext uri="{BB962C8B-B14F-4D97-AF65-F5344CB8AC3E}">
        <p14:creationId xmlns:p14="http://schemas.microsoft.com/office/powerpoint/2010/main" val="30123685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example defines two types of interactivity:</a:t>
            </a:r>
          </a:p>
          <a:p>
            <a:r>
              <a:rPr lang="en-GB" dirty="0" smtClean="0"/>
              <a:t>&lt;Click&gt;</a:t>
            </a:r>
          </a:p>
          <a:p>
            <a:r>
              <a:rPr lang="en-GB" dirty="0" smtClean="0"/>
              <a:t>First</a:t>
            </a:r>
            <a:r>
              <a:rPr lang="en-GB" baseline="0" dirty="0" smtClean="0"/>
              <a:t> there is an &lt;input&gt; element defining a user input</a:t>
            </a:r>
          </a:p>
          <a:p>
            <a:r>
              <a:rPr lang="en-GB" baseline="0" dirty="0" smtClean="0"/>
              <a:t>&lt;Click&gt;</a:t>
            </a:r>
          </a:p>
          <a:p>
            <a:r>
              <a:rPr lang="en-GB" baseline="0" dirty="0" smtClean="0"/>
              <a:t>This one is of type “selections” so it is a drop-down list</a:t>
            </a:r>
          </a:p>
          <a:p>
            <a:r>
              <a:rPr lang="en-GB" baseline="0" dirty="0" smtClean="0"/>
              <a:t>&lt;Click&gt;</a:t>
            </a:r>
          </a:p>
          <a:p>
            <a:r>
              <a:rPr lang="en-GB" baseline="0" dirty="0" smtClean="0"/>
              <a:t>Each selectable item is defined, with an ID and the content to display</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28</a:t>
            </a:fld>
            <a:endParaRPr lang="en-US"/>
          </a:p>
        </p:txBody>
      </p:sp>
    </p:spTree>
    <p:extLst>
      <p:ext uri="{BB962C8B-B14F-4D97-AF65-F5344CB8AC3E}">
        <p14:creationId xmlns:p14="http://schemas.microsoft.com/office/powerpoint/2010/main" val="32553609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same example,</a:t>
            </a:r>
            <a:r>
              <a:rPr lang="en-GB" baseline="0" dirty="0" smtClean="0"/>
              <a:t> </a:t>
            </a:r>
          </a:p>
          <a:p>
            <a:r>
              <a:rPr lang="en-GB" baseline="0" dirty="0" smtClean="0"/>
              <a:t>&lt;Click&gt;</a:t>
            </a:r>
          </a:p>
          <a:p>
            <a:r>
              <a:rPr lang="en-GB" baseline="0" dirty="0" smtClean="0"/>
              <a:t>the two buttons at the bottom are defined using &lt;action&gt; elements</a:t>
            </a:r>
          </a:p>
          <a:p>
            <a:r>
              <a:rPr lang="en-GB" baseline="0" dirty="0" smtClean="0"/>
              <a:t>&lt;Click&gt;</a:t>
            </a:r>
          </a:p>
          <a:p>
            <a:r>
              <a:rPr lang="en-GB" baseline="0" dirty="0" smtClean="0"/>
              <a:t>These particular &lt;action&gt; elements are of type “system” with the arguments specified as “snooze” and “dismiss” respectively. The system understands these as buttons that it manages, and these perform the standard snooze and dismiss actions on a reminder.</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29</a:t>
            </a:fld>
            <a:endParaRPr lang="en-US"/>
          </a:p>
        </p:txBody>
      </p:sp>
    </p:spTree>
    <p:extLst>
      <p:ext uri="{BB962C8B-B14F-4D97-AF65-F5344CB8AC3E}">
        <p14:creationId xmlns:p14="http://schemas.microsoft.com/office/powerpoint/2010/main" val="41894436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Windows 10, there are many possibilities for toast notifications to be customized using adaptive templates. </a:t>
            </a:r>
          </a:p>
          <a:p>
            <a:r>
              <a:rPr lang="en-GB" dirty="0" smtClean="0"/>
              <a:t>&lt;Click&gt;</a:t>
            </a:r>
          </a:p>
          <a:p>
            <a:r>
              <a:rPr lang="en-GB" dirty="0" smtClean="0"/>
              <a:t>Here we use a</a:t>
            </a:r>
            <a:r>
              <a:rPr lang="en-GB" baseline="0" dirty="0" smtClean="0"/>
              <a:t> specially prepared image to replace the standard small app logo that normally appears top left on a toast using the placement=“</a:t>
            </a:r>
            <a:r>
              <a:rPr lang="en-GB" baseline="0" dirty="0" err="1" smtClean="0"/>
              <a:t>appLogoOverride</a:t>
            </a:r>
            <a:r>
              <a:rPr lang="en-GB" baseline="0" dirty="0" smtClean="0"/>
              <a:t>” attribute</a:t>
            </a:r>
          </a:p>
          <a:p>
            <a:r>
              <a:rPr lang="en-GB" baseline="0" dirty="0" smtClean="0"/>
              <a:t>&lt;Click&gt;</a:t>
            </a:r>
          </a:p>
          <a:p>
            <a:r>
              <a:rPr lang="en-GB" baseline="0" dirty="0" smtClean="0"/>
              <a:t>What happens when a user makes a selection or clicks a button in an interactive toast? The previous example showed snooze and dismiss buttons that are system managed, but in this example, the apps background task is launched to handle the requested action</a:t>
            </a:r>
          </a:p>
          <a:p>
            <a:r>
              <a:rPr lang="en-GB" baseline="0" dirty="0" smtClean="0"/>
              <a:t>&lt;Click&gt; </a:t>
            </a:r>
          </a:p>
          <a:p>
            <a:r>
              <a:rPr lang="en-GB" baseline="0" dirty="0" smtClean="0"/>
              <a:t>An &lt;action&gt; button can also use a custom image as its content</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30</a:t>
            </a:fld>
            <a:endParaRPr lang="en-US"/>
          </a:p>
        </p:txBody>
      </p:sp>
    </p:spTree>
    <p:extLst>
      <p:ext uri="{BB962C8B-B14F-4D97-AF65-F5344CB8AC3E}">
        <p14:creationId xmlns:p14="http://schemas.microsoft.com/office/powerpoint/2010/main" val="32483341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&lt;action&gt; buttons cause some system action to occur or some code to run, and the</a:t>
            </a:r>
            <a:r>
              <a:rPr lang="en-US" baseline="0" dirty="0" smtClean="0"/>
              <a:t> way you select that is with the </a:t>
            </a:r>
            <a:r>
              <a:rPr lang="en-US" baseline="0" dirty="0" err="1" smtClean="0"/>
              <a:t>activationType</a:t>
            </a:r>
            <a:r>
              <a:rPr lang="en-US" baseline="0" dirty="0" smtClean="0"/>
              <a:t> attribute.</a:t>
            </a:r>
          </a:p>
          <a:p>
            <a:r>
              <a:rPr lang="en-US" baseline="0" dirty="0" err="1" smtClean="0"/>
              <a:t>Activationtype</a:t>
            </a:r>
            <a:r>
              <a:rPr lang="en-US" baseline="0" dirty="0" smtClean="0"/>
              <a:t>=“foreground” causes the app to be launched in the foreground</a:t>
            </a:r>
          </a:p>
          <a:p>
            <a:r>
              <a:rPr lang="en-US" baseline="0" dirty="0" smtClean="0"/>
              <a:t>&lt;Click&gt;</a:t>
            </a:r>
          </a:p>
          <a:p>
            <a:r>
              <a:rPr lang="en-US" baseline="0" dirty="0" err="1" smtClean="0"/>
              <a:t>ActivationType</a:t>
            </a:r>
            <a:r>
              <a:rPr lang="en-US" baseline="0" dirty="0" smtClean="0"/>
              <a:t>=“background” launches a background task of your app to execute code to satisfy the requested action</a:t>
            </a:r>
          </a:p>
          <a:p>
            <a:r>
              <a:rPr lang="en-US" baseline="0" dirty="0" smtClean="0"/>
              <a:t>&lt;Click&gt;</a:t>
            </a:r>
          </a:p>
          <a:p>
            <a:r>
              <a:rPr lang="en-US" baseline="0" dirty="0" err="1" smtClean="0"/>
              <a:t>ActivationType</a:t>
            </a:r>
            <a:r>
              <a:rPr lang="en-US" baseline="0" dirty="0" smtClean="0"/>
              <a:t>=“protocol” performs a standard protocol launch, which launches the app the user has configured in their preferred apps for handling whichever URL scheme is being used</a:t>
            </a:r>
          </a:p>
          <a:p>
            <a:r>
              <a:rPr lang="en-US" baseline="0" dirty="0" smtClean="0"/>
              <a:t>&lt;Click&gt;</a:t>
            </a:r>
          </a:p>
          <a:p>
            <a:r>
              <a:rPr lang="en-US" baseline="0" dirty="0" smtClean="0"/>
              <a:t>Finally, </a:t>
            </a:r>
            <a:r>
              <a:rPr lang="en-US" baseline="0" dirty="0" err="1" smtClean="0"/>
              <a:t>activationType</a:t>
            </a:r>
            <a:r>
              <a:rPr lang="en-US" baseline="0" dirty="0" smtClean="0"/>
              <a:t>=“system” is used, as we’ve seen for standard system functions such as Reminder snooze or dismiss</a:t>
            </a:r>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8/31/2015 4:12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3852713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Certain special toast types are associated with common system functions</a:t>
            </a:r>
          </a:p>
          <a:p>
            <a:r>
              <a:rPr lang="en-GB" dirty="0" smtClean="0"/>
              <a:t>&lt;Click&gt;</a:t>
            </a:r>
          </a:p>
          <a:p>
            <a:r>
              <a:rPr lang="en-GB" dirty="0" smtClean="0"/>
              <a:t>You</a:t>
            </a:r>
            <a:r>
              <a:rPr lang="en-GB" baseline="0" dirty="0" smtClean="0"/>
              <a:t> set an Alarm using &lt;toast scenario=“alarm”…</a:t>
            </a:r>
          </a:p>
          <a:p>
            <a:r>
              <a:rPr lang="en-GB" baseline="0" dirty="0" smtClean="0"/>
              <a:t>&lt;Click&gt;</a:t>
            </a:r>
          </a:p>
          <a:p>
            <a:r>
              <a:rPr lang="en-GB" baseline="0" dirty="0" smtClean="0"/>
              <a:t>Similarly for a Reminder</a:t>
            </a:r>
          </a:p>
          <a:p>
            <a:r>
              <a:rPr lang="en-GB" baseline="0" dirty="0" smtClean="0"/>
              <a:t>&lt;Click&gt;</a:t>
            </a:r>
          </a:p>
          <a:p>
            <a:r>
              <a:rPr lang="en-GB" baseline="0" dirty="0" smtClean="0"/>
              <a:t>And if you are creating a VOIP app, you can show an incoming call alert using &lt;toast scenario=“</a:t>
            </a:r>
            <a:r>
              <a:rPr lang="en-GB" baseline="0" dirty="0" err="1" smtClean="0"/>
              <a:t>incomingCall</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32</a:t>
            </a:fld>
            <a:endParaRPr lang="en-US"/>
          </a:p>
        </p:txBody>
      </p:sp>
    </p:spTree>
    <p:extLst>
      <p:ext uri="{BB962C8B-B14F-4D97-AF65-F5344CB8AC3E}">
        <p14:creationId xmlns:p14="http://schemas.microsoft.com/office/powerpoint/2010/main" val="3532385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You can update the content of tiles in a</a:t>
            </a:r>
            <a:r>
              <a:rPr lang="en-GB" baseline="0" dirty="0" smtClean="0"/>
              <a:t> number of different ways:</a:t>
            </a:r>
          </a:p>
          <a:p>
            <a:pPr marL="171450" indent="-171450">
              <a:buFont typeface="Arial" panose="020B0604020202020204" pitchFamily="34" charset="0"/>
              <a:buChar char="•"/>
            </a:pPr>
            <a:r>
              <a:rPr lang="en-GB" baseline="0" dirty="0" smtClean="0"/>
              <a:t>You can use the </a:t>
            </a:r>
            <a:r>
              <a:rPr lang="en-GB" baseline="0" dirty="0" err="1" smtClean="0"/>
              <a:t>ScheduledTileNotification</a:t>
            </a:r>
            <a:r>
              <a:rPr lang="en-GB" baseline="0" dirty="0" smtClean="0"/>
              <a:t> class to update the content by applying a tile template at a defined time.</a:t>
            </a:r>
          </a:p>
          <a:p>
            <a:pPr marL="171450" indent="-171450">
              <a:buFont typeface="Arial" panose="020B0604020202020204" pitchFamily="34" charset="0"/>
              <a:buChar char="•"/>
            </a:pPr>
            <a:r>
              <a:rPr lang="en-GB" baseline="0" dirty="0" smtClean="0"/>
              <a:t>You can define a periodic update in the package manifest, or by calling the </a:t>
            </a:r>
            <a:r>
              <a:rPr lang="en-GB" baseline="0" dirty="0" err="1" smtClean="0"/>
              <a:t>StartPeriodicUpdate</a:t>
            </a:r>
            <a:r>
              <a:rPr lang="en-GB" baseline="0" dirty="0" smtClean="0"/>
              <a:t> or </a:t>
            </a:r>
            <a:r>
              <a:rPr lang="en-GB" baseline="0" dirty="0" err="1" smtClean="0"/>
              <a:t>StartPeriodicUpdateBatch</a:t>
            </a:r>
            <a:r>
              <a:rPr lang="en-GB" baseline="0" dirty="0" smtClean="0"/>
              <a:t> APIs. You define the URL on a cloud server and the time interval and the system pulls the tile or badge content found at that URL (defined as XML) and applies it to the tile.</a:t>
            </a:r>
          </a:p>
          <a:p>
            <a:pPr marL="171450" indent="-171450">
              <a:buFont typeface="Arial" panose="020B0604020202020204" pitchFamily="34" charset="0"/>
              <a:buChar char="•"/>
            </a:pPr>
            <a:r>
              <a:rPr lang="en-GB" baseline="0" dirty="0" smtClean="0"/>
              <a:t>You can update a tile or badge directly from code in your foreground app or in a background task</a:t>
            </a:r>
          </a:p>
          <a:p>
            <a:pPr marL="171450" indent="-171450">
              <a:buFont typeface="Arial" panose="020B0604020202020204" pitchFamily="34" charset="0"/>
              <a:buChar char="•"/>
            </a:pPr>
            <a:r>
              <a:rPr lang="en-GB" baseline="0" dirty="0" smtClean="0"/>
              <a:t>You can use Push Notification services to update tile or badge content from a cloud service.</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6</a:t>
            </a:fld>
            <a:endParaRPr lang="en-US"/>
          </a:p>
        </p:txBody>
      </p:sp>
    </p:spTree>
    <p:extLst>
      <p:ext uri="{BB962C8B-B14F-4D97-AF65-F5344CB8AC3E}">
        <p14:creationId xmlns:p14="http://schemas.microsoft.com/office/powerpoint/2010/main" val="22894414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34</a:t>
            </a:fld>
            <a:endParaRPr lang="en-US"/>
          </a:p>
        </p:txBody>
      </p:sp>
    </p:spTree>
    <p:extLst>
      <p:ext uri="{BB962C8B-B14F-4D97-AF65-F5344CB8AC3E}">
        <p14:creationId xmlns:p14="http://schemas.microsoft.com/office/powerpoint/2010/main" val="4176035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is an example of how to update the badge count on a tile.</a:t>
            </a:r>
          </a:p>
          <a:p>
            <a:r>
              <a:rPr lang="en-GB" dirty="0" smtClean="0"/>
              <a:t>&lt;Click&gt;</a:t>
            </a:r>
          </a:p>
          <a:p>
            <a:r>
              <a:rPr lang="en-GB" dirty="0" smtClean="0"/>
              <a:t>The first line gets the template for updating the badge. The second line extracts the XML for the update from the template.</a:t>
            </a:r>
          </a:p>
          <a:p>
            <a:r>
              <a:rPr lang="en-GB" dirty="0" smtClean="0"/>
              <a:t>&lt;Click&gt;</a:t>
            </a:r>
          </a:p>
          <a:p>
            <a:r>
              <a:rPr lang="en-GB" dirty="0" smtClean="0"/>
              <a:t>Next we drill down into the XML to locate the badge element. Then</a:t>
            </a:r>
            <a:r>
              <a:rPr lang="en-GB" baseline="0" dirty="0" smtClean="0"/>
              <a:t> we </a:t>
            </a:r>
            <a:r>
              <a:rPr lang="en-GB" baseline="0" dirty="0" err="1" smtClean="0"/>
              <a:t>eupdate</a:t>
            </a:r>
            <a:r>
              <a:rPr lang="en-GB" baseline="0" dirty="0" smtClean="0"/>
              <a:t> the xml with the badge value we want to display.</a:t>
            </a:r>
          </a:p>
          <a:p>
            <a:r>
              <a:rPr lang="en-GB" baseline="0" dirty="0" smtClean="0"/>
              <a:t>&lt;Click&gt;</a:t>
            </a:r>
          </a:p>
          <a:p>
            <a:r>
              <a:rPr lang="en-GB" baseline="0" dirty="0" smtClean="0"/>
              <a:t>Then we call the </a:t>
            </a:r>
            <a:r>
              <a:rPr lang="en-GB" baseline="0" dirty="0" err="1" smtClean="0"/>
              <a:t>BadgeUpdateManager</a:t>
            </a:r>
            <a:r>
              <a:rPr lang="en-GB" baseline="0" dirty="0" smtClean="0"/>
              <a:t> to create a badge updater object, create a </a:t>
            </a:r>
            <a:r>
              <a:rPr lang="en-GB" baseline="0" dirty="0" err="1" smtClean="0"/>
              <a:t>BadgeNotification</a:t>
            </a:r>
            <a:r>
              <a:rPr lang="en-GB" baseline="0" dirty="0" smtClean="0"/>
              <a:t> object using the XML and then use the badge updater to apply the update.</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7</a:t>
            </a:fld>
            <a:endParaRPr lang="en-US"/>
          </a:p>
        </p:txBody>
      </p:sp>
    </p:spTree>
    <p:extLst>
      <p:ext uri="{BB962C8B-B14F-4D97-AF65-F5344CB8AC3E}">
        <p14:creationId xmlns:p14="http://schemas.microsoft.com/office/powerpoint/2010/main" val="3298929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Although the primary tile can only be pinned to the Start screen by the user choosing to do so, you can programmatically create secondary tiles. Secondary tiles are great for creating scenario-specific tiles and can give a shortcut into your app for the </a:t>
            </a:r>
            <a:r>
              <a:rPr lang="en-GB" dirty="0" smtClean="0"/>
              <a:t>user to get direct access to a particular </a:t>
            </a:r>
            <a:r>
              <a:rPr lang="en-GB" dirty="0" err="1" smtClean="0"/>
              <a:t>favorite</a:t>
            </a:r>
            <a:r>
              <a:rPr lang="en-GB" dirty="0" smtClean="0"/>
              <a:t> or task. A good example is</a:t>
            </a:r>
            <a:r>
              <a:rPr lang="en-GB" baseline="0" dirty="0" smtClean="0"/>
              <a:t> an electronic boarding pass in an airline app.</a:t>
            </a:r>
          </a:p>
          <a:p>
            <a:r>
              <a:rPr lang="en-GB" baseline="0" dirty="0" smtClean="0"/>
              <a:t>&lt;Click&gt;</a:t>
            </a:r>
          </a:p>
          <a:p>
            <a:r>
              <a:rPr lang="en-GB" baseline="0" dirty="0" smtClean="0"/>
              <a:t>When creating a secondary tile, the first thing to do is check if it already exists or not (i.e. it is pinned already)</a:t>
            </a:r>
          </a:p>
          <a:p>
            <a:r>
              <a:rPr lang="en-GB" baseline="0" dirty="0" smtClean="0"/>
              <a:t>&lt;Click&gt;</a:t>
            </a:r>
          </a:p>
          <a:p>
            <a:r>
              <a:rPr lang="en-GB" baseline="0" dirty="0" smtClean="0"/>
              <a:t>If not, you can configure a </a:t>
            </a:r>
            <a:r>
              <a:rPr lang="en-GB" baseline="0" dirty="0" err="1" smtClean="0"/>
              <a:t>SecondaryTile</a:t>
            </a:r>
            <a:r>
              <a:rPr lang="en-GB" baseline="0" dirty="0" smtClean="0"/>
              <a:t> object</a:t>
            </a:r>
          </a:p>
          <a:p>
            <a:r>
              <a:rPr lang="en-GB" baseline="0" dirty="0" smtClean="0"/>
              <a:t>&lt;Click&gt;</a:t>
            </a:r>
          </a:p>
          <a:p>
            <a:r>
              <a:rPr lang="en-GB" baseline="0" dirty="0" smtClean="0"/>
              <a:t>Then call </a:t>
            </a:r>
            <a:r>
              <a:rPr lang="en-GB" baseline="0" dirty="0" err="1" smtClean="0"/>
              <a:t>SecondaryTile.RequestCreateAsync</a:t>
            </a:r>
            <a:r>
              <a:rPr lang="en-GB" baseline="0" dirty="0" smtClean="0"/>
              <a:t>() which causes the Pin to Start </a:t>
            </a:r>
            <a:r>
              <a:rPr lang="en-GB" baseline="0" dirty="0" err="1" smtClean="0"/>
              <a:t>flyout</a:t>
            </a:r>
            <a:r>
              <a:rPr lang="en-GB" baseline="0" dirty="0" smtClean="0"/>
              <a:t> to display, through which the user can confirm that they want to create the secondary tile, which in turn creates the tile.</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8</a:t>
            </a:fld>
            <a:endParaRPr lang="en-US"/>
          </a:p>
        </p:txBody>
      </p:sp>
    </p:spTree>
    <p:extLst>
      <p:ext uri="{BB962C8B-B14F-4D97-AF65-F5344CB8AC3E}">
        <p14:creationId xmlns:p14="http://schemas.microsoft.com/office/powerpoint/2010/main" val="2071794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tile begins as a default tile, which is defined in your manifest and displayed when your app is first installed. After your app is installed, you can change your tile's content through notifications. When updating tiles, you work with Tile Templates which</a:t>
            </a:r>
            <a:r>
              <a:rPr lang="en-GB" baseline="0" dirty="0" smtClean="0"/>
              <a:t> are objects that encapsulate the XML you need to update a tile.</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9</a:t>
            </a:fld>
            <a:endParaRPr lang="en-US"/>
          </a:p>
        </p:txBody>
      </p:sp>
    </p:spTree>
    <p:extLst>
      <p:ext uri="{BB962C8B-B14F-4D97-AF65-F5344CB8AC3E}">
        <p14:creationId xmlns:p14="http://schemas.microsoft.com/office/powerpoint/2010/main" val="2450540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are many different possible sizes for a tile, and many different ways you can configure what is displayed on a tile.</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10</a:t>
            </a:fld>
            <a:endParaRPr lang="en-US"/>
          </a:p>
        </p:txBody>
      </p:sp>
    </p:spTree>
    <p:extLst>
      <p:ext uri="{BB962C8B-B14F-4D97-AF65-F5344CB8AC3E}">
        <p14:creationId xmlns:p14="http://schemas.microsoft.com/office/powerpoint/2010/main" val="184950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Windows 8.1, you would choose a template from the system-provided template </a:t>
            </a:r>
            <a:r>
              <a:rPr lang="en-GB" dirty="0" err="1" smtClean="0"/>
              <a:t>catalog</a:t>
            </a:r>
            <a:r>
              <a:rPr lang="en-GB" dirty="0" smtClean="0"/>
              <a:t> that fits the layout needs of your content. For the complete list of templates, see the </a:t>
            </a:r>
            <a:r>
              <a:rPr lang="en-GB" dirty="0" err="1" smtClean="0"/>
              <a:t>TileTemplateType</a:t>
            </a:r>
            <a:r>
              <a:rPr lang="en-GB" dirty="0" smtClean="0"/>
              <a:t> enumeration</a:t>
            </a:r>
            <a:r>
              <a:rPr lang="en-GB" baseline="0" dirty="0" smtClean="0"/>
              <a:t> – there are over 80 templates available.</a:t>
            </a:r>
          </a:p>
          <a:p>
            <a:endParaRPr lang="en-GB" baseline="0" dirty="0" smtClean="0"/>
          </a:p>
          <a:p>
            <a:r>
              <a:rPr lang="en-GB" baseline="0" dirty="0" smtClean="0"/>
              <a:t>In UWP, the desktop and phone templates from Windows 8.1 have been merged to create a consistent set of templates.</a:t>
            </a:r>
          </a:p>
          <a:p>
            <a:endParaRPr lang="en-GB" baseline="0" dirty="0" smtClean="0"/>
          </a:p>
          <a:p>
            <a:r>
              <a:rPr lang="en-GB" baseline="0" dirty="0" smtClean="0"/>
              <a:t>If one of the system-provided templates meets your needs, go ahead and use it. They are still supported in UWP apps.</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11</a:t>
            </a:fld>
            <a:endParaRPr lang="en-US"/>
          </a:p>
        </p:txBody>
      </p:sp>
    </p:spTree>
    <p:extLst>
      <p:ext uri="{BB962C8B-B14F-4D97-AF65-F5344CB8AC3E}">
        <p14:creationId xmlns:p14="http://schemas.microsoft.com/office/powerpoint/2010/main" val="2020304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However, one thing we heard loud and clear from our developers that there were too many templates and it can</a:t>
            </a:r>
            <a:r>
              <a:rPr lang="en-GB" baseline="0" dirty="0" smtClean="0"/>
              <a:t> be</a:t>
            </a:r>
            <a:r>
              <a:rPr lang="en-GB" dirty="0" smtClean="0"/>
              <a:t> confusing to find a template that meets your needs.</a:t>
            </a:r>
          </a:p>
          <a:p>
            <a:r>
              <a:rPr lang="en-GB" dirty="0" smtClean="0"/>
              <a:t>However, as new devices and new tile sizes become available</a:t>
            </a:r>
            <a:r>
              <a:rPr lang="en-GB" baseline="0" dirty="0" smtClean="0"/>
              <a:t> now and in the future, how do we provide a means for developers to update these new tiles?</a:t>
            </a:r>
          </a:p>
          <a:p>
            <a:endParaRPr lang="en-GB" dirty="0" smtClean="0"/>
          </a:p>
          <a:p>
            <a:r>
              <a:rPr lang="en-GB" dirty="0" smtClean="0"/>
              <a:t>So in UWP, we are</a:t>
            </a:r>
            <a:r>
              <a:rPr lang="en-GB" baseline="0" dirty="0" smtClean="0"/>
              <a:t> providing a new, more flexible way of defining tile content.</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12</a:t>
            </a:fld>
            <a:endParaRPr lang="en-US"/>
          </a:p>
        </p:txBody>
      </p:sp>
    </p:spTree>
    <p:extLst>
      <p:ext uri="{BB962C8B-B14F-4D97-AF65-F5344CB8AC3E}">
        <p14:creationId xmlns:p14="http://schemas.microsoft.com/office/powerpoint/2010/main" val="7725473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15119895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88414118"/>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259474876"/>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719085"/>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47688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3582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2689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8046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763236481"/>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3213707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35720379"/>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4960144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605210767"/>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2265698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7925575"/>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Edit Master text styles</a:t>
            </a:r>
          </a:p>
        </p:txBody>
      </p:sp>
    </p:spTree>
    <p:extLst>
      <p:ext uri="{BB962C8B-B14F-4D97-AF65-F5344CB8AC3E}">
        <p14:creationId xmlns:p14="http://schemas.microsoft.com/office/powerpoint/2010/main" val="2032532893"/>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4229520028"/>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031277975"/>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82560543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99862798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401632331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46448595"/>
      </p:ext>
    </p:extLst>
  </p:cSld>
  <p:clrMapOvr>
    <a:masterClrMapping/>
  </p:clrMapOvr>
  <p:transition>
    <p:fade/>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335146"/>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81278130"/>
      </p:ext>
    </p:extLst>
  </p:cSld>
  <p:clrMapOvr>
    <a:masterClrMapping/>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1086816568"/>
      </p:ext>
    </p:extLst>
  </p:cSld>
  <p:clrMapOvr>
    <a:masterClrMapping/>
  </p:clrMapOvr>
  <p:transition>
    <p:fade/>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352932865"/>
      </p:ext>
    </p:extLst>
  </p:cSld>
  <p:clrMapOvr>
    <a:masterClrMapping/>
  </p:clrMapOvr>
  <p:transition>
    <p:fade/>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620608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2963800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568737970"/>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15948762"/>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575674048"/>
      </p:ext>
    </p:extLst>
  </p:cSld>
  <p:clrMapOvr>
    <a:masterClrMapping/>
  </p:clrMapOvr>
  <p:transition>
    <p:fade/>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95395283"/>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596215803"/>
      </p:ext>
    </p:extLst>
  </p:cSld>
  <p:clrMapOvr>
    <a:masterClrMapping/>
  </p:clrMapOvr>
  <p:transition>
    <p:fade/>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7804865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06909325"/>
      </p:ext>
    </p:extLst>
  </p:cSld>
  <p:clrMapOvr>
    <a:masterClrMapping/>
  </p:clrMapOvr>
  <p:transition>
    <p:fade/>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4195923603"/>
      </p:ext>
    </p:extLst>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137360145"/>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230909523"/>
      </p:ext>
    </p:extLst>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05972582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76888128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393634089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04065256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60634210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5488785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32576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5706084"/>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86090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22476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924265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135084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2206540294"/>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05796362"/>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3567597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3922378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46150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6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505451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None/>
              <a:defRPr lang="en-US" sz="3526"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5328" rtl="0" eaLnBrk="1" latinLnBrk="0" hangingPunct="1">
              <a:spcBef>
                <a:spcPct val="20000"/>
              </a:spcBef>
              <a:spcAft>
                <a:spcPts val="1599"/>
              </a:spcAft>
            </a:pPr>
            <a:r>
              <a:rPr lang="en-US" smtClean="0"/>
              <a:t>Click to edit Master text styles</a:t>
            </a:r>
          </a:p>
        </p:txBody>
      </p:sp>
      <p:sp>
        <p:nvSpPr>
          <p:cNvPr id="6" name="Text Placeholder 8"/>
          <p:cNvSpPr>
            <a:spLocks noGrp="1"/>
          </p:cNvSpPr>
          <p:nvPr>
            <p:ph type="body" sz="quarter" idx="16" hasCustomPrompt="1"/>
          </p:nvPr>
        </p:nvSpPr>
        <p:spPr>
          <a:xfrm>
            <a:off x="269241" y="291070"/>
            <a:ext cx="11653523" cy="896552"/>
          </a:xfrm>
        </p:spPr>
        <p:txBody>
          <a:bodyPr vert="horz" lIns="182880" tIns="146304" rIns="182880" bIns="146304" rtlCol="0" anchor="t">
            <a:noAutofit/>
          </a:bodyPr>
          <a:lstStyle>
            <a:lvl1pPr marL="0" indent="0" algn="l" defTabSz="913521" rtl="0" eaLnBrk="1" latinLnBrk="0" hangingPunct="1">
              <a:lnSpc>
                <a:spcPct val="90000"/>
              </a:lnSpc>
              <a:spcBef>
                <a:spcPct val="0"/>
              </a:spcBef>
              <a:buNone/>
              <a:defRPr lang="en-US" sz="4701"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1" y="1507553"/>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18"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7647"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77202189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1"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67065626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6096001"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7346782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pic>
        <p:nvPicPr>
          <p:cNvPr id="4" name="Picture 3"/>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
        <p:nvSpPr>
          <p:cNvPr id="5" name="Footer Placeholder 6"/>
          <p:cNvSpPr txBox="1">
            <a:spLocks/>
          </p:cNvSpPr>
          <p:nvPr userDrawn="1"/>
        </p:nvSpPr>
        <p:spPr>
          <a:xfrm>
            <a:off x="10529457"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99" dirty="0" smtClean="0">
                <a:solidFill>
                  <a:srgbClr val="666666"/>
                </a:solidFill>
              </a:rPr>
              <a:t>MICROSOFT CONFIDENTIAL</a:t>
            </a:r>
          </a:p>
        </p:txBody>
      </p:sp>
    </p:spTree>
    <p:extLst>
      <p:ext uri="{BB962C8B-B14F-4D97-AF65-F5344CB8AC3E}">
        <p14:creationId xmlns:p14="http://schemas.microsoft.com/office/powerpoint/2010/main" val="206734165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2245936"/>
          </a:xfrm>
        </p:spPr>
        <p:txBody>
          <a:bodyPr>
            <a:spAutoFit/>
          </a:bodyPr>
          <a:lstStyle>
            <a:lvl3pPr>
              <a:defRPr sz="2350"/>
            </a:lvl3pPr>
            <a:lvl4pPr>
              <a:defRPr sz="1958"/>
            </a:lvl4pPr>
            <a:lvl5pPr>
              <a:defRPr sz="195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05620061"/>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Tree>
    <p:extLst>
      <p:ext uri="{BB962C8B-B14F-4D97-AF65-F5344CB8AC3E}">
        <p14:creationId xmlns:p14="http://schemas.microsoft.com/office/powerpoint/2010/main" val="186711663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6"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328"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40" y="1505897"/>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7595674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1" y="1635896"/>
            <a:ext cx="2689275" cy="4931036"/>
          </a:xfrm>
        </p:spPr>
        <p:txBody>
          <a:bodyPr>
            <a:noAutofit/>
          </a:bodyPr>
          <a:lstStyle>
            <a:lvl1pPr marL="335834" indent="-335834">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999102710"/>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4" y="1635896"/>
            <a:ext cx="8605649" cy="4931036"/>
          </a:xfrm>
        </p:spPr>
        <p:txBody>
          <a:bodyPr wrap="square">
            <a:noAutofit/>
          </a:bodyPr>
          <a:lstStyle>
            <a:lvl3pPr>
              <a:defRPr sz="2351"/>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1" y="1635896"/>
            <a:ext cx="2689275" cy="4931036"/>
          </a:xfrm>
        </p:spPr>
        <p:txBody>
          <a:bodyPr>
            <a:noAutofit/>
          </a:bodyPr>
          <a:lstStyle>
            <a:lvl1pPr marL="0" indent="0">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94816214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0"/>
            </a:lvl2pPr>
            <a:lvl3pPr marL="223871" indent="0">
              <a:buNone/>
              <a:defRPr/>
            </a:lvl3pPr>
            <a:lvl4pPr marL="447743" indent="0">
              <a:buNone/>
              <a:defRPr/>
            </a:lvl4pPr>
            <a:lvl5pPr marL="671614"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119544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5753831"/>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61215"/>
          </a:xfrm>
          <a:noFill/>
        </p:spPr>
        <p:txBody>
          <a:bodyPr tIns="91440" bIns="91440" anchor="t" anchorCtr="0">
            <a:spAutoFit/>
          </a:bodyPr>
          <a:lstStyle>
            <a:lvl1pPr>
              <a:defRPr sz="7051" spc="-99"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40753782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3533762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4117938"/>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5397045"/>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5173823"/>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80595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7495871"/>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2975502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937595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38912298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924464"/>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6363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945263037"/>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66185516"/>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552353330"/>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899103762"/>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50235333"/>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19181002"/>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186992766"/>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845516712"/>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27126325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153286958"/>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91753298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404635"/>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536480"/>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400317"/>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847785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005078"/>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311576887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79842913"/>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30091794"/>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67019823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01263648"/>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74803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61071436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139981"/>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33737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Agenda">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smtClean="0"/>
              <a:t>Agenda</a:t>
            </a:r>
            <a:endParaRPr lang="en-US" dirty="0"/>
          </a:p>
        </p:txBody>
      </p:sp>
    </p:spTree>
    <p:extLst>
      <p:ext uri="{BB962C8B-B14F-4D97-AF65-F5344CB8AC3E}">
        <p14:creationId xmlns:p14="http://schemas.microsoft.com/office/powerpoint/2010/main" val="4245363745"/>
      </p:ext>
    </p:extLst>
  </p:cSld>
  <p:clrMapOvr>
    <a:masterClrMapping/>
  </p:clrMapOvr>
  <p:transition>
    <p:fade/>
  </p:transition>
  <p:timing>
    <p:tnLst>
      <p:par>
        <p:cTn id="1" dur="indefinite" restart="never" nodeType="tmRoot"/>
      </p:par>
    </p:tnLst>
  </p:timing>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030" fontAlgn="base">
              <a:spcBef>
                <a:spcPct val="0"/>
              </a:spcBef>
              <a:spcAft>
                <a:spcPct val="0"/>
              </a:spcAft>
            </a:pPr>
            <a:endParaRPr lang="en-US" sz="2206"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40" y="1197323"/>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9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4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45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1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0909351"/>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6869034"/>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cSld name="SubSection Header">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bg1"/>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1219200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2631598947"/>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cSld name="DEMO Lead-in">
    <p:bg>
      <p:bgPr>
        <a:solidFill>
          <a:schemeClr val="accent2"/>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Content Placeholder 18"/>
          <p:cNvSpPr>
            <a:spLocks noGrp="1"/>
          </p:cNvSpPr>
          <p:nvPr>
            <p:ph sz="quarter" idx="10" hasCustomPrompt="1"/>
          </p:nvPr>
        </p:nvSpPr>
        <p:spPr>
          <a:xfrm>
            <a:off x="10158413" y="6378575"/>
            <a:ext cx="1639887" cy="323850"/>
          </a:xfrm>
        </p:spPr>
        <p:txBody>
          <a:bodyPr/>
          <a:lstStyle>
            <a:lvl1pPr>
              <a:defRPr sz="1600">
                <a:solidFill>
                  <a:schemeClr val="bg2"/>
                </a:solidFill>
                <a:latin typeface="+mn-lt"/>
              </a:defRPr>
            </a:lvl1pPr>
          </a:lstStyle>
          <a:p>
            <a:pPr lvl="0"/>
            <a:r>
              <a:rPr lang="en-US" dirty="0" smtClean="0"/>
              <a:t>0:00</a:t>
            </a:r>
            <a:endParaRPr lang="en-US" dirty="0"/>
          </a:p>
        </p:txBody>
      </p:sp>
      <p:sp>
        <p:nvSpPr>
          <p:cNvPr id="46" name="TextBox 45"/>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48261518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cSld name="Content 02">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marL="234950" indent="0">
              <a:buNone/>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6096000" y="1187620"/>
            <a:ext cx="60959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56358530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3679068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030" fontAlgn="base">
              <a:spcBef>
                <a:spcPct val="0"/>
              </a:spcBef>
              <a:spcAft>
                <a:spcPct val="0"/>
              </a:spcAft>
            </a:pPr>
            <a:endParaRPr lang="en-US" sz="2206"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40" y="1197323"/>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9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4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45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1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01741367"/>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148713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5794274"/>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5332962"/>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6956611"/>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4219122"/>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6618430"/>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71374"/>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4819816"/>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8605002"/>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60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46635361"/>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768449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41514452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1214262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958640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477164118"/>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4984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76524351"/>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70492350"/>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3464152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slideLayout" Target="../slideLayouts/slideLayout66.xml"/><Relationship Id="rId39" Type="http://schemas.openxmlformats.org/officeDocument/2006/relationships/slideLayout" Target="../slideLayouts/slideLayout79.xml"/><Relationship Id="rId3" Type="http://schemas.openxmlformats.org/officeDocument/2006/relationships/slideLayout" Target="../slideLayouts/slideLayout43.xml"/><Relationship Id="rId21" Type="http://schemas.openxmlformats.org/officeDocument/2006/relationships/slideLayout" Target="../slideLayouts/slideLayout61.xml"/><Relationship Id="rId34" Type="http://schemas.openxmlformats.org/officeDocument/2006/relationships/slideLayout" Target="../slideLayouts/slideLayout74.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33" Type="http://schemas.openxmlformats.org/officeDocument/2006/relationships/slideLayout" Target="../slideLayouts/slideLayout73.xml"/><Relationship Id="rId38" Type="http://schemas.openxmlformats.org/officeDocument/2006/relationships/slideLayout" Target="../slideLayouts/slideLayout78.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29" Type="http://schemas.openxmlformats.org/officeDocument/2006/relationships/slideLayout" Target="../slideLayouts/slideLayout69.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32" Type="http://schemas.openxmlformats.org/officeDocument/2006/relationships/slideLayout" Target="../slideLayouts/slideLayout72.xml"/><Relationship Id="rId37" Type="http://schemas.openxmlformats.org/officeDocument/2006/relationships/slideLayout" Target="../slideLayouts/slideLayout77.xml"/><Relationship Id="rId40" Type="http://schemas.openxmlformats.org/officeDocument/2006/relationships/theme" Target="../theme/theme2.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28" Type="http://schemas.openxmlformats.org/officeDocument/2006/relationships/slideLayout" Target="../slideLayouts/slideLayout68.xml"/><Relationship Id="rId36" Type="http://schemas.openxmlformats.org/officeDocument/2006/relationships/slideLayout" Target="../slideLayouts/slideLayout76.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31" Type="http://schemas.openxmlformats.org/officeDocument/2006/relationships/slideLayout" Target="../slideLayouts/slideLayout71.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 Id="rId27" Type="http://schemas.openxmlformats.org/officeDocument/2006/relationships/slideLayout" Target="../slideLayouts/slideLayout67.xml"/><Relationship Id="rId30" Type="http://schemas.openxmlformats.org/officeDocument/2006/relationships/slideLayout" Target="../slideLayouts/slideLayout70.xml"/><Relationship Id="rId35" Type="http://schemas.openxmlformats.org/officeDocument/2006/relationships/slideLayout" Target="../slideLayouts/slideLayout7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26" Type="http://schemas.openxmlformats.org/officeDocument/2006/relationships/slideLayout" Target="../slideLayouts/slideLayout105.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5" Type="http://schemas.openxmlformats.org/officeDocument/2006/relationships/slideLayout" Target="../slideLayouts/slideLayout104.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29" Type="http://schemas.openxmlformats.org/officeDocument/2006/relationships/slideLayout" Target="../slideLayouts/slideLayout108.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24" Type="http://schemas.openxmlformats.org/officeDocument/2006/relationships/slideLayout" Target="../slideLayouts/slideLayout103.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23" Type="http://schemas.openxmlformats.org/officeDocument/2006/relationships/slideLayout" Target="../slideLayouts/slideLayout102.xml"/><Relationship Id="rId28" Type="http://schemas.openxmlformats.org/officeDocument/2006/relationships/slideLayout" Target="../slideLayouts/slideLayout107.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31" Type="http://schemas.openxmlformats.org/officeDocument/2006/relationships/image" Target="../media/image5.png"/><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slideLayout" Target="../slideLayouts/slideLayout101.xml"/><Relationship Id="rId27" Type="http://schemas.openxmlformats.org/officeDocument/2006/relationships/slideLayout" Target="../slideLayouts/slideLayout106.xml"/><Relationship Id="rId30"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slideLayout" Target="../slideLayouts/slideLayout121.xml"/><Relationship Id="rId18" Type="http://schemas.openxmlformats.org/officeDocument/2006/relationships/slideLayout" Target="../slideLayouts/slideLayout126.xml"/><Relationship Id="rId26" Type="http://schemas.openxmlformats.org/officeDocument/2006/relationships/theme" Target="../theme/theme4.xml"/><Relationship Id="rId3" Type="http://schemas.openxmlformats.org/officeDocument/2006/relationships/slideLayout" Target="../slideLayouts/slideLayout111.xml"/><Relationship Id="rId21" Type="http://schemas.openxmlformats.org/officeDocument/2006/relationships/slideLayout" Target="../slideLayouts/slideLayout129.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17" Type="http://schemas.openxmlformats.org/officeDocument/2006/relationships/slideLayout" Target="../slideLayouts/slideLayout125.xml"/><Relationship Id="rId25" Type="http://schemas.openxmlformats.org/officeDocument/2006/relationships/slideLayout" Target="../slideLayouts/slideLayout133.xml"/><Relationship Id="rId2" Type="http://schemas.openxmlformats.org/officeDocument/2006/relationships/slideLayout" Target="../slideLayouts/slideLayout110.xml"/><Relationship Id="rId16" Type="http://schemas.openxmlformats.org/officeDocument/2006/relationships/slideLayout" Target="../slideLayouts/slideLayout124.xml"/><Relationship Id="rId20" Type="http://schemas.openxmlformats.org/officeDocument/2006/relationships/slideLayout" Target="../slideLayouts/slideLayout128.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24" Type="http://schemas.openxmlformats.org/officeDocument/2006/relationships/slideLayout" Target="../slideLayouts/slideLayout132.xml"/><Relationship Id="rId5" Type="http://schemas.openxmlformats.org/officeDocument/2006/relationships/slideLayout" Target="../slideLayouts/slideLayout113.xml"/><Relationship Id="rId15" Type="http://schemas.openxmlformats.org/officeDocument/2006/relationships/slideLayout" Target="../slideLayouts/slideLayout123.xml"/><Relationship Id="rId23" Type="http://schemas.openxmlformats.org/officeDocument/2006/relationships/slideLayout" Target="../slideLayouts/slideLayout131.xml"/><Relationship Id="rId10" Type="http://schemas.openxmlformats.org/officeDocument/2006/relationships/slideLayout" Target="../slideLayouts/slideLayout118.xml"/><Relationship Id="rId19" Type="http://schemas.openxmlformats.org/officeDocument/2006/relationships/slideLayout" Target="../slideLayouts/slideLayout127.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slideLayout" Target="../slideLayouts/slideLayout122.xml"/><Relationship Id="rId22" Type="http://schemas.openxmlformats.org/officeDocument/2006/relationships/slideLayout" Target="../slideLayouts/slideLayout130.xml"/><Relationship Id="rId27"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5736311"/>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702" r:id="rId26"/>
    <p:sldLayoutId id="2147483703" r:id="rId27"/>
    <p:sldLayoutId id="2147485000" r:id="rId28"/>
    <p:sldLayoutId id="2147485001" r:id="rId29"/>
    <p:sldLayoutId id="2147485061" r:id="rId30"/>
    <p:sldLayoutId id="2147485062" r:id="rId31"/>
    <p:sldLayoutId id="2147485063" r:id="rId32"/>
    <p:sldLayoutId id="2147485064" r:id="rId33"/>
    <p:sldLayoutId id="2147485065" r:id="rId34"/>
    <p:sldLayoutId id="2147485066" r:id="rId35"/>
    <p:sldLayoutId id="2147485067" r:id="rId36"/>
    <p:sldLayoutId id="2147485068" r:id="rId37"/>
    <p:sldLayoutId id="2147485069" r:id="rId38"/>
    <p:sldLayoutId id="2147485070" r:id="rId39"/>
    <p:sldLayoutId id="2147485071" r:id="rId40"/>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9746164"/>
      </p:ext>
    </p:extLst>
  </p:cSld>
  <p:clrMap bg1="dk1" tx1="lt1" bg2="dk2" tx2="lt2" accent1="accent1" accent2="accent2" accent3="accent3" accent4="accent4" accent5="accent5" accent6="accent6" hlink="hlink" folHlink="folHlink"/>
  <p:sldLayoutIdLst>
    <p:sldLayoutId id="2147485009" r:id="rId1"/>
    <p:sldLayoutId id="2147485010" r:id="rId2"/>
    <p:sldLayoutId id="2147485011" r:id="rId3"/>
    <p:sldLayoutId id="2147485012" r:id="rId4"/>
    <p:sldLayoutId id="2147485013" r:id="rId5"/>
    <p:sldLayoutId id="2147485014" r:id="rId6"/>
    <p:sldLayoutId id="2147485015" r:id="rId7"/>
    <p:sldLayoutId id="2147485016" r:id="rId8"/>
    <p:sldLayoutId id="2147485040" r:id="rId9"/>
    <p:sldLayoutId id="2147485017" r:id="rId10"/>
    <p:sldLayoutId id="2147485018" r:id="rId11"/>
    <p:sldLayoutId id="2147485019" r:id="rId12"/>
    <p:sldLayoutId id="2147485020" r:id="rId13"/>
    <p:sldLayoutId id="2147485021" r:id="rId14"/>
    <p:sldLayoutId id="2147483725" r:id="rId15"/>
    <p:sldLayoutId id="2147485022" r:id="rId16"/>
    <p:sldLayoutId id="2147485023" r:id="rId17"/>
    <p:sldLayoutId id="2147485024" r:id="rId18"/>
    <p:sldLayoutId id="2147485025" r:id="rId19"/>
    <p:sldLayoutId id="2147485026" r:id="rId20"/>
    <p:sldLayoutId id="2147485027" r:id="rId21"/>
    <p:sldLayoutId id="2147485028" r:id="rId22"/>
    <p:sldLayoutId id="2147485029" r:id="rId23"/>
    <p:sldLayoutId id="2147485030" r:id="rId24"/>
    <p:sldLayoutId id="2147485031" r:id="rId25"/>
    <p:sldLayoutId id="2147485032" r:id="rId26"/>
    <p:sldLayoutId id="2147485033" r:id="rId27"/>
    <p:sldLayoutId id="2147485034" r:id="rId28"/>
    <p:sldLayoutId id="2147485035" r:id="rId29"/>
    <p:sldLayoutId id="2147485036" r:id="rId30"/>
    <p:sldLayoutId id="2147485037" r:id="rId31"/>
    <p:sldLayoutId id="2147485038" r:id="rId32"/>
    <p:sldLayoutId id="2147485039" r:id="rId33"/>
    <p:sldLayoutId id="2147485072" r:id="rId34"/>
    <p:sldLayoutId id="2147485075" r:id="rId35"/>
    <p:sldLayoutId id="2147485076" r:id="rId36"/>
    <p:sldLayoutId id="2147485079" r:id="rId37"/>
    <p:sldLayoutId id="2147485080" r:id="rId38"/>
    <p:sldLayoutId id="2147485081" r:id="rId39"/>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912205692"/>
      </p:ext>
    </p:extLst>
  </p:cSld>
  <p:clrMap bg1="lt1" tx1="dk1" bg2="lt2" tx2="dk2" accent1="accent1" accent2="accent2" accent3="accent3" accent4="accent4" accent5="accent5" accent6="accent6" hlink="hlink" folHlink="folHlink"/>
  <p:sldLayoutIdLst>
    <p:sldLayoutId id="2147485086"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5007" r:id="rId12"/>
    <p:sldLayoutId id="2147483718" r:id="rId13"/>
    <p:sldLayoutId id="2147483719" r:id="rId14"/>
    <p:sldLayoutId id="2147485005" r:id="rId15"/>
    <p:sldLayoutId id="2147485006" r:id="rId16"/>
    <p:sldLayoutId id="2147483720" r:id="rId17"/>
    <p:sldLayoutId id="2147483721" r:id="rId18"/>
    <p:sldLayoutId id="2147483722" r:id="rId19"/>
    <p:sldLayoutId id="2147483723" r:id="rId20"/>
    <p:sldLayoutId id="2147483724" r:id="rId21"/>
    <p:sldLayoutId id="2147483726" r:id="rId22"/>
    <p:sldLayoutId id="2147483727" r:id="rId23"/>
    <p:sldLayoutId id="2147483728" r:id="rId24"/>
    <p:sldLayoutId id="2147483729" r:id="rId25"/>
    <p:sldLayoutId id="2147483730" r:id="rId26"/>
    <p:sldLayoutId id="2147483731" r:id="rId27"/>
    <p:sldLayoutId id="2147483732" r:id="rId28"/>
    <p:sldLayoutId id="2147483733" r:id="rId29"/>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2110844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8" r:id="rId12"/>
    <p:sldLayoutId id="2147483869" r:id="rId13"/>
    <p:sldLayoutId id="2147483870" r:id="rId14"/>
    <p:sldLayoutId id="2147483871" r:id="rId15"/>
    <p:sldLayoutId id="2147483873" r:id="rId16"/>
    <p:sldLayoutId id="2147483874" r:id="rId17"/>
    <p:sldLayoutId id="2147483875" r:id="rId18"/>
    <p:sldLayoutId id="2147483876" r:id="rId19"/>
    <p:sldLayoutId id="2147483877" r:id="rId20"/>
    <p:sldLayoutId id="2147483878" r:id="rId21"/>
    <p:sldLayoutId id="2147483879" r:id="rId22"/>
    <p:sldLayoutId id="2147483880" r:id="rId23"/>
    <p:sldLayoutId id="2147483881" r:id="rId24"/>
    <p:sldLayoutId id="2147483882" r:id="rId25"/>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0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8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80.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80.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8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8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8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8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86.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86.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2.xml"/></Relationships>
</file>

<file path=ppt/slides/_rels/slide2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90.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80.xml"/><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80.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8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80.xml"/></Relationships>
</file>

<file path=ppt/slides/_rels/slide3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28.xml"/><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90.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86.xml"/><Relationship Id="rId5" Type="http://schemas.openxmlformats.org/officeDocument/2006/relationships/image" Target="../media/image37.png"/><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pn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90.xml"/><Relationship Id="rId6" Type="http://schemas.openxmlformats.org/officeDocument/2006/relationships/image" Target="../media/image12.png"/><Relationship Id="rId11" Type="http://schemas.openxmlformats.org/officeDocument/2006/relationships/image" Target="../media/image15.png"/><Relationship Id="rId5" Type="http://schemas.openxmlformats.org/officeDocument/2006/relationships/image" Target="../media/image11.png"/><Relationship Id="rId10" Type="http://schemas.microsoft.com/office/2007/relationships/hdphoto" Target="../media/hdphoto3.wdp"/><Relationship Id="rId4" Type="http://schemas.microsoft.com/office/2007/relationships/hdphoto" Target="../media/hdphoto1.wdp"/><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8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301" y="1453251"/>
            <a:ext cx="8964185" cy="1793090"/>
          </a:xfrm>
        </p:spPr>
        <p:txBody>
          <a:bodyPr/>
          <a:lstStyle/>
          <a:p>
            <a:r>
              <a:rPr lang="en-GB" dirty="0" smtClean="0"/>
              <a:t>Live </a:t>
            </a:r>
            <a:r>
              <a:rPr lang="en-GB" dirty="0" smtClean="0"/>
              <a:t>Tiles and Toast Notifications</a:t>
            </a:r>
            <a:r>
              <a:rPr lang="en-GB" dirty="0" smtClean="0"/>
              <a:t/>
            </a:r>
            <a:br>
              <a:rPr lang="en-GB" dirty="0" smtClean="0"/>
            </a:br>
            <a:r>
              <a:rPr lang="en-GB" sz="3600" dirty="0" smtClean="0"/>
              <a:t>Developer’s Guide to Windows 10</a:t>
            </a:r>
            <a:endParaRPr lang="en-GB" sz="3600" dirty="0"/>
          </a:p>
        </p:txBody>
      </p:sp>
      <p:sp>
        <p:nvSpPr>
          <p:cNvPr id="3" name="Text Placeholder 2"/>
          <p:cNvSpPr>
            <a:spLocks noGrp="1"/>
          </p:cNvSpPr>
          <p:nvPr>
            <p:ph type="body" sz="quarter" idx="12"/>
          </p:nvPr>
        </p:nvSpPr>
        <p:spPr/>
        <p:txBody>
          <a:bodyPr/>
          <a:lstStyle/>
          <a:p>
            <a:endParaRPr lang="en-GB" dirty="0"/>
          </a:p>
        </p:txBody>
      </p:sp>
    </p:spTree>
    <p:extLst>
      <p:ext uri="{BB962C8B-B14F-4D97-AF65-F5344CB8AC3E}">
        <p14:creationId xmlns:p14="http://schemas.microsoft.com/office/powerpoint/2010/main" val="15628534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209921" y="267420"/>
            <a:ext cx="9772160" cy="6323162"/>
          </a:xfrm>
          <a:prstGeom prst="rect">
            <a:avLst/>
          </a:prstGeom>
        </p:spPr>
      </p:pic>
    </p:spTree>
    <p:extLst>
      <p:ext uri="{BB962C8B-B14F-4D97-AF65-F5344CB8AC3E}">
        <p14:creationId xmlns:p14="http://schemas.microsoft.com/office/powerpoint/2010/main" val="100148530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7216531" y="3378"/>
            <a:ext cx="4959620" cy="6857027"/>
          </a:xfrm>
          <a:prstGeom prst="rect">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3" name="Title 2"/>
          <p:cNvSpPr>
            <a:spLocks noGrp="1"/>
          </p:cNvSpPr>
          <p:nvPr>
            <p:ph type="title"/>
          </p:nvPr>
        </p:nvSpPr>
        <p:spPr/>
        <p:txBody>
          <a:bodyPr/>
          <a:lstStyle/>
          <a:p>
            <a:r>
              <a:rPr lang="en-US" dirty="0" smtClean="0"/>
              <a:t>Legacy templates</a:t>
            </a:r>
            <a:endParaRPr lang="en-US" dirty="0"/>
          </a:p>
        </p:txBody>
      </p:sp>
      <p:sp>
        <p:nvSpPr>
          <p:cNvPr id="4" name="Text Placeholder 3"/>
          <p:cNvSpPr>
            <a:spLocks noGrp="1"/>
          </p:cNvSpPr>
          <p:nvPr>
            <p:ph type="body" sz="quarter" idx="10"/>
          </p:nvPr>
        </p:nvSpPr>
        <p:spPr>
          <a:xfrm>
            <a:off x="269239" y="1189177"/>
            <a:ext cx="6544499" cy="1985641"/>
          </a:xfrm>
        </p:spPr>
        <p:txBody>
          <a:bodyPr/>
          <a:lstStyle/>
          <a:p>
            <a:r>
              <a:rPr lang="en-US" dirty="0"/>
              <a:t>If </a:t>
            </a:r>
            <a:r>
              <a:rPr lang="en-US" dirty="0" smtClean="0"/>
              <a:t>a </a:t>
            </a:r>
            <a:r>
              <a:rPr lang="en-US" dirty="0"/>
              <a:t>template </a:t>
            </a:r>
            <a:r>
              <a:rPr lang="en-US" dirty="0" smtClean="0"/>
              <a:t>meets </a:t>
            </a:r>
            <a:r>
              <a:rPr lang="en-US" dirty="0"/>
              <a:t>your </a:t>
            </a:r>
            <a:r>
              <a:rPr lang="en-US" dirty="0" smtClean="0"/>
              <a:t>needs, go ahead and use it. </a:t>
            </a:r>
          </a:p>
          <a:p>
            <a:r>
              <a:rPr lang="en-US" dirty="0" smtClean="0"/>
              <a:t>Previous templates remain</a:t>
            </a:r>
          </a:p>
          <a:p>
            <a:pPr lvl="1"/>
            <a:r>
              <a:rPr lang="en-US" dirty="0" smtClean="0"/>
              <a:t>Phone and Windows templates have been merged</a:t>
            </a:r>
          </a:p>
          <a:p>
            <a:pPr lvl="1"/>
            <a:r>
              <a:rPr lang="en-US" dirty="0" smtClean="0"/>
              <a:t>There are over 80 templates available</a:t>
            </a:r>
          </a:p>
        </p:txBody>
      </p:sp>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814148" y="366215"/>
            <a:ext cx="3361593" cy="3895677"/>
          </a:xfrm>
          <a:prstGeom prst="rect">
            <a:avLst/>
          </a:prstGeom>
        </p:spPr>
      </p:pic>
    </p:spTree>
    <p:extLst>
      <p:ext uri="{BB962C8B-B14F-4D97-AF65-F5344CB8AC3E}">
        <p14:creationId xmlns:p14="http://schemas.microsoft.com/office/powerpoint/2010/main" val="208827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Please don’t say</a:t>
            </a:r>
            <a:br>
              <a:rPr lang="en-US" dirty="0" smtClean="0"/>
            </a:br>
            <a:r>
              <a:rPr lang="en-US" dirty="0" smtClean="0"/>
              <a:t>more templates.</a:t>
            </a:r>
            <a:endParaRPr lang="en-US" dirty="0"/>
          </a:p>
        </p:txBody>
      </p:sp>
    </p:spTree>
    <p:extLst>
      <p:ext uri="{BB962C8B-B14F-4D97-AF65-F5344CB8AC3E}">
        <p14:creationId xmlns:p14="http://schemas.microsoft.com/office/powerpoint/2010/main" val="412056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Adaptive templates</a:t>
            </a:r>
            <a:endParaRPr lang="en-US" dirty="0"/>
          </a:p>
        </p:txBody>
      </p:sp>
    </p:spTree>
    <p:extLst>
      <p:ext uri="{BB962C8B-B14F-4D97-AF65-F5344CB8AC3E}">
        <p14:creationId xmlns:p14="http://schemas.microsoft.com/office/powerpoint/2010/main" val="77096309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Adaptive tiles</a:t>
            </a:r>
            <a:endParaRPr lang="en-US" dirty="0"/>
          </a:p>
        </p:txBody>
      </p:sp>
      <p:sp>
        <p:nvSpPr>
          <p:cNvPr id="4" name="Text Placeholder 3"/>
          <p:cNvSpPr>
            <a:spLocks noGrp="1"/>
          </p:cNvSpPr>
          <p:nvPr>
            <p:ph type="body" sz="quarter" idx="10"/>
          </p:nvPr>
        </p:nvSpPr>
        <p:spPr/>
        <p:txBody>
          <a:bodyPr/>
          <a:lstStyle/>
          <a:p>
            <a:pPr>
              <a:spcBef>
                <a:spcPts val="400"/>
              </a:spcBef>
            </a:pPr>
            <a:r>
              <a:rPr lang="en-US" sz="1961" dirty="0">
                <a:solidFill>
                  <a:schemeClr val="accent1"/>
                </a:solidFill>
              </a:rPr>
              <a:t>&lt;tile&gt;</a:t>
            </a:r>
          </a:p>
          <a:p>
            <a:pPr>
              <a:spcBef>
                <a:spcPts val="400"/>
              </a:spcBef>
            </a:pPr>
            <a:r>
              <a:rPr lang="en-US" sz="1961" dirty="0">
                <a:solidFill>
                  <a:schemeClr val="accent1"/>
                </a:solidFill>
              </a:rPr>
              <a:t>  &lt;visual&gt;</a:t>
            </a:r>
          </a:p>
          <a:p>
            <a:pPr>
              <a:spcBef>
                <a:spcPts val="400"/>
              </a:spcBef>
            </a:pPr>
            <a:r>
              <a:rPr lang="en-US" sz="1961" dirty="0">
                <a:solidFill>
                  <a:schemeClr val="accent1"/>
                </a:solidFill>
              </a:rPr>
              <a:t>   &lt;binding template="</a:t>
            </a:r>
            <a:r>
              <a:rPr lang="en-US" sz="1961" dirty="0" err="1">
                <a:solidFill>
                  <a:schemeClr val="accent1"/>
                </a:solidFill>
              </a:rPr>
              <a:t>TileMedium</a:t>
            </a:r>
            <a:r>
              <a:rPr lang="en-US" sz="1961" dirty="0">
                <a:solidFill>
                  <a:schemeClr val="accent1"/>
                </a:solidFill>
              </a:rPr>
              <a:t>"&gt;</a:t>
            </a:r>
          </a:p>
          <a:p>
            <a:pPr>
              <a:spcBef>
                <a:spcPts val="400"/>
              </a:spcBef>
            </a:pPr>
            <a:r>
              <a:rPr lang="en-US" sz="1961" dirty="0">
                <a:solidFill>
                  <a:schemeClr val="accent1"/>
                </a:solidFill>
              </a:rPr>
              <a:t>      &lt;group&gt; &lt;subgroup&gt;</a:t>
            </a:r>
          </a:p>
          <a:p>
            <a:pPr>
              <a:spcBef>
                <a:spcPts val="400"/>
              </a:spcBef>
            </a:pPr>
            <a:r>
              <a:rPr lang="en-US" sz="1961" dirty="0">
                <a:solidFill>
                  <a:schemeClr val="accent1"/>
                </a:solidFill>
              </a:rPr>
              <a:t>           &lt;text hint-style="subtitle"&gt;</a:t>
            </a:r>
            <a:r>
              <a:rPr lang="en-US" sz="1961" dirty="0">
                <a:solidFill>
                  <a:schemeClr val="accent6"/>
                </a:solidFill>
              </a:rPr>
              <a:t>John Doe</a:t>
            </a:r>
            <a:r>
              <a:rPr lang="en-US" sz="1961" dirty="0">
                <a:solidFill>
                  <a:schemeClr val="accent1"/>
                </a:solidFill>
              </a:rPr>
              <a:t>&lt;/text&gt;</a:t>
            </a:r>
          </a:p>
          <a:p>
            <a:pPr>
              <a:spcBef>
                <a:spcPts val="400"/>
              </a:spcBef>
            </a:pPr>
            <a:r>
              <a:rPr lang="en-US" sz="1961" dirty="0">
                <a:solidFill>
                  <a:schemeClr val="accent1"/>
                </a:solidFill>
              </a:rPr>
              <a:t>           &lt;text hint-style="subtle"&gt;</a:t>
            </a:r>
            <a:r>
              <a:rPr lang="en-US" sz="1961" dirty="0">
                <a:solidFill>
                  <a:schemeClr val="accent6"/>
                </a:solidFill>
              </a:rPr>
              <a:t>Photos from our trip</a:t>
            </a:r>
            <a:r>
              <a:rPr lang="en-US" sz="1961" dirty="0">
                <a:solidFill>
                  <a:schemeClr val="accent1"/>
                </a:solidFill>
              </a:rPr>
              <a:t>&lt;/text&gt;</a:t>
            </a:r>
          </a:p>
          <a:p>
            <a:pPr>
              <a:spcBef>
                <a:spcPts val="400"/>
              </a:spcBef>
            </a:pPr>
            <a:r>
              <a:rPr lang="en-US" sz="1961" dirty="0">
                <a:solidFill>
                  <a:schemeClr val="accent1"/>
                </a:solidFill>
              </a:rPr>
              <a:t>           &lt;text hint-style="subtle"&gt;</a:t>
            </a:r>
            <a:r>
              <a:rPr lang="en-US" sz="1961" dirty="0">
                <a:solidFill>
                  <a:schemeClr val="accent6"/>
                </a:solidFill>
              </a:rPr>
              <a:t>Thought you might…</a:t>
            </a:r>
            <a:r>
              <a:rPr lang="en-US" sz="1961" dirty="0">
                <a:solidFill>
                  <a:schemeClr val="accent1"/>
                </a:solidFill>
              </a:rPr>
              <a:t>&lt;/text&gt;</a:t>
            </a:r>
          </a:p>
          <a:p>
            <a:pPr>
              <a:spcBef>
                <a:spcPts val="400"/>
              </a:spcBef>
            </a:pPr>
            <a:r>
              <a:rPr lang="en-US" sz="1961" dirty="0">
                <a:solidFill>
                  <a:schemeClr val="accent1"/>
                </a:solidFill>
              </a:rPr>
              <a:t>        &lt;/subgroup&gt;</a:t>
            </a:r>
          </a:p>
          <a:p>
            <a:pPr>
              <a:spcBef>
                <a:spcPts val="400"/>
              </a:spcBef>
            </a:pPr>
            <a:r>
              <a:rPr lang="en-US" sz="1961" dirty="0">
                <a:solidFill>
                  <a:schemeClr val="accent1"/>
                </a:solidFill>
              </a:rPr>
              <a:t>      &lt;/group&gt;</a:t>
            </a:r>
          </a:p>
          <a:p>
            <a:pPr>
              <a:spcBef>
                <a:spcPts val="400"/>
              </a:spcBef>
            </a:pPr>
            <a:r>
              <a:rPr lang="en-US" sz="1961" dirty="0">
                <a:solidFill>
                  <a:schemeClr val="accent1"/>
                </a:solidFill>
              </a:rPr>
              <a:t>      &lt;group&gt; &lt;subgroup&gt;</a:t>
            </a:r>
          </a:p>
          <a:p>
            <a:pPr>
              <a:spcBef>
                <a:spcPts val="400"/>
              </a:spcBef>
            </a:pPr>
            <a:r>
              <a:rPr lang="en-US" sz="1961" dirty="0">
                <a:solidFill>
                  <a:schemeClr val="accent1"/>
                </a:solidFill>
              </a:rPr>
              <a:t>        …</a:t>
            </a:r>
          </a:p>
          <a:p>
            <a:pPr>
              <a:spcBef>
                <a:spcPts val="400"/>
              </a:spcBef>
            </a:pPr>
            <a:r>
              <a:rPr lang="en-US" sz="1961" dirty="0">
                <a:solidFill>
                  <a:schemeClr val="accent1"/>
                </a:solidFill>
              </a:rPr>
              <a:t>        &lt;/subgroup&gt;</a:t>
            </a:r>
          </a:p>
          <a:p>
            <a:pPr>
              <a:spcBef>
                <a:spcPts val="400"/>
              </a:spcBef>
            </a:pPr>
            <a:r>
              <a:rPr lang="en-US" sz="1961" dirty="0">
                <a:solidFill>
                  <a:schemeClr val="accent1"/>
                </a:solidFill>
              </a:rPr>
              <a:t>      &lt;/group&gt;</a:t>
            </a:r>
          </a:p>
          <a:p>
            <a:pPr>
              <a:spcBef>
                <a:spcPts val="400"/>
              </a:spcBef>
            </a:pPr>
            <a:r>
              <a:rPr lang="en-US" sz="1961" dirty="0">
                <a:solidFill>
                  <a:schemeClr val="accent1"/>
                </a:solidFill>
              </a:rPr>
              <a:t>    &lt;/binding&gt;   </a:t>
            </a:r>
          </a:p>
          <a:p>
            <a:pPr>
              <a:spcBef>
                <a:spcPts val="400"/>
              </a:spcBef>
            </a:pPr>
            <a:r>
              <a:rPr lang="en-US" sz="1961" dirty="0">
                <a:solidFill>
                  <a:schemeClr val="accent1"/>
                </a:solidFill>
              </a:rPr>
              <a:t>  &lt;/visual&gt;</a:t>
            </a:r>
          </a:p>
          <a:p>
            <a:pPr>
              <a:spcBef>
                <a:spcPts val="400"/>
              </a:spcBef>
            </a:pPr>
            <a:r>
              <a:rPr lang="en-US" sz="1961" dirty="0">
                <a:solidFill>
                  <a:schemeClr val="accent1"/>
                </a:solidFill>
              </a:rPr>
              <a:t>&lt;/tile&gt;</a:t>
            </a:r>
          </a:p>
          <a:p>
            <a:pPr>
              <a:spcBef>
                <a:spcPts val="400"/>
              </a:spcBef>
            </a:pPr>
            <a:endParaRPr lang="en-US" sz="1961" dirty="0">
              <a:solidFill>
                <a:schemeClr val="accent1"/>
              </a:solidFill>
            </a:endParaRPr>
          </a:p>
        </p:txBody>
      </p:sp>
      <p:pic>
        <p:nvPicPr>
          <p:cNvPr id="6" name="Picture 5"/>
          <p:cNvPicPr>
            <a:picLocks noChangeAspect="1"/>
          </p:cNvPicPr>
          <p:nvPr/>
        </p:nvPicPr>
        <p:blipFill>
          <a:blip r:embed="rId3">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6245404" y="3951915"/>
            <a:ext cx="5089813" cy="2282026"/>
          </a:xfrm>
          <a:prstGeom prst="rect">
            <a:avLst/>
          </a:prstGeom>
        </p:spPr>
      </p:pic>
      <p:grpSp>
        <p:nvGrpSpPr>
          <p:cNvPr id="7" name="Group 6"/>
          <p:cNvGrpSpPr/>
          <p:nvPr/>
        </p:nvGrpSpPr>
        <p:grpSpPr>
          <a:xfrm>
            <a:off x="6391585" y="6242344"/>
            <a:ext cx="4802045" cy="231966"/>
            <a:chOff x="380250" y="5662722"/>
            <a:chExt cx="5451115" cy="263319"/>
          </a:xfrm>
        </p:grpSpPr>
        <p:sp>
          <p:nvSpPr>
            <p:cNvPr id="8" name="Subtitle 2"/>
            <p:cNvSpPr txBox="1">
              <a:spLocks/>
            </p:cNvSpPr>
            <p:nvPr/>
          </p:nvSpPr>
          <p:spPr>
            <a:xfrm>
              <a:off x="380250" y="5662722"/>
              <a:ext cx="936921" cy="263319"/>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50" dirty="0">
                  <a:solidFill>
                    <a:srgbClr val="202124"/>
                  </a:solidFill>
                  <a:latin typeface="Segoe UI Light" panose="020B0502040204020203" pitchFamily="34" charset="0"/>
                  <a:cs typeface="Segoe UI Light" panose="020B0502040204020203" pitchFamily="34" charset="0"/>
                </a:rPr>
                <a:t>Min. Med Size</a:t>
              </a:r>
            </a:p>
          </p:txBody>
        </p:sp>
        <p:sp>
          <p:nvSpPr>
            <p:cNvPr id="9" name="Subtitle 2"/>
            <p:cNvSpPr txBox="1">
              <a:spLocks/>
            </p:cNvSpPr>
            <p:nvPr/>
          </p:nvSpPr>
          <p:spPr>
            <a:xfrm>
              <a:off x="4920343" y="5662722"/>
              <a:ext cx="911022" cy="263319"/>
            </a:xfrm>
            <a:prstGeom prst="rect">
              <a:avLst/>
            </a:prstGeom>
          </p:spPr>
          <p:txBody>
            <a:bodyPr vert="horz" lIns="0" tIns="0" rIns="0" bIns="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050" dirty="0">
                  <a:solidFill>
                    <a:srgbClr val="202124"/>
                  </a:solidFill>
                  <a:latin typeface="Segoe UI Light" panose="020B0502040204020203" pitchFamily="34" charset="0"/>
                  <a:cs typeface="Segoe UI Light" panose="020B0502040204020203" pitchFamily="34" charset="0"/>
                </a:rPr>
                <a:t>Max Med. Size</a:t>
              </a:r>
            </a:p>
          </p:txBody>
        </p:sp>
        <p:cxnSp>
          <p:nvCxnSpPr>
            <p:cNvPr id="10" name="Straight Arrow Connector 9"/>
            <p:cNvCxnSpPr/>
            <p:nvPr/>
          </p:nvCxnSpPr>
          <p:spPr>
            <a:xfrm>
              <a:off x="1316700" y="5751679"/>
              <a:ext cx="3603172" cy="0"/>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grpSp>
      <p:sp>
        <p:nvSpPr>
          <p:cNvPr id="11" name="Rectangle 10"/>
          <p:cNvSpPr/>
          <p:nvPr/>
        </p:nvSpPr>
        <p:spPr bwMode="auto">
          <a:xfrm>
            <a:off x="1912684" y="1785555"/>
            <a:ext cx="3436295" cy="52291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2435599" y="2457873"/>
            <a:ext cx="3436295" cy="52291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1016259" y="4079126"/>
            <a:ext cx="3062785" cy="52291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97445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Adaptive tiles</a:t>
            </a:r>
            <a:endParaRPr lang="en-US" dirty="0"/>
          </a:p>
        </p:txBody>
      </p:sp>
      <p:sp>
        <p:nvSpPr>
          <p:cNvPr id="3" name="Text Placeholder 2"/>
          <p:cNvSpPr>
            <a:spLocks noGrp="1"/>
          </p:cNvSpPr>
          <p:nvPr>
            <p:ph type="body" sz="quarter" idx="10"/>
          </p:nvPr>
        </p:nvSpPr>
        <p:spPr/>
        <p:txBody>
          <a:bodyPr/>
          <a:lstStyle/>
          <a:p>
            <a:pPr defTabSz="914367">
              <a:spcBef>
                <a:spcPts val="0"/>
              </a:spcBef>
              <a:spcAft>
                <a:spcPts val="588"/>
              </a:spcAft>
            </a:pPr>
            <a:endParaRPr lang="en-US" sz="1961" dirty="0">
              <a:solidFill>
                <a:schemeClr val="accent1"/>
              </a:solidFill>
            </a:endParaRPr>
          </a:p>
          <a:p>
            <a:pPr defTabSz="914367">
              <a:spcBef>
                <a:spcPts val="0"/>
              </a:spcBef>
              <a:spcAft>
                <a:spcPts val="588"/>
              </a:spcAft>
            </a:pPr>
            <a:r>
              <a:rPr lang="en-US" sz="1961" dirty="0">
                <a:solidFill>
                  <a:schemeClr val="accent1"/>
                </a:solidFill>
              </a:rPr>
              <a:t>&lt;tile&gt;</a:t>
            </a:r>
          </a:p>
          <a:p>
            <a:pPr defTabSz="914367">
              <a:spcBef>
                <a:spcPts val="0"/>
              </a:spcBef>
              <a:spcAft>
                <a:spcPts val="588"/>
              </a:spcAft>
            </a:pPr>
            <a:r>
              <a:rPr lang="en-US" sz="1961" dirty="0">
                <a:solidFill>
                  <a:schemeClr val="accent1"/>
                </a:solidFill>
              </a:rPr>
              <a:t>  &lt;visual&gt;</a:t>
            </a:r>
          </a:p>
          <a:p>
            <a:pPr defTabSz="914367">
              <a:spcBef>
                <a:spcPts val="0"/>
              </a:spcBef>
              <a:spcAft>
                <a:spcPts val="588"/>
              </a:spcAft>
            </a:pPr>
            <a:r>
              <a:rPr lang="en-US" sz="1961" dirty="0">
                <a:solidFill>
                  <a:schemeClr val="accent1"/>
                </a:solidFill>
              </a:rPr>
              <a:t>&lt;binding template="</a:t>
            </a:r>
            <a:r>
              <a:rPr lang="en-US" sz="1961" dirty="0" err="1">
                <a:solidFill>
                  <a:schemeClr val="accent1"/>
                </a:solidFill>
              </a:rPr>
              <a:t>TileMedium</a:t>
            </a:r>
            <a:r>
              <a:rPr lang="en-US" sz="1961" dirty="0">
                <a:solidFill>
                  <a:schemeClr val="accent1"/>
                </a:solidFill>
              </a:rPr>
              <a:t>"&gt;</a:t>
            </a:r>
          </a:p>
          <a:p>
            <a:pPr defTabSz="914367">
              <a:spcBef>
                <a:spcPts val="0"/>
              </a:spcBef>
              <a:spcAft>
                <a:spcPts val="588"/>
              </a:spcAft>
            </a:pPr>
            <a:r>
              <a:rPr lang="en-US" sz="1961" dirty="0">
                <a:solidFill>
                  <a:schemeClr val="accent1"/>
                </a:solidFill>
              </a:rPr>
              <a:t>  &lt;image source="Assets\image.png" placement="background" /&gt;</a:t>
            </a:r>
          </a:p>
          <a:p>
            <a:pPr defTabSz="914367">
              <a:spcBef>
                <a:spcPts val="0"/>
              </a:spcBef>
              <a:spcAft>
                <a:spcPts val="588"/>
              </a:spcAft>
            </a:pPr>
            <a:endParaRPr lang="en-US" sz="1961" dirty="0">
              <a:solidFill>
                <a:schemeClr val="accent1"/>
              </a:solidFill>
            </a:endParaRPr>
          </a:p>
          <a:p>
            <a:pPr defTabSz="914367">
              <a:spcBef>
                <a:spcPts val="0"/>
              </a:spcBef>
              <a:spcAft>
                <a:spcPts val="588"/>
              </a:spcAft>
            </a:pPr>
            <a:r>
              <a:rPr lang="en-US" sz="1961" dirty="0">
                <a:solidFill>
                  <a:schemeClr val="accent1"/>
                </a:solidFill>
              </a:rPr>
              <a:t>  &lt;text hint-wrap="true"&gt;</a:t>
            </a:r>
          </a:p>
          <a:p>
            <a:pPr defTabSz="914367">
              <a:spcBef>
                <a:spcPts val="0"/>
              </a:spcBef>
              <a:spcAft>
                <a:spcPts val="588"/>
              </a:spcAft>
            </a:pPr>
            <a:r>
              <a:rPr lang="en-US" sz="1961" dirty="0">
                <a:solidFill>
                  <a:schemeClr val="accent1"/>
                </a:solidFill>
              </a:rPr>
              <a:t>	</a:t>
            </a:r>
            <a:r>
              <a:rPr lang="en-US" sz="1961" dirty="0">
                <a:solidFill>
                  <a:schemeClr val="accent6"/>
                </a:solidFill>
              </a:rPr>
              <a:t>Microsoft HoloLens: A </a:t>
            </a:r>
          </a:p>
          <a:p>
            <a:pPr defTabSz="914367">
              <a:spcBef>
                <a:spcPts val="0"/>
              </a:spcBef>
              <a:spcAft>
                <a:spcPts val="588"/>
              </a:spcAft>
            </a:pPr>
            <a:r>
              <a:rPr lang="en-US" sz="1961" dirty="0">
                <a:solidFill>
                  <a:schemeClr val="accent6"/>
                </a:solidFill>
              </a:rPr>
              <a:t>	Sensational Vision of the PC’s Future</a:t>
            </a:r>
          </a:p>
          <a:p>
            <a:pPr defTabSz="914367">
              <a:spcBef>
                <a:spcPts val="0"/>
              </a:spcBef>
              <a:spcAft>
                <a:spcPts val="588"/>
              </a:spcAft>
            </a:pPr>
            <a:r>
              <a:rPr lang="en-US" sz="1961" dirty="0">
                <a:solidFill>
                  <a:schemeClr val="accent1"/>
                </a:solidFill>
              </a:rPr>
              <a:t>  &lt;/text&gt;</a:t>
            </a:r>
          </a:p>
          <a:p>
            <a:pPr defTabSz="914367">
              <a:spcBef>
                <a:spcPts val="0"/>
              </a:spcBef>
              <a:spcAft>
                <a:spcPts val="588"/>
              </a:spcAft>
            </a:pPr>
            <a:r>
              <a:rPr lang="en-US" sz="1961" dirty="0">
                <a:solidFill>
                  <a:schemeClr val="accent1"/>
                </a:solidFill>
              </a:rPr>
              <a:t>&lt;/binding&gt;   </a:t>
            </a:r>
          </a:p>
          <a:p>
            <a:pPr defTabSz="914367">
              <a:spcBef>
                <a:spcPts val="0"/>
              </a:spcBef>
              <a:spcAft>
                <a:spcPts val="588"/>
              </a:spcAft>
            </a:pPr>
            <a:r>
              <a:rPr lang="en-US" sz="1961" dirty="0">
                <a:solidFill>
                  <a:schemeClr val="accent1"/>
                </a:solidFill>
              </a:rPr>
              <a:t>  &lt;/visual&gt;</a:t>
            </a:r>
          </a:p>
          <a:p>
            <a:pPr defTabSz="914367">
              <a:spcBef>
                <a:spcPts val="0"/>
              </a:spcBef>
              <a:spcAft>
                <a:spcPts val="588"/>
              </a:spcAft>
            </a:pPr>
            <a:r>
              <a:rPr lang="en-US" sz="1961" dirty="0">
                <a:solidFill>
                  <a:schemeClr val="accent1"/>
                </a:solidFill>
              </a:rPr>
              <a:t>&lt;/tile&gt;</a:t>
            </a:r>
          </a:p>
          <a:p>
            <a:endParaRPr lang="en-US" sz="1961" dirty="0">
              <a:solidFill>
                <a:schemeClr val="accent1"/>
              </a:solidFill>
            </a:endParaRPr>
          </a:p>
          <a:p>
            <a:endParaRPr lang="en-US" sz="1961" dirty="0">
              <a:solidFill>
                <a:schemeClr val="accent1"/>
              </a:solidFill>
            </a:endParaRPr>
          </a:p>
        </p:txBody>
      </p:sp>
      <p:grpSp>
        <p:nvGrpSpPr>
          <p:cNvPr id="4" name="Wrap Image"/>
          <p:cNvGrpSpPr/>
          <p:nvPr/>
        </p:nvGrpSpPr>
        <p:grpSpPr>
          <a:xfrm>
            <a:off x="5943590" y="3279596"/>
            <a:ext cx="5529845" cy="2746501"/>
            <a:chOff x="6212340" y="3215107"/>
            <a:chExt cx="5765079" cy="2863335"/>
          </a:xfrm>
        </p:grpSpPr>
        <p:pic>
          <p:nvPicPr>
            <p:cNvPr id="5"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212340" y="3215107"/>
              <a:ext cx="5765079" cy="2590476"/>
            </a:xfrm>
            <a:prstGeom prst="rect">
              <a:avLst/>
            </a:prstGeom>
          </p:spPr>
        </p:pic>
        <p:grpSp>
          <p:nvGrpSpPr>
            <p:cNvPr id="6" name="Group 5"/>
            <p:cNvGrpSpPr/>
            <p:nvPr/>
          </p:nvGrpSpPr>
          <p:grpSpPr>
            <a:xfrm>
              <a:off x="6369321" y="5815123"/>
              <a:ext cx="5451115" cy="263319"/>
              <a:chOff x="380250" y="5662722"/>
              <a:chExt cx="5451115" cy="263319"/>
            </a:xfrm>
          </p:grpSpPr>
          <p:sp>
            <p:nvSpPr>
              <p:cNvPr id="7" name="Subtitle 2"/>
              <p:cNvSpPr txBox="1">
                <a:spLocks/>
              </p:cNvSpPr>
              <p:nvPr/>
            </p:nvSpPr>
            <p:spPr>
              <a:xfrm>
                <a:off x="380250" y="5662722"/>
                <a:ext cx="936921" cy="263319"/>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50" dirty="0">
                    <a:solidFill>
                      <a:schemeClr val="accent1"/>
                    </a:solidFill>
                    <a:latin typeface="Segoe UI Light" panose="020B0502040204020203" pitchFamily="34" charset="0"/>
                    <a:cs typeface="Segoe UI Light" panose="020B0502040204020203" pitchFamily="34" charset="0"/>
                  </a:rPr>
                  <a:t>Min. Med Size</a:t>
                </a:r>
              </a:p>
            </p:txBody>
          </p:sp>
          <p:sp>
            <p:nvSpPr>
              <p:cNvPr id="8" name="Subtitle 2"/>
              <p:cNvSpPr txBox="1">
                <a:spLocks/>
              </p:cNvSpPr>
              <p:nvPr/>
            </p:nvSpPr>
            <p:spPr>
              <a:xfrm>
                <a:off x="4920343" y="5662722"/>
                <a:ext cx="911022" cy="263319"/>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050" dirty="0">
                    <a:solidFill>
                      <a:schemeClr val="accent1"/>
                    </a:solidFill>
                    <a:latin typeface="Segoe UI Light" panose="020B0502040204020203" pitchFamily="34" charset="0"/>
                    <a:cs typeface="Segoe UI Light" panose="020B0502040204020203" pitchFamily="34" charset="0"/>
                  </a:rPr>
                  <a:t>Max Med. Size</a:t>
                </a:r>
              </a:p>
            </p:txBody>
          </p:sp>
          <p:cxnSp>
            <p:nvCxnSpPr>
              <p:cNvPr id="9" name="Straight Arrow Connector 8"/>
              <p:cNvCxnSpPr/>
              <p:nvPr/>
            </p:nvCxnSpPr>
            <p:spPr>
              <a:xfrm>
                <a:off x="1377520" y="5727977"/>
                <a:ext cx="3477227" cy="0"/>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grpSp>
      </p:grpSp>
      <p:sp>
        <p:nvSpPr>
          <p:cNvPr id="10" name="Rectangle 9"/>
          <p:cNvSpPr/>
          <p:nvPr/>
        </p:nvSpPr>
        <p:spPr bwMode="auto">
          <a:xfrm>
            <a:off x="577969" y="2562429"/>
            <a:ext cx="8282007" cy="493060"/>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1328469" y="3279596"/>
            <a:ext cx="2734574" cy="429762"/>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55010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Sample: Small Tile</a:t>
            </a:r>
            <a:endParaRPr lang="en-US" dirty="0"/>
          </a:p>
        </p:txBody>
      </p:sp>
      <p:sp>
        <p:nvSpPr>
          <p:cNvPr id="4" name="Text Placeholder 3"/>
          <p:cNvSpPr>
            <a:spLocks noGrp="1"/>
          </p:cNvSpPr>
          <p:nvPr>
            <p:ph type="body" sz="quarter" idx="10"/>
          </p:nvPr>
        </p:nvSpPr>
        <p:spPr/>
        <p:txBody>
          <a:bodyPr/>
          <a:lstStyle/>
          <a:p>
            <a:endParaRPr lang="en-US" sz="1961" dirty="0">
              <a:latin typeface="Consolas" panose="020B0609020204030204" pitchFamily="49" charset="0"/>
              <a:cs typeface="Consolas" panose="020B0609020204030204" pitchFamily="49" charset="0"/>
            </a:endParaRPr>
          </a:p>
          <a:p>
            <a:r>
              <a:rPr lang="en-US" sz="1961" dirty="0">
                <a:latin typeface="Consolas" panose="020B0609020204030204" pitchFamily="49" charset="0"/>
                <a:cs typeface="Consolas" panose="020B0609020204030204" pitchFamily="49" charset="0"/>
              </a:rPr>
              <a:t>&lt;</a:t>
            </a:r>
            <a:r>
              <a:rPr lang="en-US" sz="1961" dirty="0">
                <a:solidFill>
                  <a:schemeClr val="accent1"/>
                </a:solidFill>
                <a:latin typeface="Consolas" panose="020B0609020204030204" pitchFamily="49" charset="0"/>
                <a:cs typeface="Consolas" panose="020B0609020204030204" pitchFamily="49" charset="0"/>
              </a:rPr>
              <a:t>binding</a:t>
            </a:r>
            <a:r>
              <a:rPr lang="en-US" sz="1961" dirty="0">
                <a:latin typeface="Consolas" panose="020B0609020204030204" pitchFamily="49" charset="0"/>
                <a:cs typeface="Consolas" panose="020B0609020204030204" pitchFamily="49" charset="0"/>
              </a:rPr>
              <a:t> template="</a:t>
            </a:r>
            <a:r>
              <a:rPr lang="en-US" sz="1961" dirty="0" err="1">
                <a:latin typeface="Consolas" panose="020B0609020204030204" pitchFamily="49" charset="0"/>
                <a:cs typeface="Consolas" panose="020B0609020204030204" pitchFamily="49" charset="0"/>
              </a:rPr>
              <a:t>TileSmall</a:t>
            </a:r>
            <a:r>
              <a:rPr lang="en-US" sz="1961" dirty="0">
                <a:latin typeface="Consolas" panose="020B0609020204030204" pitchFamily="49" charset="0"/>
                <a:cs typeface="Consolas" panose="020B0609020204030204" pitchFamily="49" charset="0"/>
              </a:rPr>
              <a:t>" </a:t>
            </a:r>
          </a:p>
          <a:p>
            <a:r>
              <a:rPr lang="en-US" sz="1961" dirty="0">
                <a:latin typeface="Consolas" panose="020B0609020204030204" pitchFamily="49" charset="0"/>
                <a:cs typeface="Consolas" panose="020B0609020204030204" pitchFamily="49" charset="0"/>
              </a:rPr>
              <a:t>    branding="none" hint-</a:t>
            </a:r>
            <a:r>
              <a:rPr lang="en-US" sz="1961" dirty="0" err="1">
                <a:latin typeface="Consolas" panose="020B0609020204030204" pitchFamily="49" charset="0"/>
                <a:cs typeface="Consolas" panose="020B0609020204030204" pitchFamily="49" charset="0"/>
              </a:rPr>
              <a:t>textStacking</a:t>
            </a:r>
            <a:r>
              <a:rPr lang="en-US" sz="1961" dirty="0">
                <a:latin typeface="Consolas" panose="020B0609020204030204" pitchFamily="49" charset="0"/>
                <a:cs typeface="Consolas" panose="020B0609020204030204" pitchFamily="49" charset="0"/>
              </a:rPr>
              <a:t>="center"&gt;</a:t>
            </a:r>
          </a:p>
          <a:p>
            <a:r>
              <a:rPr lang="en-US" sz="1961" dirty="0">
                <a:latin typeface="Consolas" panose="020B0609020204030204" pitchFamily="49" charset="0"/>
                <a:cs typeface="Consolas" panose="020B0609020204030204" pitchFamily="49" charset="0"/>
              </a:rPr>
              <a:t>&lt;/</a:t>
            </a:r>
            <a:r>
              <a:rPr lang="en-US" sz="1961" dirty="0">
                <a:solidFill>
                  <a:schemeClr val="accent1"/>
                </a:solidFill>
                <a:latin typeface="Consolas" panose="020B0609020204030204" pitchFamily="49" charset="0"/>
                <a:cs typeface="Consolas" panose="020B0609020204030204" pitchFamily="49" charset="0"/>
              </a:rPr>
              <a:t>binding</a:t>
            </a:r>
            <a:r>
              <a:rPr lang="en-US" sz="1961" dirty="0">
                <a:latin typeface="Consolas" panose="020B0609020204030204" pitchFamily="49" charset="0"/>
                <a:cs typeface="Consolas" panose="020B0609020204030204" pitchFamily="49" charset="0"/>
              </a:rPr>
              <a:t>&gt;</a:t>
            </a:r>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8262360" y="1412044"/>
            <a:ext cx="3751194" cy="3378831"/>
          </a:xfrm>
          <a:prstGeom prst="rect">
            <a:avLst/>
          </a:prstGeom>
        </p:spPr>
      </p:pic>
      <p:sp>
        <p:nvSpPr>
          <p:cNvPr id="9" name="Rectangle 8"/>
          <p:cNvSpPr/>
          <p:nvPr/>
        </p:nvSpPr>
        <p:spPr bwMode="auto">
          <a:xfrm>
            <a:off x="8112956" y="1710852"/>
            <a:ext cx="896425" cy="896425"/>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1517558" y="1468781"/>
            <a:ext cx="3010619" cy="484142"/>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0973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par>
                          <p:cTn id="8" fill="hold">
                            <p:stCondLst>
                              <p:cond delay="2000"/>
                            </p:stCondLst>
                            <p:childTnLst>
                              <p:par>
                                <p:cTn id="9" presetID="22" presetClass="entr" presetSubtype="8" fill="hold" grpId="0" nodeType="afterEffect">
                                  <p:stCondLst>
                                    <p:cond delay="100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Sample: Medium Tile</a:t>
            </a:r>
            <a:endParaRPr lang="en-US" dirty="0"/>
          </a:p>
        </p:txBody>
      </p:sp>
      <p:sp>
        <p:nvSpPr>
          <p:cNvPr id="4" name="Text Placeholder 3"/>
          <p:cNvSpPr>
            <a:spLocks noGrp="1"/>
          </p:cNvSpPr>
          <p:nvPr>
            <p:ph type="body" sz="quarter" idx="10"/>
          </p:nvPr>
        </p:nvSpPr>
        <p:spPr/>
        <p:txBody>
          <a:bodyPr/>
          <a:lstStyle/>
          <a:p>
            <a:pPr>
              <a:spcBef>
                <a:spcPts val="400"/>
              </a:spcBef>
            </a:pPr>
            <a:endParaRPr lang="en-US" sz="1961" dirty="0">
              <a:latin typeface="Consolas" panose="020B0609020204030204" pitchFamily="49" charset="0"/>
              <a:cs typeface="Consolas" panose="020B0609020204030204" pitchFamily="49" charset="0"/>
            </a:endParaRPr>
          </a:p>
          <a:p>
            <a:pPr>
              <a:spcBef>
                <a:spcPts val="400"/>
              </a:spcBef>
            </a:pPr>
            <a:r>
              <a:rPr lang="en-US" sz="1961" dirty="0">
                <a:latin typeface="Consolas" panose="020B0609020204030204" pitchFamily="49" charset="0"/>
                <a:cs typeface="Consolas" panose="020B0609020204030204" pitchFamily="49" charset="0"/>
              </a:rPr>
              <a:t>&lt;</a:t>
            </a:r>
            <a:r>
              <a:rPr lang="en-US" sz="1961" dirty="0">
                <a:solidFill>
                  <a:schemeClr val="accent1"/>
                </a:solidFill>
                <a:latin typeface="Consolas" panose="020B0609020204030204" pitchFamily="49" charset="0"/>
                <a:cs typeface="Consolas" panose="020B0609020204030204" pitchFamily="49" charset="0"/>
              </a:rPr>
              <a:t>binding</a:t>
            </a:r>
            <a:r>
              <a:rPr lang="en-US" sz="1961" dirty="0">
                <a:latin typeface="Consolas" panose="020B0609020204030204" pitchFamily="49" charset="0"/>
                <a:cs typeface="Consolas" panose="020B0609020204030204" pitchFamily="49" charset="0"/>
              </a:rPr>
              <a:t> template="</a:t>
            </a:r>
            <a:r>
              <a:rPr lang="en-US" sz="1961" dirty="0" err="1">
                <a:latin typeface="Consolas" panose="020B0609020204030204" pitchFamily="49" charset="0"/>
                <a:cs typeface="Consolas" panose="020B0609020204030204" pitchFamily="49" charset="0"/>
              </a:rPr>
              <a:t>TileMedium</a:t>
            </a:r>
            <a:r>
              <a:rPr lang="en-US" sz="1961" dirty="0">
                <a:latin typeface="Consolas" panose="020B0609020204030204" pitchFamily="49" charset="0"/>
                <a:cs typeface="Consolas" panose="020B0609020204030204" pitchFamily="49" charset="0"/>
              </a:rPr>
              <a:t>" </a:t>
            </a:r>
          </a:p>
          <a:p>
            <a:pPr>
              <a:spcBef>
                <a:spcPts val="400"/>
              </a:spcBef>
            </a:pPr>
            <a:r>
              <a:rPr lang="en-US" sz="1961" dirty="0">
                <a:latin typeface="Consolas" panose="020B0609020204030204" pitchFamily="49" charset="0"/>
                <a:cs typeface="Consolas" panose="020B0609020204030204" pitchFamily="49" charset="0"/>
              </a:rPr>
              <a:t>    branding="Name" </a:t>
            </a:r>
            <a:r>
              <a:rPr lang="en-US" sz="1961" dirty="0" err="1">
                <a:latin typeface="Consolas" panose="020B0609020204030204" pitchFamily="49" charset="0"/>
                <a:cs typeface="Consolas" panose="020B0609020204030204" pitchFamily="49" charset="0"/>
              </a:rPr>
              <a:t>displayName</a:t>
            </a:r>
            <a:r>
              <a:rPr lang="en-US" sz="1961" dirty="0">
                <a:latin typeface="Consolas" panose="020B0609020204030204" pitchFamily="49" charset="0"/>
                <a:cs typeface="Consolas" panose="020B0609020204030204" pitchFamily="49" charset="0"/>
              </a:rPr>
              <a:t>="</a:t>
            </a:r>
            <a:r>
              <a:rPr lang="en-US" sz="1961" dirty="0" err="1">
                <a:latin typeface="Consolas" panose="020B0609020204030204" pitchFamily="49" charset="0"/>
                <a:cs typeface="Consolas" panose="020B0609020204030204" pitchFamily="49" charset="0"/>
              </a:rPr>
              <a:t>Hipstame</a:t>
            </a:r>
            <a:r>
              <a:rPr lang="en-US" sz="1961" dirty="0">
                <a:latin typeface="Consolas" panose="020B0609020204030204" pitchFamily="49" charset="0"/>
                <a:cs typeface="Consolas" panose="020B0609020204030204" pitchFamily="49" charset="0"/>
              </a:rPr>
              <a:t>"&gt;</a:t>
            </a:r>
          </a:p>
          <a:p>
            <a:pPr>
              <a:spcBef>
                <a:spcPts val="400"/>
              </a:spcBef>
            </a:pPr>
            <a:endParaRPr lang="en-US" sz="1961" dirty="0">
              <a:latin typeface="Consolas" panose="020B0609020204030204" pitchFamily="49" charset="0"/>
              <a:cs typeface="Consolas" panose="020B0609020204030204" pitchFamily="49" charset="0"/>
            </a:endParaRPr>
          </a:p>
          <a:p>
            <a:pPr>
              <a:spcBef>
                <a:spcPts val="400"/>
              </a:spcBef>
            </a:pPr>
            <a:r>
              <a:rPr lang="en-US" sz="1961" dirty="0">
                <a:latin typeface="Consolas" panose="020B0609020204030204" pitchFamily="49" charset="0"/>
                <a:cs typeface="Consolas" panose="020B0609020204030204" pitchFamily="49" charset="0"/>
              </a:rPr>
              <a:t>  &lt;</a:t>
            </a:r>
            <a:r>
              <a:rPr lang="en-US" sz="1961" dirty="0">
                <a:solidFill>
                  <a:schemeClr val="accent1"/>
                </a:solidFill>
                <a:latin typeface="Consolas" panose="020B0609020204030204" pitchFamily="49" charset="0"/>
                <a:cs typeface="Consolas" panose="020B0609020204030204" pitchFamily="49" charset="0"/>
              </a:rPr>
              <a:t>text</a:t>
            </a:r>
            <a:r>
              <a:rPr lang="en-US" sz="1961" dirty="0">
                <a:latin typeface="Consolas" panose="020B0609020204030204" pitchFamily="49" charset="0"/>
                <a:cs typeface="Consolas" panose="020B0609020204030204" pitchFamily="49" charset="0"/>
              </a:rPr>
              <a:t> hint-style="caption"&gt;</a:t>
            </a:r>
          </a:p>
          <a:p>
            <a:pPr>
              <a:spcBef>
                <a:spcPts val="400"/>
              </a:spcBef>
            </a:pPr>
            <a:r>
              <a:rPr lang="en-US" sz="1961" dirty="0">
                <a:latin typeface="Consolas" panose="020B0609020204030204" pitchFamily="49" charset="0"/>
                <a:cs typeface="Consolas" panose="020B0609020204030204" pitchFamily="49" charset="0"/>
              </a:rPr>
              <a:t>   </a:t>
            </a:r>
            <a:r>
              <a:rPr lang="en-US" sz="1961" dirty="0">
                <a:solidFill>
                  <a:schemeClr val="accent6"/>
                </a:solidFill>
                <a:latin typeface="Consolas" panose="020B0609020204030204" pitchFamily="49" charset="0"/>
                <a:cs typeface="Consolas" panose="020B0609020204030204" pitchFamily="49" charset="0"/>
              </a:rPr>
              <a:t>9:50 AM, Wednesday</a:t>
            </a:r>
            <a:r>
              <a:rPr lang="en-US" sz="1961" dirty="0">
                <a:latin typeface="Consolas" panose="020B0609020204030204" pitchFamily="49" charset="0"/>
                <a:cs typeface="Consolas" panose="020B0609020204030204" pitchFamily="49" charset="0"/>
              </a:rPr>
              <a:t>&lt;/</a:t>
            </a:r>
            <a:r>
              <a:rPr lang="en-US" sz="1961" dirty="0">
                <a:solidFill>
                  <a:schemeClr val="accent1"/>
                </a:solidFill>
                <a:latin typeface="Consolas" panose="020B0609020204030204" pitchFamily="49" charset="0"/>
                <a:cs typeface="Consolas" panose="020B0609020204030204" pitchFamily="49" charset="0"/>
              </a:rPr>
              <a:t>text</a:t>
            </a:r>
            <a:r>
              <a:rPr lang="en-US" sz="1961" dirty="0">
                <a:latin typeface="Consolas" panose="020B0609020204030204" pitchFamily="49" charset="0"/>
                <a:cs typeface="Consolas" panose="020B0609020204030204" pitchFamily="49" charset="0"/>
              </a:rPr>
              <a:t>&gt;</a:t>
            </a:r>
          </a:p>
          <a:p>
            <a:pPr>
              <a:spcBef>
                <a:spcPts val="400"/>
              </a:spcBef>
            </a:pPr>
            <a:endParaRPr lang="en-US" sz="1961" dirty="0">
              <a:latin typeface="Consolas" panose="020B0609020204030204" pitchFamily="49" charset="0"/>
              <a:cs typeface="Consolas" panose="020B0609020204030204" pitchFamily="49" charset="0"/>
            </a:endParaRPr>
          </a:p>
          <a:p>
            <a:pPr>
              <a:spcBef>
                <a:spcPts val="400"/>
              </a:spcBef>
            </a:pPr>
            <a:r>
              <a:rPr lang="en-US" sz="1961" dirty="0">
                <a:latin typeface="Consolas" panose="020B0609020204030204" pitchFamily="49" charset="0"/>
                <a:cs typeface="Consolas" panose="020B0609020204030204" pitchFamily="49" charset="0"/>
              </a:rPr>
              <a:t>  &lt;</a:t>
            </a:r>
            <a:r>
              <a:rPr lang="en-US" sz="1961" dirty="0">
                <a:solidFill>
                  <a:schemeClr val="accent1"/>
                </a:solidFill>
                <a:latin typeface="Consolas" panose="020B0609020204030204" pitchFamily="49" charset="0"/>
                <a:cs typeface="Consolas" panose="020B0609020204030204" pitchFamily="49" charset="0"/>
              </a:rPr>
              <a:t>text</a:t>
            </a:r>
            <a:r>
              <a:rPr lang="en-US" sz="1961" dirty="0">
                <a:latin typeface="Consolas" panose="020B0609020204030204" pitchFamily="49" charset="0"/>
                <a:cs typeface="Consolas" panose="020B0609020204030204" pitchFamily="49" charset="0"/>
              </a:rPr>
              <a:t> hint-style="</a:t>
            </a:r>
            <a:r>
              <a:rPr lang="en-US" sz="1961" dirty="0" err="1">
                <a:latin typeface="Consolas" panose="020B0609020204030204" pitchFamily="49" charset="0"/>
                <a:cs typeface="Consolas" panose="020B0609020204030204" pitchFamily="49" charset="0"/>
              </a:rPr>
              <a:t>captionsubtle</a:t>
            </a:r>
            <a:r>
              <a:rPr lang="en-US" sz="1961" dirty="0">
                <a:latin typeface="Consolas" panose="020B0609020204030204" pitchFamily="49" charset="0"/>
                <a:cs typeface="Consolas" panose="020B0609020204030204" pitchFamily="49" charset="0"/>
              </a:rPr>
              <a:t>" hint-wrap="true"&gt;</a:t>
            </a:r>
          </a:p>
          <a:p>
            <a:pPr>
              <a:spcBef>
                <a:spcPts val="400"/>
              </a:spcBef>
            </a:pPr>
            <a:r>
              <a:rPr lang="en-US" sz="1961" dirty="0">
                <a:latin typeface="Consolas" panose="020B0609020204030204" pitchFamily="49" charset="0"/>
                <a:cs typeface="Consolas" panose="020B0609020204030204" pitchFamily="49" charset="0"/>
              </a:rPr>
              <a:t>   </a:t>
            </a:r>
            <a:r>
              <a:rPr lang="en-US" sz="1961" dirty="0">
                <a:solidFill>
                  <a:schemeClr val="accent6"/>
                </a:solidFill>
                <a:latin typeface="Consolas" panose="020B0609020204030204" pitchFamily="49" charset="0"/>
                <a:cs typeface="Consolas" panose="020B0609020204030204" pitchFamily="49" charset="0"/>
              </a:rPr>
              <a:t>263 Grove St, San Francisco, CA 94102</a:t>
            </a:r>
            <a:r>
              <a:rPr lang="en-US" sz="1961" dirty="0">
                <a:latin typeface="Consolas" panose="020B0609020204030204" pitchFamily="49" charset="0"/>
                <a:cs typeface="Consolas" panose="020B0609020204030204" pitchFamily="49" charset="0"/>
              </a:rPr>
              <a:t>&lt;/</a:t>
            </a:r>
            <a:r>
              <a:rPr lang="en-US" sz="1961" dirty="0">
                <a:solidFill>
                  <a:schemeClr val="accent1"/>
                </a:solidFill>
                <a:latin typeface="Consolas" panose="020B0609020204030204" pitchFamily="49" charset="0"/>
                <a:cs typeface="Consolas" panose="020B0609020204030204" pitchFamily="49" charset="0"/>
              </a:rPr>
              <a:t>text</a:t>
            </a:r>
            <a:r>
              <a:rPr lang="en-US" sz="1961" dirty="0">
                <a:latin typeface="Consolas" panose="020B0609020204030204" pitchFamily="49" charset="0"/>
                <a:cs typeface="Consolas" panose="020B0609020204030204" pitchFamily="49" charset="0"/>
              </a:rPr>
              <a:t>&gt;</a:t>
            </a:r>
          </a:p>
          <a:p>
            <a:pPr>
              <a:spcBef>
                <a:spcPts val="400"/>
              </a:spcBef>
            </a:pPr>
            <a:endParaRPr lang="en-US" sz="1961" dirty="0">
              <a:latin typeface="Consolas" panose="020B0609020204030204" pitchFamily="49" charset="0"/>
              <a:cs typeface="Consolas" panose="020B0609020204030204" pitchFamily="49" charset="0"/>
            </a:endParaRPr>
          </a:p>
          <a:p>
            <a:pPr>
              <a:spcBef>
                <a:spcPts val="400"/>
              </a:spcBef>
            </a:pPr>
            <a:r>
              <a:rPr lang="en-US" sz="1961" dirty="0">
                <a:latin typeface="Consolas" panose="020B0609020204030204" pitchFamily="49" charset="0"/>
                <a:cs typeface="Consolas" panose="020B0609020204030204" pitchFamily="49" charset="0"/>
              </a:rPr>
              <a:t>&lt;/</a:t>
            </a:r>
            <a:r>
              <a:rPr lang="en-US" sz="1961" dirty="0">
                <a:solidFill>
                  <a:schemeClr val="accent1"/>
                </a:solidFill>
                <a:latin typeface="Consolas" panose="020B0609020204030204" pitchFamily="49" charset="0"/>
                <a:cs typeface="Consolas" panose="020B0609020204030204" pitchFamily="49" charset="0"/>
              </a:rPr>
              <a:t>binding</a:t>
            </a:r>
            <a:r>
              <a:rPr lang="en-US" sz="1961" dirty="0">
                <a:latin typeface="Consolas" panose="020B0609020204030204" pitchFamily="49" charset="0"/>
                <a:cs typeface="Consolas" panose="020B0609020204030204" pitchFamily="49" charset="0"/>
              </a:rPr>
              <a:t>&gt;</a:t>
            </a:r>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8262360" y="1412044"/>
            <a:ext cx="3751194" cy="3378831"/>
          </a:xfrm>
          <a:prstGeom prst="rect">
            <a:avLst/>
          </a:prstGeom>
        </p:spPr>
      </p:pic>
      <p:sp>
        <p:nvSpPr>
          <p:cNvPr id="5" name="Rectangle 4"/>
          <p:cNvSpPr/>
          <p:nvPr/>
        </p:nvSpPr>
        <p:spPr bwMode="auto">
          <a:xfrm>
            <a:off x="8785275" y="1262640"/>
            <a:ext cx="1344637" cy="1344637"/>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1595788" y="1501974"/>
            <a:ext cx="3029349" cy="495230"/>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1377139" y="2458528"/>
            <a:ext cx="3150118" cy="463088"/>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09549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22" presetClass="entr" presetSubtype="8" fill="hold" grpId="0" nodeType="afterEffect">
                                  <p:stCondLst>
                                    <p:cond delay="100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3500"/>
                            </p:stCondLst>
                            <p:childTnLst>
                              <p:par>
                                <p:cTn id="13" presetID="22" presetClass="entr" presetSubtype="8" fill="hold" grpId="0" nodeType="afterEffect">
                                  <p:stCondLst>
                                    <p:cond delay="100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Sample: Wide Tile</a:t>
            </a:r>
            <a:endParaRPr lang="en-US" dirty="0"/>
          </a:p>
        </p:txBody>
      </p:sp>
      <p:sp>
        <p:nvSpPr>
          <p:cNvPr id="4" name="Text Placeholder 3"/>
          <p:cNvSpPr>
            <a:spLocks noGrp="1"/>
          </p:cNvSpPr>
          <p:nvPr>
            <p:ph type="body" sz="quarter" idx="10"/>
          </p:nvPr>
        </p:nvSpPr>
        <p:spPr/>
        <p:txBody>
          <a:bodyPr/>
          <a:lstStyle/>
          <a:p>
            <a:pPr>
              <a:spcBef>
                <a:spcPts val="400"/>
              </a:spcBef>
            </a:pPr>
            <a:endParaRPr lang="en-US" sz="1961" dirty="0">
              <a:latin typeface="Consolas" panose="020B0609020204030204" pitchFamily="49" charset="0"/>
              <a:cs typeface="Consolas" panose="020B0609020204030204" pitchFamily="49" charset="0"/>
            </a:endParaRPr>
          </a:p>
          <a:p>
            <a:pPr>
              <a:spcBef>
                <a:spcPts val="400"/>
              </a:spcBef>
            </a:pPr>
            <a:r>
              <a:rPr lang="en-US" sz="1961" dirty="0">
                <a:latin typeface="Consolas" panose="020B0609020204030204" pitchFamily="49" charset="0"/>
                <a:cs typeface="Consolas" panose="020B0609020204030204" pitchFamily="49" charset="0"/>
              </a:rPr>
              <a:t>&lt;</a:t>
            </a:r>
            <a:r>
              <a:rPr lang="en-US" sz="1961" dirty="0">
                <a:solidFill>
                  <a:schemeClr val="accent1"/>
                </a:solidFill>
                <a:latin typeface="Consolas" panose="020B0609020204030204" pitchFamily="49" charset="0"/>
                <a:cs typeface="Consolas" panose="020B0609020204030204" pitchFamily="49" charset="0"/>
              </a:rPr>
              <a:t>binding</a:t>
            </a:r>
            <a:r>
              <a:rPr lang="en-US" sz="1961" dirty="0">
                <a:latin typeface="Consolas" panose="020B0609020204030204" pitchFamily="49" charset="0"/>
                <a:cs typeface="Consolas" panose="020B0609020204030204" pitchFamily="49" charset="0"/>
              </a:rPr>
              <a:t> template="</a:t>
            </a:r>
            <a:r>
              <a:rPr lang="en-US" sz="1961" dirty="0" err="1">
                <a:latin typeface="Consolas" panose="020B0609020204030204" pitchFamily="49" charset="0"/>
                <a:cs typeface="Consolas" panose="020B0609020204030204" pitchFamily="49" charset="0"/>
              </a:rPr>
              <a:t>TileWide</a:t>
            </a:r>
            <a:r>
              <a:rPr lang="en-US" sz="1961" dirty="0">
                <a:latin typeface="Consolas" panose="020B0609020204030204" pitchFamily="49" charset="0"/>
                <a:cs typeface="Consolas" panose="020B0609020204030204" pitchFamily="49" charset="0"/>
              </a:rPr>
              <a:t>" </a:t>
            </a:r>
            <a:r>
              <a:rPr lang="en-US" sz="1961" dirty="0" err="1">
                <a:latin typeface="Consolas" panose="020B0609020204030204" pitchFamily="49" charset="0"/>
                <a:cs typeface="Consolas" panose="020B0609020204030204" pitchFamily="49" charset="0"/>
              </a:rPr>
              <a:t>displayName</a:t>
            </a:r>
            <a:r>
              <a:rPr lang="en-US" sz="1961" dirty="0">
                <a:latin typeface="Consolas" panose="020B0609020204030204" pitchFamily="49" charset="0"/>
                <a:cs typeface="Consolas" panose="020B0609020204030204" pitchFamily="49" charset="0"/>
              </a:rPr>
              <a:t>="</a:t>
            </a:r>
            <a:r>
              <a:rPr lang="en-US" sz="1961" dirty="0" err="1">
                <a:latin typeface="Consolas" panose="020B0609020204030204" pitchFamily="49" charset="0"/>
                <a:cs typeface="Consolas" panose="020B0609020204030204" pitchFamily="49" charset="0"/>
              </a:rPr>
              <a:t>Hipstame</a:t>
            </a:r>
            <a:r>
              <a:rPr lang="en-US" sz="1961" dirty="0">
                <a:latin typeface="Consolas" panose="020B0609020204030204" pitchFamily="49" charset="0"/>
                <a:cs typeface="Consolas" panose="020B0609020204030204" pitchFamily="49" charset="0"/>
              </a:rPr>
              <a:t>"&gt;</a:t>
            </a:r>
          </a:p>
          <a:p>
            <a:pPr>
              <a:spcBef>
                <a:spcPts val="400"/>
              </a:spcBef>
            </a:pPr>
            <a:r>
              <a:rPr lang="en-US" sz="1961" dirty="0">
                <a:latin typeface="Consolas" panose="020B0609020204030204" pitchFamily="49" charset="0"/>
                <a:cs typeface="Consolas" panose="020B0609020204030204" pitchFamily="49" charset="0"/>
              </a:rPr>
              <a:t>  &lt;</a:t>
            </a:r>
            <a:r>
              <a:rPr lang="en-US" sz="1961" dirty="0">
                <a:solidFill>
                  <a:schemeClr val="accent1"/>
                </a:solidFill>
                <a:latin typeface="Consolas" panose="020B0609020204030204" pitchFamily="49" charset="0"/>
                <a:cs typeface="Consolas" panose="020B0609020204030204" pitchFamily="49" charset="0"/>
              </a:rPr>
              <a:t>group</a:t>
            </a:r>
            <a:r>
              <a:rPr lang="en-US" sz="1961" dirty="0">
                <a:latin typeface="Consolas" panose="020B0609020204030204" pitchFamily="49" charset="0"/>
                <a:cs typeface="Consolas" panose="020B0609020204030204" pitchFamily="49" charset="0"/>
              </a:rPr>
              <a:t>&gt;</a:t>
            </a:r>
          </a:p>
          <a:p>
            <a:pPr>
              <a:spcBef>
                <a:spcPts val="400"/>
              </a:spcBef>
            </a:pPr>
            <a:r>
              <a:rPr lang="en-US" sz="1961" dirty="0">
                <a:latin typeface="Consolas" panose="020B0609020204030204" pitchFamily="49" charset="0"/>
                <a:cs typeface="Consolas" panose="020B0609020204030204" pitchFamily="49" charset="0"/>
              </a:rPr>
              <a:t>    &lt;</a:t>
            </a:r>
            <a:r>
              <a:rPr lang="en-US" sz="1961" dirty="0">
                <a:solidFill>
                  <a:schemeClr val="accent1"/>
                </a:solidFill>
                <a:latin typeface="Consolas" panose="020B0609020204030204" pitchFamily="49" charset="0"/>
                <a:cs typeface="Consolas" panose="020B0609020204030204" pitchFamily="49" charset="0"/>
              </a:rPr>
              <a:t>subgroup</a:t>
            </a:r>
            <a:r>
              <a:rPr lang="en-US" sz="1961" dirty="0">
                <a:latin typeface="Consolas" panose="020B0609020204030204" pitchFamily="49" charset="0"/>
                <a:cs typeface="Consolas" panose="020B0609020204030204" pitchFamily="49" charset="0"/>
              </a:rPr>
              <a:t> hint-weight="33"&gt;</a:t>
            </a:r>
          </a:p>
          <a:p>
            <a:pPr>
              <a:spcBef>
                <a:spcPts val="400"/>
              </a:spcBef>
            </a:pPr>
            <a:r>
              <a:rPr lang="fr-FR" sz="1961" dirty="0">
                <a:latin typeface="Consolas" panose="020B0609020204030204" pitchFamily="49" charset="0"/>
                <a:cs typeface="Consolas" panose="020B0609020204030204" pitchFamily="49" charset="0"/>
              </a:rPr>
              <a:t>      &lt;</a:t>
            </a:r>
            <a:r>
              <a:rPr lang="fr-FR" sz="1961" dirty="0">
                <a:solidFill>
                  <a:schemeClr val="accent1"/>
                </a:solidFill>
                <a:latin typeface="Consolas" panose="020B0609020204030204" pitchFamily="49" charset="0"/>
                <a:cs typeface="Consolas" panose="020B0609020204030204" pitchFamily="49" charset="0"/>
              </a:rPr>
              <a:t>image</a:t>
            </a:r>
            <a:r>
              <a:rPr lang="fr-FR" sz="1961" dirty="0">
                <a:latin typeface="Consolas" panose="020B0609020204030204" pitchFamily="49" charset="0"/>
                <a:cs typeface="Consolas" panose="020B0609020204030204" pitchFamily="49" charset="0"/>
              </a:rPr>
              <a:t> placement="</a:t>
            </a:r>
            <a:r>
              <a:rPr lang="fr-FR" sz="1961" dirty="0" err="1">
                <a:latin typeface="Consolas" panose="020B0609020204030204" pitchFamily="49" charset="0"/>
                <a:cs typeface="Consolas" panose="020B0609020204030204" pitchFamily="49" charset="0"/>
              </a:rPr>
              <a:t>inline</a:t>
            </a:r>
            <a:r>
              <a:rPr lang="fr-FR" sz="1961" dirty="0">
                <a:latin typeface="Consolas" panose="020B0609020204030204" pitchFamily="49" charset="0"/>
                <a:cs typeface="Consolas" panose="020B0609020204030204" pitchFamily="49" charset="0"/>
              </a:rPr>
              <a:t>" </a:t>
            </a:r>
            <a:r>
              <a:rPr lang="fr-FR" sz="1961" dirty="0" err="1">
                <a:latin typeface="Consolas" panose="020B0609020204030204" pitchFamily="49" charset="0"/>
                <a:cs typeface="Consolas" panose="020B0609020204030204" pitchFamily="49" charset="0"/>
              </a:rPr>
              <a:t>src</a:t>
            </a:r>
            <a:r>
              <a:rPr lang="fr-FR" sz="1961" dirty="0">
                <a:latin typeface="Consolas" panose="020B0609020204030204" pitchFamily="49" charset="0"/>
                <a:cs typeface="Consolas" panose="020B0609020204030204" pitchFamily="49" charset="0"/>
              </a:rPr>
              <a:t>="http://image.jpg" /&gt;</a:t>
            </a:r>
          </a:p>
          <a:p>
            <a:pPr>
              <a:spcBef>
                <a:spcPts val="400"/>
              </a:spcBef>
            </a:pPr>
            <a:r>
              <a:rPr lang="en-US" sz="1961" dirty="0">
                <a:latin typeface="Consolas" panose="020B0609020204030204" pitchFamily="49" charset="0"/>
                <a:cs typeface="Consolas" panose="020B0609020204030204" pitchFamily="49" charset="0"/>
              </a:rPr>
              <a:t>    &lt;/</a:t>
            </a:r>
            <a:r>
              <a:rPr lang="en-US" sz="1961" dirty="0">
                <a:solidFill>
                  <a:schemeClr val="accent1"/>
                </a:solidFill>
                <a:latin typeface="Consolas" panose="020B0609020204030204" pitchFamily="49" charset="0"/>
                <a:cs typeface="Consolas" panose="020B0609020204030204" pitchFamily="49" charset="0"/>
              </a:rPr>
              <a:t>subgroup</a:t>
            </a:r>
            <a:r>
              <a:rPr lang="en-US" sz="1961" dirty="0">
                <a:latin typeface="Consolas" panose="020B0609020204030204" pitchFamily="49" charset="0"/>
                <a:cs typeface="Consolas" panose="020B0609020204030204" pitchFamily="49" charset="0"/>
              </a:rPr>
              <a:t>&gt;</a:t>
            </a:r>
          </a:p>
          <a:p>
            <a:pPr>
              <a:spcBef>
                <a:spcPts val="400"/>
              </a:spcBef>
            </a:pPr>
            <a:r>
              <a:rPr lang="en-US" sz="1961" dirty="0">
                <a:latin typeface="Consolas" panose="020B0609020204030204" pitchFamily="49" charset="0"/>
                <a:cs typeface="Consolas" panose="020B0609020204030204" pitchFamily="49" charset="0"/>
              </a:rPr>
              <a:t>    &lt;</a:t>
            </a:r>
            <a:r>
              <a:rPr lang="en-US" sz="1961" dirty="0">
                <a:solidFill>
                  <a:schemeClr val="accent1"/>
                </a:solidFill>
                <a:latin typeface="Consolas" panose="020B0609020204030204" pitchFamily="49" charset="0"/>
                <a:cs typeface="Consolas" panose="020B0609020204030204" pitchFamily="49" charset="0"/>
              </a:rPr>
              <a:t>subgroup</a:t>
            </a:r>
            <a:r>
              <a:rPr lang="en-US" sz="1961" dirty="0">
                <a:latin typeface="Consolas" panose="020B0609020204030204" pitchFamily="49" charset="0"/>
                <a:cs typeface="Consolas" panose="020B0609020204030204" pitchFamily="49" charset="0"/>
              </a:rPr>
              <a:t>&gt;</a:t>
            </a:r>
          </a:p>
          <a:p>
            <a:pPr>
              <a:spcBef>
                <a:spcPts val="400"/>
              </a:spcBef>
            </a:pPr>
            <a:r>
              <a:rPr lang="en-US" sz="1961" dirty="0">
                <a:latin typeface="Consolas" panose="020B0609020204030204" pitchFamily="49" charset="0"/>
                <a:cs typeface="Consolas" panose="020B0609020204030204" pitchFamily="49" charset="0"/>
              </a:rPr>
              <a:t>      &lt;</a:t>
            </a:r>
            <a:r>
              <a:rPr lang="en-US" sz="1961" dirty="0">
                <a:solidFill>
                  <a:schemeClr val="accent1"/>
                </a:solidFill>
                <a:latin typeface="Consolas" panose="020B0609020204030204" pitchFamily="49" charset="0"/>
                <a:cs typeface="Consolas" panose="020B0609020204030204" pitchFamily="49" charset="0"/>
              </a:rPr>
              <a:t>text</a:t>
            </a:r>
            <a:r>
              <a:rPr lang="en-US" sz="1961" dirty="0">
                <a:latin typeface="Consolas" panose="020B0609020204030204" pitchFamily="49" charset="0"/>
                <a:cs typeface="Consolas" panose="020B0609020204030204" pitchFamily="49" charset="0"/>
              </a:rPr>
              <a:t> hint-style="caption"&gt;</a:t>
            </a:r>
          </a:p>
          <a:p>
            <a:pPr>
              <a:spcBef>
                <a:spcPts val="400"/>
              </a:spcBef>
            </a:pPr>
            <a:r>
              <a:rPr lang="en-US" sz="1961" dirty="0">
                <a:latin typeface="Consolas" panose="020B0609020204030204" pitchFamily="49" charset="0"/>
                <a:cs typeface="Consolas" panose="020B0609020204030204" pitchFamily="49" charset="0"/>
              </a:rPr>
              <a:t>        </a:t>
            </a:r>
            <a:r>
              <a:rPr lang="en-US" sz="1961" dirty="0">
                <a:solidFill>
                  <a:schemeClr val="accent6"/>
                </a:solidFill>
                <a:latin typeface="Consolas" panose="020B0609020204030204" pitchFamily="49" charset="0"/>
                <a:cs typeface="Consolas" panose="020B0609020204030204" pitchFamily="49" charset="0"/>
              </a:rPr>
              <a:t>9:50 AM, Wednesday</a:t>
            </a:r>
            <a:r>
              <a:rPr lang="en-US" sz="1961" dirty="0">
                <a:latin typeface="Consolas" panose="020B0609020204030204" pitchFamily="49" charset="0"/>
                <a:cs typeface="Consolas" panose="020B0609020204030204" pitchFamily="49" charset="0"/>
              </a:rPr>
              <a:t>&lt;/text&gt;</a:t>
            </a:r>
          </a:p>
          <a:p>
            <a:pPr>
              <a:spcBef>
                <a:spcPts val="400"/>
              </a:spcBef>
            </a:pPr>
            <a:r>
              <a:rPr lang="en-US" sz="1961" dirty="0">
                <a:latin typeface="Consolas" panose="020B0609020204030204" pitchFamily="49" charset="0"/>
                <a:cs typeface="Consolas" panose="020B0609020204030204" pitchFamily="49" charset="0"/>
              </a:rPr>
              <a:t>      &lt;</a:t>
            </a:r>
            <a:r>
              <a:rPr lang="en-US" sz="1961" dirty="0">
                <a:solidFill>
                  <a:schemeClr val="accent1"/>
                </a:solidFill>
                <a:latin typeface="Consolas" panose="020B0609020204030204" pitchFamily="49" charset="0"/>
                <a:cs typeface="Consolas" panose="020B0609020204030204" pitchFamily="49" charset="0"/>
              </a:rPr>
              <a:t>text</a:t>
            </a:r>
            <a:r>
              <a:rPr lang="en-US" sz="1961" dirty="0">
                <a:latin typeface="Consolas" panose="020B0609020204030204" pitchFamily="49" charset="0"/>
                <a:cs typeface="Consolas" panose="020B0609020204030204" pitchFamily="49" charset="0"/>
              </a:rPr>
              <a:t> hint-style="</a:t>
            </a:r>
            <a:r>
              <a:rPr lang="en-US" sz="1961" dirty="0" err="1">
                <a:latin typeface="Consolas" panose="020B0609020204030204" pitchFamily="49" charset="0"/>
                <a:cs typeface="Consolas" panose="020B0609020204030204" pitchFamily="49" charset="0"/>
              </a:rPr>
              <a:t>captionsubtle</a:t>
            </a:r>
            <a:r>
              <a:rPr lang="en-US" sz="1961" dirty="0">
                <a:latin typeface="Consolas" panose="020B0609020204030204" pitchFamily="49" charset="0"/>
                <a:cs typeface="Consolas" panose="020B0609020204030204" pitchFamily="49" charset="0"/>
              </a:rPr>
              <a:t>" </a:t>
            </a:r>
          </a:p>
          <a:p>
            <a:pPr>
              <a:spcBef>
                <a:spcPts val="400"/>
              </a:spcBef>
            </a:pPr>
            <a:r>
              <a:rPr lang="en-US" sz="1961" dirty="0">
                <a:latin typeface="Consolas" panose="020B0609020204030204" pitchFamily="49" charset="0"/>
                <a:cs typeface="Consolas" panose="020B0609020204030204" pitchFamily="49" charset="0"/>
              </a:rPr>
              <a:t>        hint-wrap="true" hint-</a:t>
            </a:r>
            <a:r>
              <a:rPr lang="en-US" sz="1961" dirty="0" err="1">
                <a:latin typeface="Consolas" panose="020B0609020204030204" pitchFamily="49" charset="0"/>
                <a:cs typeface="Consolas" panose="020B0609020204030204" pitchFamily="49" charset="0"/>
              </a:rPr>
              <a:t>maxLines</a:t>
            </a:r>
            <a:r>
              <a:rPr lang="en-US" sz="1961" dirty="0">
                <a:latin typeface="Consolas" panose="020B0609020204030204" pitchFamily="49" charset="0"/>
                <a:cs typeface="Consolas" panose="020B0609020204030204" pitchFamily="49" charset="0"/>
              </a:rPr>
              <a:t>="3"&gt;</a:t>
            </a:r>
          </a:p>
          <a:p>
            <a:pPr>
              <a:spcBef>
                <a:spcPts val="400"/>
              </a:spcBef>
            </a:pPr>
            <a:r>
              <a:rPr lang="en-US" sz="1961" dirty="0">
                <a:latin typeface="Consolas" panose="020B0609020204030204" pitchFamily="49" charset="0"/>
                <a:cs typeface="Consolas" panose="020B0609020204030204" pitchFamily="49" charset="0"/>
              </a:rPr>
              <a:t>        </a:t>
            </a:r>
            <a:r>
              <a:rPr lang="en-US" sz="1961" dirty="0">
                <a:solidFill>
                  <a:schemeClr val="accent6"/>
                </a:solidFill>
                <a:latin typeface="Consolas" panose="020B0609020204030204" pitchFamily="49" charset="0"/>
                <a:cs typeface="Consolas" panose="020B0609020204030204" pitchFamily="49" charset="0"/>
              </a:rPr>
              <a:t>263 Grove St, San Francisco, CA 94102</a:t>
            </a:r>
            <a:r>
              <a:rPr lang="en-US" sz="1961" dirty="0">
                <a:latin typeface="Consolas" panose="020B0609020204030204" pitchFamily="49" charset="0"/>
                <a:cs typeface="Consolas" panose="020B0609020204030204" pitchFamily="49" charset="0"/>
              </a:rPr>
              <a:t>&lt;/text&gt;</a:t>
            </a:r>
          </a:p>
          <a:p>
            <a:pPr>
              <a:spcBef>
                <a:spcPts val="400"/>
              </a:spcBef>
            </a:pPr>
            <a:r>
              <a:rPr lang="en-US" sz="1961" dirty="0">
                <a:latin typeface="Consolas" panose="020B0609020204030204" pitchFamily="49" charset="0"/>
                <a:cs typeface="Consolas" panose="020B0609020204030204" pitchFamily="49" charset="0"/>
              </a:rPr>
              <a:t>     &lt;/</a:t>
            </a:r>
            <a:r>
              <a:rPr lang="en-US" sz="1961" dirty="0">
                <a:solidFill>
                  <a:schemeClr val="accent1"/>
                </a:solidFill>
                <a:latin typeface="Consolas" panose="020B0609020204030204" pitchFamily="49" charset="0"/>
                <a:cs typeface="Consolas" panose="020B0609020204030204" pitchFamily="49" charset="0"/>
              </a:rPr>
              <a:t>subgroup</a:t>
            </a:r>
            <a:r>
              <a:rPr lang="en-US" sz="1961" dirty="0">
                <a:latin typeface="Consolas" panose="020B0609020204030204" pitchFamily="49" charset="0"/>
                <a:cs typeface="Consolas" panose="020B0609020204030204" pitchFamily="49" charset="0"/>
              </a:rPr>
              <a:t>&gt;</a:t>
            </a:r>
          </a:p>
          <a:p>
            <a:pPr>
              <a:spcBef>
                <a:spcPts val="400"/>
              </a:spcBef>
            </a:pPr>
            <a:r>
              <a:rPr lang="en-US" sz="1961" dirty="0">
                <a:latin typeface="Consolas" panose="020B0609020204030204" pitchFamily="49" charset="0"/>
                <a:cs typeface="Consolas" panose="020B0609020204030204" pitchFamily="49" charset="0"/>
              </a:rPr>
              <a:t>  &lt;/</a:t>
            </a:r>
            <a:r>
              <a:rPr lang="en-US" sz="1961" dirty="0">
                <a:solidFill>
                  <a:schemeClr val="accent1"/>
                </a:solidFill>
                <a:latin typeface="Consolas" panose="020B0609020204030204" pitchFamily="49" charset="0"/>
                <a:cs typeface="Consolas" panose="020B0609020204030204" pitchFamily="49" charset="0"/>
              </a:rPr>
              <a:t>group</a:t>
            </a:r>
            <a:r>
              <a:rPr lang="en-US" sz="1961" dirty="0">
                <a:latin typeface="Consolas" panose="020B0609020204030204" pitchFamily="49" charset="0"/>
                <a:cs typeface="Consolas" panose="020B0609020204030204" pitchFamily="49" charset="0"/>
              </a:rPr>
              <a:t>&gt;</a:t>
            </a:r>
          </a:p>
          <a:p>
            <a:pPr>
              <a:spcBef>
                <a:spcPts val="400"/>
              </a:spcBef>
            </a:pPr>
            <a:r>
              <a:rPr lang="en-US" sz="1961" dirty="0">
                <a:latin typeface="Consolas" panose="020B0609020204030204" pitchFamily="49" charset="0"/>
                <a:cs typeface="Consolas" panose="020B0609020204030204" pitchFamily="49" charset="0"/>
              </a:rPr>
              <a:t>&lt;/</a:t>
            </a:r>
            <a:r>
              <a:rPr lang="en-US" sz="1961" dirty="0">
                <a:solidFill>
                  <a:schemeClr val="accent1"/>
                </a:solidFill>
                <a:latin typeface="Consolas" panose="020B0609020204030204" pitchFamily="49" charset="0"/>
                <a:cs typeface="Consolas" panose="020B0609020204030204" pitchFamily="49" charset="0"/>
              </a:rPr>
              <a:t>binding</a:t>
            </a:r>
            <a:r>
              <a:rPr lang="en-US" sz="1961" dirty="0">
                <a:latin typeface="Consolas" panose="020B0609020204030204" pitchFamily="49" charset="0"/>
                <a:cs typeface="Consolas" panose="020B0609020204030204" pitchFamily="49" charset="0"/>
              </a:rPr>
              <a:t>&gt;</a:t>
            </a:r>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8262360" y="1412044"/>
            <a:ext cx="3751194" cy="3378831"/>
          </a:xfrm>
          <a:prstGeom prst="rect">
            <a:avLst/>
          </a:prstGeom>
        </p:spPr>
      </p:pic>
      <p:sp>
        <p:nvSpPr>
          <p:cNvPr id="5" name="Rectangle 4"/>
          <p:cNvSpPr/>
          <p:nvPr/>
        </p:nvSpPr>
        <p:spPr bwMode="auto">
          <a:xfrm>
            <a:off x="9831103" y="1262640"/>
            <a:ext cx="2360897" cy="1344637"/>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1585948" y="1474290"/>
            <a:ext cx="2839747" cy="52291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3761898" y="4376274"/>
            <a:ext cx="2582130" cy="52291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9723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22" presetClass="entr" presetSubtype="8" fill="hold" grpId="0" nodeType="afterEffect">
                                  <p:stCondLst>
                                    <p:cond delay="100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3500"/>
                            </p:stCondLst>
                            <p:childTnLst>
                              <p:par>
                                <p:cTn id="13" presetID="22" presetClass="entr" presetSubtype="8" fill="hold" grpId="0" nodeType="afterEffect">
                                  <p:stCondLst>
                                    <p:cond delay="100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Sample: Large Tile</a:t>
            </a:r>
            <a:endParaRPr lang="en-US" dirty="0"/>
          </a:p>
        </p:txBody>
      </p:sp>
      <p:sp>
        <p:nvSpPr>
          <p:cNvPr id="4" name="Text Placeholder 3"/>
          <p:cNvSpPr>
            <a:spLocks noGrp="1"/>
          </p:cNvSpPr>
          <p:nvPr>
            <p:ph type="body" sz="quarter" idx="10"/>
          </p:nvPr>
        </p:nvSpPr>
        <p:spPr/>
        <p:txBody>
          <a:bodyPr/>
          <a:lstStyle/>
          <a:p>
            <a:pPr>
              <a:spcBef>
                <a:spcPts val="400"/>
              </a:spcBef>
            </a:pPr>
            <a:endParaRPr lang="en-US" sz="1961" dirty="0">
              <a:latin typeface="Consolas" panose="020B0609020204030204" pitchFamily="49" charset="0"/>
              <a:cs typeface="Consolas" panose="020B0609020204030204" pitchFamily="49" charset="0"/>
            </a:endParaRPr>
          </a:p>
          <a:p>
            <a:pPr>
              <a:spcBef>
                <a:spcPts val="400"/>
              </a:spcBef>
            </a:pPr>
            <a:r>
              <a:rPr lang="en-US" sz="1961" dirty="0">
                <a:latin typeface="Consolas" panose="020B0609020204030204" pitchFamily="49" charset="0"/>
                <a:cs typeface="Consolas" panose="020B0609020204030204" pitchFamily="49" charset="0"/>
              </a:rPr>
              <a:t>&lt;</a:t>
            </a:r>
            <a:r>
              <a:rPr lang="en-US" sz="1961" dirty="0">
                <a:solidFill>
                  <a:schemeClr val="accent1"/>
                </a:solidFill>
                <a:latin typeface="Consolas" panose="020B0609020204030204" pitchFamily="49" charset="0"/>
                <a:cs typeface="Consolas" panose="020B0609020204030204" pitchFamily="49" charset="0"/>
              </a:rPr>
              <a:t>binding</a:t>
            </a:r>
            <a:r>
              <a:rPr lang="en-US" sz="1961" dirty="0">
                <a:latin typeface="Consolas" panose="020B0609020204030204" pitchFamily="49" charset="0"/>
                <a:cs typeface="Consolas" panose="020B0609020204030204" pitchFamily="49" charset="0"/>
              </a:rPr>
              <a:t> template="</a:t>
            </a:r>
            <a:r>
              <a:rPr lang="en-US" sz="1961" dirty="0" err="1">
                <a:latin typeface="Consolas" panose="020B0609020204030204" pitchFamily="49" charset="0"/>
                <a:cs typeface="Consolas" panose="020B0609020204030204" pitchFamily="49" charset="0"/>
              </a:rPr>
              <a:t>TileLarge</a:t>
            </a:r>
            <a:r>
              <a:rPr lang="en-US" sz="1961" dirty="0">
                <a:latin typeface="Consolas" panose="020B0609020204030204" pitchFamily="49" charset="0"/>
                <a:cs typeface="Consolas" panose="020B0609020204030204" pitchFamily="49" charset="0"/>
              </a:rPr>
              <a:t>" </a:t>
            </a:r>
            <a:r>
              <a:rPr lang="en-US" sz="1961" dirty="0" err="1">
                <a:latin typeface="Consolas" panose="020B0609020204030204" pitchFamily="49" charset="0"/>
                <a:cs typeface="Consolas" panose="020B0609020204030204" pitchFamily="49" charset="0"/>
              </a:rPr>
              <a:t>displayName</a:t>
            </a:r>
            <a:r>
              <a:rPr lang="en-US" sz="1961" dirty="0">
                <a:latin typeface="Consolas" panose="020B0609020204030204" pitchFamily="49" charset="0"/>
                <a:cs typeface="Consolas" panose="020B0609020204030204" pitchFamily="49" charset="0"/>
              </a:rPr>
              <a:t>="</a:t>
            </a:r>
            <a:r>
              <a:rPr lang="en-US" sz="1961" dirty="0" err="1">
                <a:latin typeface="Consolas" panose="020B0609020204030204" pitchFamily="49" charset="0"/>
                <a:cs typeface="Consolas" panose="020B0609020204030204" pitchFamily="49" charset="0"/>
              </a:rPr>
              <a:t>Hipstame</a:t>
            </a:r>
            <a:r>
              <a:rPr lang="en-US" sz="1961" dirty="0">
                <a:latin typeface="Consolas" panose="020B0609020204030204" pitchFamily="49" charset="0"/>
                <a:cs typeface="Consolas" panose="020B0609020204030204" pitchFamily="49" charset="0"/>
              </a:rPr>
              <a:t>"&gt;</a:t>
            </a:r>
          </a:p>
          <a:p>
            <a:pPr>
              <a:spcBef>
                <a:spcPts val="400"/>
              </a:spcBef>
            </a:pPr>
            <a:r>
              <a:rPr lang="en-US" sz="1961" dirty="0">
                <a:latin typeface="Consolas" panose="020B0609020204030204" pitchFamily="49" charset="0"/>
                <a:cs typeface="Consolas" panose="020B0609020204030204" pitchFamily="49" charset="0"/>
              </a:rPr>
              <a:t>  &lt;</a:t>
            </a:r>
            <a:r>
              <a:rPr lang="en-US" sz="1961" dirty="0">
                <a:solidFill>
                  <a:schemeClr val="accent1"/>
                </a:solidFill>
                <a:latin typeface="Consolas" panose="020B0609020204030204" pitchFamily="49" charset="0"/>
                <a:cs typeface="Consolas" panose="020B0609020204030204" pitchFamily="49" charset="0"/>
              </a:rPr>
              <a:t>group</a:t>
            </a:r>
            <a:r>
              <a:rPr lang="en-US" sz="1961" dirty="0">
                <a:latin typeface="Consolas" panose="020B0609020204030204" pitchFamily="49" charset="0"/>
                <a:cs typeface="Consolas" panose="020B0609020204030204" pitchFamily="49" charset="0"/>
              </a:rPr>
              <a:t>&gt;</a:t>
            </a:r>
          </a:p>
          <a:p>
            <a:pPr>
              <a:spcBef>
                <a:spcPts val="400"/>
              </a:spcBef>
            </a:pPr>
            <a:r>
              <a:rPr lang="en-US" sz="1961" dirty="0">
                <a:latin typeface="Consolas" panose="020B0609020204030204" pitchFamily="49" charset="0"/>
                <a:cs typeface="Consolas" panose="020B0609020204030204" pitchFamily="49" charset="0"/>
              </a:rPr>
              <a:t>    &lt;</a:t>
            </a:r>
            <a:r>
              <a:rPr lang="en-US" sz="1961" dirty="0">
                <a:solidFill>
                  <a:schemeClr val="accent1"/>
                </a:solidFill>
                <a:latin typeface="Consolas" panose="020B0609020204030204" pitchFamily="49" charset="0"/>
                <a:cs typeface="Consolas" panose="020B0609020204030204" pitchFamily="49" charset="0"/>
              </a:rPr>
              <a:t>subgroup</a:t>
            </a:r>
            <a:r>
              <a:rPr lang="en-US" sz="1961" dirty="0">
                <a:latin typeface="Consolas" panose="020B0609020204030204" pitchFamily="49" charset="0"/>
                <a:cs typeface="Consolas" panose="020B0609020204030204" pitchFamily="49" charset="0"/>
              </a:rPr>
              <a:t> hint-weight="33"&gt;</a:t>
            </a:r>
          </a:p>
          <a:p>
            <a:pPr>
              <a:spcBef>
                <a:spcPts val="400"/>
              </a:spcBef>
            </a:pPr>
            <a:r>
              <a:rPr lang="fr-FR" sz="1961" dirty="0">
                <a:latin typeface="Consolas" panose="020B0609020204030204" pitchFamily="49" charset="0"/>
                <a:cs typeface="Consolas" panose="020B0609020204030204" pitchFamily="49" charset="0"/>
              </a:rPr>
              <a:t>      &lt;</a:t>
            </a:r>
            <a:r>
              <a:rPr lang="fr-FR" sz="1961" dirty="0">
                <a:solidFill>
                  <a:schemeClr val="accent1"/>
                </a:solidFill>
                <a:latin typeface="Consolas" panose="020B0609020204030204" pitchFamily="49" charset="0"/>
                <a:cs typeface="Consolas" panose="020B0609020204030204" pitchFamily="49" charset="0"/>
              </a:rPr>
              <a:t>image</a:t>
            </a:r>
            <a:r>
              <a:rPr lang="fr-FR" sz="1961" dirty="0">
                <a:latin typeface="Consolas" panose="020B0609020204030204" pitchFamily="49" charset="0"/>
                <a:cs typeface="Consolas" panose="020B0609020204030204" pitchFamily="49" charset="0"/>
              </a:rPr>
              <a:t> placement="</a:t>
            </a:r>
            <a:r>
              <a:rPr lang="fr-FR" sz="1961" dirty="0" err="1">
                <a:latin typeface="Consolas" panose="020B0609020204030204" pitchFamily="49" charset="0"/>
                <a:cs typeface="Consolas" panose="020B0609020204030204" pitchFamily="49" charset="0"/>
              </a:rPr>
              <a:t>inline</a:t>
            </a:r>
            <a:r>
              <a:rPr lang="fr-FR" sz="1961" dirty="0">
                <a:latin typeface="Consolas" panose="020B0609020204030204" pitchFamily="49" charset="0"/>
                <a:cs typeface="Consolas" panose="020B0609020204030204" pitchFamily="49" charset="0"/>
              </a:rPr>
              <a:t>" </a:t>
            </a:r>
            <a:r>
              <a:rPr lang="fr-FR" sz="1961" dirty="0" err="1">
                <a:latin typeface="Consolas" panose="020B0609020204030204" pitchFamily="49" charset="0"/>
                <a:cs typeface="Consolas" panose="020B0609020204030204" pitchFamily="49" charset="0"/>
              </a:rPr>
              <a:t>src</a:t>
            </a:r>
            <a:r>
              <a:rPr lang="fr-FR" sz="1961" dirty="0">
                <a:latin typeface="Consolas" panose="020B0609020204030204" pitchFamily="49" charset="0"/>
                <a:cs typeface="Consolas" panose="020B0609020204030204" pitchFamily="49" charset="0"/>
              </a:rPr>
              <a:t>="http://image.jpg" /&gt;</a:t>
            </a:r>
          </a:p>
          <a:p>
            <a:pPr>
              <a:spcBef>
                <a:spcPts val="400"/>
              </a:spcBef>
            </a:pPr>
            <a:r>
              <a:rPr lang="en-US" sz="1961" dirty="0">
                <a:latin typeface="Consolas" panose="020B0609020204030204" pitchFamily="49" charset="0"/>
                <a:cs typeface="Consolas" panose="020B0609020204030204" pitchFamily="49" charset="0"/>
              </a:rPr>
              <a:t>    &lt;/</a:t>
            </a:r>
            <a:r>
              <a:rPr lang="en-US" sz="1961" dirty="0">
                <a:solidFill>
                  <a:schemeClr val="accent1"/>
                </a:solidFill>
                <a:latin typeface="Consolas" panose="020B0609020204030204" pitchFamily="49" charset="0"/>
                <a:cs typeface="Consolas" panose="020B0609020204030204" pitchFamily="49" charset="0"/>
              </a:rPr>
              <a:t>subgroup</a:t>
            </a:r>
            <a:r>
              <a:rPr lang="en-US" sz="1961" dirty="0">
                <a:latin typeface="Consolas" panose="020B0609020204030204" pitchFamily="49" charset="0"/>
                <a:cs typeface="Consolas" panose="020B0609020204030204" pitchFamily="49" charset="0"/>
              </a:rPr>
              <a:t>&gt;</a:t>
            </a:r>
          </a:p>
          <a:p>
            <a:pPr>
              <a:spcBef>
                <a:spcPts val="400"/>
              </a:spcBef>
            </a:pPr>
            <a:r>
              <a:rPr lang="en-US" sz="1961" dirty="0">
                <a:latin typeface="Consolas" panose="020B0609020204030204" pitchFamily="49" charset="0"/>
                <a:cs typeface="Consolas" panose="020B0609020204030204" pitchFamily="49" charset="0"/>
              </a:rPr>
              <a:t>    &lt;</a:t>
            </a:r>
            <a:r>
              <a:rPr lang="en-US" sz="1961" dirty="0">
                <a:solidFill>
                  <a:schemeClr val="accent1"/>
                </a:solidFill>
                <a:latin typeface="Consolas" panose="020B0609020204030204" pitchFamily="49" charset="0"/>
                <a:cs typeface="Consolas" panose="020B0609020204030204" pitchFamily="49" charset="0"/>
              </a:rPr>
              <a:t>subgroup</a:t>
            </a:r>
            <a:r>
              <a:rPr lang="en-US" sz="1961" dirty="0">
                <a:latin typeface="Consolas" panose="020B0609020204030204" pitchFamily="49" charset="0"/>
                <a:cs typeface="Consolas" panose="020B0609020204030204" pitchFamily="49" charset="0"/>
              </a:rPr>
              <a:t>&gt;</a:t>
            </a:r>
          </a:p>
          <a:p>
            <a:pPr>
              <a:spcBef>
                <a:spcPts val="400"/>
              </a:spcBef>
            </a:pPr>
            <a:r>
              <a:rPr lang="en-US" sz="1961" dirty="0">
                <a:latin typeface="Consolas" panose="020B0609020204030204" pitchFamily="49" charset="0"/>
                <a:cs typeface="Consolas" panose="020B0609020204030204" pitchFamily="49" charset="0"/>
              </a:rPr>
              <a:t>      &lt;</a:t>
            </a:r>
            <a:r>
              <a:rPr lang="en-US" sz="1961" dirty="0">
                <a:solidFill>
                  <a:schemeClr val="accent1"/>
                </a:solidFill>
                <a:latin typeface="Consolas" panose="020B0609020204030204" pitchFamily="49" charset="0"/>
                <a:cs typeface="Consolas" panose="020B0609020204030204" pitchFamily="49" charset="0"/>
              </a:rPr>
              <a:t>text</a:t>
            </a:r>
            <a:r>
              <a:rPr lang="en-US" sz="1961" dirty="0">
                <a:latin typeface="Consolas" panose="020B0609020204030204" pitchFamily="49" charset="0"/>
                <a:cs typeface="Consolas" panose="020B0609020204030204" pitchFamily="49" charset="0"/>
              </a:rPr>
              <a:t> hint-style="caption"&gt;</a:t>
            </a:r>
          </a:p>
          <a:p>
            <a:pPr>
              <a:spcBef>
                <a:spcPts val="400"/>
              </a:spcBef>
            </a:pPr>
            <a:r>
              <a:rPr lang="en-US" sz="1961" dirty="0">
                <a:latin typeface="Consolas" panose="020B0609020204030204" pitchFamily="49" charset="0"/>
                <a:cs typeface="Consolas" panose="020B0609020204030204" pitchFamily="49" charset="0"/>
              </a:rPr>
              <a:t>       </a:t>
            </a:r>
            <a:r>
              <a:rPr lang="en-US" sz="1961" dirty="0">
                <a:solidFill>
                  <a:schemeClr val="accent6"/>
                </a:solidFill>
                <a:latin typeface="Consolas" panose="020B0609020204030204" pitchFamily="49" charset="0"/>
                <a:cs typeface="Consolas" panose="020B0609020204030204" pitchFamily="49" charset="0"/>
              </a:rPr>
              <a:t>9:50 AM, Wednesday</a:t>
            </a:r>
            <a:r>
              <a:rPr lang="en-US" sz="1961" dirty="0">
                <a:latin typeface="Consolas" panose="020B0609020204030204" pitchFamily="49" charset="0"/>
                <a:cs typeface="Consolas" panose="020B0609020204030204" pitchFamily="49" charset="0"/>
              </a:rPr>
              <a:t>&lt;/</a:t>
            </a:r>
            <a:r>
              <a:rPr lang="en-US" sz="1961" dirty="0">
                <a:solidFill>
                  <a:schemeClr val="accent1"/>
                </a:solidFill>
                <a:latin typeface="Consolas" panose="020B0609020204030204" pitchFamily="49" charset="0"/>
                <a:cs typeface="Consolas" panose="020B0609020204030204" pitchFamily="49" charset="0"/>
              </a:rPr>
              <a:t>text</a:t>
            </a:r>
            <a:r>
              <a:rPr lang="en-US" sz="1961" dirty="0">
                <a:latin typeface="Consolas" panose="020B0609020204030204" pitchFamily="49" charset="0"/>
                <a:cs typeface="Consolas" panose="020B0609020204030204" pitchFamily="49" charset="0"/>
              </a:rPr>
              <a:t>&gt;</a:t>
            </a:r>
          </a:p>
          <a:p>
            <a:pPr>
              <a:spcBef>
                <a:spcPts val="400"/>
              </a:spcBef>
            </a:pPr>
            <a:r>
              <a:rPr lang="en-US" sz="1961" dirty="0">
                <a:latin typeface="Consolas" panose="020B0609020204030204" pitchFamily="49" charset="0"/>
                <a:cs typeface="Consolas" panose="020B0609020204030204" pitchFamily="49" charset="0"/>
              </a:rPr>
              <a:t>      &lt;</a:t>
            </a:r>
            <a:r>
              <a:rPr lang="en-US" sz="1961" dirty="0">
                <a:solidFill>
                  <a:schemeClr val="accent1"/>
                </a:solidFill>
                <a:latin typeface="Consolas" panose="020B0609020204030204" pitchFamily="49" charset="0"/>
                <a:cs typeface="Consolas" panose="020B0609020204030204" pitchFamily="49" charset="0"/>
              </a:rPr>
              <a:t>text</a:t>
            </a:r>
            <a:r>
              <a:rPr lang="en-US" sz="1961" dirty="0">
                <a:latin typeface="Consolas" panose="020B0609020204030204" pitchFamily="49" charset="0"/>
                <a:cs typeface="Consolas" panose="020B0609020204030204" pitchFamily="49" charset="0"/>
              </a:rPr>
              <a:t> hint-style="</a:t>
            </a:r>
            <a:r>
              <a:rPr lang="en-US" sz="1961" dirty="0" err="1">
                <a:latin typeface="Consolas" panose="020B0609020204030204" pitchFamily="49" charset="0"/>
                <a:cs typeface="Consolas" panose="020B0609020204030204" pitchFamily="49" charset="0"/>
              </a:rPr>
              <a:t>captionsubtle</a:t>
            </a:r>
            <a:r>
              <a:rPr lang="en-US" sz="1961" dirty="0">
                <a:latin typeface="Consolas" panose="020B0609020204030204" pitchFamily="49" charset="0"/>
                <a:cs typeface="Consolas" panose="020B0609020204030204" pitchFamily="49" charset="0"/>
              </a:rPr>
              <a:t>" </a:t>
            </a:r>
          </a:p>
          <a:p>
            <a:pPr>
              <a:spcBef>
                <a:spcPts val="400"/>
              </a:spcBef>
            </a:pPr>
            <a:r>
              <a:rPr lang="en-US" sz="1961" dirty="0">
                <a:latin typeface="Consolas" panose="020B0609020204030204" pitchFamily="49" charset="0"/>
                <a:cs typeface="Consolas" panose="020B0609020204030204" pitchFamily="49" charset="0"/>
              </a:rPr>
              <a:t>       hint-wrap="true" hint-</a:t>
            </a:r>
            <a:r>
              <a:rPr lang="en-US" sz="1961" dirty="0" err="1">
                <a:latin typeface="Consolas" panose="020B0609020204030204" pitchFamily="49" charset="0"/>
                <a:cs typeface="Consolas" panose="020B0609020204030204" pitchFamily="49" charset="0"/>
              </a:rPr>
              <a:t>maxLines</a:t>
            </a:r>
            <a:r>
              <a:rPr lang="en-US" sz="1961" dirty="0">
                <a:latin typeface="Consolas" panose="020B0609020204030204" pitchFamily="49" charset="0"/>
                <a:cs typeface="Consolas" panose="020B0609020204030204" pitchFamily="49" charset="0"/>
              </a:rPr>
              <a:t>="3"&gt;</a:t>
            </a:r>
          </a:p>
          <a:p>
            <a:pPr>
              <a:spcBef>
                <a:spcPts val="400"/>
              </a:spcBef>
            </a:pPr>
            <a:r>
              <a:rPr lang="en-US" sz="1961" dirty="0">
                <a:latin typeface="Consolas" panose="020B0609020204030204" pitchFamily="49" charset="0"/>
                <a:cs typeface="Consolas" panose="020B0609020204030204" pitchFamily="49" charset="0"/>
              </a:rPr>
              <a:t>       </a:t>
            </a:r>
            <a:r>
              <a:rPr lang="en-US" sz="1961" dirty="0">
                <a:solidFill>
                  <a:schemeClr val="accent6"/>
                </a:solidFill>
                <a:latin typeface="Consolas" panose="020B0609020204030204" pitchFamily="49" charset="0"/>
                <a:cs typeface="Consolas" panose="020B0609020204030204" pitchFamily="49" charset="0"/>
              </a:rPr>
              <a:t>263 Grove St, San Francisco, CA 94102</a:t>
            </a:r>
            <a:r>
              <a:rPr lang="en-US" sz="1961" dirty="0">
                <a:latin typeface="Consolas" panose="020B0609020204030204" pitchFamily="49" charset="0"/>
                <a:cs typeface="Consolas" panose="020B0609020204030204" pitchFamily="49" charset="0"/>
              </a:rPr>
              <a:t>&lt;/</a:t>
            </a:r>
            <a:r>
              <a:rPr lang="en-US" sz="1961" dirty="0">
                <a:solidFill>
                  <a:schemeClr val="accent1"/>
                </a:solidFill>
                <a:latin typeface="Consolas" panose="020B0609020204030204" pitchFamily="49" charset="0"/>
                <a:cs typeface="Consolas" panose="020B0609020204030204" pitchFamily="49" charset="0"/>
              </a:rPr>
              <a:t>text</a:t>
            </a:r>
            <a:r>
              <a:rPr lang="en-US" sz="1961" dirty="0">
                <a:latin typeface="Consolas" panose="020B0609020204030204" pitchFamily="49" charset="0"/>
                <a:cs typeface="Consolas" panose="020B0609020204030204" pitchFamily="49" charset="0"/>
              </a:rPr>
              <a:t>&gt;</a:t>
            </a:r>
          </a:p>
          <a:p>
            <a:pPr>
              <a:spcBef>
                <a:spcPts val="400"/>
              </a:spcBef>
            </a:pPr>
            <a:r>
              <a:rPr lang="en-US" sz="1961" dirty="0">
                <a:latin typeface="Consolas" panose="020B0609020204030204" pitchFamily="49" charset="0"/>
                <a:cs typeface="Consolas" panose="020B0609020204030204" pitchFamily="49" charset="0"/>
              </a:rPr>
              <a:t>    &lt;/</a:t>
            </a:r>
            <a:r>
              <a:rPr lang="en-US" sz="1961" dirty="0">
                <a:solidFill>
                  <a:schemeClr val="accent1"/>
                </a:solidFill>
                <a:latin typeface="Consolas" panose="020B0609020204030204" pitchFamily="49" charset="0"/>
                <a:cs typeface="Consolas" panose="020B0609020204030204" pitchFamily="49" charset="0"/>
              </a:rPr>
              <a:t>subgroup</a:t>
            </a:r>
            <a:r>
              <a:rPr lang="en-US" sz="1961" dirty="0">
                <a:latin typeface="Consolas" panose="020B0609020204030204" pitchFamily="49" charset="0"/>
                <a:cs typeface="Consolas" panose="020B0609020204030204" pitchFamily="49" charset="0"/>
              </a:rPr>
              <a:t>&gt;</a:t>
            </a:r>
          </a:p>
          <a:p>
            <a:pPr>
              <a:spcBef>
                <a:spcPts val="400"/>
              </a:spcBef>
            </a:pPr>
            <a:r>
              <a:rPr lang="en-US" sz="1961" dirty="0">
                <a:latin typeface="Consolas" panose="020B0609020204030204" pitchFamily="49" charset="0"/>
                <a:cs typeface="Consolas" panose="020B0609020204030204" pitchFamily="49" charset="0"/>
              </a:rPr>
              <a:t>  &lt;/</a:t>
            </a:r>
            <a:r>
              <a:rPr lang="en-US" sz="1961" dirty="0">
                <a:solidFill>
                  <a:schemeClr val="accent1"/>
                </a:solidFill>
                <a:latin typeface="Consolas" panose="020B0609020204030204" pitchFamily="49" charset="0"/>
                <a:cs typeface="Consolas" panose="020B0609020204030204" pitchFamily="49" charset="0"/>
              </a:rPr>
              <a:t>group</a:t>
            </a:r>
            <a:r>
              <a:rPr lang="en-US" sz="1961" dirty="0">
                <a:latin typeface="Consolas" panose="020B0609020204030204" pitchFamily="49" charset="0"/>
                <a:cs typeface="Consolas" panose="020B0609020204030204" pitchFamily="49" charset="0"/>
              </a:rPr>
              <a:t>&gt;</a:t>
            </a:r>
          </a:p>
          <a:p>
            <a:pPr>
              <a:spcBef>
                <a:spcPts val="400"/>
              </a:spcBef>
            </a:pPr>
            <a:r>
              <a:rPr lang="fr-FR" sz="1961" dirty="0">
                <a:latin typeface="Consolas" panose="020B0609020204030204" pitchFamily="49" charset="0"/>
                <a:cs typeface="Consolas" panose="020B0609020204030204" pitchFamily="49" charset="0"/>
              </a:rPr>
              <a:t>  &lt;</a:t>
            </a:r>
            <a:r>
              <a:rPr lang="fr-FR" sz="1961" dirty="0">
                <a:solidFill>
                  <a:schemeClr val="accent1"/>
                </a:solidFill>
                <a:latin typeface="Consolas" panose="020B0609020204030204" pitchFamily="49" charset="0"/>
                <a:cs typeface="Consolas" panose="020B0609020204030204" pitchFamily="49" charset="0"/>
              </a:rPr>
              <a:t>image</a:t>
            </a:r>
            <a:r>
              <a:rPr lang="fr-FR" sz="1961" dirty="0">
                <a:latin typeface="Consolas" panose="020B0609020204030204" pitchFamily="49" charset="0"/>
                <a:cs typeface="Consolas" panose="020B0609020204030204" pitchFamily="49" charset="0"/>
              </a:rPr>
              <a:t> placement="</a:t>
            </a:r>
            <a:r>
              <a:rPr lang="fr-FR" sz="1961" dirty="0" err="1">
                <a:latin typeface="Consolas" panose="020B0609020204030204" pitchFamily="49" charset="0"/>
                <a:cs typeface="Consolas" panose="020B0609020204030204" pitchFamily="49" charset="0"/>
              </a:rPr>
              <a:t>inline</a:t>
            </a:r>
            <a:r>
              <a:rPr lang="fr-FR" sz="1961" dirty="0">
                <a:latin typeface="Consolas" panose="020B0609020204030204" pitchFamily="49" charset="0"/>
                <a:cs typeface="Consolas" panose="020B0609020204030204" pitchFamily="49" charset="0"/>
              </a:rPr>
              <a:t>" </a:t>
            </a:r>
            <a:r>
              <a:rPr lang="fr-FR" sz="1961" dirty="0" err="1">
                <a:latin typeface="Consolas" panose="020B0609020204030204" pitchFamily="49" charset="0"/>
                <a:cs typeface="Consolas" panose="020B0609020204030204" pitchFamily="49" charset="0"/>
              </a:rPr>
              <a:t>src</a:t>
            </a:r>
            <a:r>
              <a:rPr lang="fr-FR" sz="1961" dirty="0">
                <a:latin typeface="Consolas" panose="020B0609020204030204" pitchFamily="49" charset="0"/>
                <a:cs typeface="Consolas" panose="020B0609020204030204" pitchFamily="49" charset="0"/>
              </a:rPr>
              <a:t>="http://map.jpg"/&gt;</a:t>
            </a:r>
          </a:p>
          <a:p>
            <a:pPr>
              <a:spcBef>
                <a:spcPts val="400"/>
              </a:spcBef>
            </a:pPr>
            <a:r>
              <a:rPr lang="en-US" sz="1961" dirty="0">
                <a:latin typeface="Consolas" panose="020B0609020204030204" pitchFamily="49" charset="0"/>
                <a:cs typeface="Consolas" panose="020B0609020204030204" pitchFamily="49" charset="0"/>
              </a:rPr>
              <a:t>&lt;/</a:t>
            </a:r>
            <a:r>
              <a:rPr lang="en-US" sz="1961" dirty="0">
                <a:solidFill>
                  <a:schemeClr val="accent1"/>
                </a:solidFill>
                <a:latin typeface="Consolas" panose="020B0609020204030204" pitchFamily="49" charset="0"/>
                <a:cs typeface="Consolas" panose="020B0609020204030204" pitchFamily="49" charset="0"/>
              </a:rPr>
              <a:t>binding</a:t>
            </a:r>
            <a:r>
              <a:rPr lang="en-US" sz="1961" dirty="0">
                <a:latin typeface="Consolas" panose="020B0609020204030204" pitchFamily="49" charset="0"/>
                <a:cs typeface="Consolas" panose="020B0609020204030204" pitchFamily="49" charset="0"/>
              </a:rPr>
              <a:t>&gt;</a:t>
            </a:r>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8262360" y="1412044"/>
            <a:ext cx="3751194" cy="3378831"/>
          </a:xfrm>
          <a:prstGeom prst="rect">
            <a:avLst/>
          </a:prstGeom>
        </p:spPr>
      </p:pic>
      <p:sp>
        <p:nvSpPr>
          <p:cNvPr id="5" name="Rectangle 4"/>
          <p:cNvSpPr/>
          <p:nvPr/>
        </p:nvSpPr>
        <p:spPr bwMode="auto">
          <a:xfrm>
            <a:off x="8038254" y="2457873"/>
            <a:ext cx="2360897" cy="2539870"/>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1489091" y="1474290"/>
            <a:ext cx="3008828" cy="52291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572015" y="5641246"/>
            <a:ext cx="6872590" cy="52291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164220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22" presetClass="entr" presetSubtype="8" fill="hold" grpId="0" nodeType="afterEffect">
                                  <p:stCondLst>
                                    <p:cond delay="100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3500"/>
                            </p:stCondLst>
                            <p:childTnLst>
                              <p:par>
                                <p:cTn id="13" presetID="22" presetClass="entr" presetSubtype="8" fill="hold" grpId="0" nodeType="afterEffect">
                                  <p:stCondLst>
                                    <p:cond delay="100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Agenda</a:t>
            </a:r>
            <a:endParaRPr lang="en-GB" dirty="0"/>
          </a:p>
        </p:txBody>
      </p:sp>
      <p:sp>
        <p:nvSpPr>
          <p:cNvPr id="2" name="Text Placeholder 1"/>
          <p:cNvSpPr>
            <a:spLocks noGrp="1"/>
          </p:cNvSpPr>
          <p:nvPr>
            <p:ph type="body" sz="quarter" idx="10"/>
          </p:nvPr>
        </p:nvSpPr>
        <p:spPr>
          <a:xfrm>
            <a:off x="269239" y="1189177"/>
            <a:ext cx="11653523" cy="3382529"/>
          </a:xfrm>
        </p:spPr>
        <p:txBody>
          <a:bodyPr/>
          <a:lstStyle/>
          <a:p>
            <a:r>
              <a:rPr lang="en-US" dirty="0"/>
              <a:t>Tile basics</a:t>
            </a:r>
          </a:p>
          <a:p>
            <a:r>
              <a:rPr lang="en-US" dirty="0"/>
              <a:t>Tile templates</a:t>
            </a:r>
          </a:p>
          <a:p>
            <a:r>
              <a:rPr lang="en-US" dirty="0"/>
              <a:t>Adaptive templates</a:t>
            </a:r>
          </a:p>
          <a:p>
            <a:r>
              <a:rPr lang="en-US" dirty="0" smtClean="0"/>
              <a:t>Toast</a:t>
            </a:r>
            <a:endParaRPr lang="en-US" dirty="0"/>
          </a:p>
          <a:p>
            <a:r>
              <a:rPr lang="en-US" dirty="0"/>
              <a:t>Interactive </a:t>
            </a:r>
            <a:r>
              <a:rPr lang="en-US" dirty="0" smtClean="0"/>
              <a:t>toast</a:t>
            </a:r>
            <a:endParaRPr lang="en-US" dirty="0" smtClean="0"/>
          </a:p>
        </p:txBody>
      </p:sp>
    </p:spTree>
    <p:extLst>
      <p:ext uri="{BB962C8B-B14F-4D97-AF65-F5344CB8AC3E}">
        <p14:creationId xmlns:p14="http://schemas.microsoft.com/office/powerpoint/2010/main" val="304534117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Toast</a:t>
            </a:r>
            <a:endParaRPr lang="en-US" dirty="0"/>
          </a:p>
        </p:txBody>
      </p:sp>
    </p:spTree>
    <p:extLst>
      <p:ext uri="{BB962C8B-B14F-4D97-AF65-F5344CB8AC3E}">
        <p14:creationId xmlns:p14="http://schemas.microsoft.com/office/powerpoint/2010/main" val="196671378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7216531" y="3728121"/>
            <a:ext cx="4977734" cy="3129394"/>
          </a:xfrm>
          <a:prstGeom prst="rect">
            <a:avLst/>
          </a:prstGeom>
        </p:spPr>
      </p:pic>
      <p:sp>
        <p:nvSpPr>
          <p:cNvPr id="3" name="Title 2"/>
          <p:cNvSpPr>
            <a:spLocks noGrp="1"/>
          </p:cNvSpPr>
          <p:nvPr>
            <p:ph type="title"/>
          </p:nvPr>
        </p:nvSpPr>
        <p:spPr/>
        <p:txBody>
          <a:bodyPr/>
          <a:lstStyle/>
          <a:p>
            <a:r>
              <a:rPr lang="en-US" smtClean="0"/>
              <a:t>Toasts</a:t>
            </a:r>
            <a:endParaRPr lang="en-US" dirty="0"/>
          </a:p>
        </p:txBody>
      </p:sp>
      <p:sp>
        <p:nvSpPr>
          <p:cNvPr id="4" name="Text Placeholder 3"/>
          <p:cNvSpPr>
            <a:spLocks noGrp="1"/>
          </p:cNvSpPr>
          <p:nvPr>
            <p:ph type="body" sz="quarter" idx="10"/>
          </p:nvPr>
        </p:nvSpPr>
        <p:spPr>
          <a:xfrm>
            <a:off x="269240" y="1189175"/>
            <a:ext cx="6287007" cy="3394968"/>
          </a:xfrm>
        </p:spPr>
        <p:txBody>
          <a:bodyPr/>
          <a:lstStyle/>
          <a:p>
            <a:r>
              <a:rPr lang="en-US" dirty="0" smtClean="0"/>
              <a:t>Glance (consume)</a:t>
            </a:r>
          </a:p>
          <a:p>
            <a:pPr lvl="1"/>
            <a:r>
              <a:rPr lang="en-US" dirty="0" smtClean="0"/>
              <a:t>See new information from your apps.</a:t>
            </a:r>
          </a:p>
          <a:p>
            <a:endParaRPr lang="en-US" dirty="0" smtClean="0"/>
          </a:p>
          <a:p>
            <a:r>
              <a:rPr lang="en-US" dirty="0" smtClean="0"/>
              <a:t>Act (chase, or take actions)</a:t>
            </a:r>
          </a:p>
          <a:p>
            <a:pPr lvl="1"/>
            <a:r>
              <a:rPr lang="en-US" dirty="0" smtClean="0"/>
              <a:t>Toasts invite you to begin or complete a task. </a:t>
            </a:r>
          </a:p>
          <a:p>
            <a:pPr lvl="1"/>
            <a:r>
              <a:rPr lang="en-US" dirty="0" smtClean="0"/>
              <a:t>The toast is the app’s door by chasing (clicking) it.  </a:t>
            </a:r>
          </a:p>
          <a:p>
            <a:pPr lvl="1"/>
            <a:r>
              <a:rPr lang="en-US" dirty="0" smtClean="0"/>
              <a:t>Additional actions enable users to perform simple tasks without context switching.</a:t>
            </a:r>
            <a:endParaRPr lang="en-US" dirty="0"/>
          </a:p>
        </p:txBody>
      </p:sp>
      <p:pic>
        <p:nvPicPr>
          <p:cNvPr id="7" name="Picture 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216531" y="-7295"/>
            <a:ext cx="4977734" cy="3734795"/>
          </a:xfrm>
          <a:prstGeom prst="rect">
            <a:avLst/>
          </a:prstGeom>
        </p:spPr>
      </p:pic>
    </p:spTree>
    <p:extLst>
      <p:ext uri="{BB962C8B-B14F-4D97-AF65-F5344CB8AC3E}">
        <p14:creationId xmlns:p14="http://schemas.microsoft.com/office/powerpoint/2010/main" val="3363149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Toast templates</a:t>
            </a:r>
            <a:endParaRPr lang="en-US" dirty="0"/>
          </a:p>
        </p:txBody>
      </p:sp>
      <p:sp>
        <p:nvSpPr>
          <p:cNvPr id="4" name="Text Placeholder 3"/>
          <p:cNvSpPr>
            <a:spLocks noGrp="1"/>
          </p:cNvSpPr>
          <p:nvPr>
            <p:ph type="body" sz="quarter" idx="10"/>
          </p:nvPr>
        </p:nvSpPr>
        <p:spPr>
          <a:xfrm>
            <a:off x="269240" y="1189175"/>
            <a:ext cx="5738367" cy="1877004"/>
          </a:xfrm>
        </p:spPr>
        <p:txBody>
          <a:bodyPr/>
          <a:lstStyle/>
          <a:p>
            <a:r>
              <a:rPr lang="en-US" dirty="0" smtClean="0"/>
              <a:t>If a template meets your needs, </a:t>
            </a:r>
            <a:br>
              <a:rPr lang="en-US" dirty="0" smtClean="0"/>
            </a:br>
            <a:r>
              <a:rPr lang="en-US" dirty="0" smtClean="0"/>
              <a:t>go ahead and use it. </a:t>
            </a:r>
          </a:p>
          <a:p>
            <a:r>
              <a:rPr lang="en-US" dirty="0" smtClean="0"/>
              <a:t>Previous templates remain</a:t>
            </a:r>
          </a:p>
          <a:p>
            <a:pPr lvl="1"/>
            <a:r>
              <a:rPr lang="en-US" dirty="0" smtClean="0"/>
              <a:t>Phone and Windows templates have been merged</a:t>
            </a:r>
          </a:p>
          <a:p>
            <a:r>
              <a:rPr lang="en-US" dirty="0" smtClean="0"/>
              <a:t>Adaptive template</a:t>
            </a:r>
          </a:p>
          <a:p>
            <a:pPr lvl="1"/>
            <a:r>
              <a:rPr lang="en-US" dirty="0" smtClean="0"/>
              <a:t>Same XML syntax as tiles</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917723" y="3951915"/>
            <a:ext cx="4772855" cy="1115732"/>
          </a:xfrm>
          <a:prstGeom prst="rect">
            <a:avLst/>
          </a:prstGeom>
          <a:ln>
            <a:solidFill>
              <a:schemeClr val="tx1"/>
            </a:solidFill>
          </a:ln>
        </p:spPr>
      </p:pic>
      <p:pic>
        <p:nvPicPr>
          <p:cNvPr id="9" name="Picture 8"/>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6917723" y="5260478"/>
            <a:ext cx="4780969" cy="1117629"/>
          </a:xfrm>
          <a:prstGeom prst="rect">
            <a:avLst/>
          </a:prstGeom>
          <a:ln>
            <a:solidFill>
              <a:schemeClr val="tx1"/>
            </a:solidFill>
          </a:ln>
        </p:spPr>
      </p:pic>
    </p:spTree>
    <p:extLst>
      <p:ext uri="{BB962C8B-B14F-4D97-AF65-F5344CB8AC3E}">
        <p14:creationId xmlns:p14="http://schemas.microsoft.com/office/powerpoint/2010/main" val="1228735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Sending toast</a:t>
            </a:r>
            <a:endParaRPr lang="en-US" dirty="0"/>
          </a:p>
        </p:txBody>
      </p:sp>
      <p:sp>
        <p:nvSpPr>
          <p:cNvPr id="4" name="Text Placeholder 3"/>
          <p:cNvSpPr>
            <a:spLocks noGrp="1"/>
          </p:cNvSpPr>
          <p:nvPr>
            <p:ph type="body" sz="quarter" idx="10"/>
          </p:nvPr>
        </p:nvSpPr>
        <p:spPr/>
        <p:txBody>
          <a:bodyPr/>
          <a:lstStyle/>
          <a:p>
            <a:r>
              <a:rPr lang="en-US" smtClean="0"/>
              <a:t>Scheduled</a:t>
            </a:r>
          </a:p>
          <a:p>
            <a:pPr lvl="1"/>
            <a:r>
              <a:rPr lang="en-US" smtClean="0"/>
              <a:t>Set template and time with “ScheduledToastNotification”</a:t>
            </a:r>
          </a:p>
          <a:p>
            <a:pPr lvl="1"/>
            <a:r>
              <a:rPr lang="en-US" smtClean="0"/>
              <a:t>Toast can also be set to be recurring.</a:t>
            </a:r>
          </a:p>
          <a:p>
            <a:r>
              <a:rPr lang="en-US" smtClean="0"/>
              <a:t>Local</a:t>
            </a:r>
          </a:p>
          <a:p>
            <a:pPr lvl="1"/>
            <a:r>
              <a:rPr lang="en-US" smtClean="0"/>
              <a:t>Send from (foreground/background) app</a:t>
            </a:r>
          </a:p>
          <a:p>
            <a:pPr lvl="1"/>
            <a:r>
              <a:rPr lang="en-US" smtClean="0"/>
              <a:t>This includes desktop apps with “AppUserModelID”</a:t>
            </a:r>
          </a:p>
          <a:p>
            <a:r>
              <a:rPr lang="en-US" smtClean="0"/>
              <a:t>Push</a:t>
            </a:r>
          </a:p>
          <a:p>
            <a:pPr lvl="1"/>
            <a:r>
              <a:rPr lang="en-US" smtClean="0"/>
              <a:t>Use push services</a:t>
            </a:r>
            <a:endParaRPr lang="en-US" dirty="0"/>
          </a:p>
        </p:txBody>
      </p:sp>
    </p:spTree>
    <p:extLst>
      <p:ext uri="{BB962C8B-B14F-4D97-AF65-F5344CB8AC3E}">
        <p14:creationId xmlns:p14="http://schemas.microsoft.com/office/powerpoint/2010/main" val="4113375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Sending toast</a:t>
            </a:r>
            <a:endParaRPr lang="en-US" dirty="0"/>
          </a:p>
        </p:txBody>
      </p:sp>
      <p:sp>
        <p:nvSpPr>
          <p:cNvPr id="5" name="Text Placeholder 4"/>
          <p:cNvSpPr>
            <a:spLocks noGrp="1"/>
          </p:cNvSpPr>
          <p:nvPr>
            <p:ph type="body" sz="quarter" idx="10"/>
          </p:nvPr>
        </p:nvSpPr>
        <p:spPr/>
        <p:txBody>
          <a:bodyPr/>
          <a:lstStyle/>
          <a:p>
            <a:pPr>
              <a:spcBef>
                <a:spcPts val="400"/>
              </a:spcBef>
            </a:pPr>
            <a:endParaRPr lang="en-US" sz="1961" dirty="0">
              <a:solidFill>
                <a:srgbClr val="008000"/>
              </a:solidFill>
              <a:highlight>
                <a:srgbClr val="FFFFFF"/>
              </a:highlight>
            </a:endParaRPr>
          </a:p>
          <a:p>
            <a:pPr>
              <a:spcBef>
                <a:spcPts val="400"/>
              </a:spcBef>
            </a:pPr>
            <a:r>
              <a:rPr lang="en-US" sz="1961" dirty="0">
                <a:solidFill>
                  <a:srgbClr val="008000"/>
                </a:solidFill>
                <a:highlight>
                  <a:srgbClr val="FFFFFF"/>
                </a:highlight>
              </a:rPr>
              <a:t>// build toast</a:t>
            </a:r>
            <a:endParaRPr lang="en-US" sz="1961" dirty="0">
              <a:solidFill>
                <a:srgbClr val="000000"/>
              </a:solidFill>
              <a:highlight>
                <a:srgbClr val="FFFFFF"/>
              </a:highlight>
            </a:endParaRPr>
          </a:p>
          <a:p>
            <a:pPr>
              <a:spcBef>
                <a:spcPts val="400"/>
              </a:spcBef>
            </a:pPr>
            <a:r>
              <a:rPr lang="en-US" sz="1961" dirty="0" err="1">
                <a:solidFill>
                  <a:srgbClr val="0000FF"/>
                </a:solidFill>
                <a:highlight>
                  <a:srgbClr val="FFFFFF"/>
                </a:highlight>
              </a:rPr>
              <a:t>var</a:t>
            </a:r>
            <a:r>
              <a:rPr lang="en-US" sz="1961" dirty="0">
                <a:solidFill>
                  <a:srgbClr val="000000"/>
                </a:solidFill>
                <a:highlight>
                  <a:srgbClr val="FFFFFF"/>
                </a:highlight>
              </a:rPr>
              <a:t> template = </a:t>
            </a:r>
            <a:r>
              <a:rPr lang="en-US" sz="1961" dirty="0">
                <a:solidFill>
                  <a:srgbClr val="2B91AF"/>
                </a:solidFill>
                <a:highlight>
                  <a:srgbClr val="FFFFFF"/>
                </a:highlight>
              </a:rPr>
              <a:t>ToastTemplateType</a:t>
            </a:r>
            <a:r>
              <a:rPr lang="en-US" sz="1961" dirty="0">
                <a:solidFill>
                  <a:srgbClr val="000000"/>
                </a:solidFill>
                <a:highlight>
                  <a:srgbClr val="FFFFFF"/>
                </a:highlight>
              </a:rPr>
              <a:t>.ToastText01;</a:t>
            </a:r>
          </a:p>
          <a:p>
            <a:pPr>
              <a:spcBef>
                <a:spcPts val="400"/>
              </a:spcBef>
            </a:pPr>
            <a:r>
              <a:rPr lang="en-US" sz="1961" dirty="0" err="1">
                <a:solidFill>
                  <a:srgbClr val="0000FF"/>
                </a:solidFill>
                <a:highlight>
                  <a:srgbClr val="FFFFFF"/>
                </a:highlight>
              </a:rPr>
              <a:t>var</a:t>
            </a:r>
            <a:r>
              <a:rPr lang="en-US" sz="1961" dirty="0">
                <a:solidFill>
                  <a:srgbClr val="000000"/>
                </a:solidFill>
                <a:highlight>
                  <a:srgbClr val="FFFFFF"/>
                </a:highlight>
              </a:rPr>
              <a:t> xml = </a:t>
            </a:r>
            <a:r>
              <a:rPr lang="en-US" sz="1961" dirty="0" err="1">
                <a:solidFill>
                  <a:srgbClr val="2B91AF"/>
                </a:solidFill>
                <a:highlight>
                  <a:srgbClr val="FFFFFF"/>
                </a:highlight>
              </a:rPr>
              <a:t>ToastNotificationManager</a:t>
            </a:r>
            <a:r>
              <a:rPr lang="en-US" sz="1961" dirty="0" err="1">
                <a:solidFill>
                  <a:srgbClr val="000000"/>
                </a:solidFill>
                <a:highlight>
                  <a:srgbClr val="FFFFFF"/>
                </a:highlight>
              </a:rPr>
              <a:t>.GetTemplateContent</a:t>
            </a:r>
            <a:r>
              <a:rPr lang="en-US" sz="1961" dirty="0">
                <a:solidFill>
                  <a:srgbClr val="000000"/>
                </a:solidFill>
                <a:highlight>
                  <a:srgbClr val="FFFFFF"/>
                </a:highlight>
              </a:rPr>
              <a:t>(template);</a:t>
            </a:r>
          </a:p>
          <a:p>
            <a:pPr>
              <a:spcBef>
                <a:spcPts val="400"/>
              </a:spcBef>
            </a:pPr>
            <a:r>
              <a:rPr lang="en-US" sz="1961" dirty="0" err="1">
                <a:solidFill>
                  <a:srgbClr val="000000"/>
                </a:solidFill>
                <a:highlight>
                  <a:srgbClr val="FFFFFF"/>
                </a:highlight>
              </a:rPr>
              <a:t>xml.DocumentElement.SetAttribute</a:t>
            </a:r>
            <a:r>
              <a:rPr lang="en-US" sz="1961" dirty="0">
                <a:solidFill>
                  <a:srgbClr val="000000"/>
                </a:solidFill>
                <a:highlight>
                  <a:srgbClr val="FFFFFF"/>
                </a:highlight>
              </a:rPr>
              <a:t>(</a:t>
            </a:r>
            <a:r>
              <a:rPr lang="en-US" sz="1961" dirty="0">
                <a:solidFill>
                  <a:srgbClr val="A31515"/>
                </a:solidFill>
                <a:highlight>
                  <a:srgbClr val="FFFFFF"/>
                </a:highlight>
              </a:rPr>
              <a:t>"launch"</a:t>
            </a:r>
            <a:r>
              <a:rPr lang="en-US" sz="1961" dirty="0">
                <a:solidFill>
                  <a:srgbClr val="000000"/>
                </a:solidFill>
                <a:highlight>
                  <a:srgbClr val="FFFFFF"/>
                </a:highlight>
              </a:rPr>
              <a:t>, </a:t>
            </a:r>
            <a:r>
              <a:rPr lang="en-US" sz="1961" dirty="0">
                <a:solidFill>
                  <a:srgbClr val="A31515"/>
                </a:solidFill>
                <a:highlight>
                  <a:srgbClr val="FFFFFF"/>
                </a:highlight>
              </a:rPr>
              <a:t>"</a:t>
            </a:r>
            <a:r>
              <a:rPr lang="en-US" sz="1961" dirty="0" err="1">
                <a:solidFill>
                  <a:srgbClr val="A31515"/>
                </a:solidFill>
                <a:highlight>
                  <a:srgbClr val="FFFFFF"/>
                </a:highlight>
              </a:rPr>
              <a:t>Args</a:t>
            </a:r>
            <a:r>
              <a:rPr lang="en-US" sz="1961" dirty="0">
                <a:solidFill>
                  <a:srgbClr val="A31515"/>
                </a:solidFill>
                <a:highlight>
                  <a:srgbClr val="FFFFFF"/>
                </a:highlight>
              </a:rPr>
              <a:t>"</a:t>
            </a:r>
            <a:r>
              <a:rPr lang="en-US" sz="1961" dirty="0">
                <a:solidFill>
                  <a:srgbClr val="000000"/>
                </a:solidFill>
                <a:highlight>
                  <a:srgbClr val="FFFFFF"/>
                </a:highlight>
              </a:rPr>
              <a:t>);</a:t>
            </a:r>
          </a:p>
          <a:p>
            <a:pPr>
              <a:spcBef>
                <a:spcPts val="400"/>
              </a:spcBef>
            </a:pPr>
            <a:endParaRPr lang="en-US" sz="1961" dirty="0">
              <a:solidFill>
                <a:srgbClr val="000000"/>
              </a:solidFill>
              <a:highlight>
                <a:srgbClr val="FFFFFF"/>
              </a:highlight>
            </a:endParaRPr>
          </a:p>
          <a:p>
            <a:pPr>
              <a:spcBef>
                <a:spcPts val="400"/>
              </a:spcBef>
            </a:pPr>
            <a:r>
              <a:rPr lang="en-US" sz="1961" dirty="0">
                <a:solidFill>
                  <a:srgbClr val="008000"/>
                </a:solidFill>
                <a:highlight>
                  <a:srgbClr val="FFFFFF"/>
                </a:highlight>
              </a:rPr>
              <a:t>// set value</a:t>
            </a:r>
            <a:endParaRPr lang="en-US" sz="1961" dirty="0">
              <a:solidFill>
                <a:srgbClr val="000000"/>
              </a:solidFill>
              <a:highlight>
                <a:srgbClr val="FFFFFF"/>
              </a:highlight>
            </a:endParaRPr>
          </a:p>
          <a:p>
            <a:pPr>
              <a:spcBef>
                <a:spcPts val="400"/>
              </a:spcBef>
            </a:pPr>
            <a:r>
              <a:rPr lang="en-US" sz="1961" dirty="0" err="1">
                <a:solidFill>
                  <a:srgbClr val="0000FF"/>
                </a:solidFill>
                <a:highlight>
                  <a:srgbClr val="FFFFFF"/>
                </a:highlight>
              </a:rPr>
              <a:t>var</a:t>
            </a:r>
            <a:r>
              <a:rPr lang="en-US" sz="1961" dirty="0">
                <a:solidFill>
                  <a:srgbClr val="000000"/>
                </a:solidFill>
                <a:highlight>
                  <a:srgbClr val="FFFFFF"/>
                </a:highlight>
              </a:rPr>
              <a:t> text = </a:t>
            </a:r>
            <a:r>
              <a:rPr lang="en-US" sz="1961" dirty="0" err="1">
                <a:solidFill>
                  <a:srgbClr val="000000"/>
                </a:solidFill>
                <a:highlight>
                  <a:srgbClr val="FFFFFF"/>
                </a:highlight>
              </a:rPr>
              <a:t>xml.CreateTextNode</a:t>
            </a:r>
            <a:r>
              <a:rPr lang="en-US" sz="1961" dirty="0">
                <a:solidFill>
                  <a:srgbClr val="000000"/>
                </a:solidFill>
                <a:highlight>
                  <a:srgbClr val="FFFFFF"/>
                </a:highlight>
              </a:rPr>
              <a:t>(content);</a:t>
            </a:r>
          </a:p>
          <a:p>
            <a:pPr>
              <a:spcBef>
                <a:spcPts val="400"/>
              </a:spcBef>
            </a:pPr>
            <a:r>
              <a:rPr lang="en-US" sz="1961" dirty="0" err="1">
                <a:solidFill>
                  <a:srgbClr val="0000FF"/>
                </a:solidFill>
                <a:highlight>
                  <a:srgbClr val="FFFFFF"/>
                </a:highlight>
              </a:rPr>
              <a:t>var</a:t>
            </a:r>
            <a:r>
              <a:rPr lang="en-US" sz="1961" dirty="0">
                <a:solidFill>
                  <a:srgbClr val="000000"/>
                </a:solidFill>
                <a:highlight>
                  <a:srgbClr val="FFFFFF"/>
                </a:highlight>
              </a:rPr>
              <a:t> elements = </a:t>
            </a:r>
            <a:r>
              <a:rPr lang="en-US" sz="1961" dirty="0" err="1">
                <a:solidFill>
                  <a:srgbClr val="000000"/>
                </a:solidFill>
                <a:highlight>
                  <a:srgbClr val="FFFFFF"/>
                </a:highlight>
              </a:rPr>
              <a:t>xml.GetElementsByTagName</a:t>
            </a:r>
            <a:r>
              <a:rPr lang="en-US" sz="1961" dirty="0">
                <a:solidFill>
                  <a:srgbClr val="000000"/>
                </a:solidFill>
                <a:highlight>
                  <a:srgbClr val="FFFFFF"/>
                </a:highlight>
              </a:rPr>
              <a:t>(</a:t>
            </a:r>
            <a:r>
              <a:rPr lang="en-US" sz="1961" dirty="0">
                <a:solidFill>
                  <a:srgbClr val="A31515"/>
                </a:solidFill>
                <a:highlight>
                  <a:srgbClr val="FFFFFF"/>
                </a:highlight>
              </a:rPr>
              <a:t>"text"</a:t>
            </a:r>
            <a:r>
              <a:rPr lang="en-US" sz="1961" dirty="0">
                <a:solidFill>
                  <a:srgbClr val="000000"/>
                </a:solidFill>
                <a:highlight>
                  <a:srgbClr val="FFFFFF"/>
                </a:highlight>
              </a:rPr>
              <a:t>);</a:t>
            </a:r>
          </a:p>
          <a:p>
            <a:pPr>
              <a:spcBef>
                <a:spcPts val="400"/>
              </a:spcBef>
            </a:pPr>
            <a:r>
              <a:rPr lang="en-US" sz="1961" dirty="0">
                <a:solidFill>
                  <a:srgbClr val="000000"/>
                </a:solidFill>
                <a:highlight>
                  <a:srgbClr val="FFFFFF"/>
                </a:highlight>
              </a:rPr>
              <a:t>elements[0].</a:t>
            </a:r>
            <a:r>
              <a:rPr lang="en-US" sz="1961" dirty="0" err="1">
                <a:solidFill>
                  <a:srgbClr val="000000"/>
                </a:solidFill>
                <a:highlight>
                  <a:srgbClr val="FFFFFF"/>
                </a:highlight>
              </a:rPr>
              <a:t>AppendChild</a:t>
            </a:r>
            <a:r>
              <a:rPr lang="en-US" sz="1961" dirty="0">
                <a:solidFill>
                  <a:srgbClr val="000000"/>
                </a:solidFill>
                <a:highlight>
                  <a:srgbClr val="FFFFFF"/>
                </a:highlight>
              </a:rPr>
              <a:t>(text);</a:t>
            </a:r>
          </a:p>
          <a:p>
            <a:pPr>
              <a:spcBef>
                <a:spcPts val="400"/>
              </a:spcBef>
            </a:pPr>
            <a:endParaRPr lang="en-US" sz="1961" dirty="0">
              <a:solidFill>
                <a:srgbClr val="000000"/>
              </a:solidFill>
              <a:highlight>
                <a:srgbClr val="FFFFFF"/>
              </a:highlight>
            </a:endParaRPr>
          </a:p>
          <a:p>
            <a:pPr>
              <a:spcBef>
                <a:spcPts val="400"/>
              </a:spcBef>
            </a:pPr>
            <a:r>
              <a:rPr lang="en-US" sz="1961" dirty="0">
                <a:solidFill>
                  <a:srgbClr val="008000"/>
                </a:solidFill>
                <a:highlight>
                  <a:srgbClr val="FFFFFF"/>
                </a:highlight>
              </a:rPr>
              <a:t>// show toast</a:t>
            </a:r>
            <a:endParaRPr lang="en-US" sz="1961" dirty="0">
              <a:solidFill>
                <a:srgbClr val="000000"/>
              </a:solidFill>
              <a:highlight>
                <a:srgbClr val="FFFFFF"/>
              </a:highlight>
            </a:endParaRPr>
          </a:p>
          <a:p>
            <a:pPr>
              <a:spcBef>
                <a:spcPts val="400"/>
              </a:spcBef>
            </a:pPr>
            <a:r>
              <a:rPr lang="en-US" sz="1961" dirty="0" err="1">
                <a:solidFill>
                  <a:srgbClr val="0000FF"/>
                </a:solidFill>
                <a:highlight>
                  <a:srgbClr val="FFFFFF"/>
                </a:highlight>
              </a:rPr>
              <a:t>var</a:t>
            </a:r>
            <a:r>
              <a:rPr lang="en-US" sz="1961" dirty="0">
                <a:solidFill>
                  <a:srgbClr val="000000"/>
                </a:solidFill>
                <a:highlight>
                  <a:srgbClr val="FFFFFF"/>
                </a:highlight>
              </a:rPr>
              <a:t> toast = </a:t>
            </a:r>
            <a:r>
              <a:rPr lang="en-US" sz="1961" dirty="0">
                <a:solidFill>
                  <a:srgbClr val="0000FF"/>
                </a:solidFill>
                <a:highlight>
                  <a:srgbClr val="FFFFFF"/>
                </a:highlight>
              </a:rPr>
              <a:t>new</a:t>
            </a:r>
            <a:r>
              <a:rPr lang="en-US" sz="1961" dirty="0">
                <a:solidFill>
                  <a:srgbClr val="000000"/>
                </a:solidFill>
                <a:highlight>
                  <a:srgbClr val="FFFFFF"/>
                </a:highlight>
              </a:rPr>
              <a:t> </a:t>
            </a:r>
            <a:r>
              <a:rPr lang="en-US" sz="1961" dirty="0" err="1">
                <a:solidFill>
                  <a:srgbClr val="2B91AF"/>
                </a:solidFill>
                <a:highlight>
                  <a:srgbClr val="FFFFFF"/>
                </a:highlight>
              </a:rPr>
              <a:t>ToastNotification</a:t>
            </a:r>
            <a:r>
              <a:rPr lang="en-US" sz="1961" dirty="0">
                <a:solidFill>
                  <a:srgbClr val="000000"/>
                </a:solidFill>
                <a:highlight>
                  <a:srgbClr val="FFFFFF"/>
                </a:highlight>
              </a:rPr>
              <a:t>(xml);</a:t>
            </a:r>
          </a:p>
          <a:p>
            <a:pPr>
              <a:spcBef>
                <a:spcPts val="400"/>
              </a:spcBef>
            </a:pPr>
            <a:r>
              <a:rPr lang="en-US" sz="1961" dirty="0" err="1">
                <a:solidFill>
                  <a:srgbClr val="0000FF"/>
                </a:solidFill>
                <a:highlight>
                  <a:srgbClr val="FFFFFF"/>
                </a:highlight>
              </a:rPr>
              <a:t>var</a:t>
            </a:r>
            <a:r>
              <a:rPr lang="en-US" sz="1961" dirty="0">
                <a:solidFill>
                  <a:srgbClr val="000000"/>
                </a:solidFill>
                <a:highlight>
                  <a:srgbClr val="FFFFFF"/>
                </a:highlight>
              </a:rPr>
              <a:t> </a:t>
            </a:r>
            <a:r>
              <a:rPr lang="en-US" sz="1961" dirty="0" err="1">
                <a:solidFill>
                  <a:srgbClr val="000000"/>
                </a:solidFill>
                <a:highlight>
                  <a:srgbClr val="FFFFFF"/>
                </a:highlight>
              </a:rPr>
              <a:t>notifier</a:t>
            </a:r>
            <a:r>
              <a:rPr lang="en-US" sz="1961" dirty="0">
                <a:solidFill>
                  <a:srgbClr val="000000"/>
                </a:solidFill>
                <a:highlight>
                  <a:srgbClr val="FFFFFF"/>
                </a:highlight>
              </a:rPr>
              <a:t> = </a:t>
            </a:r>
            <a:r>
              <a:rPr lang="en-US" sz="1961" dirty="0" err="1">
                <a:solidFill>
                  <a:srgbClr val="2B91AF"/>
                </a:solidFill>
                <a:highlight>
                  <a:srgbClr val="FFFFFF"/>
                </a:highlight>
              </a:rPr>
              <a:t>ToastNotificationManager</a:t>
            </a:r>
            <a:r>
              <a:rPr lang="en-US" sz="1961" dirty="0" err="1">
                <a:solidFill>
                  <a:srgbClr val="000000"/>
                </a:solidFill>
                <a:highlight>
                  <a:srgbClr val="FFFFFF"/>
                </a:highlight>
              </a:rPr>
              <a:t>.CreateToastNotifier</a:t>
            </a:r>
            <a:r>
              <a:rPr lang="en-US" sz="1961" dirty="0">
                <a:solidFill>
                  <a:srgbClr val="000000"/>
                </a:solidFill>
                <a:highlight>
                  <a:srgbClr val="FFFFFF"/>
                </a:highlight>
              </a:rPr>
              <a:t>();</a:t>
            </a:r>
          </a:p>
          <a:p>
            <a:pPr>
              <a:spcBef>
                <a:spcPts val="400"/>
              </a:spcBef>
            </a:pPr>
            <a:r>
              <a:rPr lang="en-US" sz="1961" dirty="0" err="1">
                <a:solidFill>
                  <a:srgbClr val="000000"/>
                </a:solidFill>
                <a:highlight>
                  <a:srgbClr val="FFFFFF"/>
                </a:highlight>
              </a:rPr>
              <a:t>notifier.Show</a:t>
            </a:r>
            <a:r>
              <a:rPr lang="en-US" sz="1961" dirty="0">
                <a:solidFill>
                  <a:srgbClr val="000000"/>
                </a:solidFill>
                <a:highlight>
                  <a:srgbClr val="FFFFFF"/>
                </a:highlight>
              </a:rPr>
              <a:t>(toast);</a:t>
            </a:r>
          </a:p>
          <a:p>
            <a:pPr>
              <a:spcBef>
                <a:spcPts val="400"/>
              </a:spcBef>
            </a:pPr>
            <a:endParaRPr lang="en-US" sz="1961" dirty="0"/>
          </a:p>
        </p:txBody>
      </p:sp>
      <p:sp>
        <p:nvSpPr>
          <p:cNvPr id="7" name="Rectangle 6"/>
          <p:cNvSpPr/>
          <p:nvPr/>
        </p:nvSpPr>
        <p:spPr bwMode="auto">
          <a:xfrm>
            <a:off x="2360897" y="1785555"/>
            <a:ext cx="4482124" cy="52291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2136790" y="3713703"/>
            <a:ext cx="5154443" cy="52291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268354" y="5662468"/>
            <a:ext cx="3286891" cy="52291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47761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Interactive toast</a:t>
            </a:r>
            <a:endParaRPr lang="en-US" dirty="0"/>
          </a:p>
        </p:txBody>
      </p:sp>
    </p:spTree>
    <p:extLst>
      <p:ext uri="{BB962C8B-B14F-4D97-AF65-F5344CB8AC3E}">
        <p14:creationId xmlns:p14="http://schemas.microsoft.com/office/powerpoint/2010/main" val="1341407444"/>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Interactive toast</a:t>
            </a:r>
            <a:endParaRPr lang="en-US" dirty="0"/>
          </a:p>
        </p:txBody>
      </p:sp>
      <p:grpSp>
        <p:nvGrpSpPr>
          <p:cNvPr id="2" name="Group 1"/>
          <p:cNvGrpSpPr/>
          <p:nvPr/>
        </p:nvGrpSpPr>
        <p:grpSpPr>
          <a:xfrm>
            <a:off x="1276991" y="1232627"/>
            <a:ext cx="9749345" cy="5192254"/>
            <a:chOff x="4313237" y="2761152"/>
            <a:chExt cx="6819159" cy="3631710"/>
          </a:xfrm>
        </p:grpSpPr>
        <p:pic>
          <p:nvPicPr>
            <p:cNvPr id="5" name="Picture 4" descr="http://osguni/AssetsThreshold/00/00/00/00/00/0A/2C_Desktop_Desktop_5Color.pn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761959" y="3116479"/>
              <a:ext cx="2078355" cy="1558925"/>
            </a:xfrm>
            <a:prstGeom prst="rect">
              <a:avLst/>
            </a:prstGeom>
            <a:noFill/>
            <a:ln>
              <a:solidFill>
                <a:schemeClr val="tx1"/>
              </a:solidFill>
            </a:ln>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6761959" y="5242306"/>
              <a:ext cx="2124053" cy="1144475"/>
            </a:xfrm>
            <a:prstGeom prst="rect">
              <a:avLst/>
            </a:prstGeom>
            <a:ln>
              <a:solidFill>
                <a:schemeClr val="tx1"/>
              </a:solidFill>
            </a:ln>
          </p:spPr>
        </p:pic>
        <p:pic>
          <p:nvPicPr>
            <p:cNvPr id="7" name="Picture 6" descr="http://osguni/AssetsThreshold/00/00/00/00/00/0B/1C_Desktop_Desktop_2.png"/>
            <p:cNvPicPr>
              <a:picLocks noChangeAspect="1"/>
            </p:cNvPicPr>
            <p:nvPr/>
          </p:nvPicPr>
          <p:blipFill>
            <a:blip r:embed="rId5" cstate="print">
              <a:extLst>
                <a:ext uri="{28A0092B-C50C-407E-A947-70E740481C1C}">
                  <a14:useLocalDpi xmlns:a14="http://schemas.microsoft.com/office/drawing/2010/main"/>
                </a:ext>
              </a:extLst>
            </a:blip>
            <a:srcRect/>
            <a:stretch>
              <a:fillRect/>
            </a:stretch>
          </p:blipFill>
          <p:spPr bwMode="auto">
            <a:xfrm>
              <a:off x="9075631" y="3116479"/>
              <a:ext cx="2056765" cy="1543685"/>
            </a:xfrm>
            <a:prstGeom prst="rect">
              <a:avLst/>
            </a:prstGeom>
            <a:noFill/>
            <a:ln>
              <a:solidFill>
                <a:schemeClr val="tx1"/>
              </a:solidFill>
            </a:ln>
          </p:spPr>
        </p:pic>
        <p:pic>
          <p:nvPicPr>
            <p:cNvPr id="8" name="Picture 7" descr="http://osguni/AssetsThreshold/00/00/00/00/00/04/KY_Mobile_5inch_Mobile5_2.png"/>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bwMode="auto">
            <a:xfrm>
              <a:off x="9075631" y="5242306"/>
              <a:ext cx="2056765" cy="1144476"/>
            </a:xfrm>
            <a:prstGeom prst="rect">
              <a:avLst/>
            </a:prstGeom>
            <a:noFill/>
            <a:ln>
              <a:solidFill>
                <a:schemeClr val="tx1"/>
              </a:solidFill>
            </a:ln>
          </p:spPr>
        </p:pic>
        <p:pic>
          <p:nvPicPr>
            <p:cNvPr id="9" name="Picture 8" descr="http://osguni/AssetsThreshold/00/00/00/00/00/0B/1B_Desktop_Desktop_1Color.png"/>
            <p:cNvPicPr/>
            <p:nvPr/>
          </p:nvPicPr>
          <p:blipFill>
            <a:blip r:embed="rId7" cstate="screen">
              <a:extLst>
                <a:ext uri="{28A0092B-C50C-407E-A947-70E740481C1C}">
                  <a14:useLocalDpi xmlns:a14="http://schemas.microsoft.com/office/drawing/2010/main"/>
                </a:ext>
              </a:extLst>
            </a:blip>
            <a:srcRect/>
            <a:stretch>
              <a:fillRect/>
            </a:stretch>
          </p:blipFill>
          <p:spPr bwMode="auto">
            <a:xfrm>
              <a:off x="4469877" y="3108706"/>
              <a:ext cx="2056765" cy="1548446"/>
            </a:xfrm>
            <a:prstGeom prst="rect">
              <a:avLst/>
            </a:prstGeom>
            <a:noFill/>
            <a:ln>
              <a:solidFill>
                <a:schemeClr val="tx1"/>
              </a:solidFill>
            </a:ln>
          </p:spPr>
        </p:pic>
        <p:pic>
          <p:nvPicPr>
            <p:cNvPr id="10" name="Picture 9" descr="http://osguni/AssetsThreshold/00/00/00/00/00/04/KW_Mobile_5inch_Mobile5_1.png"/>
            <p:cNvPicPr>
              <a:picLocks noChangeAspect="1"/>
            </p:cNvPicPr>
            <p:nvPr/>
          </p:nvPicPr>
          <p:blipFill>
            <a:blip r:embed="rId8" cstate="screen">
              <a:extLst>
                <a:ext uri="{28A0092B-C50C-407E-A947-70E740481C1C}">
                  <a14:useLocalDpi xmlns:a14="http://schemas.microsoft.com/office/drawing/2010/main"/>
                </a:ext>
              </a:extLst>
            </a:blip>
            <a:srcRect/>
            <a:stretch>
              <a:fillRect/>
            </a:stretch>
          </p:blipFill>
          <p:spPr bwMode="auto">
            <a:xfrm>
              <a:off x="4470910" y="5242306"/>
              <a:ext cx="2067778" cy="1150556"/>
            </a:xfrm>
            <a:prstGeom prst="rect">
              <a:avLst/>
            </a:prstGeom>
            <a:noFill/>
            <a:ln>
              <a:solidFill>
                <a:schemeClr val="tx1"/>
              </a:solidFill>
            </a:ln>
          </p:spPr>
        </p:pic>
        <p:sp>
          <p:nvSpPr>
            <p:cNvPr id="11" name="TextBox 4"/>
            <p:cNvSpPr txBox="1"/>
            <p:nvPr/>
          </p:nvSpPr>
          <p:spPr>
            <a:xfrm>
              <a:off x="4313237" y="2761152"/>
              <a:ext cx="615404" cy="316515"/>
            </a:xfrm>
            <a:prstGeom prst="rect">
              <a:avLst/>
            </a:prstGeom>
            <a:noFill/>
          </p:spPr>
          <p:txBody>
            <a:bodyPr wrap="none" lIns="179285" tIns="143428" rIns="179285" bIns="143428" rtlCol="0">
              <a:spAutoFit/>
            </a:bodyPr>
            <a:lstStyle/>
            <a:p>
              <a:pPr>
                <a:lnSpc>
                  <a:spcPct val="90000"/>
                </a:lnSpc>
                <a:spcAft>
                  <a:spcPts val="588"/>
                </a:spcAft>
              </a:pPr>
              <a:r>
                <a:rPr lang="en-US" sz="1176" dirty="0">
                  <a:gradFill>
                    <a:gsLst>
                      <a:gs pos="2917">
                        <a:schemeClr val="tx1"/>
                      </a:gs>
                      <a:gs pos="30000">
                        <a:schemeClr val="tx1"/>
                      </a:gs>
                    </a:gsLst>
                    <a:lin ang="5400000" scaled="0"/>
                  </a:gradFill>
                </a:rPr>
                <a:t>Desktop</a:t>
              </a:r>
            </a:p>
          </p:txBody>
        </p:sp>
        <p:sp>
          <p:nvSpPr>
            <p:cNvPr id="12" name="TextBox 5"/>
            <p:cNvSpPr txBox="1"/>
            <p:nvPr/>
          </p:nvSpPr>
          <p:spPr>
            <a:xfrm>
              <a:off x="4313237" y="4852476"/>
              <a:ext cx="554858" cy="316515"/>
            </a:xfrm>
            <a:prstGeom prst="rect">
              <a:avLst/>
            </a:prstGeom>
            <a:noFill/>
          </p:spPr>
          <p:txBody>
            <a:bodyPr wrap="none" lIns="179285" tIns="143428" rIns="179285" bIns="143428" rtlCol="0">
              <a:spAutoFit/>
            </a:bodyPr>
            <a:lstStyle/>
            <a:p>
              <a:pPr>
                <a:lnSpc>
                  <a:spcPct val="90000"/>
                </a:lnSpc>
                <a:spcAft>
                  <a:spcPts val="588"/>
                </a:spcAft>
              </a:pPr>
              <a:r>
                <a:rPr lang="en-US" sz="1176" dirty="0">
                  <a:gradFill>
                    <a:gsLst>
                      <a:gs pos="2917">
                        <a:schemeClr val="tx1"/>
                      </a:gs>
                      <a:gs pos="30000">
                        <a:schemeClr val="tx1"/>
                      </a:gs>
                    </a:gsLst>
                    <a:lin ang="5400000" scaled="0"/>
                  </a:gradFill>
                </a:rPr>
                <a:t>Mobile</a:t>
              </a:r>
            </a:p>
          </p:txBody>
        </p:sp>
      </p:grpSp>
    </p:spTree>
    <p:extLst>
      <p:ext uri="{BB962C8B-B14F-4D97-AF65-F5344CB8AC3E}">
        <p14:creationId xmlns:p14="http://schemas.microsoft.com/office/powerpoint/2010/main" val="124049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Toast notifications</a:t>
            </a:r>
            <a:endParaRPr lang="en-US" dirty="0"/>
          </a:p>
        </p:txBody>
      </p:sp>
      <p:sp>
        <p:nvSpPr>
          <p:cNvPr id="4" name="Text Placeholder 3"/>
          <p:cNvSpPr>
            <a:spLocks noGrp="1"/>
          </p:cNvSpPr>
          <p:nvPr>
            <p:ph type="body" sz="quarter" idx="10"/>
          </p:nvPr>
        </p:nvSpPr>
        <p:spPr>
          <a:xfrm>
            <a:off x="269240" y="1197323"/>
            <a:ext cx="11653522" cy="6053260"/>
          </a:xfrm>
        </p:spPr>
        <p:txBody>
          <a:bodyPr/>
          <a:lstStyle/>
          <a:p>
            <a:pPr>
              <a:spcBef>
                <a:spcPts val="400"/>
              </a:spcBef>
              <a:spcAft>
                <a:spcPts val="588"/>
              </a:spcAft>
            </a:pPr>
            <a:r>
              <a:rPr lang="en-US" sz="1961" dirty="0">
                <a:solidFill>
                  <a:schemeClr val="tx1"/>
                </a:solidFill>
              </a:rPr>
              <a:t>&lt;toast&gt;</a:t>
            </a:r>
          </a:p>
          <a:p>
            <a:pPr>
              <a:spcBef>
                <a:spcPts val="400"/>
              </a:spcBef>
              <a:spcAft>
                <a:spcPts val="588"/>
              </a:spcAft>
            </a:pPr>
            <a:r>
              <a:rPr lang="en-US" sz="1961" dirty="0">
                <a:solidFill>
                  <a:schemeClr val="tx1"/>
                </a:solidFill>
              </a:rPr>
              <a:t>  &lt;visual&gt;</a:t>
            </a:r>
          </a:p>
          <a:p>
            <a:pPr>
              <a:spcBef>
                <a:spcPts val="400"/>
              </a:spcBef>
              <a:spcAft>
                <a:spcPts val="588"/>
              </a:spcAft>
            </a:pPr>
            <a:r>
              <a:rPr lang="en-US" sz="1961" dirty="0" smtClean="0">
                <a:solidFill>
                  <a:schemeClr val="tx1"/>
                </a:solidFill>
              </a:rPr>
              <a:t>  &lt;</a:t>
            </a:r>
            <a:r>
              <a:rPr lang="en-US" sz="1961" dirty="0">
                <a:solidFill>
                  <a:schemeClr val="tx1"/>
                </a:solidFill>
              </a:rPr>
              <a:t>binding template="</a:t>
            </a:r>
            <a:r>
              <a:rPr lang="en-US" sz="1961" dirty="0" err="1">
                <a:solidFill>
                  <a:schemeClr val="tx1"/>
                </a:solidFill>
              </a:rPr>
              <a:t>ToastGeneric</a:t>
            </a:r>
            <a:r>
              <a:rPr lang="en-US" sz="1961" dirty="0">
                <a:solidFill>
                  <a:schemeClr val="tx1"/>
                </a:solidFill>
              </a:rPr>
              <a:t>"&gt;</a:t>
            </a:r>
          </a:p>
          <a:p>
            <a:pPr>
              <a:spcBef>
                <a:spcPts val="400"/>
              </a:spcBef>
              <a:spcAft>
                <a:spcPts val="588"/>
              </a:spcAft>
            </a:pPr>
            <a:r>
              <a:rPr lang="en-US" sz="1961" dirty="0">
                <a:solidFill>
                  <a:schemeClr val="tx1"/>
                </a:solidFill>
              </a:rPr>
              <a:t>  </a:t>
            </a:r>
            <a:r>
              <a:rPr lang="en-US" sz="1961" dirty="0" smtClean="0">
                <a:solidFill>
                  <a:schemeClr val="tx1"/>
                </a:solidFill>
              </a:rPr>
              <a:t>  &lt;</a:t>
            </a:r>
            <a:r>
              <a:rPr lang="en-US" sz="1961" dirty="0">
                <a:solidFill>
                  <a:schemeClr val="tx1"/>
                </a:solidFill>
              </a:rPr>
              <a:t>image placement="</a:t>
            </a:r>
            <a:r>
              <a:rPr lang="en-US" sz="1961" dirty="0" err="1">
                <a:solidFill>
                  <a:schemeClr val="tx1"/>
                </a:solidFill>
              </a:rPr>
              <a:t>appLogoOverride</a:t>
            </a:r>
            <a:r>
              <a:rPr lang="en-US" sz="1961" dirty="0">
                <a:solidFill>
                  <a:schemeClr val="tx1"/>
                </a:solidFill>
              </a:rPr>
              <a:t>" </a:t>
            </a:r>
          </a:p>
          <a:p>
            <a:pPr>
              <a:spcBef>
                <a:spcPts val="400"/>
              </a:spcBef>
              <a:spcAft>
                <a:spcPts val="588"/>
              </a:spcAft>
            </a:pPr>
            <a:r>
              <a:rPr lang="en-US" sz="1961" dirty="0">
                <a:solidFill>
                  <a:schemeClr val="tx1"/>
                </a:solidFill>
              </a:rPr>
              <a:t>		</a:t>
            </a:r>
            <a:r>
              <a:rPr lang="en-US" sz="1961" dirty="0" err="1">
                <a:solidFill>
                  <a:schemeClr val="tx1"/>
                </a:solidFill>
              </a:rPr>
              <a:t>src</a:t>
            </a:r>
            <a:r>
              <a:rPr lang="en-US" sz="1961" dirty="0">
                <a:solidFill>
                  <a:schemeClr val="tx1"/>
                </a:solidFill>
              </a:rPr>
              <a:t>="Torrance Shum.png" /&gt;</a:t>
            </a:r>
          </a:p>
          <a:p>
            <a:pPr>
              <a:spcBef>
                <a:spcPts val="400"/>
              </a:spcBef>
              <a:spcAft>
                <a:spcPts val="588"/>
              </a:spcAft>
            </a:pPr>
            <a:r>
              <a:rPr lang="en-US" sz="1961" dirty="0">
                <a:solidFill>
                  <a:schemeClr val="tx1"/>
                </a:solidFill>
              </a:rPr>
              <a:t>  </a:t>
            </a:r>
            <a:r>
              <a:rPr lang="en-US" sz="1961" dirty="0" smtClean="0">
                <a:solidFill>
                  <a:schemeClr val="tx1"/>
                </a:solidFill>
              </a:rPr>
              <a:t>  &lt;</a:t>
            </a:r>
            <a:r>
              <a:rPr lang="en-US" sz="1961" dirty="0">
                <a:solidFill>
                  <a:schemeClr val="tx1"/>
                </a:solidFill>
              </a:rPr>
              <a:t>text&gt;Torrance Shum&lt;/text&gt;</a:t>
            </a:r>
          </a:p>
          <a:p>
            <a:pPr>
              <a:spcBef>
                <a:spcPts val="400"/>
              </a:spcBef>
              <a:spcAft>
                <a:spcPts val="588"/>
              </a:spcAft>
            </a:pPr>
            <a:r>
              <a:rPr lang="en-US" sz="1961" dirty="0">
                <a:solidFill>
                  <a:schemeClr val="tx1"/>
                </a:solidFill>
              </a:rPr>
              <a:t>  </a:t>
            </a:r>
            <a:r>
              <a:rPr lang="en-US" sz="1961" dirty="0" smtClean="0">
                <a:solidFill>
                  <a:schemeClr val="tx1"/>
                </a:solidFill>
              </a:rPr>
              <a:t>  &lt;</a:t>
            </a:r>
            <a:r>
              <a:rPr lang="en-US" sz="1961" dirty="0">
                <a:solidFill>
                  <a:schemeClr val="tx1"/>
                </a:solidFill>
              </a:rPr>
              <a:t>text&gt;Media content attached.&lt;/text&gt;</a:t>
            </a:r>
          </a:p>
          <a:p>
            <a:pPr>
              <a:spcBef>
                <a:spcPts val="400"/>
              </a:spcBef>
              <a:spcAft>
                <a:spcPts val="588"/>
              </a:spcAft>
            </a:pPr>
            <a:r>
              <a:rPr lang="en-US" sz="1961" dirty="0">
                <a:solidFill>
                  <a:schemeClr val="tx1"/>
                </a:solidFill>
              </a:rPr>
              <a:t>  </a:t>
            </a:r>
            <a:r>
              <a:rPr lang="en-US" sz="1961" dirty="0" smtClean="0">
                <a:solidFill>
                  <a:schemeClr val="tx1"/>
                </a:solidFill>
              </a:rPr>
              <a:t>  &lt;</a:t>
            </a:r>
            <a:r>
              <a:rPr lang="en-US" sz="1961" dirty="0">
                <a:solidFill>
                  <a:schemeClr val="tx1"/>
                </a:solidFill>
              </a:rPr>
              <a:t>image placement="inline"</a:t>
            </a:r>
          </a:p>
          <a:p>
            <a:pPr>
              <a:spcBef>
                <a:spcPts val="400"/>
              </a:spcBef>
              <a:spcAft>
                <a:spcPts val="588"/>
              </a:spcAft>
            </a:pPr>
            <a:r>
              <a:rPr lang="en-US" sz="1961" dirty="0">
                <a:solidFill>
                  <a:schemeClr val="tx1"/>
                </a:solidFill>
              </a:rPr>
              <a:t>		</a:t>
            </a:r>
            <a:r>
              <a:rPr lang="en-US" sz="1961" dirty="0" err="1">
                <a:solidFill>
                  <a:schemeClr val="tx1"/>
                </a:solidFill>
              </a:rPr>
              <a:t>src</a:t>
            </a:r>
            <a:r>
              <a:rPr lang="en-US" sz="1961" dirty="0">
                <a:solidFill>
                  <a:schemeClr val="tx1"/>
                </a:solidFill>
              </a:rPr>
              <a:t>="attachment.png" /&gt;</a:t>
            </a:r>
          </a:p>
          <a:p>
            <a:pPr>
              <a:spcBef>
                <a:spcPts val="400"/>
              </a:spcBef>
              <a:spcAft>
                <a:spcPts val="588"/>
              </a:spcAft>
            </a:pPr>
            <a:r>
              <a:rPr lang="en-US" sz="1961" dirty="0">
                <a:solidFill>
                  <a:schemeClr val="tx1"/>
                </a:solidFill>
              </a:rPr>
              <a:t>  </a:t>
            </a:r>
            <a:r>
              <a:rPr lang="en-US" sz="1961" dirty="0" smtClean="0">
                <a:solidFill>
                  <a:schemeClr val="tx1"/>
                </a:solidFill>
              </a:rPr>
              <a:t>  &lt;</a:t>
            </a:r>
            <a:r>
              <a:rPr lang="en-US" sz="1961" dirty="0">
                <a:solidFill>
                  <a:schemeClr val="tx1"/>
                </a:solidFill>
              </a:rPr>
              <a:t>text&gt;Hey check out this photo. </a:t>
            </a:r>
          </a:p>
          <a:p>
            <a:pPr>
              <a:spcBef>
                <a:spcPts val="400"/>
              </a:spcBef>
              <a:spcAft>
                <a:spcPts val="588"/>
              </a:spcAft>
            </a:pPr>
            <a:r>
              <a:rPr lang="en-US" sz="1961" dirty="0">
                <a:solidFill>
                  <a:schemeClr val="tx1"/>
                </a:solidFill>
              </a:rPr>
              <a:t>		Isn’t it awesome?&lt;/text&gt;</a:t>
            </a:r>
          </a:p>
          <a:p>
            <a:pPr>
              <a:spcBef>
                <a:spcPts val="400"/>
              </a:spcBef>
              <a:spcAft>
                <a:spcPts val="588"/>
              </a:spcAft>
            </a:pPr>
            <a:r>
              <a:rPr lang="en-US" sz="1961" dirty="0" smtClean="0">
                <a:solidFill>
                  <a:schemeClr val="tx1"/>
                </a:solidFill>
              </a:rPr>
              <a:t>    &lt;/</a:t>
            </a:r>
            <a:r>
              <a:rPr lang="en-US" sz="1961" dirty="0">
                <a:solidFill>
                  <a:schemeClr val="tx1"/>
                </a:solidFill>
              </a:rPr>
              <a:t>binding&gt;</a:t>
            </a:r>
          </a:p>
          <a:p>
            <a:pPr>
              <a:spcBef>
                <a:spcPts val="400"/>
              </a:spcBef>
              <a:spcAft>
                <a:spcPts val="588"/>
              </a:spcAft>
            </a:pPr>
            <a:r>
              <a:rPr lang="en-US" sz="1961" dirty="0">
                <a:solidFill>
                  <a:schemeClr val="tx1"/>
                </a:solidFill>
              </a:rPr>
              <a:t>  &lt;/visual&gt;</a:t>
            </a:r>
          </a:p>
          <a:p>
            <a:pPr>
              <a:spcBef>
                <a:spcPts val="400"/>
              </a:spcBef>
              <a:spcAft>
                <a:spcPts val="588"/>
              </a:spcAft>
            </a:pPr>
            <a:r>
              <a:rPr lang="en-US" sz="1961" dirty="0">
                <a:solidFill>
                  <a:schemeClr val="tx1"/>
                </a:solidFill>
              </a:rPr>
              <a:t>&lt;/toast&gt;</a:t>
            </a:r>
          </a:p>
          <a:p>
            <a:pPr>
              <a:spcBef>
                <a:spcPts val="400"/>
              </a:spcBef>
            </a:pPr>
            <a:endParaRPr lang="en-US" sz="1961" dirty="0">
              <a:solidFill>
                <a:schemeClr val="tx1"/>
              </a:solidFill>
            </a:endParaRPr>
          </a:p>
        </p:txBody>
      </p:sp>
      <p:pic>
        <p:nvPicPr>
          <p:cNvPr id="5" name="Image Toast Expanded"/>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23459" y="3366698"/>
            <a:ext cx="5179520" cy="2653872"/>
          </a:xfrm>
          <a:prstGeom prst="rect">
            <a:avLst/>
          </a:prstGeom>
          <a:ln>
            <a:solidFill>
              <a:schemeClr val="tx1"/>
            </a:solidFill>
          </a:ln>
        </p:spPr>
      </p:pic>
      <p:pic>
        <p:nvPicPr>
          <p:cNvPr id="6" name="Image Toast Collapsed"/>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523459" y="1591056"/>
            <a:ext cx="5179520" cy="1348307"/>
          </a:xfrm>
          <a:prstGeom prst="rect">
            <a:avLst/>
          </a:prstGeom>
          <a:ln>
            <a:solidFill>
              <a:schemeClr val="tx1"/>
            </a:solidFill>
          </a:ln>
        </p:spPr>
      </p:pic>
      <p:sp>
        <p:nvSpPr>
          <p:cNvPr id="9" name="Rectangle 8"/>
          <p:cNvSpPr/>
          <p:nvPr/>
        </p:nvSpPr>
        <p:spPr bwMode="auto">
          <a:xfrm>
            <a:off x="1738792" y="1934959"/>
            <a:ext cx="3660401" cy="52291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93368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Toast input</a:t>
            </a:r>
            <a:endParaRPr lang="en-US" dirty="0"/>
          </a:p>
        </p:txBody>
      </p:sp>
      <p:sp>
        <p:nvSpPr>
          <p:cNvPr id="4" name="Text Placeholder 3"/>
          <p:cNvSpPr>
            <a:spLocks noGrp="1"/>
          </p:cNvSpPr>
          <p:nvPr>
            <p:ph type="body" sz="quarter" idx="10"/>
          </p:nvPr>
        </p:nvSpPr>
        <p:spPr>
          <a:xfrm>
            <a:off x="269240" y="1197323"/>
            <a:ext cx="11653522" cy="4853893"/>
          </a:xfrm>
        </p:spPr>
        <p:txBody>
          <a:bodyPr/>
          <a:lstStyle/>
          <a:p>
            <a:pPr>
              <a:spcBef>
                <a:spcPts val="400"/>
              </a:spcBef>
              <a:spcAft>
                <a:spcPts val="588"/>
              </a:spcAft>
            </a:pPr>
            <a:r>
              <a:rPr lang="en-US" sz="1961" dirty="0">
                <a:solidFill>
                  <a:schemeClr val="tx1"/>
                </a:solidFill>
              </a:rPr>
              <a:t>&lt;toast&gt;</a:t>
            </a:r>
          </a:p>
          <a:p>
            <a:pPr>
              <a:spcBef>
                <a:spcPts val="400"/>
              </a:spcBef>
              <a:spcAft>
                <a:spcPts val="588"/>
              </a:spcAft>
            </a:pPr>
            <a:r>
              <a:rPr lang="en-US" sz="1961" dirty="0">
                <a:solidFill>
                  <a:schemeClr val="tx1"/>
                </a:solidFill>
              </a:rPr>
              <a:t>   ...</a:t>
            </a:r>
          </a:p>
          <a:p>
            <a:pPr>
              <a:spcBef>
                <a:spcPts val="400"/>
              </a:spcBef>
              <a:spcAft>
                <a:spcPts val="588"/>
              </a:spcAft>
            </a:pPr>
            <a:r>
              <a:rPr lang="en-US" sz="1961" dirty="0">
                <a:solidFill>
                  <a:schemeClr val="tx1"/>
                </a:solidFill>
              </a:rPr>
              <a:t>  &lt;actions&gt;</a:t>
            </a:r>
          </a:p>
          <a:p>
            <a:pPr>
              <a:spcBef>
                <a:spcPts val="400"/>
              </a:spcBef>
              <a:spcAft>
                <a:spcPts val="588"/>
              </a:spcAft>
            </a:pPr>
            <a:r>
              <a:rPr lang="en-US" sz="1961" dirty="0">
                <a:solidFill>
                  <a:schemeClr val="tx1"/>
                </a:solidFill>
              </a:rPr>
              <a:t>&lt;input title="Snooze for" id="</a:t>
            </a:r>
            <a:r>
              <a:rPr lang="en-US" sz="1961" dirty="0" err="1">
                <a:solidFill>
                  <a:schemeClr val="tx1"/>
                </a:solidFill>
              </a:rPr>
              <a:t>snoozeTime</a:t>
            </a:r>
            <a:r>
              <a:rPr lang="en-US" sz="1961" dirty="0">
                <a:solidFill>
                  <a:schemeClr val="tx1"/>
                </a:solidFill>
              </a:rPr>
              <a:t>" </a:t>
            </a:r>
          </a:p>
          <a:p>
            <a:pPr>
              <a:spcBef>
                <a:spcPts val="400"/>
              </a:spcBef>
              <a:spcAft>
                <a:spcPts val="588"/>
              </a:spcAft>
            </a:pPr>
            <a:r>
              <a:rPr lang="en-US" sz="1961" dirty="0">
                <a:solidFill>
                  <a:schemeClr val="tx1"/>
                </a:solidFill>
              </a:rPr>
              <a:t>  	 type="selections" </a:t>
            </a:r>
            <a:r>
              <a:rPr lang="en-US" sz="1961" dirty="0" err="1">
                <a:solidFill>
                  <a:schemeClr val="tx1"/>
                </a:solidFill>
              </a:rPr>
              <a:t>defaultSelection</a:t>
            </a:r>
            <a:r>
              <a:rPr lang="en-US" sz="1961" dirty="0">
                <a:solidFill>
                  <a:schemeClr val="tx1"/>
                </a:solidFill>
              </a:rPr>
              <a:t>="5"&gt;</a:t>
            </a:r>
          </a:p>
          <a:p>
            <a:pPr>
              <a:spcBef>
                <a:spcPts val="400"/>
              </a:spcBef>
              <a:spcAft>
                <a:spcPts val="588"/>
              </a:spcAft>
            </a:pPr>
            <a:r>
              <a:rPr lang="en-US" sz="1961" dirty="0">
                <a:solidFill>
                  <a:schemeClr val="tx1"/>
                </a:solidFill>
              </a:rPr>
              <a:t>  &lt;selection id="5" content="5 minutes" /&gt;</a:t>
            </a:r>
          </a:p>
          <a:p>
            <a:pPr>
              <a:spcBef>
                <a:spcPts val="400"/>
              </a:spcBef>
              <a:spcAft>
                <a:spcPts val="588"/>
              </a:spcAft>
            </a:pPr>
            <a:r>
              <a:rPr lang="en-US" sz="1961" dirty="0">
                <a:solidFill>
                  <a:schemeClr val="tx1"/>
                </a:solidFill>
              </a:rPr>
              <a:t>  &lt;selection id="10" content="10 minutes" /&gt;</a:t>
            </a:r>
          </a:p>
          <a:p>
            <a:pPr>
              <a:spcBef>
                <a:spcPts val="400"/>
              </a:spcBef>
              <a:spcAft>
                <a:spcPts val="588"/>
              </a:spcAft>
            </a:pPr>
            <a:r>
              <a:rPr lang="en-US" sz="1961" dirty="0">
                <a:solidFill>
                  <a:schemeClr val="tx1"/>
                </a:solidFill>
              </a:rPr>
              <a:t>  &lt;selection id="20" content="20 minutes" /&gt;</a:t>
            </a:r>
          </a:p>
          <a:p>
            <a:pPr>
              <a:spcBef>
                <a:spcPts val="400"/>
              </a:spcBef>
              <a:spcAft>
                <a:spcPts val="588"/>
              </a:spcAft>
            </a:pPr>
            <a:r>
              <a:rPr lang="en-US" sz="1961" dirty="0">
                <a:solidFill>
                  <a:schemeClr val="tx1"/>
                </a:solidFill>
              </a:rPr>
              <a:t>&lt;/input&gt;</a:t>
            </a:r>
          </a:p>
          <a:p>
            <a:pPr>
              <a:spcBef>
                <a:spcPts val="400"/>
              </a:spcBef>
              <a:spcAft>
                <a:spcPts val="588"/>
              </a:spcAft>
            </a:pPr>
            <a:r>
              <a:rPr lang="en-US" sz="1961" dirty="0">
                <a:solidFill>
                  <a:schemeClr val="tx1"/>
                </a:solidFill>
              </a:rPr>
              <a:t>   ...</a:t>
            </a:r>
          </a:p>
          <a:p>
            <a:pPr>
              <a:spcBef>
                <a:spcPts val="400"/>
              </a:spcBef>
              <a:spcAft>
                <a:spcPts val="588"/>
              </a:spcAft>
            </a:pPr>
            <a:r>
              <a:rPr lang="en-US" sz="1961" dirty="0">
                <a:solidFill>
                  <a:schemeClr val="tx1"/>
                </a:solidFill>
              </a:rPr>
              <a:t>  &lt;/actions&gt;</a:t>
            </a:r>
          </a:p>
          <a:p>
            <a:pPr>
              <a:spcBef>
                <a:spcPts val="400"/>
              </a:spcBef>
              <a:spcAft>
                <a:spcPts val="588"/>
              </a:spcAft>
            </a:pPr>
            <a:r>
              <a:rPr lang="en-US" sz="1961" dirty="0">
                <a:solidFill>
                  <a:schemeClr val="tx1"/>
                </a:solidFill>
              </a:rPr>
              <a:t>&lt;/toast&gt;</a:t>
            </a:r>
          </a:p>
        </p:txBody>
      </p:sp>
      <p:pic>
        <p:nvPicPr>
          <p:cNvPr id="7" name="Cortana Reminde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739446" y="1173436"/>
            <a:ext cx="4041724" cy="5286760"/>
          </a:xfrm>
          <a:prstGeom prst="rect">
            <a:avLst/>
          </a:prstGeom>
          <a:ln>
            <a:solidFill>
              <a:schemeClr val="tx1"/>
            </a:solidFill>
          </a:ln>
        </p:spPr>
      </p:pic>
      <p:sp>
        <p:nvSpPr>
          <p:cNvPr id="6" name="Rectangle 5"/>
          <p:cNvSpPr/>
          <p:nvPr/>
        </p:nvSpPr>
        <p:spPr bwMode="auto">
          <a:xfrm>
            <a:off x="194537" y="2383171"/>
            <a:ext cx="1269935" cy="52291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1389770" y="2756682"/>
            <a:ext cx="2465168" cy="52291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568047" y="3951915"/>
            <a:ext cx="5976165" cy="52291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4839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Toast action</a:t>
            </a:r>
            <a:endParaRPr lang="en-US" dirty="0"/>
          </a:p>
        </p:txBody>
      </p:sp>
      <p:sp>
        <p:nvSpPr>
          <p:cNvPr id="4" name="Text Placeholder 3"/>
          <p:cNvSpPr>
            <a:spLocks noGrp="1"/>
          </p:cNvSpPr>
          <p:nvPr>
            <p:ph type="body" sz="quarter" idx="10"/>
          </p:nvPr>
        </p:nvSpPr>
        <p:spPr>
          <a:xfrm>
            <a:off x="269240" y="1197323"/>
            <a:ext cx="11653522" cy="3797835"/>
          </a:xfrm>
        </p:spPr>
        <p:txBody>
          <a:bodyPr/>
          <a:lstStyle/>
          <a:p>
            <a:pPr>
              <a:spcBef>
                <a:spcPts val="400"/>
              </a:spcBef>
              <a:spcAft>
                <a:spcPts val="588"/>
              </a:spcAft>
            </a:pPr>
            <a:r>
              <a:rPr lang="en-US" sz="1961" dirty="0">
                <a:solidFill>
                  <a:schemeClr val="tx1"/>
                </a:solidFill>
              </a:rPr>
              <a:t>&lt;toast&gt;</a:t>
            </a:r>
          </a:p>
          <a:p>
            <a:pPr>
              <a:spcBef>
                <a:spcPts val="400"/>
              </a:spcBef>
              <a:spcAft>
                <a:spcPts val="588"/>
              </a:spcAft>
            </a:pPr>
            <a:r>
              <a:rPr lang="en-US" sz="1961" dirty="0">
                <a:solidFill>
                  <a:schemeClr val="tx1"/>
                </a:solidFill>
              </a:rPr>
              <a:t>   ...</a:t>
            </a:r>
          </a:p>
          <a:p>
            <a:pPr>
              <a:spcBef>
                <a:spcPts val="400"/>
              </a:spcBef>
              <a:spcAft>
                <a:spcPts val="588"/>
              </a:spcAft>
            </a:pPr>
            <a:r>
              <a:rPr lang="en-US" sz="1961" dirty="0">
                <a:solidFill>
                  <a:schemeClr val="tx1"/>
                </a:solidFill>
              </a:rPr>
              <a:t>  &lt;actions&gt;</a:t>
            </a:r>
          </a:p>
          <a:p>
            <a:pPr>
              <a:spcBef>
                <a:spcPts val="400"/>
              </a:spcBef>
              <a:spcAft>
                <a:spcPts val="588"/>
              </a:spcAft>
            </a:pPr>
            <a:r>
              <a:rPr lang="en-US" sz="1961" dirty="0">
                <a:solidFill>
                  <a:schemeClr val="tx1"/>
                </a:solidFill>
              </a:rPr>
              <a:t>   ...</a:t>
            </a:r>
          </a:p>
          <a:p>
            <a:pPr>
              <a:spcBef>
                <a:spcPts val="400"/>
              </a:spcBef>
              <a:spcAft>
                <a:spcPts val="588"/>
              </a:spcAft>
            </a:pPr>
            <a:r>
              <a:rPr lang="en-US" sz="1961" dirty="0">
                <a:solidFill>
                  <a:schemeClr val="tx1"/>
                </a:solidFill>
              </a:rPr>
              <a:t> &lt;action </a:t>
            </a:r>
            <a:r>
              <a:rPr lang="en-US" sz="1961" dirty="0" err="1">
                <a:solidFill>
                  <a:schemeClr val="tx1"/>
                </a:solidFill>
              </a:rPr>
              <a:t>activationType</a:t>
            </a:r>
            <a:r>
              <a:rPr lang="en-US" sz="1961" dirty="0">
                <a:solidFill>
                  <a:schemeClr val="tx1"/>
                </a:solidFill>
              </a:rPr>
              <a:t>="system" arguments="snooze" </a:t>
            </a:r>
            <a:br>
              <a:rPr lang="en-US" sz="1961" dirty="0">
                <a:solidFill>
                  <a:schemeClr val="tx1"/>
                </a:solidFill>
              </a:rPr>
            </a:br>
            <a:r>
              <a:rPr lang="en-US" sz="1961" dirty="0">
                <a:solidFill>
                  <a:schemeClr val="tx1"/>
                </a:solidFill>
              </a:rPr>
              <a:t>    hint-</a:t>
            </a:r>
            <a:r>
              <a:rPr lang="en-US" sz="1961" dirty="0" err="1">
                <a:solidFill>
                  <a:schemeClr val="tx1"/>
                </a:solidFill>
              </a:rPr>
              <a:t>inputId</a:t>
            </a:r>
            <a:r>
              <a:rPr lang="en-US" sz="1961" dirty="0">
                <a:solidFill>
                  <a:schemeClr val="tx1"/>
                </a:solidFill>
              </a:rPr>
              <a:t>="</a:t>
            </a:r>
            <a:r>
              <a:rPr lang="en-US" sz="1961" dirty="0" err="1">
                <a:solidFill>
                  <a:schemeClr val="tx1"/>
                </a:solidFill>
              </a:rPr>
              <a:t>snoozeTime</a:t>
            </a:r>
            <a:r>
              <a:rPr lang="en-US" sz="1961" dirty="0">
                <a:solidFill>
                  <a:schemeClr val="tx1"/>
                </a:solidFill>
              </a:rPr>
              <a:t>" content=""/&gt;</a:t>
            </a:r>
          </a:p>
          <a:p>
            <a:pPr>
              <a:spcBef>
                <a:spcPts val="400"/>
              </a:spcBef>
              <a:spcAft>
                <a:spcPts val="588"/>
              </a:spcAft>
            </a:pPr>
            <a:r>
              <a:rPr lang="en-US" sz="1961" dirty="0">
                <a:solidFill>
                  <a:schemeClr val="tx1"/>
                </a:solidFill>
              </a:rPr>
              <a:t> &lt;action </a:t>
            </a:r>
            <a:r>
              <a:rPr lang="en-US" sz="1961" dirty="0" err="1">
                <a:solidFill>
                  <a:schemeClr val="tx1"/>
                </a:solidFill>
              </a:rPr>
              <a:t>activationType</a:t>
            </a:r>
            <a:r>
              <a:rPr lang="en-US" sz="1961" dirty="0">
                <a:solidFill>
                  <a:schemeClr val="tx1"/>
                </a:solidFill>
              </a:rPr>
              <a:t>="system" arguments="dismiss" </a:t>
            </a:r>
            <a:br>
              <a:rPr lang="en-US" sz="1961" dirty="0">
                <a:solidFill>
                  <a:schemeClr val="tx1"/>
                </a:solidFill>
              </a:rPr>
            </a:br>
            <a:r>
              <a:rPr lang="en-US" sz="1961" dirty="0">
                <a:solidFill>
                  <a:schemeClr val="tx1"/>
                </a:solidFill>
              </a:rPr>
              <a:t>    content=""/&gt;</a:t>
            </a:r>
          </a:p>
          <a:p>
            <a:pPr>
              <a:spcBef>
                <a:spcPts val="400"/>
              </a:spcBef>
              <a:spcAft>
                <a:spcPts val="588"/>
              </a:spcAft>
            </a:pPr>
            <a:r>
              <a:rPr lang="en-US" sz="1961" dirty="0">
                <a:solidFill>
                  <a:schemeClr val="tx1"/>
                </a:solidFill>
              </a:rPr>
              <a:t>  &lt;/actions</a:t>
            </a:r>
            <a:r>
              <a:rPr lang="en-US" sz="1961" dirty="0" smtClean="0">
                <a:solidFill>
                  <a:schemeClr val="tx1"/>
                </a:solidFill>
              </a:rPr>
              <a:t>&gt;</a:t>
            </a:r>
          </a:p>
          <a:p>
            <a:pPr>
              <a:spcBef>
                <a:spcPts val="400"/>
              </a:spcBef>
              <a:spcAft>
                <a:spcPts val="588"/>
              </a:spcAft>
            </a:pPr>
            <a:r>
              <a:rPr lang="en-US" sz="1961" dirty="0" smtClean="0">
                <a:solidFill>
                  <a:schemeClr val="tx1"/>
                </a:solidFill>
              </a:rPr>
              <a:t>&lt;/</a:t>
            </a:r>
            <a:r>
              <a:rPr lang="en-US" sz="1961" dirty="0">
                <a:solidFill>
                  <a:schemeClr val="tx1"/>
                </a:solidFill>
              </a:rPr>
              <a:t>toast&gt;</a:t>
            </a:r>
          </a:p>
        </p:txBody>
      </p:sp>
      <p:pic>
        <p:nvPicPr>
          <p:cNvPr id="7" name="Cortana Reminde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739446" y="1173436"/>
            <a:ext cx="4041724" cy="5286760"/>
          </a:xfrm>
          <a:prstGeom prst="rect">
            <a:avLst/>
          </a:prstGeom>
          <a:ln>
            <a:solidFill>
              <a:schemeClr val="tx1"/>
            </a:solidFill>
          </a:ln>
        </p:spPr>
      </p:pic>
      <p:sp>
        <p:nvSpPr>
          <p:cNvPr id="10" name="Rectangle 9"/>
          <p:cNvSpPr/>
          <p:nvPr/>
        </p:nvSpPr>
        <p:spPr bwMode="auto">
          <a:xfrm>
            <a:off x="418643" y="2756682"/>
            <a:ext cx="1195233" cy="52291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1539174" y="3429000"/>
            <a:ext cx="6125570" cy="52291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4095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Tile basics</a:t>
            </a:r>
            <a:endParaRPr lang="en-US" dirty="0"/>
          </a:p>
        </p:txBody>
      </p:sp>
    </p:spTree>
    <p:extLst>
      <p:ext uri="{BB962C8B-B14F-4D97-AF65-F5344CB8AC3E}">
        <p14:creationId xmlns:p14="http://schemas.microsoft.com/office/powerpoint/2010/main" val="2953267796"/>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Toast customization</a:t>
            </a:r>
            <a:endParaRPr lang="en-US" dirty="0"/>
          </a:p>
        </p:txBody>
      </p:sp>
      <p:sp>
        <p:nvSpPr>
          <p:cNvPr id="4" name="Text Placeholder 3"/>
          <p:cNvSpPr>
            <a:spLocks noGrp="1"/>
          </p:cNvSpPr>
          <p:nvPr>
            <p:ph type="body" sz="quarter" idx="10"/>
          </p:nvPr>
        </p:nvSpPr>
        <p:spPr>
          <a:xfrm>
            <a:off x="269240" y="1197323"/>
            <a:ext cx="11653522" cy="4853893"/>
          </a:xfrm>
        </p:spPr>
        <p:txBody>
          <a:bodyPr/>
          <a:lstStyle/>
          <a:p>
            <a:pPr>
              <a:spcBef>
                <a:spcPts val="400"/>
              </a:spcBef>
              <a:spcAft>
                <a:spcPts val="588"/>
              </a:spcAft>
            </a:pPr>
            <a:r>
              <a:rPr lang="en-US" sz="1961" dirty="0">
                <a:solidFill>
                  <a:schemeClr val="tx1"/>
                </a:solidFill>
              </a:rPr>
              <a:t>&lt;toast&gt;</a:t>
            </a:r>
          </a:p>
          <a:p>
            <a:pPr>
              <a:spcBef>
                <a:spcPts val="400"/>
              </a:spcBef>
              <a:spcAft>
                <a:spcPts val="588"/>
              </a:spcAft>
            </a:pPr>
            <a:r>
              <a:rPr lang="en-US" sz="1961" dirty="0">
                <a:solidFill>
                  <a:schemeClr val="tx1"/>
                </a:solidFill>
              </a:rPr>
              <a:t>... </a:t>
            </a:r>
          </a:p>
          <a:p>
            <a:pPr>
              <a:spcBef>
                <a:spcPts val="400"/>
              </a:spcBef>
              <a:spcAft>
                <a:spcPts val="588"/>
              </a:spcAft>
            </a:pPr>
            <a:r>
              <a:rPr lang="en-US" sz="1961" dirty="0">
                <a:solidFill>
                  <a:schemeClr val="tx1"/>
                </a:solidFill>
              </a:rPr>
              <a:t>   &lt;image placement="</a:t>
            </a:r>
            <a:r>
              <a:rPr lang="en-US" sz="1961" dirty="0" err="1">
                <a:solidFill>
                  <a:schemeClr val="tx1"/>
                </a:solidFill>
              </a:rPr>
              <a:t>appLogoOverride</a:t>
            </a:r>
            <a:r>
              <a:rPr lang="en-US" sz="1961" dirty="0">
                <a:solidFill>
                  <a:schemeClr val="tx1"/>
                </a:solidFill>
              </a:rPr>
              <a:t>" </a:t>
            </a:r>
            <a:r>
              <a:rPr lang="en-US" sz="1961" dirty="0" err="1">
                <a:solidFill>
                  <a:schemeClr val="tx1"/>
                </a:solidFill>
              </a:rPr>
              <a:t>src</a:t>
            </a:r>
            <a:r>
              <a:rPr lang="en-US" sz="1961" dirty="0">
                <a:solidFill>
                  <a:schemeClr val="tx1"/>
                </a:solidFill>
              </a:rPr>
              <a:t>="Logo.png" /&gt;</a:t>
            </a:r>
          </a:p>
          <a:p>
            <a:pPr>
              <a:spcBef>
                <a:spcPts val="400"/>
              </a:spcBef>
              <a:spcAft>
                <a:spcPts val="588"/>
              </a:spcAft>
            </a:pPr>
            <a:r>
              <a:rPr lang="en-US" sz="1961" dirty="0">
                <a:solidFill>
                  <a:schemeClr val="tx1"/>
                </a:solidFill>
              </a:rPr>
              <a:t>...</a:t>
            </a:r>
          </a:p>
          <a:p>
            <a:pPr>
              <a:spcBef>
                <a:spcPts val="400"/>
              </a:spcBef>
              <a:spcAft>
                <a:spcPts val="588"/>
              </a:spcAft>
            </a:pPr>
            <a:r>
              <a:rPr lang="en-US" sz="1961" dirty="0">
                <a:solidFill>
                  <a:schemeClr val="tx1"/>
                </a:solidFill>
              </a:rPr>
              <a:t>  &lt;actions&gt;</a:t>
            </a:r>
          </a:p>
          <a:p>
            <a:pPr>
              <a:spcBef>
                <a:spcPts val="400"/>
              </a:spcBef>
              <a:spcAft>
                <a:spcPts val="588"/>
              </a:spcAft>
            </a:pPr>
            <a:r>
              <a:rPr lang="en-US" sz="1961" dirty="0">
                <a:solidFill>
                  <a:schemeClr val="tx1"/>
                </a:solidFill>
              </a:rPr>
              <a:t>...</a:t>
            </a:r>
          </a:p>
          <a:p>
            <a:pPr>
              <a:spcBef>
                <a:spcPts val="400"/>
              </a:spcBef>
              <a:spcAft>
                <a:spcPts val="588"/>
              </a:spcAft>
            </a:pPr>
            <a:r>
              <a:rPr lang="en-US" sz="1961" dirty="0">
                <a:solidFill>
                  <a:schemeClr val="tx1"/>
                </a:solidFill>
              </a:rPr>
              <a:t>&lt;action </a:t>
            </a:r>
            <a:r>
              <a:rPr lang="en-US" sz="1961" dirty="0" err="1">
                <a:solidFill>
                  <a:schemeClr val="tx1"/>
                </a:solidFill>
              </a:rPr>
              <a:t>activationType</a:t>
            </a:r>
            <a:r>
              <a:rPr lang="en-US" sz="1961" dirty="0">
                <a:solidFill>
                  <a:schemeClr val="tx1"/>
                </a:solidFill>
              </a:rPr>
              <a:t>="background" </a:t>
            </a:r>
          </a:p>
          <a:p>
            <a:pPr>
              <a:spcBef>
                <a:spcPts val="400"/>
              </a:spcBef>
              <a:spcAft>
                <a:spcPts val="588"/>
              </a:spcAft>
            </a:pPr>
            <a:r>
              <a:rPr lang="en-US" sz="1961" dirty="0">
                <a:solidFill>
                  <a:schemeClr val="tx1"/>
                </a:solidFill>
              </a:rPr>
              <a:t> </a:t>
            </a:r>
            <a:r>
              <a:rPr lang="en-US" sz="1961" dirty="0" smtClean="0">
                <a:solidFill>
                  <a:schemeClr val="tx1"/>
                </a:solidFill>
              </a:rPr>
              <a:t>       arguments</a:t>
            </a:r>
            <a:r>
              <a:rPr lang="en-US" sz="1961" dirty="0">
                <a:solidFill>
                  <a:schemeClr val="tx1"/>
                </a:solidFill>
              </a:rPr>
              <a:t>="dismiss" </a:t>
            </a:r>
          </a:p>
          <a:p>
            <a:pPr>
              <a:spcBef>
                <a:spcPts val="400"/>
              </a:spcBef>
              <a:spcAft>
                <a:spcPts val="588"/>
              </a:spcAft>
            </a:pPr>
            <a:r>
              <a:rPr lang="en-US" sz="1961" dirty="0">
                <a:solidFill>
                  <a:schemeClr val="tx1"/>
                </a:solidFill>
              </a:rPr>
              <a:t> </a:t>
            </a:r>
            <a:r>
              <a:rPr lang="en-US" sz="1961" dirty="0" smtClean="0">
                <a:solidFill>
                  <a:schemeClr val="tx1"/>
                </a:solidFill>
              </a:rPr>
              <a:t>       </a:t>
            </a:r>
            <a:r>
              <a:rPr lang="en-US" sz="1961" dirty="0" err="1" smtClean="0">
                <a:solidFill>
                  <a:schemeClr val="tx1"/>
                </a:solidFill>
              </a:rPr>
              <a:t>imageUri</a:t>
            </a:r>
            <a:r>
              <a:rPr lang="en-US" sz="1961" dirty="0">
                <a:solidFill>
                  <a:schemeClr val="tx1"/>
                </a:solidFill>
              </a:rPr>
              <a:t>="send.png"</a:t>
            </a:r>
          </a:p>
          <a:p>
            <a:pPr>
              <a:spcBef>
                <a:spcPts val="400"/>
              </a:spcBef>
              <a:spcAft>
                <a:spcPts val="588"/>
              </a:spcAft>
            </a:pPr>
            <a:r>
              <a:rPr lang="en-US" sz="1961" dirty="0">
                <a:solidFill>
                  <a:schemeClr val="tx1"/>
                </a:solidFill>
              </a:rPr>
              <a:t> </a:t>
            </a:r>
            <a:r>
              <a:rPr lang="en-US" sz="1961" dirty="0" smtClean="0">
                <a:solidFill>
                  <a:schemeClr val="tx1"/>
                </a:solidFill>
              </a:rPr>
              <a:t>       hint-</a:t>
            </a:r>
            <a:r>
              <a:rPr lang="en-US" sz="1961" dirty="0" err="1" smtClean="0">
                <a:solidFill>
                  <a:schemeClr val="tx1"/>
                </a:solidFill>
              </a:rPr>
              <a:t>inputId</a:t>
            </a:r>
            <a:r>
              <a:rPr lang="en-US" sz="1961" dirty="0">
                <a:solidFill>
                  <a:schemeClr val="tx1"/>
                </a:solidFill>
              </a:rPr>
              <a:t>="1" /&gt;</a:t>
            </a:r>
          </a:p>
          <a:p>
            <a:pPr>
              <a:spcBef>
                <a:spcPts val="400"/>
              </a:spcBef>
              <a:spcAft>
                <a:spcPts val="588"/>
              </a:spcAft>
            </a:pPr>
            <a:r>
              <a:rPr lang="en-US" sz="1961" dirty="0">
                <a:solidFill>
                  <a:schemeClr val="tx1"/>
                </a:solidFill>
              </a:rPr>
              <a:t>  &lt;/actions&gt;</a:t>
            </a:r>
          </a:p>
          <a:p>
            <a:pPr>
              <a:spcBef>
                <a:spcPts val="400"/>
              </a:spcBef>
              <a:spcAft>
                <a:spcPts val="588"/>
              </a:spcAft>
            </a:pPr>
            <a:r>
              <a:rPr lang="en-US" sz="1961" dirty="0">
                <a:solidFill>
                  <a:schemeClr val="tx1"/>
                </a:solidFill>
              </a:rPr>
              <a:t>&lt;/toast&gt;</a:t>
            </a:r>
          </a:p>
        </p:txBody>
      </p:sp>
      <p:pic>
        <p:nvPicPr>
          <p:cNvPr id="12" name="Picture 11"/>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7067127" y="3934172"/>
            <a:ext cx="4456096" cy="2401020"/>
          </a:xfrm>
          <a:prstGeom prst="rect">
            <a:avLst/>
          </a:prstGeom>
          <a:ln>
            <a:solidFill>
              <a:schemeClr val="tx1"/>
            </a:solidFill>
          </a:ln>
        </p:spPr>
      </p:pic>
      <p:sp>
        <p:nvSpPr>
          <p:cNvPr id="7" name="Rectangle 6"/>
          <p:cNvSpPr/>
          <p:nvPr/>
        </p:nvSpPr>
        <p:spPr bwMode="auto">
          <a:xfrm>
            <a:off x="1613876" y="1934959"/>
            <a:ext cx="4033912" cy="52291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1389770" y="3578404"/>
            <a:ext cx="3959210" cy="52291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1389770" y="4328753"/>
            <a:ext cx="2913381" cy="52291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2337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New activation types &amp; activations</a:t>
            </a:r>
            <a:endParaRPr lang="en-US" dirty="0"/>
          </a:p>
        </p:txBody>
      </p:sp>
      <p:sp>
        <p:nvSpPr>
          <p:cNvPr id="2" name="Text Placeholder 1"/>
          <p:cNvSpPr>
            <a:spLocks noGrp="1"/>
          </p:cNvSpPr>
          <p:nvPr>
            <p:ph type="body" sz="quarter" idx="4294967295"/>
          </p:nvPr>
        </p:nvSpPr>
        <p:spPr>
          <a:xfrm>
            <a:off x="0" y="1189038"/>
            <a:ext cx="11652250" cy="4850559"/>
          </a:xfrm>
        </p:spPr>
        <p:txBody>
          <a:bodyPr/>
          <a:lstStyle/>
          <a:p>
            <a:pPr marL="336145" lvl="1" indent="0">
              <a:buNone/>
            </a:pPr>
            <a:r>
              <a:rPr lang="en-US" sz="2400" dirty="0">
                <a:solidFill>
                  <a:schemeClr val="tx1"/>
                </a:solidFill>
              </a:rPr>
              <a:t>&lt;action </a:t>
            </a:r>
            <a:r>
              <a:rPr lang="en-US" sz="2400" dirty="0" err="1">
                <a:solidFill>
                  <a:schemeClr val="tx1"/>
                </a:solidFill>
              </a:rPr>
              <a:t>activationType</a:t>
            </a:r>
            <a:r>
              <a:rPr lang="en-US" sz="2400" dirty="0" smtClean="0">
                <a:solidFill>
                  <a:schemeClr val="tx1"/>
                </a:solidFill>
              </a:rPr>
              <a:t>="foreground" /&gt;</a:t>
            </a:r>
          </a:p>
          <a:p>
            <a:pPr marL="336145" lvl="1" indent="0">
              <a:buNone/>
            </a:pPr>
            <a:endParaRPr lang="en-US" sz="2400" dirty="0">
              <a:solidFill>
                <a:schemeClr val="tx1"/>
              </a:solidFill>
            </a:endParaRPr>
          </a:p>
          <a:p>
            <a:pPr marL="336145" lvl="1" indent="0">
              <a:buNone/>
            </a:pPr>
            <a:endParaRPr lang="en-US" sz="2400" dirty="0" smtClean="0">
              <a:solidFill>
                <a:schemeClr val="tx1"/>
              </a:solidFill>
            </a:endParaRPr>
          </a:p>
          <a:p>
            <a:pPr marL="336145" lvl="1" indent="0">
              <a:buNone/>
            </a:pPr>
            <a:endParaRPr lang="en-US" sz="600" dirty="0" smtClean="0">
              <a:solidFill>
                <a:schemeClr val="tx1"/>
              </a:solidFill>
            </a:endParaRPr>
          </a:p>
          <a:p>
            <a:pPr marL="336145" lvl="1" indent="0">
              <a:buNone/>
            </a:pPr>
            <a:r>
              <a:rPr lang="en-US" sz="2400" dirty="0" smtClean="0">
                <a:solidFill>
                  <a:schemeClr val="tx1"/>
                </a:solidFill>
              </a:rPr>
              <a:t>&lt;</a:t>
            </a:r>
            <a:r>
              <a:rPr lang="en-US" sz="2400" dirty="0">
                <a:solidFill>
                  <a:schemeClr val="tx1"/>
                </a:solidFill>
              </a:rPr>
              <a:t>action </a:t>
            </a:r>
            <a:r>
              <a:rPr lang="en-US" sz="2400" dirty="0" err="1">
                <a:solidFill>
                  <a:schemeClr val="tx1"/>
                </a:solidFill>
              </a:rPr>
              <a:t>activationType</a:t>
            </a:r>
            <a:r>
              <a:rPr lang="en-US" sz="2400" dirty="0">
                <a:solidFill>
                  <a:schemeClr val="tx1"/>
                </a:solidFill>
              </a:rPr>
              <a:t>="background" /&gt;</a:t>
            </a:r>
          </a:p>
          <a:p>
            <a:pPr marL="336145" lvl="1" indent="0">
              <a:buNone/>
            </a:pPr>
            <a:endParaRPr lang="en-US" sz="2400" dirty="0">
              <a:solidFill>
                <a:schemeClr val="tx1"/>
              </a:solidFill>
            </a:endParaRPr>
          </a:p>
          <a:p>
            <a:pPr marL="336145" lvl="1" indent="0">
              <a:buNone/>
            </a:pPr>
            <a:endParaRPr lang="en-US" sz="2400" dirty="0" smtClean="0">
              <a:solidFill>
                <a:schemeClr val="tx1"/>
              </a:solidFill>
            </a:endParaRPr>
          </a:p>
          <a:p>
            <a:pPr marL="336145" lvl="1" indent="0">
              <a:buNone/>
            </a:pPr>
            <a:endParaRPr lang="en-US" sz="600" dirty="0">
              <a:solidFill>
                <a:schemeClr val="tx1"/>
              </a:solidFill>
            </a:endParaRPr>
          </a:p>
          <a:p>
            <a:pPr marL="336145" lvl="1" indent="0">
              <a:buNone/>
            </a:pPr>
            <a:r>
              <a:rPr lang="en-US" sz="2400" dirty="0">
                <a:solidFill>
                  <a:schemeClr val="tx1"/>
                </a:solidFill>
              </a:rPr>
              <a:t>&lt;action </a:t>
            </a:r>
            <a:r>
              <a:rPr lang="en-US" sz="2400" dirty="0" err="1">
                <a:solidFill>
                  <a:schemeClr val="tx1"/>
                </a:solidFill>
              </a:rPr>
              <a:t>activationType</a:t>
            </a:r>
            <a:r>
              <a:rPr lang="en-US" sz="2400" dirty="0" smtClean="0">
                <a:solidFill>
                  <a:schemeClr val="tx1"/>
                </a:solidFill>
              </a:rPr>
              <a:t>="protocol" </a:t>
            </a:r>
            <a:r>
              <a:rPr lang="en-US" sz="2400" dirty="0">
                <a:solidFill>
                  <a:schemeClr val="tx1"/>
                </a:solidFill>
              </a:rPr>
              <a:t>/&gt;</a:t>
            </a:r>
          </a:p>
          <a:p>
            <a:pPr marL="336145" lvl="1" indent="0">
              <a:buNone/>
            </a:pPr>
            <a:endParaRPr lang="en-US" sz="2400" dirty="0" smtClean="0">
              <a:solidFill>
                <a:schemeClr val="tx1"/>
              </a:solidFill>
            </a:endParaRPr>
          </a:p>
          <a:p>
            <a:pPr marL="336145" lvl="1" indent="0">
              <a:buNone/>
            </a:pPr>
            <a:endParaRPr lang="en-US" sz="2400" dirty="0">
              <a:solidFill>
                <a:schemeClr val="tx1"/>
              </a:solidFill>
            </a:endParaRPr>
          </a:p>
          <a:p>
            <a:pPr marL="336145" lvl="1" indent="0">
              <a:buNone/>
            </a:pPr>
            <a:endParaRPr lang="en-US" sz="800" dirty="0" smtClean="0">
              <a:solidFill>
                <a:schemeClr val="tx1"/>
              </a:solidFill>
            </a:endParaRPr>
          </a:p>
          <a:p>
            <a:pPr marL="336145" lvl="1" indent="0">
              <a:buNone/>
            </a:pPr>
            <a:r>
              <a:rPr lang="en-US" sz="2400" dirty="0">
                <a:solidFill>
                  <a:schemeClr val="tx1"/>
                </a:solidFill>
              </a:rPr>
              <a:t>&lt;action </a:t>
            </a:r>
            <a:r>
              <a:rPr lang="en-US" sz="2400" dirty="0" err="1">
                <a:solidFill>
                  <a:schemeClr val="tx1"/>
                </a:solidFill>
              </a:rPr>
              <a:t>activationType</a:t>
            </a:r>
            <a:r>
              <a:rPr lang="en-US" sz="2400" dirty="0" smtClean="0">
                <a:solidFill>
                  <a:schemeClr val="tx1"/>
                </a:solidFill>
              </a:rPr>
              <a:t>="system" </a:t>
            </a:r>
            <a:r>
              <a:rPr lang="en-US" sz="2400" dirty="0">
                <a:solidFill>
                  <a:schemeClr val="tx1"/>
                </a:solidFill>
              </a:rPr>
              <a:t>/&gt;</a:t>
            </a:r>
          </a:p>
          <a:p>
            <a:pPr marL="336145" lvl="1" indent="0">
              <a:buNone/>
            </a:pPr>
            <a:endParaRPr lang="en-US" sz="2000" dirty="0" smtClean="0">
              <a:solidFill>
                <a:schemeClr val="tx1"/>
              </a:solidFill>
            </a:endParaRPr>
          </a:p>
        </p:txBody>
      </p:sp>
      <p:graphicFrame>
        <p:nvGraphicFramePr>
          <p:cNvPr id="8" name="Diagram 7"/>
          <p:cNvGraphicFramePr/>
          <p:nvPr>
            <p:extLst/>
          </p:nvPr>
        </p:nvGraphicFramePr>
        <p:xfrm>
          <a:off x="266921" y="1636150"/>
          <a:ext cx="11357032" cy="8217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extLst/>
          </p:nvPr>
        </p:nvGraphicFramePr>
        <p:xfrm>
          <a:off x="269238" y="2980787"/>
          <a:ext cx="11354715" cy="82172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0" name="Diagram 9"/>
          <p:cNvGraphicFramePr/>
          <p:nvPr>
            <p:extLst/>
          </p:nvPr>
        </p:nvGraphicFramePr>
        <p:xfrm>
          <a:off x="266921" y="4250723"/>
          <a:ext cx="8518353" cy="82172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1" name="Diagram 10"/>
          <p:cNvGraphicFramePr/>
          <p:nvPr>
            <p:extLst/>
          </p:nvPr>
        </p:nvGraphicFramePr>
        <p:xfrm>
          <a:off x="269238" y="5595360"/>
          <a:ext cx="5752060" cy="821723"/>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Tree>
    <p:extLst>
      <p:ext uri="{BB962C8B-B14F-4D97-AF65-F5344CB8AC3E}">
        <p14:creationId xmlns:p14="http://schemas.microsoft.com/office/powerpoint/2010/main" val="3598043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fade">
                                      <p:cBhvr>
                                        <p:cTn id="15" dur="500"/>
                                        <p:tgtEl>
                                          <p:spTgt spid="2">
                                            <p:txEl>
                                              <p:pRg st="4" end="4"/>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animEffect transition="in" filter="fade">
                                      <p:cBhvr>
                                        <p:cTn id="23" dur="500"/>
                                        <p:tgtEl>
                                          <p:spTgt spid="2">
                                            <p:txEl>
                                              <p:pRg st="8" end="8"/>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animEffect transition="in" filter="fade">
                                      <p:cBhvr>
                                        <p:cTn id="31" dur="500"/>
                                        <p:tgtEl>
                                          <p:spTgt spid="2">
                                            <p:txEl>
                                              <p:pRg st="12" end="12"/>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Graphic spid="9" grpId="0">
        <p:bldAsOne/>
      </p:bldGraphic>
      <p:bldGraphic spid="10" grpId="0">
        <p:bldAsOne/>
      </p:bldGraphic>
      <p:bldGraphic spid="11" grpId="0">
        <p:bldAsOne/>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Special Toast Scenarios</a:t>
            </a:r>
            <a:endParaRPr lang="en-US" dirty="0"/>
          </a:p>
        </p:txBody>
      </p:sp>
      <p:sp>
        <p:nvSpPr>
          <p:cNvPr id="2" name="Text Placeholder 1"/>
          <p:cNvSpPr>
            <a:spLocks noGrp="1"/>
          </p:cNvSpPr>
          <p:nvPr>
            <p:ph type="body" sz="quarter" idx="10"/>
          </p:nvPr>
        </p:nvSpPr>
        <p:spPr>
          <a:xfrm>
            <a:off x="269241" y="1189175"/>
            <a:ext cx="5378548" cy="4942443"/>
          </a:xfrm>
        </p:spPr>
        <p:txBody>
          <a:bodyPr/>
          <a:lstStyle/>
          <a:p>
            <a:pPr marL="236546" lvl="1"/>
            <a:r>
              <a:rPr lang="en-US" sz="3921" dirty="0">
                <a:solidFill>
                  <a:srgbClr val="0078D7"/>
                </a:solidFill>
              </a:rPr>
              <a:t>Alarm</a:t>
            </a:r>
          </a:p>
          <a:p>
            <a:pPr marL="236546" lvl="1"/>
            <a:r>
              <a:rPr lang="en-US" sz="1765"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&lt;toast scenario</a:t>
            </a:r>
            <a:r>
              <a:rPr lang="en-US" sz="1765"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t>
            </a:r>
            <a:r>
              <a:rPr lang="en-US" sz="1765"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"alarm"...&gt;</a:t>
            </a:r>
          </a:p>
          <a:p>
            <a:pPr marL="236546" lvl="1"/>
            <a:endParaRPr lang="en-US" sz="3921" dirty="0"/>
          </a:p>
          <a:p>
            <a:pPr marL="236546" lvl="1"/>
            <a:r>
              <a:rPr lang="en-US" sz="3921" dirty="0">
                <a:solidFill>
                  <a:srgbClr val="0078D7"/>
                </a:solidFill>
              </a:rPr>
              <a:t>Reminder</a:t>
            </a:r>
          </a:p>
          <a:p>
            <a:pPr marL="236546" lvl="1"/>
            <a:r>
              <a:rPr lang="en-US" sz="1765"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&lt;toast scenario="</a:t>
            </a:r>
            <a:r>
              <a:rPr lang="en-US" sz="1765"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reminder</a:t>
            </a:r>
            <a:r>
              <a:rPr lang="en-US" sz="1765"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"...&gt;</a:t>
            </a:r>
          </a:p>
          <a:p>
            <a:pPr marL="236546" lvl="1"/>
            <a:endParaRPr lang="en-US" sz="3921" dirty="0"/>
          </a:p>
          <a:p>
            <a:pPr marL="236546" lvl="1"/>
            <a:r>
              <a:rPr lang="en-US" sz="3921" dirty="0">
                <a:solidFill>
                  <a:srgbClr val="0078D7"/>
                </a:solidFill>
              </a:rPr>
              <a:t>Incoming Call</a:t>
            </a:r>
          </a:p>
          <a:p>
            <a:pPr marL="236546" lvl="1"/>
            <a:r>
              <a:rPr lang="en-US" sz="1765"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&lt;toast scenario="</a:t>
            </a:r>
            <a:r>
              <a:rPr lang="en-US" sz="1765" dirty="0" err="1"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incomingCall</a:t>
            </a:r>
            <a:r>
              <a:rPr lang="en-US" sz="1765"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"...&gt;</a:t>
            </a:r>
          </a:p>
          <a:p>
            <a:pPr marL="236546" lvl="1"/>
            <a:endParaRPr lang="en-US" sz="3921" dirty="0"/>
          </a:p>
        </p:txBody>
      </p:sp>
      <p:pic>
        <p:nvPicPr>
          <p:cNvPr id="10" name="Alarm"/>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326133" y="322260"/>
            <a:ext cx="3551139" cy="6311558"/>
          </a:xfrm>
          <a:prstGeom prst="rect">
            <a:avLst/>
          </a:prstGeom>
        </p:spPr>
      </p:pic>
      <p:pic>
        <p:nvPicPr>
          <p:cNvPr id="9" name="Cortana"/>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304687" y="289957"/>
            <a:ext cx="3572585" cy="6349675"/>
          </a:xfrm>
          <a:prstGeom prst="rect">
            <a:avLst/>
          </a:prstGeom>
        </p:spPr>
      </p:pic>
      <p:grpSp>
        <p:nvGrpSpPr>
          <p:cNvPr id="12" name="Group 11"/>
          <p:cNvGrpSpPr/>
          <p:nvPr/>
        </p:nvGrpSpPr>
        <p:grpSpPr>
          <a:xfrm>
            <a:off x="7304687" y="294929"/>
            <a:ext cx="3572585" cy="6349676"/>
            <a:chOff x="7451160" y="300346"/>
            <a:chExt cx="3644223" cy="6477000"/>
          </a:xfrm>
        </p:grpSpPr>
        <p:pic>
          <p:nvPicPr>
            <p:cNvPr id="8" name="VoIP"/>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451160" y="300346"/>
              <a:ext cx="3644223" cy="6477000"/>
            </a:xfrm>
            <a:prstGeom prst="rect">
              <a:avLst/>
            </a:prstGeom>
          </p:spPr>
        </p:pic>
        <p:sp>
          <p:nvSpPr>
            <p:cNvPr id="11" name="Rectangle 10"/>
            <p:cNvSpPr/>
            <p:nvPr/>
          </p:nvSpPr>
          <p:spPr bwMode="auto">
            <a:xfrm>
              <a:off x="8580437" y="677862"/>
              <a:ext cx="1295400" cy="304800"/>
            </a:xfrm>
            <a:prstGeom prst="rect">
              <a:avLst/>
            </a:prstGeom>
            <a:solidFill>
              <a:srgbClr val="2B2B2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8446406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42"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500"/>
                                        <p:tgtEl>
                                          <p:spTgt spid="2">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500"/>
                                        <p:tgtEl>
                                          <p:spTgt spid="2">
                                            <p:txEl>
                                              <p:pRg st="4" end="4"/>
                                            </p:txEl>
                                          </p:spTgt>
                                        </p:tgtEl>
                                      </p:cBhvr>
                                    </p:animEffect>
                                  </p:childTnLst>
                                </p:cTn>
                              </p:par>
                              <p:par>
                                <p:cTn id="24" presetID="42"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fade">
                                      <p:cBhvr>
                                        <p:cTn id="33" dur="500"/>
                                        <p:tgtEl>
                                          <p:spTgt spid="2">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
                                            <p:txEl>
                                              <p:pRg st="7" end="7"/>
                                            </p:txEl>
                                          </p:spTgt>
                                        </p:tgtEl>
                                        <p:attrNameLst>
                                          <p:attrName>style.visibility</p:attrName>
                                        </p:attrNameLst>
                                      </p:cBhvr>
                                      <p:to>
                                        <p:strVal val="visible"/>
                                      </p:to>
                                    </p:set>
                                    <p:animEffect transition="in" filter="fade">
                                      <p:cBhvr>
                                        <p:cTn id="36" dur="500"/>
                                        <p:tgtEl>
                                          <p:spTgt spid="2">
                                            <p:txEl>
                                              <p:pRg st="7" end="7"/>
                                            </p:txEl>
                                          </p:spTgt>
                                        </p:tgtEl>
                                      </p:cBhvr>
                                    </p:animEffect>
                                  </p:childTnLst>
                                </p:cTn>
                              </p:par>
                              <p:par>
                                <p:cTn id="37" presetID="42"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sz="5882" dirty="0" smtClean="0"/>
              <a:t>Demo: Interactive Toast</a:t>
            </a:r>
            <a:endParaRPr lang="en-GB" sz="5882" dirty="0"/>
          </a:p>
        </p:txBody>
      </p:sp>
      <p:sp>
        <p:nvSpPr>
          <p:cNvPr id="8" name="Text Placeholder 7"/>
          <p:cNvSpPr>
            <a:spLocks noGrp="1"/>
          </p:cNvSpPr>
          <p:nvPr>
            <p:ph type="body" sz="quarter" idx="12"/>
          </p:nvPr>
        </p:nvSpPr>
        <p:spPr/>
        <p:txBody>
          <a:bodyPr/>
          <a:lstStyle/>
          <a:p>
            <a:endParaRPr lang="en-GB" dirty="0"/>
          </a:p>
        </p:txBody>
      </p:sp>
      <p:sp>
        <p:nvSpPr>
          <p:cNvPr id="2" name="Text Placeholder 1"/>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976504396"/>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Review</a:t>
            </a:r>
            <a:endParaRPr lang="en-GB" dirty="0"/>
          </a:p>
        </p:txBody>
      </p:sp>
      <p:sp>
        <p:nvSpPr>
          <p:cNvPr id="2" name="Text Placeholder 1"/>
          <p:cNvSpPr>
            <a:spLocks noGrp="1"/>
          </p:cNvSpPr>
          <p:nvPr>
            <p:ph type="body" sz="quarter" idx="10"/>
          </p:nvPr>
        </p:nvSpPr>
        <p:spPr>
          <a:xfrm>
            <a:off x="269239" y="1189177"/>
            <a:ext cx="11653523" cy="3382529"/>
          </a:xfrm>
        </p:spPr>
        <p:txBody>
          <a:bodyPr/>
          <a:lstStyle/>
          <a:p>
            <a:r>
              <a:rPr lang="en-US" dirty="0"/>
              <a:t>Tile basics</a:t>
            </a:r>
          </a:p>
          <a:p>
            <a:r>
              <a:rPr lang="en-US" dirty="0"/>
              <a:t>Tile templates</a:t>
            </a:r>
          </a:p>
          <a:p>
            <a:r>
              <a:rPr lang="en-US" dirty="0"/>
              <a:t>Adaptive templates</a:t>
            </a:r>
          </a:p>
          <a:p>
            <a:r>
              <a:rPr lang="en-US" dirty="0" smtClean="0"/>
              <a:t>Toast</a:t>
            </a:r>
            <a:endParaRPr lang="en-US" dirty="0"/>
          </a:p>
          <a:p>
            <a:r>
              <a:rPr lang="en-US" dirty="0"/>
              <a:t>Interactive </a:t>
            </a:r>
            <a:r>
              <a:rPr lang="en-US" dirty="0" smtClean="0"/>
              <a:t>toast</a:t>
            </a:r>
            <a:endParaRPr lang="en-US" dirty="0" smtClean="0"/>
          </a:p>
        </p:txBody>
      </p:sp>
    </p:spTree>
    <p:extLst>
      <p:ext uri="{BB962C8B-B14F-4D97-AF65-F5344CB8AC3E}">
        <p14:creationId xmlns:p14="http://schemas.microsoft.com/office/powerpoint/2010/main" val="3931723735"/>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788032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p:cNvSpPr/>
          <p:nvPr/>
        </p:nvSpPr>
        <p:spPr bwMode="auto">
          <a:xfrm>
            <a:off x="1" y="1561448"/>
            <a:ext cx="12192000" cy="2539870"/>
          </a:xfrm>
          <a:prstGeom prst="rect">
            <a:avLst/>
          </a:prstGeom>
          <a:solidFill>
            <a:schemeClr val="bg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2" name="Title 1"/>
          <p:cNvSpPr>
            <a:spLocks noGrp="1"/>
          </p:cNvSpPr>
          <p:nvPr>
            <p:ph type="title"/>
          </p:nvPr>
        </p:nvSpPr>
        <p:spPr/>
        <p:txBody>
          <a:bodyPr/>
          <a:lstStyle/>
          <a:p>
            <a:r>
              <a:rPr lang="en-US" dirty="0" smtClean="0"/>
              <a:t>Tile anatomy </a:t>
            </a:r>
            <a:endParaRPr lang="en-US" dirty="0">
              <a:solidFill>
                <a:srgbClr val="FF0000"/>
              </a:solidFill>
            </a:endParaRPr>
          </a:p>
        </p:txBody>
      </p:sp>
      <p:grpSp>
        <p:nvGrpSpPr>
          <p:cNvPr id="13" name="Group 12"/>
          <p:cNvGrpSpPr/>
          <p:nvPr/>
        </p:nvGrpSpPr>
        <p:grpSpPr>
          <a:xfrm>
            <a:off x="460901" y="1623603"/>
            <a:ext cx="3543442" cy="4309132"/>
            <a:chOff x="460901" y="1623603"/>
            <a:chExt cx="3543442" cy="4309132"/>
          </a:xfrm>
        </p:grpSpPr>
        <p:grpSp>
          <p:nvGrpSpPr>
            <p:cNvPr id="10" name="Group 9"/>
            <p:cNvGrpSpPr/>
            <p:nvPr/>
          </p:nvGrpSpPr>
          <p:grpSpPr>
            <a:xfrm>
              <a:off x="460901" y="1623603"/>
              <a:ext cx="3543442" cy="4126514"/>
              <a:chOff x="460901" y="1623603"/>
              <a:chExt cx="3543442" cy="4126514"/>
            </a:xfrm>
          </p:grpSpPr>
          <p:sp>
            <p:nvSpPr>
              <p:cNvPr id="3" name="Rectangle 2"/>
              <p:cNvSpPr/>
              <p:nvPr/>
            </p:nvSpPr>
            <p:spPr bwMode="auto">
              <a:xfrm>
                <a:off x="2385229" y="4857876"/>
                <a:ext cx="1568744" cy="821723"/>
              </a:xfrm>
              <a:prstGeom prst="rect">
                <a:avLst/>
              </a:prstGeom>
              <a:solidFill>
                <a:schemeClr val="accent2">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8" name="Content Placeholder 2"/>
              <p:cNvSpPr txBox="1">
                <a:spLocks/>
              </p:cNvSpPr>
              <p:nvPr/>
            </p:nvSpPr>
            <p:spPr>
              <a:xfrm>
                <a:off x="463585" y="1623603"/>
                <a:ext cx="3540757" cy="314642"/>
              </a:xfrm>
              <a:prstGeom prst="rect">
                <a:avLst/>
              </a:prstGeom>
            </p:spPr>
            <p:txBody>
              <a:bodyPr vert="horz" lIns="91427" tIns="45713" rIns="91427" bIns="45713"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b="1" dirty="0">
                    <a:solidFill>
                      <a:schemeClr val="bg1"/>
                    </a:solidFill>
                    <a:latin typeface="Segoe UI Light" panose="020B0502040204020203" pitchFamily="34" charset="0"/>
                    <a:cs typeface="Segoe UI Light" panose="020B0502040204020203" pitchFamily="34" charset="0"/>
                  </a:rPr>
                  <a:t>Basic</a:t>
                </a:r>
                <a:r>
                  <a:rPr lang="en-US" sz="1600" dirty="0">
                    <a:latin typeface="+mj-lt"/>
                    <a:cs typeface="Segoe UI Semibold" panose="020B0702040204020203" pitchFamily="34" charset="0"/>
                  </a:rPr>
                  <a:t> </a:t>
                </a:r>
                <a:r>
                  <a:rPr lang="en-US" sz="1800" b="1" dirty="0">
                    <a:solidFill>
                      <a:schemeClr val="bg1"/>
                    </a:solidFill>
                    <a:latin typeface="Segoe UI Light" panose="020B0502040204020203" pitchFamily="34" charset="0"/>
                    <a:cs typeface="Segoe UI Light" panose="020B0502040204020203" pitchFamily="34" charset="0"/>
                  </a:rPr>
                  <a:t>State</a:t>
                </a:r>
                <a:r>
                  <a:rPr lang="en-US" sz="1600" dirty="0">
                    <a:latin typeface="+mj-lt"/>
                    <a:cs typeface="Segoe UI Light"/>
                  </a:rPr>
                  <a:t/>
                </a:r>
                <a:br>
                  <a:rPr lang="en-US" sz="1600" dirty="0">
                    <a:latin typeface="+mj-lt"/>
                    <a:cs typeface="Segoe UI Light"/>
                  </a:rPr>
                </a:br>
                <a:endParaRPr lang="en-US" sz="1600" dirty="0">
                  <a:latin typeface="+mj-lt"/>
                  <a:cs typeface="Segoe UI Light"/>
                </a:endParaRPr>
              </a:p>
            </p:txBody>
          </p:sp>
          <p:sp>
            <p:nvSpPr>
              <p:cNvPr id="14" name="Subtitle 2"/>
              <p:cNvSpPr txBox="1">
                <a:spLocks/>
              </p:cNvSpPr>
              <p:nvPr/>
            </p:nvSpPr>
            <p:spPr>
              <a:xfrm>
                <a:off x="2499009" y="5486835"/>
                <a:ext cx="1505334" cy="263282"/>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Segoe UI Light" panose="020B0502040204020203" pitchFamily="34" charset="0"/>
                    <a:cs typeface="Segoe UI Light" panose="020B0502040204020203" pitchFamily="34" charset="0"/>
                  </a:rPr>
                  <a:t>Plate</a:t>
                </a:r>
                <a:endParaRPr lang="en-US" sz="1050" dirty="0">
                  <a:latin typeface="Segoe UI Light" panose="020B0502040204020203" pitchFamily="34" charset="0"/>
                  <a:cs typeface="Segoe UI Light" panose="020B0502040204020203" pitchFamily="34" charset="0"/>
                </a:endParaRPr>
              </a:p>
            </p:txBody>
          </p:sp>
          <p:sp>
            <p:nvSpPr>
              <p:cNvPr id="15" name="Subtitle 2"/>
              <p:cNvSpPr txBox="1">
                <a:spLocks/>
              </p:cNvSpPr>
              <p:nvPr/>
            </p:nvSpPr>
            <p:spPr>
              <a:xfrm>
                <a:off x="2499009" y="5194845"/>
                <a:ext cx="1505334" cy="263282"/>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Segoe UI Light" panose="020B0502040204020203" pitchFamily="34" charset="0"/>
                    <a:cs typeface="Segoe UI Light" panose="020B0502040204020203" pitchFamily="34" charset="0"/>
                  </a:rPr>
                  <a:t>App</a:t>
                </a:r>
                <a:r>
                  <a:rPr lang="en-US" sz="1050" dirty="0">
                    <a:solidFill>
                      <a:schemeClr val="tx1">
                        <a:lumMod val="50000"/>
                        <a:lumOff val="50000"/>
                      </a:schemeClr>
                    </a:solidFill>
                    <a:latin typeface="Segoe UI Light" panose="020B0502040204020203" pitchFamily="34" charset="0"/>
                    <a:cs typeface="Segoe UI Light" panose="020B0502040204020203" pitchFamily="34" charset="0"/>
                  </a:rPr>
                  <a:t> </a:t>
                </a:r>
                <a:r>
                  <a:rPr lang="en-US" sz="1400" dirty="0">
                    <a:latin typeface="Segoe UI Light" panose="020B0502040204020203" pitchFamily="34" charset="0"/>
                    <a:cs typeface="Segoe UI Light" panose="020B0502040204020203" pitchFamily="34" charset="0"/>
                  </a:rPr>
                  <a:t>Logo</a:t>
                </a:r>
              </a:p>
            </p:txBody>
          </p:sp>
          <p:sp>
            <p:nvSpPr>
              <p:cNvPr id="16" name="Subtitle 2"/>
              <p:cNvSpPr txBox="1">
                <a:spLocks/>
              </p:cNvSpPr>
              <p:nvPr/>
            </p:nvSpPr>
            <p:spPr>
              <a:xfrm>
                <a:off x="2499009" y="4931563"/>
                <a:ext cx="1505334" cy="263282"/>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Segoe UI Light" panose="020B0502040204020203" pitchFamily="34" charset="0"/>
                    <a:cs typeface="Segoe UI Light" panose="020B0502040204020203" pitchFamily="34" charset="0"/>
                  </a:rPr>
                  <a:t>Short Name</a:t>
                </a:r>
              </a:p>
            </p:txBody>
          </p:sp>
          <p:pic>
            <p:nvPicPr>
              <p:cNvPr id="31" name="Picture 2"/>
              <p:cNvPicPr>
                <a:picLocks noChangeAspect="1"/>
              </p:cNvPicPr>
              <p:nvPr/>
            </p:nvPicPr>
            <p:blipFill rotWithShape="1">
              <a:blip r:embed="rId3">
                <a:biLevel thresh="75000"/>
                <a:extLst>
                  <a:ext uri="{BEBA8EAE-BF5A-486C-A8C5-ECC9F3942E4B}">
                    <a14:imgProps xmlns:a14="http://schemas.microsoft.com/office/drawing/2010/main">
                      <a14:imgLayer r:embed="rId4">
                        <a14:imgEffect>
                          <a14:saturation sat="400000"/>
                        </a14:imgEffect>
                        <a14:imgEffect>
                          <a14:brightnessContrast bright="20000" contrast="40000"/>
                        </a14:imgEffect>
                      </a14:imgLayer>
                    </a14:imgProps>
                  </a:ext>
                  <a:ext uri="{28A0092B-C50C-407E-A947-70E740481C1C}">
                    <a14:useLocalDpi xmlns:a14="http://schemas.microsoft.com/office/drawing/2010/main"/>
                  </a:ext>
                </a:extLst>
              </a:blip>
              <a:srcRect b="40370"/>
              <a:stretch/>
            </p:blipFill>
            <p:spPr>
              <a:xfrm>
                <a:off x="460901" y="1988339"/>
                <a:ext cx="1931999" cy="2347687"/>
              </a:xfrm>
              <a:prstGeom prst="rect">
                <a:avLst/>
              </a:prstGeom>
            </p:spPr>
          </p:pic>
          <p:sp>
            <p:nvSpPr>
              <p:cNvPr id="34" name="Subtitle 2"/>
              <p:cNvSpPr txBox="1">
                <a:spLocks/>
              </p:cNvSpPr>
              <p:nvPr/>
            </p:nvSpPr>
            <p:spPr>
              <a:xfrm>
                <a:off x="2499009" y="2418852"/>
                <a:ext cx="1505334" cy="263282"/>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1"/>
                    </a:solidFill>
                    <a:latin typeface="Segoe UI Light" panose="020B0502040204020203" pitchFamily="34" charset="0"/>
                    <a:cs typeface="Segoe UI Light" panose="020B0502040204020203" pitchFamily="34" charset="0"/>
                  </a:rPr>
                  <a:t>Plate</a:t>
                </a:r>
              </a:p>
            </p:txBody>
          </p:sp>
          <p:sp>
            <p:nvSpPr>
              <p:cNvPr id="35" name="Subtitle 2"/>
              <p:cNvSpPr txBox="1">
                <a:spLocks/>
              </p:cNvSpPr>
              <p:nvPr/>
            </p:nvSpPr>
            <p:spPr>
              <a:xfrm>
                <a:off x="2499009" y="2919399"/>
                <a:ext cx="1505334" cy="263282"/>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1"/>
                    </a:solidFill>
                    <a:latin typeface="Segoe UI Light" panose="020B0502040204020203" pitchFamily="34" charset="0"/>
                    <a:cs typeface="Segoe UI Light" panose="020B0502040204020203" pitchFamily="34" charset="0"/>
                  </a:rPr>
                  <a:t>App Logo</a:t>
                </a:r>
              </a:p>
            </p:txBody>
          </p:sp>
          <p:sp>
            <p:nvSpPr>
              <p:cNvPr id="36" name="Subtitle 2"/>
              <p:cNvSpPr txBox="1">
                <a:spLocks/>
              </p:cNvSpPr>
              <p:nvPr/>
            </p:nvSpPr>
            <p:spPr>
              <a:xfrm>
                <a:off x="2499009" y="3706206"/>
                <a:ext cx="1505334" cy="263282"/>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1"/>
                    </a:solidFill>
                    <a:latin typeface="Segoe UI Light" panose="020B0502040204020203" pitchFamily="34" charset="0"/>
                    <a:cs typeface="Segoe UI Light" panose="020B0502040204020203" pitchFamily="34" charset="0"/>
                  </a:rPr>
                  <a:t>Short Name</a:t>
                </a:r>
              </a:p>
            </p:txBody>
          </p:sp>
          <p:cxnSp>
            <p:nvCxnSpPr>
              <p:cNvPr id="46" name="Straight Connector 55"/>
              <p:cNvCxnSpPr/>
              <p:nvPr/>
            </p:nvCxnSpPr>
            <p:spPr>
              <a:xfrm>
                <a:off x="1425999" y="2984697"/>
                <a:ext cx="96690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56"/>
              <p:cNvCxnSpPr/>
              <p:nvPr/>
            </p:nvCxnSpPr>
            <p:spPr>
              <a:xfrm>
                <a:off x="1933932" y="2493700"/>
                <a:ext cx="45896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8" name="Group 59"/>
              <p:cNvGrpSpPr/>
              <p:nvPr/>
            </p:nvGrpSpPr>
            <p:grpSpPr>
              <a:xfrm>
                <a:off x="977334" y="3542097"/>
                <a:ext cx="1415566" cy="238355"/>
                <a:chOff x="728133" y="2599267"/>
                <a:chExt cx="1415767" cy="238388"/>
              </a:xfrm>
            </p:grpSpPr>
            <p:cxnSp>
              <p:nvCxnSpPr>
                <p:cNvPr id="51" name="Straight Connector 60"/>
                <p:cNvCxnSpPr/>
                <p:nvPr/>
              </p:nvCxnSpPr>
              <p:spPr>
                <a:xfrm>
                  <a:off x="728133" y="2837655"/>
                  <a:ext cx="141576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65"/>
                <p:cNvCxnSpPr/>
                <p:nvPr/>
              </p:nvCxnSpPr>
              <p:spPr>
                <a:xfrm>
                  <a:off x="728133" y="2599267"/>
                  <a:ext cx="0" cy="2383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pic>
          <p:nvPicPr>
            <p:cNvPr id="9" name="Picture 8"/>
            <p:cNvPicPr>
              <a:picLocks noChangeAspect="1"/>
            </p:cNvPicPr>
            <p:nvPr/>
          </p:nvPicPr>
          <p:blipFill>
            <a:blip r:embed="rId5"/>
            <a:stretch>
              <a:fillRect/>
            </a:stretch>
          </p:blipFill>
          <p:spPr>
            <a:xfrm>
              <a:off x="460901" y="4415269"/>
              <a:ext cx="1964924" cy="1517466"/>
            </a:xfrm>
            <a:prstGeom prst="rect">
              <a:avLst/>
            </a:prstGeom>
          </p:spPr>
        </p:pic>
      </p:grpSp>
      <p:grpSp>
        <p:nvGrpSpPr>
          <p:cNvPr id="27" name="Group 26"/>
          <p:cNvGrpSpPr/>
          <p:nvPr/>
        </p:nvGrpSpPr>
        <p:grpSpPr>
          <a:xfrm>
            <a:off x="4387632" y="1629518"/>
            <a:ext cx="3646164" cy="4303217"/>
            <a:chOff x="4387632" y="1629518"/>
            <a:chExt cx="3646164" cy="4303217"/>
          </a:xfrm>
        </p:grpSpPr>
        <p:grpSp>
          <p:nvGrpSpPr>
            <p:cNvPr id="5" name="Group 4"/>
            <p:cNvGrpSpPr/>
            <p:nvPr/>
          </p:nvGrpSpPr>
          <p:grpSpPr>
            <a:xfrm>
              <a:off x="4387632" y="1629518"/>
              <a:ext cx="3646164" cy="4126513"/>
              <a:chOff x="4312356" y="1655663"/>
              <a:chExt cx="3719277" cy="4209258"/>
            </a:xfrm>
          </p:grpSpPr>
          <p:sp>
            <p:nvSpPr>
              <p:cNvPr id="57" name="Rectangle 56"/>
              <p:cNvSpPr/>
              <p:nvPr/>
            </p:nvSpPr>
            <p:spPr bwMode="auto">
              <a:xfrm>
                <a:off x="6294437" y="4945062"/>
                <a:ext cx="1600200" cy="838200"/>
              </a:xfrm>
              <a:prstGeom prst="rect">
                <a:avLst/>
              </a:prstGeom>
              <a:solidFill>
                <a:schemeClr val="accent2">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54" name="Rectangle 53"/>
              <p:cNvSpPr/>
              <p:nvPr/>
            </p:nvSpPr>
            <p:spPr bwMode="auto">
              <a:xfrm>
                <a:off x="6294437" y="4716462"/>
                <a:ext cx="1600200" cy="228600"/>
              </a:xfrm>
              <a:prstGeom prst="rect">
                <a:avLst/>
              </a:prstGeom>
              <a:solidFill>
                <a:schemeClr val="accent5">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11" name="Content Placeholder 2"/>
              <p:cNvSpPr txBox="1">
                <a:spLocks/>
              </p:cNvSpPr>
              <p:nvPr/>
            </p:nvSpPr>
            <p:spPr>
              <a:xfrm>
                <a:off x="4316638" y="1655663"/>
                <a:ext cx="3714995" cy="320951"/>
              </a:xfrm>
              <a:prstGeom prst="rect">
                <a:avLst/>
              </a:prstGeom>
            </p:spPr>
            <p:txBody>
              <a:bodyPr vert="horz" lIns="91427" tIns="45713" rIns="91427" bIns="45713"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600" b="1" dirty="0">
                    <a:solidFill>
                      <a:schemeClr val="bg1"/>
                    </a:solidFill>
                    <a:latin typeface="Segoe UI Light" panose="020B0502040204020203" pitchFamily="34" charset="0"/>
                    <a:cs typeface="Segoe UI Light" panose="020B0502040204020203" pitchFamily="34" charset="0"/>
                  </a:rPr>
                  <a:t>Semi-Live State</a:t>
                </a:r>
                <a:br>
                  <a:rPr lang="en-US" sz="1600" b="1" dirty="0">
                    <a:solidFill>
                      <a:schemeClr val="bg1"/>
                    </a:solidFill>
                    <a:latin typeface="Segoe UI Light" panose="020B0502040204020203" pitchFamily="34" charset="0"/>
                    <a:cs typeface="Segoe UI Light" panose="020B0502040204020203" pitchFamily="34" charset="0"/>
                  </a:rPr>
                </a:br>
                <a:endParaRPr lang="en-US" sz="1600" b="1" dirty="0">
                  <a:solidFill>
                    <a:schemeClr val="bg1"/>
                  </a:solidFill>
                  <a:latin typeface="Segoe UI Light" panose="020B0502040204020203" pitchFamily="34" charset="0"/>
                  <a:cs typeface="Segoe UI Light" panose="020B0502040204020203" pitchFamily="34" charset="0"/>
                </a:endParaRPr>
              </a:p>
            </p:txBody>
          </p:sp>
          <p:sp>
            <p:nvSpPr>
              <p:cNvPr id="17" name="Subtitle 2"/>
              <p:cNvSpPr txBox="1">
                <a:spLocks/>
              </p:cNvSpPr>
              <p:nvPr/>
            </p:nvSpPr>
            <p:spPr>
              <a:xfrm>
                <a:off x="6371521" y="5596360"/>
                <a:ext cx="1474740"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Segoe UI Light" panose="020B0502040204020203" pitchFamily="34" charset="0"/>
                    <a:cs typeface="Segoe UI Light" panose="020B0502040204020203" pitchFamily="34" charset="0"/>
                  </a:rPr>
                  <a:t>Plate</a:t>
                </a:r>
              </a:p>
            </p:txBody>
          </p:sp>
          <p:sp>
            <p:nvSpPr>
              <p:cNvPr id="18" name="Subtitle 2"/>
              <p:cNvSpPr txBox="1">
                <a:spLocks/>
              </p:cNvSpPr>
              <p:nvPr/>
            </p:nvSpPr>
            <p:spPr>
              <a:xfrm>
                <a:off x="6371521" y="5298515"/>
                <a:ext cx="1474740"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Segoe UI Light" panose="020B0502040204020203" pitchFamily="34" charset="0"/>
                    <a:cs typeface="Segoe UI Light" panose="020B0502040204020203" pitchFamily="34" charset="0"/>
                  </a:rPr>
                  <a:t>App Logo</a:t>
                </a:r>
              </a:p>
            </p:txBody>
          </p:sp>
          <p:sp>
            <p:nvSpPr>
              <p:cNvPr id="19" name="Subtitle 2"/>
              <p:cNvSpPr txBox="1">
                <a:spLocks/>
              </p:cNvSpPr>
              <p:nvPr/>
            </p:nvSpPr>
            <p:spPr>
              <a:xfrm>
                <a:off x="6371521" y="5029954"/>
                <a:ext cx="1474740"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Segoe UI Light" panose="020B0502040204020203" pitchFamily="34" charset="0"/>
                    <a:cs typeface="Segoe UI Light" panose="020B0502040204020203" pitchFamily="34" charset="0"/>
                  </a:rPr>
                  <a:t>Short Name</a:t>
                </a:r>
              </a:p>
            </p:txBody>
          </p:sp>
          <p:sp>
            <p:nvSpPr>
              <p:cNvPr id="20" name="Subtitle 2"/>
              <p:cNvSpPr txBox="1">
                <a:spLocks/>
              </p:cNvSpPr>
              <p:nvPr/>
            </p:nvSpPr>
            <p:spPr>
              <a:xfrm>
                <a:off x="6371521" y="4753898"/>
                <a:ext cx="1474740"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solidFill>
                      <a:schemeClr val="bg1"/>
                    </a:solidFill>
                    <a:latin typeface="Segoe UI Light" panose="020B0502040204020203" pitchFamily="34" charset="0"/>
                    <a:cs typeface="Segoe UI Light" panose="020B0502040204020203" pitchFamily="34" charset="0"/>
                  </a:rPr>
                  <a:t>Badge</a:t>
                </a:r>
              </a:p>
            </p:txBody>
          </p:sp>
          <p:pic>
            <p:nvPicPr>
              <p:cNvPr id="33" name="Picture 25"/>
              <p:cNvPicPr>
                <a:picLocks noChangeAspect="1"/>
              </p:cNvPicPr>
              <p:nvPr/>
            </p:nvPicPr>
            <p:blipFill rotWithShape="1">
              <a:blip r:embed="rId6">
                <a:biLevel thresh="75000"/>
                <a:extLst>
                  <a:ext uri="{BEBA8EAE-BF5A-486C-A8C5-ECC9F3942E4B}">
                    <a14:imgProps xmlns:a14="http://schemas.microsoft.com/office/drawing/2010/main">
                      <a14:imgLayer r:embed="rId7">
                        <a14:imgEffect>
                          <a14:brightnessContrast bright="20000" contrast="40000"/>
                        </a14:imgEffect>
                      </a14:imgLayer>
                    </a14:imgProps>
                  </a:ext>
                  <a:ext uri="{28A0092B-C50C-407E-A947-70E740481C1C}">
                    <a14:useLocalDpi xmlns:a14="http://schemas.microsoft.com/office/drawing/2010/main"/>
                  </a:ext>
                </a:extLst>
              </a:blip>
              <a:srcRect b="44017"/>
              <a:stretch/>
            </p:blipFill>
            <p:spPr>
              <a:xfrm>
                <a:off x="4312356" y="2027713"/>
                <a:ext cx="1970740" cy="2248317"/>
              </a:xfrm>
              <a:prstGeom prst="rect">
                <a:avLst/>
              </a:prstGeom>
            </p:spPr>
          </p:pic>
          <p:sp>
            <p:nvSpPr>
              <p:cNvPr id="37" name="Subtitle 2"/>
              <p:cNvSpPr txBox="1">
                <a:spLocks/>
              </p:cNvSpPr>
              <p:nvPr/>
            </p:nvSpPr>
            <p:spPr>
              <a:xfrm>
                <a:off x="6371520" y="2466858"/>
                <a:ext cx="1535519"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1"/>
                    </a:solidFill>
                    <a:latin typeface="Segoe UI Light" panose="020B0502040204020203" pitchFamily="34" charset="0"/>
                    <a:cs typeface="Segoe UI Light" panose="020B0502040204020203" pitchFamily="34" charset="0"/>
                  </a:rPr>
                  <a:t>Plate</a:t>
                </a:r>
              </a:p>
            </p:txBody>
          </p:sp>
          <p:sp>
            <p:nvSpPr>
              <p:cNvPr id="38" name="Subtitle 2"/>
              <p:cNvSpPr txBox="1">
                <a:spLocks/>
              </p:cNvSpPr>
              <p:nvPr/>
            </p:nvSpPr>
            <p:spPr>
              <a:xfrm>
                <a:off x="6371520" y="2977442"/>
                <a:ext cx="1535519"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1"/>
                    </a:solidFill>
                    <a:latin typeface="Segoe UI Light" panose="020B0502040204020203" pitchFamily="34" charset="0"/>
                    <a:cs typeface="Segoe UI Light" panose="020B0502040204020203" pitchFamily="34" charset="0"/>
                  </a:rPr>
                  <a:t>App Logo</a:t>
                </a:r>
              </a:p>
            </p:txBody>
          </p:sp>
          <p:sp>
            <p:nvSpPr>
              <p:cNvPr id="39" name="Subtitle 2"/>
              <p:cNvSpPr txBox="1">
                <a:spLocks/>
              </p:cNvSpPr>
              <p:nvPr/>
            </p:nvSpPr>
            <p:spPr>
              <a:xfrm>
                <a:off x="6371520" y="3780026"/>
                <a:ext cx="1535519"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1"/>
                    </a:solidFill>
                    <a:latin typeface="Segoe UI Light" panose="020B0502040204020203" pitchFamily="34" charset="0"/>
                    <a:cs typeface="Segoe UI Light" panose="020B0502040204020203" pitchFamily="34" charset="0"/>
                  </a:rPr>
                  <a:t>Short Name</a:t>
                </a:r>
              </a:p>
            </p:txBody>
          </p:sp>
          <p:sp>
            <p:nvSpPr>
              <p:cNvPr id="40" name="Subtitle 2"/>
              <p:cNvSpPr txBox="1">
                <a:spLocks/>
              </p:cNvSpPr>
              <p:nvPr/>
            </p:nvSpPr>
            <p:spPr>
              <a:xfrm>
                <a:off x="6371521" y="3478867"/>
                <a:ext cx="1474740"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1"/>
                    </a:solidFill>
                    <a:latin typeface="Segoe UI Light" panose="020B0502040204020203" pitchFamily="34" charset="0"/>
                    <a:cs typeface="Segoe UI Light" panose="020B0502040204020203" pitchFamily="34" charset="0"/>
                  </a:rPr>
                  <a:t>Badge</a:t>
                </a:r>
              </a:p>
            </p:txBody>
          </p:sp>
          <p:grpSp>
            <p:nvGrpSpPr>
              <p:cNvPr id="59" name="Group 66"/>
              <p:cNvGrpSpPr/>
              <p:nvPr/>
            </p:nvGrpSpPr>
            <p:grpSpPr>
              <a:xfrm>
                <a:off x="4824081" y="3612627"/>
                <a:ext cx="1443951" cy="243134"/>
                <a:chOff x="728133" y="2599267"/>
                <a:chExt cx="1415767" cy="238388"/>
              </a:xfrm>
            </p:grpSpPr>
            <p:cxnSp>
              <p:nvCxnSpPr>
                <p:cNvPr id="60" name="Straight Connector 71"/>
                <p:cNvCxnSpPr/>
                <p:nvPr/>
              </p:nvCxnSpPr>
              <p:spPr>
                <a:xfrm>
                  <a:off x="728133" y="2837655"/>
                  <a:ext cx="141576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72"/>
                <p:cNvCxnSpPr/>
                <p:nvPr/>
              </p:nvCxnSpPr>
              <p:spPr>
                <a:xfrm>
                  <a:off x="728133" y="2599267"/>
                  <a:ext cx="0" cy="2383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2" name="Straight Connector 73"/>
              <p:cNvCxnSpPr/>
              <p:nvPr/>
            </p:nvCxnSpPr>
            <p:spPr>
              <a:xfrm>
                <a:off x="5273167" y="3044050"/>
                <a:ext cx="98628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74"/>
              <p:cNvCxnSpPr/>
              <p:nvPr/>
            </p:nvCxnSpPr>
            <p:spPr>
              <a:xfrm>
                <a:off x="5791286" y="2543207"/>
                <a:ext cx="46817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75"/>
              <p:cNvCxnSpPr/>
              <p:nvPr/>
            </p:nvCxnSpPr>
            <p:spPr>
              <a:xfrm>
                <a:off x="5791286" y="3543542"/>
                <a:ext cx="46817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6" name="Picture 25"/>
            <p:cNvPicPr>
              <a:picLocks noChangeAspect="1"/>
            </p:cNvPicPr>
            <p:nvPr/>
          </p:nvPicPr>
          <p:blipFill>
            <a:blip r:embed="rId8"/>
            <a:stretch>
              <a:fillRect/>
            </a:stretch>
          </p:blipFill>
          <p:spPr>
            <a:xfrm>
              <a:off x="4409331" y="4169388"/>
              <a:ext cx="1862011" cy="1763347"/>
            </a:xfrm>
            <a:prstGeom prst="rect">
              <a:avLst/>
            </a:prstGeom>
          </p:spPr>
        </p:pic>
      </p:grpSp>
      <p:grpSp>
        <p:nvGrpSpPr>
          <p:cNvPr id="29" name="Group 28"/>
          <p:cNvGrpSpPr/>
          <p:nvPr/>
        </p:nvGrpSpPr>
        <p:grpSpPr>
          <a:xfrm>
            <a:off x="8112956" y="1623603"/>
            <a:ext cx="3654894" cy="4309132"/>
            <a:chOff x="8112956" y="1623603"/>
            <a:chExt cx="3654894" cy="4309132"/>
          </a:xfrm>
        </p:grpSpPr>
        <p:grpSp>
          <p:nvGrpSpPr>
            <p:cNvPr id="6" name="Group 5"/>
            <p:cNvGrpSpPr/>
            <p:nvPr/>
          </p:nvGrpSpPr>
          <p:grpSpPr>
            <a:xfrm>
              <a:off x="8112956" y="1623603"/>
              <a:ext cx="3654894" cy="4126513"/>
              <a:chOff x="8413814" y="1655663"/>
              <a:chExt cx="3728182" cy="4209258"/>
            </a:xfrm>
          </p:grpSpPr>
          <p:sp>
            <p:nvSpPr>
              <p:cNvPr id="74" name="Rectangle 73"/>
              <p:cNvSpPr/>
              <p:nvPr/>
            </p:nvSpPr>
            <p:spPr bwMode="auto">
              <a:xfrm>
                <a:off x="10409237" y="5478462"/>
                <a:ext cx="1600200" cy="304800"/>
              </a:xfrm>
              <a:prstGeom prst="rect">
                <a:avLst/>
              </a:prstGeom>
              <a:solidFill>
                <a:schemeClr val="accent2">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75" name="Rectangle 74"/>
              <p:cNvSpPr/>
              <p:nvPr/>
            </p:nvSpPr>
            <p:spPr bwMode="auto">
              <a:xfrm>
                <a:off x="10409237" y="4411662"/>
                <a:ext cx="1600200" cy="838200"/>
              </a:xfrm>
              <a:prstGeom prst="rect">
                <a:avLst/>
              </a:prstGeom>
              <a:solidFill>
                <a:schemeClr val="accent2">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56" name="Rectangle 55"/>
              <p:cNvSpPr/>
              <p:nvPr/>
            </p:nvSpPr>
            <p:spPr bwMode="auto">
              <a:xfrm>
                <a:off x="10409237" y="5249862"/>
                <a:ext cx="1600200" cy="228600"/>
              </a:xfrm>
              <a:prstGeom prst="rect">
                <a:avLst/>
              </a:prstGeom>
              <a:solidFill>
                <a:schemeClr val="accent5">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12" name="Content Placeholder 2"/>
              <p:cNvSpPr txBox="1">
                <a:spLocks/>
              </p:cNvSpPr>
              <p:nvPr/>
            </p:nvSpPr>
            <p:spPr>
              <a:xfrm>
                <a:off x="8413815" y="1655663"/>
                <a:ext cx="3728181" cy="320951"/>
              </a:xfrm>
              <a:prstGeom prst="rect">
                <a:avLst/>
              </a:prstGeom>
            </p:spPr>
            <p:txBody>
              <a:bodyPr vert="horz" lIns="91427" tIns="45713" rIns="91427" bIns="45713"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600" b="1" dirty="0">
                    <a:solidFill>
                      <a:schemeClr val="bg1"/>
                    </a:solidFill>
                    <a:latin typeface="Segoe UI Light" panose="020B0502040204020203" pitchFamily="34" charset="0"/>
                    <a:cs typeface="Segoe UI Light" panose="020B0502040204020203" pitchFamily="34" charset="0"/>
                  </a:rPr>
                  <a:t>Live State</a:t>
                </a:r>
                <a:br>
                  <a:rPr lang="en-US" sz="1600" b="1" dirty="0">
                    <a:solidFill>
                      <a:schemeClr val="bg1"/>
                    </a:solidFill>
                    <a:latin typeface="Segoe UI Light" panose="020B0502040204020203" pitchFamily="34" charset="0"/>
                    <a:cs typeface="Segoe UI Light" panose="020B0502040204020203" pitchFamily="34" charset="0"/>
                  </a:rPr>
                </a:br>
                <a:endParaRPr lang="en-US" sz="1600" b="1" dirty="0">
                  <a:solidFill>
                    <a:schemeClr val="bg1"/>
                  </a:solidFill>
                  <a:latin typeface="Segoe UI Light" panose="020B0502040204020203" pitchFamily="34" charset="0"/>
                  <a:cs typeface="Segoe UI Light" panose="020B0502040204020203" pitchFamily="34" charset="0"/>
                </a:endParaRPr>
              </a:p>
            </p:txBody>
          </p:sp>
          <p:sp>
            <p:nvSpPr>
              <p:cNvPr id="21" name="Subtitle 2"/>
              <p:cNvSpPr txBox="1">
                <a:spLocks/>
              </p:cNvSpPr>
              <p:nvPr/>
            </p:nvSpPr>
            <p:spPr>
              <a:xfrm>
                <a:off x="10507792" y="5596360"/>
                <a:ext cx="1578228"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Segoe UI Light" panose="020B0502040204020203" pitchFamily="34" charset="0"/>
                    <a:cs typeface="Segoe UI Light" panose="020B0502040204020203" pitchFamily="34" charset="0"/>
                  </a:rPr>
                  <a:t>Plate</a:t>
                </a:r>
              </a:p>
            </p:txBody>
          </p:sp>
          <p:sp>
            <p:nvSpPr>
              <p:cNvPr id="22" name="Subtitle 2"/>
              <p:cNvSpPr txBox="1">
                <a:spLocks/>
              </p:cNvSpPr>
              <p:nvPr/>
            </p:nvSpPr>
            <p:spPr>
              <a:xfrm>
                <a:off x="10507792" y="4763893"/>
                <a:ext cx="1578228"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Segoe UI Light" panose="020B0502040204020203" pitchFamily="34" charset="0"/>
                    <a:cs typeface="Segoe UI Light" panose="020B0502040204020203" pitchFamily="34" charset="0"/>
                  </a:rPr>
                  <a:t>App Icon</a:t>
                </a:r>
              </a:p>
            </p:txBody>
          </p:sp>
          <p:sp>
            <p:nvSpPr>
              <p:cNvPr id="23" name="Subtitle 2"/>
              <p:cNvSpPr txBox="1">
                <a:spLocks/>
              </p:cNvSpPr>
              <p:nvPr/>
            </p:nvSpPr>
            <p:spPr>
              <a:xfrm>
                <a:off x="10507792" y="5029954"/>
                <a:ext cx="1578228"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Segoe UI Light" panose="020B0502040204020203" pitchFamily="34" charset="0"/>
                    <a:cs typeface="Segoe UI Light" panose="020B0502040204020203" pitchFamily="34" charset="0"/>
                  </a:rPr>
                  <a:t>Short Name</a:t>
                </a:r>
              </a:p>
            </p:txBody>
          </p:sp>
          <p:sp>
            <p:nvSpPr>
              <p:cNvPr id="24" name="Subtitle 2"/>
              <p:cNvSpPr txBox="1">
                <a:spLocks/>
              </p:cNvSpPr>
              <p:nvPr/>
            </p:nvSpPr>
            <p:spPr>
              <a:xfrm>
                <a:off x="10507792" y="4494254"/>
                <a:ext cx="1578228"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Segoe UI Light" panose="020B0502040204020203" pitchFamily="34" charset="0"/>
                    <a:cs typeface="Segoe UI Light" panose="020B0502040204020203" pitchFamily="34" charset="0"/>
                  </a:rPr>
                  <a:t>Badge</a:t>
                </a:r>
              </a:p>
            </p:txBody>
          </p:sp>
          <p:sp>
            <p:nvSpPr>
              <p:cNvPr id="25" name="Subtitle 2"/>
              <p:cNvSpPr txBox="1">
                <a:spLocks/>
              </p:cNvSpPr>
              <p:nvPr/>
            </p:nvSpPr>
            <p:spPr>
              <a:xfrm>
                <a:off x="10507792" y="5303173"/>
                <a:ext cx="1578228"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solidFill>
                      <a:schemeClr val="bg1"/>
                    </a:solidFill>
                    <a:latin typeface="Segoe UI Light" panose="020B0502040204020203" pitchFamily="34" charset="0"/>
                    <a:cs typeface="Segoe UI Light" panose="020B0502040204020203" pitchFamily="34" charset="0"/>
                  </a:rPr>
                  <a:t>Content</a:t>
                </a:r>
                <a:endParaRPr lang="en-US" sz="1050" dirty="0">
                  <a:solidFill>
                    <a:schemeClr val="bg1"/>
                  </a:solidFill>
                  <a:latin typeface="Segoe UI Light" panose="020B0502040204020203" pitchFamily="34" charset="0"/>
                  <a:cs typeface="Segoe UI Light" panose="020B0502040204020203" pitchFamily="34" charset="0"/>
                </a:endParaRPr>
              </a:p>
            </p:txBody>
          </p:sp>
          <p:pic>
            <p:nvPicPr>
              <p:cNvPr id="32" name="Picture 8"/>
              <p:cNvPicPr>
                <a:picLocks noChangeAspect="1"/>
              </p:cNvPicPr>
              <p:nvPr/>
            </p:nvPicPr>
            <p:blipFill rotWithShape="1">
              <a:blip r:embed="rId9">
                <a:biLevel thresh="75000"/>
                <a:extLst>
                  <a:ext uri="{BEBA8EAE-BF5A-486C-A8C5-ECC9F3942E4B}">
                    <a14:imgProps xmlns:a14="http://schemas.microsoft.com/office/drawing/2010/main">
                      <a14:imgLayer r:embed="rId10">
                        <a14:imgEffect>
                          <a14:brightnessContrast bright="20000" contrast="40000"/>
                        </a14:imgEffect>
                      </a14:imgLayer>
                    </a14:imgProps>
                  </a:ext>
                  <a:ext uri="{28A0092B-C50C-407E-A947-70E740481C1C}">
                    <a14:useLocalDpi xmlns:a14="http://schemas.microsoft.com/office/drawing/2010/main"/>
                  </a:ext>
                </a:extLst>
              </a:blip>
              <a:srcRect b="42368"/>
              <a:stretch/>
            </p:blipFill>
            <p:spPr>
              <a:xfrm>
                <a:off x="8413814" y="2027713"/>
                <a:ext cx="1970739" cy="2314528"/>
              </a:xfrm>
              <a:prstGeom prst="rect">
                <a:avLst/>
              </a:prstGeom>
            </p:spPr>
          </p:pic>
          <p:sp>
            <p:nvSpPr>
              <p:cNvPr id="41" name="Subtitle 2"/>
              <p:cNvSpPr txBox="1">
                <a:spLocks/>
              </p:cNvSpPr>
              <p:nvPr/>
            </p:nvSpPr>
            <p:spPr>
              <a:xfrm>
                <a:off x="10507791" y="2466858"/>
                <a:ext cx="1535519"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1"/>
                    </a:solidFill>
                    <a:latin typeface="Segoe UI Light" panose="020B0502040204020203" pitchFamily="34" charset="0"/>
                    <a:cs typeface="Segoe UI Light" panose="020B0502040204020203" pitchFamily="34" charset="0"/>
                  </a:rPr>
                  <a:t>Plate</a:t>
                </a:r>
              </a:p>
            </p:txBody>
          </p:sp>
          <p:sp>
            <p:nvSpPr>
              <p:cNvPr id="42" name="Subtitle 2"/>
              <p:cNvSpPr txBox="1">
                <a:spLocks/>
              </p:cNvSpPr>
              <p:nvPr/>
            </p:nvSpPr>
            <p:spPr>
              <a:xfrm>
                <a:off x="10507791" y="3780026"/>
                <a:ext cx="1535519"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1"/>
                    </a:solidFill>
                    <a:latin typeface="Segoe UI Light" panose="020B0502040204020203" pitchFamily="34" charset="0"/>
                    <a:cs typeface="Segoe UI Light" panose="020B0502040204020203" pitchFamily="34" charset="0"/>
                  </a:rPr>
                  <a:t>Short Name</a:t>
                </a:r>
              </a:p>
            </p:txBody>
          </p:sp>
          <p:sp>
            <p:nvSpPr>
              <p:cNvPr id="43" name="Subtitle 2"/>
              <p:cNvSpPr txBox="1">
                <a:spLocks/>
              </p:cNvSpPr>
              <p:nvPr/>
            </p:nvSpPr>
            <p:spPr>
              <a:xfrm>
                <a:off x="10507792" y="3478867"/>
                <a:ext cx="1474740"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1"/>
                    </a:solidFill>
                    <a:latin typeface="Segoe UI Light" panose="020B0502040204020203" pitchFamily="34" charset="0"/>
                    <a:cs typeface="Segoe UI Light" panose="020B0502040204020203" pitchFamily="34" charset="0"/>
                  </a:rPr>
                  <a:t>Badge</a:t>
                </a:r>
              </a:p>
            </p:txBody>
          </p:sp>
          <p:sp>
            <p:nvSpPr>
              <p:cNvPr id="44" name="Subtitle 2"/>
              <p:cNvSpPr txBox="1">
                <a:spLocks/>
              </p:cNvSpPr>
              <p:nvPr/>
            </p:nvSpPr>
            <p:spPr>
              <a:xfrm>
                <a:off x="10507792" y="3210555"/>
                <a:ext cx="1578228"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1"/>
                    </a:solidFill>
                    <a:latin typeface="Segoe UI Light" panose="020B0502040204020203" pitchFamily="34" charset="0"/>
                    <a:cs typeface="Segoe UI Light" panose="020B0502040204020203" pitchFamily="34" charset="0"/>
                  </a:rPr>
                  <a:t>App Icon</a:t>
                </a:r>
              </a:p>
            </p:txBody>
          </p:sp>
          <p:sp>
            <p:nvSpPr>
              <p:cNvPr id="45" name="Subtitle 2"/>
              <p:cNvSpPr txBox="1">
                <a:spLocks/>
              </p:cNvSpPr>
              <p:nvPr/>
            </p:nvSpPr>
            <p:spPr>
              <a:xfrm>
                <a:off x="10507792" y="2732312"/>
                <a:ext cx="1578228" cy="26856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1"/>
                    </a:solidFill>
                    <a:latin typeface="Segoe UI Light" panose="020B0502040204020203" pitchFamily="34" charset="0"/>
                    <a:cs typeface="Segoe UI Light" panose="020B0502040204020203" pitchFamily="34" charset="0"/>
                  </a:rPr>
                  <a:t>Content</a:t>
                </a:r>
              </a:p>
            </p:txBody>
          </p:sp>
          <p:grpSp>
            <p:nvGrpSpPr>
              <p:cNvPr id="65" name="Group 76"/>
              <p:cNvGrpSpPr/>
              <p:nvPr/>
            </p:nvGrpSpPr>
            <p:grpSpPr>
              <a:xfrm>
                <a:off x="9009775" y="3612627"/>
                <a:ext cx="1443951" cy="243134"/>
                <a:chOff x="728133" y="2599267"/>
                <a:chExt cx="1415767" cy="238388"/>
              </a:xfrm>
            </p:grpSpPr>
            <p:cxnSp>
              <p:nvCxnSpPr>
                <p:cNvPr id="66" name="Straight Connector 77"/>
                <p:cNvCxnSpPr/>
                <p:nvPr/>
              </p:nvCxnSpPr>
              <p:spPr>
                <a:xfrm>
                  <a:off x="728133" y="2837655"/>
                  <a:ext cx="141576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78"/>
                <p:cNvCxnSpPr/>
                <p:nvPr/>
              </p:nvCxnSpPr>
              <p:spPr>
                <a:xfrm>
                  <a:off x="728133" y="2599267"/>
                  <a:ext cx="0" cy="2383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8" name="Straight Connector 79"/>
              <p:cNvCxnSpPr/>
              <p:nvPr/>
            </p:nvCxnSpPr>
            <p:spPr>
              <a:xfrm>
                <a:off x="9458861" y="2793629"/>
                <a:ext cx="98628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80"/>
              <p:cNvCxnSpPr/>
              <p:nvPr/>
            </p:nvCxnSpPr>
            <p:spPr>
              <a:xfrm>
                <a:off x="9976980" y="2543207"/>
                <a:ext cx="46817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81"/>
              <p:cNvCxnSpPr/>
              <p:nvPr/>
            </p:nvCxnSpPr>
            <p:spPr>
              <a:xfrm>
                <a:off x="9976980" y="3543542"/>
                <a:ext cx="46817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1" name="Group 82"/>
              <p:cNvGrpSpPr/>
              <p:nvPr/>
            </p:nvGrpSpPr>
            <p:grpSpPr>
              <a:xfrm rot="10800000">
                <a:off x="9707844" y="3250404"/>
                <a:ext cx="745883" cy="121678"/>
                <a:chOff x="728132" y="2599267"/>
                <a:chExt cx="731324" cy="119303"/>
              </a:xfrm>
            </p:grpSpPr>
            <p:cxnSp>
              <p:nvCxnSpPr>
                <p:cNvPr id="72" name="Straight Connector 83"/>
                <p:cNvCxnSpPr/>
                <p:nvPr/>
              </p:nvCxnSpPr>
              <p:spPr>
                <a:xfrm rot="10800000" flipH="1">
                  <a:off x="728132" y="2718570"/>
                  <a:ext cx="731324"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84"/>
                <p:cNvCxnSpPr/>
                <p:nvPr/>
              </p:nvCxnSpPr>
              <p:spPr>
                <a:xfrm rot="10800000" flipV="1">
                  <a:off x="1459456" y="2599267"/>
                  <a:ext cx="0" cy="11930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pic>
          <p:nvPicPr>
            <p:cNvPr id="28" name="Picture 27"/>
            <p:cNvPicPr>
              <a:picLocks noChangeAspect="1"/>
            </p:cNvPicPr>
            <p:nvPr/>
          </p:nvPicPr>
          <p:blipFill>
            <a:blip r:embed="rId11"/>
            <a:stretch>
              <a:fillRect/>
            </a:stretch>
          </p:blipFill>
          <p:spPr>
            <a:xfrm>
              <a:off x="8145729" y="4207343"/>
              <a:ext cx="1899226" cy="1725392"/>
            </a:xfrm>
            <a:prstGeom prst="rect">
              <a:avLst/>
            </a:prstGeom>
          </p:spPr>
        </p:pic>
      </p:grpSp>
    </p:spTree>
    <p:extLst>
      <p:ext uri="{BB962C8B-B14F-4D97-AF65-F5344CB8AC3E}">
        <p14:creationId xmlns:p14="http://schemas.microsoft.com/office/powerpoint/2010/main" val="193883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500"/>
                            </p:stCondLst>
                            <p:childTnLst>
                              <p:par>
                                <p:cTn id="9" presetID="10" presetClass="entr" presetSubtype="0" fill="hold" nodeType="afterEffect">
                                  <p:stCondLst>
                                    <p:cond delay="500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Primary Tile</a:t>
            </a:r>
            <a:endParaRPr lang="en-GB" dirty="0"/>
          </a:p>
        </p:txBody>
      </p:sp>
      <p:pic>
        <p:nvPicPr>
          <p:cNvPr id="4" name="Picture 3"/>
          <p:cNvPicPr>
            <a:picLocks noChangeAspect="1"/>
          </p:cNvPicPr>
          <p:nvPr/>
        </p:nvPicPr>
        <p:blipFill>
          <a:blip r:embed="rId3"/>
          <a:stretch>
            <a:fillRect/>
          </a:stretch>
        </p:blipFill>
        <p:spPr>
          <a:xfrm>
            <a:off x="1065375" y="1189176"/>
            <a:ext cx="10063570" cy="5396255"/>
          </a:xfrm>
          <a:prstGeom prst="rect">
            <a:avLst/>
          </a:prstGeom>
        </p:spPr>
      </p:pic>
    </p:spTree>
    <p:extLst>
      <p:ext uri="{BB962C8B-B14F-4D97-AF65-F5344CB8AC3E}">
        <p14:creationId xmlns:p14="http://schemas.microsoft.com/office/powerpoint/2010/main" val="64798502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Updating tiles</a:t>
            </a:r>
            <a:endParaRPr lang="en-US" dirty="0"/>
          </a:p>
        </p:txBody>
      </p:sp>
      <p:sp>
        <p:nvSpPr>
          <p:cNvPr id="4" name="Text Placeholder 3"/>
          <p:cNvSpPr>
            <a:spLocks noGrp="1"/>
          </p:cNvSpPr>
          <p:nvPr>
            <p:ph type="body" sz="quarter" idx="10"/>
          </p:nvPr>
        </p:nvSpPr>
        <p:spPr/>
        <p:txBody>
          <a:bodyPr/>
          <a:lstStyle/>
          <a:p>
            <a:r>
              <a:rPr lang="en-US" smtClean="0"/>
              <a:t>Scheduled</a:t>
            </a:r>
          </a:p>
          <a:p>
            <a:pPr lvl="1"/>
            <a:r>
              <a:rPr lang="en-US" smtClean="0"/>
              <a:t>Set template and time with “ScheduledTileNotification”</a:t>
            </a:r>
          </a:p>
          <a:p>
            <a:r>
              <a:rPr lang="en-US" smtClean="0"/>
              <a:t>Periodic</a:t>
            </a:r>
          </a:p>
          <a:p>
            <a:pPr lvl="1"/>
            <a:r>
              <a:rPr lang="en-US" smtClean="0"/>
              <a:t>Pull from URL 30m / 60m / 6h / 12h / 24h</a:t>
            </a:r>
          </a:p>
          <a:p>
            <a:r>
              <a:rPr lang="en-US" smtClean="0"/>
              <a:t>Local</a:t>
            </a:r>
          </a:p>
          <a:p>
            <a:pPr lvl="1"/>
            <a:r>
              <a:rPr lang="en-US" smtClean="0"/>
              <a:t>Update from (foreground/background) app</a:t>
            </a:r>
          </a:p>
          <a:p>
            <a:r>
              <a:rPr lang="en-US" smtClean="0"/>
              <a:t>Push</a:t>
            </a:r>
          </a:p>
          <a:p>
            <a:pPr lvl="1"/>
            <a:r>
              <a:rPr lang="en-US" smtClean="0"/>
              <a:t>Use push services</a:t>
            </a:r>
          </a:p>
          <a:p>
            <a:pPr lvl="1"/>
            <a:r>
              <a:rPr lang="en-US" smtClean="0"/>
              <a:t>Update badge</a:t>
            </a:r>
            <a:endParaRPr lang="en-US" dirty="0"/>
          </a:p>
        </p:txBody>
      </p:sp>
    </p:spTree>
    <p:extLst>
      <p:ext uri="{BB962C8B-B14F-4D97-AF65-F5344CB8AC3E}">
        <p14:creationId xmlns:p14="http://schemas.microsoft.com/office/powerpoint/2010/main" val="3084487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9" presetClass="emph" presetSubtype="0" grpId="1" nodeType="withEffect">
                                  <p:stCondLst>
                                    <p:cond delay="0"/>
                                  </p:stCondLst>
                                  <p:childTnLst>
                                    <p:set>
                                      <p:cBhvr rctx="PPT">
                                        <p:cTn id="20" dur="indefinite"/>
                                        <p:tgtEl>
                                          <p:spTgt spid="4">
                                            <p:txEl>
                                              <p:pRg st="0" end="0"/>
                                            </p:txEl>
                                          </p:spTgt>
                                        </p:tgtEl>
                                        <p:attrNameLst>
                                          <p:attrName>style.opacity</p:attrName>
                                        </p:attrNameLst>
                                      </p:cBhvr>
                                      <p:to>
                                        <p:strVal val="0.5"/>
                                      </p:to>
                                    </p:set>
                                    <p:animEffect filter="image" prLst="opacity: 0.5">
                                      <p:cBhvr rctx="IE">
                                        <p:cTn id="21" dur="indefinite"/>
                                        <p:tgtEl>
                                          <p:spTgt spid="4">
                                            <p:txEl>
                                              <p:pRg st="0" end="0"/>
                                            </p:txEl>
                                          </p:spTgt>
                                        </p:tgtEl>
                                      </p:cBhvr>
                                    </p:animEffect>
                                  </p:childTnLst>
                                </p:cTn>
                              </p:par>
                              <p:par>
                                <p:cTn id="22" presetID="9" presetClass="emph" presetSubtype="0" grpId="1" nodeType="withEffect">
                                  <p:stCondLst>
                                    <p:cond delay="0"/>
                                  </p:stCondLst>
                                  <p:childTnLst>
                                    <p:set>
                                      <p:cBhvr rctx="PPT">
                                        <p:cTn id="23" dur="indefinite"/>
                                        <p:tgtEl>
                                          <p:spTgt spid="4">
                                            <p:txEl>
                                              <p:pRg st="1" end="1"/>
                                            </p:txEl>
                                          </p:spTgt>
                                        </p:tgtEl>
                                        <p:attrNameLst>
                                          <p:attrName>style.opacity</p:attrName>
                                        </p:attrNameLst>
                                      </p:cBhvr>
                                      <p:to>
                                        <p:strVal val="0.5"/>
                                      </p:to>
                                    </p:set>
                                    <p:animEffect filter="image" prLst="opacity: 0.5">
                                      <p:cBhvr rctx="IE">
                                        <p:cTn id="24" dur="indefinite"/>
                                        <p:tgtEl>
                                          <p:spTgt spid="4">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fade">
                                      <p:cBhvr>
                                        <p:cTn id="29" dur="500"/>
                                        <p:tgtEl>
                                          <p:spTgt spid="4">
                                            <p:txEl>
                                              <p:pRg st="4" end="4"/>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par>
                                <p:cTn id="33" presetID="9" presetClass="emph" presetSubtype="0" grpId="1" nodeType="withEffect">
                                  <p:stCondLst>
                                    <p:cond delay="0"/>
                                  </p:stCondLst>
                                  <p:childTnLst>
                                    <p:set>
                                      <p:cBhvr rctx="PPT">
                                        <p:cTn id="34" dur="indefinite"/>
                                        <p:tgtEl>
                                          <p:spTgt spid="4">
                                            <p:txEl>
                                              <p:pRg st="2" end="2"/>
                                            </p:txEl>
                                          </p:spTgt>
                                        </p:tgtEl>
                                        <p:attrNameLst>
                                          <p:attrName>style.opacity</p:attrName>
                                        </p:attrNameLst>
                                      </p:cBhvr>
                                      <p:to>
                                        <p:strVal val="0.5"/>
                                      </p:to>
                                    </p:set>
                                    <p:animEffect filter="image" prLst="opacity: 0.5">
                                      <p:cBhvr rctx="IE">
                                        <p:cTn id="35" dur="indefinite"/>
                                        <p:tgtEl>
                                          <p:spTgt spid="4">
                                            <p:txEl>
                                              <p:pRg st="2" end="2"/>
                                            </p:txEl>
                                          </p:spTgt>
                                        </p:tgtEl>
                                      </p:cBhvr>
                                    </p:animEffect>
                                  </p:childTnLst>
                                </p:cTn>
                              </p:par>
                              <p:par>
                                <p:cTn id="36" presetID="9" presetClass="emph" presetSubtype="0" grpId="1" nodeType="withEffect">
                                  <p:stCondLst>
                                    <p:cond delay="0"/>
                                  </p:stCondLst>
                                  <p:childTnLst>
                                    <p:set>
                                      <p:cBhvr rctx="PPT">
                                        <p:cTn id="37" dur="indefinite"/>
                                        <p:tgtEl>
                                          <p:spTgt spid="4">
                                            <p:txEl>
                                              <p:pRg st="3" end="3"/>
                                            </p:txEl>
                                          </p:spTgt>
                                        </p:tgtEl>
                                        <p:attrNameLst>
                                          <p:attrName>style.opacity</p:attrName>
                                        </p:attrNameLst>
                                      </p:cBhvr>
                                      <p:to>
                                        <p:strVal val="0.5"/>
                                      </p:to>
                                    </p:set>
                                    <p:animEffect filter="image" prLst="opacity: 0.5">
                                      <p:cBhvr rctx="IE">
                                        <p:cTn id="38" dur="indefinite"/>
                                        <p:tgtEl>
                                          <p:spTgt spid="4">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Effect transition="in" filter="fade">
                                      <p:cBhvr>
                                        <p:cTn id="43" dur="500"/>
                                        <p:tgtEl>
                                          <p:spTgt spid="4">
                                            <p:txEl>
                                              <p:pRg st="6" end="6"/>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
                                            <p:txEl>
                                              <p:pRg st="7" end="7"/>
                                            </p:txEl>
                                          </p:spTgt>
                                        </p:tgtEl>
                                        <p:attrNameLst>
                                          <p:attrName>style.visibility</p:attrName>
                                        </p:attrNameLst>
                                      </p:cBhvr>
                                      <p:to>
                                        <p:strVal val="visible"/>
                                      </p:to>
                                    </p:set>
                                    <p:animEffect transition="in" filter="fade">
                                      <p:cBhvr>
                                        <p:cTn id="46" dur="500"/>
                                        <p:tgtEl>
                                          <p:spTgt spid="4">
                                            <p:txEl>
                                              <p:pRg st="7" end="7"/>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animEffect transition="in" filter="fade">
                                      <p:cBhvr>
                                        <p:cTn id="49" dur="500"/>
                                        <p:tgtEl>
                                          <p:spTgt spid="4">
                                            <p:txEl>
                                              <p:pRg st="8" end="8"/>
                                            </p:txEl>
                                          </p:spTgt>
                                        </p:tgtEl>
                                      </p:cBhvr>
                                    </p:animEffect>
                                  </p:childTnLst>
                                </p:cTn>
                              </p:par>
                              <p:par>
                                <p:cTn id="50" presetID="9" presetClass="emph" presetSubtype="0" grpId="1" nodeType="withEffect">
                                  <p:stCondLst>
                                    <p:cond delay="0"/>
                                  </p:stCondLst>
                                  <p:childTnLst>
                                    <p:set>
                                      <p:cBhvr rctx="PPT">
                                        <p:cTn id="51" dur="indefinite"/>
                                        <p:tgtEl>
                                          <p:spTgt spid="4">
                                            <p:txEl>
                                              <p:pRg st="4" end="4"/>
                                            </p:txEl>
                                          </p:spTgt>
                                        </p:tgtEl>
                                        <p:attrNameLst>
                                          <p:attrName>style.opacity</p:attrName>
                                        </p:attrNameLst>
                                      </p:cBhvr>
                                      <p:to>
                                        <p:strVal val="0.5"/>
                                      </p:to>
                                    </p:set>
                                    <p:animEffect filter="image" prLst="opacity: 0.5">
                                      <p:cBhvr rctx="IE">
                                        <p:cTn id="52" dur="indefinite"/>
                                        <p:tgtEl>
                                          <p:spTgt spid="4">
                                            <p:txEl>
                                              <p:pRg st="4" end="4"/>
                                            </p:txEl>
                                          </p:spTgt>
                                        </p:tgtEl>
                                      </p:cBhvr>
                                    </p:animEffect>
                                  </p:childTnLst>
                                </p:cTn>
                              </p:par>
                              <p:par>
                                <p:cTn id="53" presetID="9" presetClass="emph" presetSubtype="0" grpId="1" nodeType="withEffect">
                                  <p:stCondLst>
                                    <p:cond delay="0"/>
                                  </p:stCondLst>
                                  <p:childTnLst>
                                    <p:set>
                                      <p:cBhvr rctx="PPT">
                                        <p:cTn id="54" dur="indefinite"/>
                                        <p:tgtEl>
                                          <p:spTgt spid="4">
                                            <p:txEl>
                                              <p:pRg st="5" end="5"/>
                                            </p:txEl>
                                          </p:spTgt>
                                        </p:tgtEl>
                                        <p:attrNameLst>
                                          <p:attrName>style.opacity</p:attrName>
                                        </p:attrNameLst>
                                      </p:cBhvr>
                                      <p:to>
                                        <p:strVal val="0.5"/>
                                      </p:to>
                                    </p:set>
                                    <p:animEffect filter="image" prLst="opacity: 0.5">
                                      <p:cBhvr rctx="IE">
                                        <p:cTn id="55" dur="indefinite"/>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Update tile badge</a:t>
            </a:r>
            <a:endParaRPr lang="en-US" dirty="0"/>
          </a:p>
        </p:txBody>
      </p:sp>
      <p:sp>
        <p:nvSpPr>
          <p:cNvPr id="5" name="Text Placeholder 4"/>
          <p:cNvSpPr>
            <a:spLocks noGrp="1"/>
          </p:cNvSpPr>
          <p:nvPr>
            <p:ph type="body" sz="quarter" idx="10"/>
          </p:nvPr>
        </p:nvSpPr>
        <p:spPr>
          <a:xfrm>
            <a:off x="269240" y="1197323"/>
            <a:ext cx="11653522" cy="4653197"/>
          </a:xfrm>
        </p:spPr>
        <p:txBody>
          <a:bodyPr/>
          <a:lstStyle/>
          <a:p>
            <a:pPr>
              <a:spcBef>
                <a:spcPts val="400"/>
              </a:spcBef>
            </a:pPr>
            <a:endParaRPr lang="en-US" sz="1961" dirty="0">
              <a:solidFill>
                <a:srgbClr val="008000"/>
              </a:solidFill>
              <a:highlight>
                <a:srgbClr val="FFFFFF"/>
              </a:highlight>
            </a:endParaRPr>
          </a:p>
          <a:p>
            <a:pPr>
              <a:spcBef>
                <a:spcPts val="400"/>
              </a:spcBef>
            </a:pPr>
            <a:r>
              <a:rPr lang="en-US" sz="1961" dirty="0">
                <a:solidFill>
                  <a:srgbClr val="008000"/>
                </a:solidFill>
                <a:highlight>
                  <a:srgbClr val="FFFFFF"/>
                </a:highlight>
              </a:rPr>
              <a:t>// build badge</a:t>
            </a:r>
            <a:endParaRPr lang="en-US" sz="1961" dirty="0">
              <a:solidFill>
                <a:srgbClr val="000000"/>
              </a:solidFill>
              <a:highlight>
                <a:srgbClr val="FFFFFF"/>
              </a:highlight>
            </a:endParaRPr>
          </a:p>
          <a:p>
            <a:pPr>
              <a:spcBef>
                <a:spcPts val="400"/>
              </a:spcBef>
            </a:pPr>
            <a:r>
              <a:rPr lang="en-US" sz="1961" dirty="0" err="1">
                <a:solidFill>
                  <a:srgbClr val="0000FF"/>
                </a:solidFill>
                <a:highlight>
                  <a:srgbClr val="FFFFFF"/>
                </a:highlight>
              </a:rPr>
              <a:t>var</a:t>
            </a:r>
            <a:r>
              <a:rPr lang="en-US" sz="1961" dirty="0">
                <a:solidFill>
                  <a:srgbClr val="000000"/>
                </a:solidFill>
                <a:highlight>
                  <a:srgbClr val="FFFFFF"/>
                </a:highlight>
              </a:rPr>
              <a:t> type = </a:t>
            </a:r>
            <a:r>
              <a:rPr lang="en-US" sz="1961" dirty="0" err="1">
                <a:solidFill>
                  <a:srgbClr val="2B91AF"/>
                </a:solidFill>
                <a:highlight>
                  <a:srgbClr val="FFFFFF"/>
                </a:highlight>
              </a:rPr>
              <a:t>BadgeTemplateType</a:t>
            </a:r>
            <a:r>
              <a:rPr lang="en-US" sz="1961" dirty="0" err="1">
                <a:solidFill>
                  <a:srgbClr val="000000"/>
                </a:solidFill>
                <a:highlight>
                  <a:srgbClr val="FFFFFF"/>
                </a:highlight>
              </a:rPr>
              <a:t>.BadgeNumber</a:t>
            </a:r>
            <a:r>
              <a:rPr lang="en-US" sz="1961" dirty="0">
                <a:solidFill>
                  <a:srgbClr val="000000"/>
                </a:solidFill>
                <a:highlight>
                  <a:srgbClr val="FFFFFF"/>
                </a:highlight>
              </a:rPr>
              <a:t>;</a:t>
            </a:r>
          </a:p>
          <a:p>
            <a:pPr>
              <a:spcBef>
                <a:spcPts val="400"/>
              </a:spcBef>
            </a:pPr>
            <a:r>
              <a:rPr lang="en-US" sz="1961" dirty="0" err="1">
                <a:solidFill>
                  <a:srgbClr val="0000FF"/>
                </a:solidFill>
                <a:highlight>
                  <a:srgbClr val="FFFFFF"/>
                </a:highlight>
              </a:rPr>
              <a:t>var</a:t>
            </a:r>
            <a:r>
              <a:rPr lang="en-US" sz="1961" dirty="0">
                <a:solidFill>
                  <a:srgbClr val="000000"/>
                </a:solidFill>
                <a:highlight>
                  <a:srgbClr val="FFFFFF"/>
                </a:highlight>
              </a:rPr>
              <a:t> xml = </a:t>
            </a:r>
            <a:r>
              <a:rPr lang="en-US" sz="1961" dirty="0" err="1">
                <a:solidFill>
                  <a:srgbClr val="2B91AF"/>
                </a:solidFill>
                <a:highlight>
                  <a:srgbClr val="FFFFFF"/>
                </a:highlight>
              </a:rPr>
              <a:t>BadgeUpdateManager</a:t>
            </a:r>
            <a:r>
              <a:rPr lang="en-US" sz="1961" dirty="0" err="1">
                <a:solidFill>
                  <a:srgbClr val="000000"/>
                </a:solidFill>
                <a:highlight>
                  <a:srgbClr val="FFFFFF"/>
                </a:highlight>
              </a:rPr>
              <a:t>.GetTemplateContent</a:t>
            </a:r>
            <a:r>
              <a:rPr lang="en-US" sz="1961" dirty="0">
                <a:solidFill>
                  <a:srgbClr val="000000"/>
                </a:solidFill>
                <a:highlight>
                  <a:srgbClr val="FFFFFF"/>
                </a:highlight>
              </a:rPr>
              <a:t>(type);</a:t>
            </a:r>
          </a:p>
          <a:p>
            <a:pPr>
              <a:spcBef>
                <a:spcPts val="400"/>
              </a:spcBef>
            </a:pPr>
            <a:endParaRPr lang="en-US" sz="1961" dirty="0">
              <a:solidFill>
                <a:srgbClr val="000000"/>
              </a:solidFill>
              <a:highlight>
                <a:srgbClr val="FFFFFF"/>
              </a:highlight>
            </a:endParaRPr>
          </a:p>
          <a:p>
            <a:pPr>
              <a:spcBef>
                <a:spcPts val="400"/>
              </a:spcBef>
            </a:pPr>
            <a:r>
              <a:rPr lang="en-US" sz="1961" dirty="0">
                <a:solidFill>
                  <a:srgbClr val="008000"/>
                </a:solidFill>
                <a:highlight>
                  <a:srgbClr val="FFFFFF"/>
                </a:highlight>
              </a:rPr>
              <a:t>// </a:t>
            </a:r>
            <a:r>
              <a:rPr lang="en-US" sz="1961" dirty="0" smtClean="0">
                <a:solidFill>
                  <a:srgbClr val="008000"/>
                </a:solidFill>
                <a:highlight>
                  <a:srgbClr val="FFFFFF"/>
                </a:highlight>
              </a:rPr>
              <a:t>update </a:t>
            </a:r>
            <a:r>
              <a:rPr lang="en-US" sz="1961" dirty="0">
                <a:solidFill>
                  <a:srgbClr val="008000"/>
                </a:solidFill>
                <a:highlight>
                  <a:srgbClr val="FFFFFF"/>
                </a:highlight>
              </a:rPr>
              <a:t>element</a:t>
            </a:r>
            <a:endParaRPr lang="en-US" sz="1961" dirty="0">
              <a:solidFill>
                <a:srgbClr val="000000"/>
              </a:solidFill>
              <a:highlight>
                <a:srgbClr val="FFFFFF"/>
              </a:highlight>
            </a:endParaRPr>
          </a:p>
          <a:p>
            <a:pPr>
              <a:spcBef>
                <a:spcPts val="400"/>
              </a:spcBef>
            </a:pPr>
            <a:r>
              <a:rPr lang="en-US" sz="1961" dirty="0" err="1">
                <a:solidFill>
                  <a:srgbClr val="0000FF"/>
                </a:solidFill>
                <a:highlight>
                  <a:srgbClr val="FFFFFF"/>
                </a:highlight>
              </a:rPr>
              <a:t>var</a:t>
            </a:r>
            <a:r>
              <a:rPr lang="en-US" sz="1961" dirty="0">
                <a:solidFill>
                  <a:srgbClr val="000000"/>
                </a:solidFill>
                <a:highlight>
                  <a:srgbClr val="FFFFFF"/>
                </a:highlight>
              </a:rPr>
              <a:t> elements = </a:t>
            </a:r>
            <a:r>
              <a:rPr lang="en-US" sz="1961" dirty="0" err="1">
                <a:solidFill>
                  <a:srgbClr val="000000"/>
                </a:solidFill>
                <a:highlight>
                  <a:srgbClr val="FFFFFF"/>
                </a:highlight>
              </a:rPr>
              <a:t>xml.GetElementsByTagName</a:t>
            </a:r>
            <a:r>
              <a:rPr lang="en-US" sz="1961" dirty="0">
                <a:solidFill>
                  <a:srgbClr val="000000"/>
                </a:solidFill>
                <a:highlight>
                  <a:srgbClr val="FFFFFF"/>
                </a:highlight>
              </a:rPr>
              <a:t>(</a:t>
            </a:r>
            <a:r>
              <a:rPr lang="en-US" sz="1961" dirty="0">
                <a:solidFill>
                  <a:srgbClr val="A31515"/>
                </a:solidFill>
                <a:highlight>
                  <a:srgbClr val="FFFFFF"/>
                </a:highlight>
              </a:rPr>
              <a:t>"badge"</a:t>
            </a:r>
            <a:r>
              <a:rPr lang="en-US" sz="1961" dirty="0">
                <a:solidFill>
                  <a:srgbClr val="000000"/>
                </a:solidFill>
                <a:highlight>
                  <a:srgbClr val="FFFFFF"/>
                </a:highlight>
              </a:rPr>
              <a:t>);</a:t>
            </a:r>
          </a:p>
          <a:p>
            <a:pPr>
              <a:spcBef>
                <a:spcPts val="400"/>
              </a:spcBef>
            </a:pPr>
            <a:r>
              <a:rPr lang="en-US" sz="1961" dirty="0" err="1">
                <a:solidFill>
                  <a:srgbClr val="0000FF"/>
                </a:solidFill>
                <a:highlight>
                  <a:srgbClr val="FFFFFF"/>
                </a:highlight>
              </a:rPr>
              <a:t>var</a:t>
            </a:r>
            <a:r>
              <a:rPr lang="en-US" sz="1961" dirty="0">
                <a:solidFill>
                  <a:srgbClr val="000000"/>
                </a:solidFill>
                <a:highlight>
                  <a:srgbClr val="FFFFFF"/>
                </a:highlight>
              </a:rPr>
              <a:t> element = elements[0] </a:t>
            </a:r>
            <a:r>
              <a:rPr lang="en-US" sz="1961" dirty="0">
                <a:solidFill>
                  <a:srgbClr val="0000FF"/>
                </a:solidFill>
                <a:highlight>
                  <a:srgbClr val="FFFFFF"/>
                </a:highlight>
              </a:rPr>
              <a:t>as</a:t>
            </a:r>
            <a:r>
              <a:rPr lang="en-US" sz="1961" dirty="0">
                <a:solidFill>
                  <a:srgbClr val="000000"/>
                </a:solidFill>
                <a:highlight>
                  <a:srgbClr val="FFFFFF"/>
                </a:highlight>
              </a:rPr>
              <a:t> </a:t>
            </a:r>
            <a:r>
              <a:rPr lang="en-US" sz="1961" dirty="0" err="1">
                <a:solidFill>
                  <a:srgbClr val="000000"/>
                </a:solidFill>
                <a:highlight>
                  <a:srgbClr val="FFFFFF"/>
                </a:highlight>
              </a:rPr>
              <a:t>Windows.Data.Xml.Dom.</a:t>
            </a:r>
            <a:r>
              <a:rPr lang="en-US" sz="1961" dirty="0" err="1">
                <a:solidFill>
                  <a:srgbClr val="2B91AF"/>
                </a:solidFill>
                <a:highlight>
                  <a:srgbClr val="FFFFFF"/>
                </a:highlight>
              </a:rPr>
              <a:t>XmlElement</a:t>
            </a:r>
            <a:r>
              <a:rPr lang="en-US" sz="1961" dirty="0">
                <a:solidFill>
                  <a:srgbClr val="000000"/>
                </a:solidFill>
                <a:highlight>
                  <a:srgbClr val="FFFFFF"/>
                </a:highlight>
              </a:rPr>
              <a:t>;</a:t>
            </a:r>
          </a:p>
          <a:p>
            <a:pPr>
              <a:spcBef>
                <a:spcPts val="400"/>
              </a:spcBef>
            </a:pPr>
            <a:r>
              <a:rPr lang="en-US" sz="1961" dirty="0" err="1">
                <a:solidFill>
                  <a:srgbClr val="000000"/>
                </a:solidFill>
                <a:highlight>
                  <a:srgbClr val="FFFFFF"/>
                </a:highlight>
              </a:rPr>
              <a:t>element.SetAttribute</a:t>
            </a:r>
            <a:r>
              <a:rPr lang="en-US" sz="1961" dirty="0">
                <a:solidFill>
                  <a:srgbClr val="000000"/>
                </a:solidFill>
                <a:highlight>
                  <a:srgbClr val="FFFFFF"/>
                </a:highlight>
              </a:rPr>
              <a:t>(</a:t>
            </a:r>
            <a:r>
              <a:rPr lang="en-US" sz="1961" dirty="0">
                <a:solidFill>
                  <a:srgbClr val="A31515"/>
                </a:solidFill>
                <a:highlight>
                  <a:srgbClr val="FFFFFF"/>
                </a:highlight>
              </a:rPr>
              <a:t>"value"</a:t>
            </a:r>
            <a:r>
              <a:rPr lang="en-US" sz="1961" dirty="0">
                <a:solidFill>
                  <a:srgbClr val="000000"/>
                </a:solidFill>
                <a:highlight>
                  <a:srgbClr val="FFFFFF"/>
                </a:highlight>
              </a:rPr>
              <a:t>, "47");</a:t>
            </a:r>
          </a:p>
          <a:p>
            <a:pPr>
              <a:spcBef>
                <a:spcPts val="400"/>
              </a:spcBef>
            </a:pPr>
            <a:endParaRPr lang="en-US" sz="1961" dirty="0">
              <a:solidFill>
                <a:srgbClr val="000000"/>
              </a:solidFill>
              <a:highlight>
                <a:srgbClr val="FFFFFF"/>
              </a:highlight>
            </a:endParaRPr>
          </a:p>
          <a:p>
            <a:pPr>
              <a:spcBef>
                <a:spcPts val="400"/>
              </a:spcBef>
            </a:pPr>
            <a:r>
              <a:rPr lang="en-US" sz="1961" dirty="0">
                <a:solidFill>
                  <a:srgbClr val="008000"/>
                </a:solidFill>
                <a:highlight>
                  <a:srgbClr val="FFFFFF"/>
                </a:highlight>
              </a:rPr>
              <a:t>// </a:t>
            </a:r>
            <a:r>
              <a:rPr lang="en-US" sz="1961" dirty="0" smtClean="0">
                <a:solidFill>
                  <a:srgbClr val="008000"/>
                </a:solidFill>
                <a:highlight>
                  <a:srgbClr val="FFFFFF"/>
                </a:highlight>
              </a:rPr>
              <a:t>perform update</a:t>
            </a:r>
            <a:endParaRPr lang="en-US" sz="1961" dirty="0">
              <a:solidFill>
                <a:srgbClr val="000000"/>
              </a:solidFill>
              <a:highlight>
                <a:srgbClr val="FFFFFF"/>
              </a:highlight>
            </a:endParaRPr>
          </a:p>
          <a:p>
            <a:pPr>
              <a:spcBef>
                <a:spcPts val="400"/>
              </a:spcBef>
            </a:pPr>
            <a:r>
              <a:rPr lang="en-US" sz="1961" dirty="0" err="1">
                <a:solidFill>
                  <a:srgbClr val="0000FF"/>
                </a:solidFill>
                <a:highlight>
                  <a:srgbClr val="FFFFFF"/>
                </a:highlight>
              </a:rPr>
              <a:t>var</a:t>
            </a:r>
            <a:r>
              <a:rPr lang="en-US" sz="1961" dirty="0">
                <a:solidFill>
                  <a:srgbClr val="000000"/>
                </a:solidFill>
                <a:highlight>
                  <a:srgbClr val="FFFFFF"/>
                </a:highlight>
              </a:rPr>
              <a:t> </a:t>
            </a:r>
            <a:r>
              <a:rPr lang="en-US" sz="1961" dirty="0" err="1">
                <a:solidFill>
                  <a:srgbClr val="000000"/>
                </a:solidFill>
                <a:highlight>
                  <a:srgbClr val="FFFFFF"/>
                </a:highlight>
              </a:rPr>
              <a:t>updator</a:t>
            </a:r>
            <a:r>
              <a:rPr lang="en-US" sz="1961" dirty="0">
                <a:solidFill>
                  <a:srgbClr val="000000"/>
                </a:solidFill>
                <a:highlight>
                  <a:srgbClr val="FFFFFF"/>
                </a:highlight>
              </a:rPr>
              <a:t> = </a:t>
            </a:r>
            <a:r>
              <a:rPr lang="en-US" sz="1961" dirty="0" err="1">
                <a:solidFill>
                  <a:srgbClr val="2B91AF"/>
                </a:solidFill>
                <a:highlight>
                  <a:srgbClr val="FFFFFF"/>
                </a:highlight>
              </a:rPr>
              <a:t>BadgeUpdateManager</a:t>
            </a:r>
            <a:r>
              <a:rPr lang="en-US" sz="1961" dirty="0" err="1">
                <a:solidFill>
                  <a:srgbClr val="000000"/>
                </a:solidFill>
                <a:highlight>
                  <a:srgbClr val="FFFFFF"/>
                </a:highlight>
              </a:rPr>
              <a:t>.CreateBadgeUpdaterForApplication</a:t>
            </a:r>
            <a:r>
              <a:rPr lang="en-US" sz="1961" dirty="0">
                <a:solidFill>
                  <a:srgbClr val="000000"/>
                </a:solidFill>
                <a:highlight>
                  <a:srgbClr val="FFFFFF"/>
                </a:highlight>
              </a:rPr>
              <a:t>();</a:t>
            </a:r>
          </a:p>
          <a:p>
            <a:pPr>
              <a:spcBef>
                <a:spcPts val="400"/>
              </a:spcBef>
            </a:pPr>
            <a:r>
              <a:rPr lang="en-US" sz="1961" dirty="0" err="1">
                <a:solidFill>
                  <a:srgbClr val="0000FF"/>
                </a:solidFill>
                <a:highlight>
                  <a:srgbClr val="FFFFFF"/>
                </a:highlight>
              </a:rPr>
              <a:t>var</a:t>
            </a:r>
            <a:r>
              <a:rPr lang="en-US" sz="1961" dirty="0">
                <a:solidFill>
                  <a:srgbClr val="000000"/>
                </a:solidFill>
                <a:highlight>
                  <a:srgbClr val="FFFFFF"/>
                </a:highlight>
              </a:rPr>
              <a:t> notification = </a:t>
            </a:r>
            <a:r>
              <a:rPr lang="en-US" sz="1961" dirty="0">
                <a:solidFill>
                  <a:srgbClr val="0000FF"/>
                </a:solidFill>
                <a:highlight>
                  <a:srgbClr val="FFFFFF"/>
                </a:highlight>
              </a:rPr>
              <a:t>new</a:t>
            </a:r>
            <a:r>
              <a:rPr lang="en-US" sz="1961" dirty="0">
                <a:solidFill>
                  <a:srgbClr val="000000"/>
                </a:solidFill>
                <a:highlight>
                  <a:srgbClr val="FFFFFF"/>
                </a:highlight>
              </a:rPr>
              <a:t> </a:t>
            </a:r>
            <a:r>
              <a:rPr lang="en-US" sz="1961" dirty="0" err="1">
                <a:solidFill>
                  <a:srgbClr val="2B91AF"/>
                </a:solidFill>
                <a:highlight>
                  <a:srgbClr val="FFFFFF"/>
                </a:highlight>
              </a:rPr>
              <a:t>BadgeNotification</a:t>
            </a:r>
            <a:r>
              <a:rPr lang="en-US" sz="1961" dirty="0">
                <a:solidFill>
                  <a:srgbClr val="000000"/>
                </a:solidFill>
                <a:highlight>
                  <a:srgbClr val="FFFFFF"/>
                </a:highlight>
              </a:rPr>
              <a:t>(xml);</a:t>
            </a:r>
          </a:p>
          <a:p>
            <a:pPr>
              <a:spcBef>
                <a:spcPts val="400"/>
              </a:spcBef>
            </a:pPr>
            <a:r>
              <a:rPr lang="en-US" sz="1961" dirty="0" err="1">
                <a:solidFill>
                  <a:srgbClr val="000000"/>
                </a:solidFill>
                <a:highlight>
                  <a:srgbClr val="FFFFFF"/>
                </a:highlight>
              </a:rPr>
              <a:t>updator.Update</a:t>
            </a:r>
            <a:r>
              <a:rPr lang="en-US" sz="1961" dirty="0">
                <a:solidFill>
                  <a:srgbClr val="000000"/>
                </a:solidFill>
                <a:highlight>
                  <a:srgbClr val="FFFFFF"/>
                </a:highlight>
              </a:rPr>
              <a:t>(notification);</a:t>
            </a:r>
            <a:endParaRPr lang="en-US" sz="1961" dirty="0"/>
          </a:p>
        </p:txBody>
      </p:sp>
      <p:sp>
        <p:nvSpPr>
          <p:cNvPr id="7" name="Rectangle 6"/>
          <p:cNvSpPr/>
          <p:nvPr/>
        </p:nvSpPr>
        <p:spPr bwMode="auto">
          <a:xfrm>
            <a:off x="1823665" y="1810931"/>
            <a:ext cx="4284527" cy="52291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2271877" y="3075934"/>
            <a:ext cx="5079741" cy="52291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300265" y="5359835"/>
            <a:ext cx="4189440" cy="52291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72520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Create a secondary tile</a:t>
            </a:r>
            <a:endParaRPr lang="en-US" dirty="0"/>
          </a:p>
        </p:txBody>
      </p:sp>
      <p:sp>
        <p:nvSpPr>
          <p:cNvPr id="5" name="Text Placeholder 4"/>
          <p:cNvSpPr>
            <a:spLocks noGrp="1"/>
          </p:cNvSpPr>
          <p:nvPr>
            <p:ph type="body" sz="quarter" idx="10"/>
          </p:nvPr>
        </p:nvSpPr>
        <p:spPr/>
        <p:txBody>
          <a:bodyPr/>
          <a:lstStyle/>
          <a:p>
            <a:pPr>
              <a:lnSpc>
                <a:spcPct val="100000"/>
              </a:lnSpc>
              <a:spcBef>
                <a:spcPts val="400"/>
              </a:spcBef>
            </a:pPr>
            <a:endParaRPr lang="en-US" sz="1961" dirty="0">
              <a:solidFill>
                <a:srgbClr val="0000FF"/>
              </a:solidFill>
              <a:highlight>
                <a:srgbClr val="FFFFFF"/>
              </a:highlight>
            </a:endParaRPr>
          </a:p>
          <a:p>
            <a:pPr>
              <a:lnSpc>
                <a:spcPct val="100000"/>
              </a:lnSpc>
              <a:spcBef>
                <a:spcPts val="400"/>
              </a:spcBef>
            </a:pPr>
            <a:r>
              <a:rPr lang="en-US" sz="1961" dirty="0" err="1">
                <a:solidFill>
                  <a:srgbClr val="0000FF"/>
                </a:solidFill>
                <a:highlight>
                  <a:srgbClr val="FFFFFF"/>
                </a:highlight>
              </a:rPr>
              <a:t>var</a:t>
            </a:r>
            <a:r>
              <a:rPr lang="en-US" sz="1961" dirty="0">
                <a:solidFill>
                  <a:srgbClr val="000000"/>
                </a:solidFill>
                <a:highlight>
                  <a:srgbClr val="FFFFFF"/>
                </a:highlight>
              </a:rPr>
              <a:t> </a:t>
            </a:r>
            <a:r>
              <a:rPr lang="en-US" sz="1961" dirty="0" err="1">
                <a:solidFill>
                  <a:srgbClr val="000000"/>
                </a:solidFill>
                <a:highlight>
                  <a:srgbClr val="FFFFFF"/>
                </a:highlight>
              </a:rPr>
              <a:t>tileId</a:t>
            </a:r>
            <a:r>
              <a:rPr lang="en-US" sz="1961" dirty="0">
                <a:solidFill>
                  <a:srgbClr val="000000"/>
                </a:solidFill>
                <a:highlight>
                  <a:srgbClr val="FFFFFF"/>
                </a:highlight>
              </a:rPr>
              <a:t> = </a:t>
            </a:r>
            <a:r>
              <a:rPr lang="en-US" sz="1961" dirty="0">
                <a:solidFill>
                  <a:srgbClr val="A31515"/>
                </a:solidFill>
                <a:highlight>
                  <a:srgbClr val="FFFFFF"/>
                </a:highlight>
              </a:rPr>
              <a:t>"</a:t>
            </a:r>
            <a:r>
              <a:rPr lang="en-US" sz="1961" dirty="0" err="1">
                <a:solidFill>
                  <a:srgbClr val="A31515"/>
                </a:solidFill>
                <a:highlight>
                  <a:srgbClr val="FFFFFF"/>
                </a:highlight>
              </a:rPr>
              <a:t>DetailsTile</a:t>
            </a:r>
            <a:r>
              <a:rPr lang="en-US" sz="1961" dirty="0">
                <a:solidFill>
                  <a:srgbClr val="A31515"/>
                </a:solidFill>
                <a:highlight>
                  <a:srgbClr val="FFFFFF"/>
                </a:highlight>
              </a:rPr>
              <a:t>"</a:t>
            </a:r>
            <a:r>
              <a:rPr lang="en-US" sz="1961" dirty="0">
                <a:solidFill>
                  <a:srgbClr val="000000"/>
                </a:solidFill>
                <a:highlight>
                  <a:srgbClr val="FFFFFF"/>
                </a:highlight>
              </a:rPr>
              <a:t>;</a:t>
            </a:r>
          </a:p>
          <a:p>
            <a:pPr>
              <a:lnSpc>
                <a:spcPct val="100000"/>
              </a:lnSpc>
              <a:spcBef>
                <a:spcPts val="400"/>
              </a:spcBef>
            </a:pPr>
            <a:r>
              <a:rPr lang="en-US" sz="1961" dirty="0" err="1">
                <a:solidFill>
                  <a:srgbClr val="0000FF"/>
                </a:solidFill>
                <a:highlight>
                  <a:srgbClr val="FFFFFF"/>
                </a:highlight>
              </a:rPr>
              <a:t>var</a:t>
            </a:r>
            <a:r>
              <a:rPr lang="en-US" sz="1961" dirty="0">
                <a:solidFill>
                  <a:srgbClr val="000000"/>
                </a:solidFill>
                <a:highlight>
                  <a:srgbClr val="FFFFFF"/>
                </a:highlight>
              </a:rPr>
              <a:t> pinned = </a:t>
            </a:r>
            <a:r>
              <a:rPr lang="en-US" sz="1961" dirty="0" err="1">
                <a:solidFill>
                  <a:srgbClr val="2B91AF"/>
                </a:solidFill>
                <a:highlight>
                  <a:srgbClr val="FFFFFF"/>
                </a:highlight>
              </a:rPr>
              <a:t>SecondaryTile</a:t>
            </a:r>
            <a:r>
              <a:rPr lang="en-US" sz="1961" dirty="0" err="1">
                <a:solidFill>
                  <a:srgbClr val="000000"/>
                </a:solidFill>
                <a:highlight>
                  <a:srgbClr val="FFFFFF"/>
                </a:highlight>
              </a:rPr>
              <a:t>.Exists</a:t>
            </a:r>
            <a:r>
              <a:rPr lang="en-US" sz="1961" dirty="0">
                <a:solidFill>
                  <a:srgbClr val="000000"/>
                </a:solidFill>
                <a:highlight>
                  <a:srgbClr val="FFFFFF"/>
                </a:highlight>
              </a:rPr>
              <a:t>(</a:t>
            </a:r>
            <a:r>
              <a:rPr lang="en-US" sz="1961" dirty="0" err="1">
                <a:solidFill>
                  <a:srgbClr val="000000"/>
                </a:solidFill>
                <a:highlight>
                  <a:srgbClr val="FFFFFF"/>
                </a:highlight>
              </a:rPr>
              <a:t>tileId</a:t>
            </a:r>
            <a:r>
              <a:rPr lang="en-US" sz="1961" dirty="0">
                <a:solidFill>
                  <a:srgbClr val="000000"/>
                </a:solidFill>
                <a:highlight>
                  <a:srgbClr val="FFFFFF"/>
                </a:highlight>
              </a:rPr>
              <a:t>);</a:t>
            </a:r>
          </a:p>
          <a:p>
            <a:pPr>
              <a:lnSpc>
                <a:spcPct val="100000"/>
              </a:lnSpc>
              <a:spcBef>
                <a:spcPts val="400"/>
              </a:spcBef>
            </a:pPr>
            <a:endParaRPr lang="en-US" sz="1961" dirty="0">
              <a:solidFill>
                <a:srgbClr val="000000"/>
              </a:solidFill>
              <a:highlight>
                <a:srgbClr val="FFFFFF"/>
              </a:highlight>
            </a:endParaRPr>
          </a:p>
          <a:p>
            <a:pPr>
              <a:lnSpc>
                <a:spcPct val="100000"/>
              </a:lnSpc>
              <a:spcBef>
                <a:spcPts val="400"/>
              </a:spcBef>
            </a:pPr>
            <a:r>
              <a:rPr lang="en-US" sz="1961" dirty="0">
                <a:solidFill>
                  <a:srgbClr val="0000FF"/>
                </a:solidFill>
                <a:highlight>
                  <a:srgbClr val="FFFFFF"/>
                </a:highlight>
              </a:rPr>
              <a:t>if</a:t>
            </a:r>
            <a:r>
              <a:rPr lang="en-US" sz="1961" dirty="0">
                <a:solidFill>
                  <a:srgbClr val="000000"/>
                </a:solidFill>
                <a:highlight>
                  <a:srgbClr val="FFFFFF"/>
                </a:highlight>
              </a:rPr>
              <a:t> (!pinned)</a:t>
            </a:r>
          </a:p>
          <a:p>
            <a:pPr>
              <a:lnSpc>
                <a:spcPct val="100000"/>
              </a:lnSpc>
              <a:spcBef>
                <a:spcPts val="400"/>
              </a:spcBef>
            </a:pPr>
            <a:r>
              <a:rPr lang="en-US" sz="1961" dirty="0">
                <a:solidFill>
                  <a:srgbClr val="000000"/>
                </a:solidFill>
                <a:highlight>
                  <a:srgbClr val="FFFFFF"/>
                </a:highlight>
              </a:rPr>
              <a:t>{</a:t>
            </a:r>
          </a:p>
          <a:p>
            <a:pPr>
              <a:lnSpc>
                <a:spcPct val="100000"/>
              </a:lnSpc>
              <a:spcBef>
                <a:spcPts val="400"/>
              </a:spcBef>
            </a:pPr>
            <a:r>
              <a:rPr lang="en-US" sz="1961" dirty="0" smtClean="0">
                <a:solidFill>
                  <a:srgbClr val="0000FF"/>
                </a:solidFill>
                <a:highlight>
                  <a:srgbClr val="FFFFFF"/>
                </a:highlight>
              </a:rPr>
              <a:t>    </a:t>
            </a:r>
            <a:r>
              <a:rPr lang="en-US" sz="1961" dirty="0" err="1" smtClean="0">
                <a:solidFill>
                  <a:srgbClr val="0000FF"/>
                </a:solidFill>
                <a:highlight>
                  <a:srgbClr val="FFFFFF"/>
                </a:highlight>
              </a:rPr>
              <a:t>var</a:t>
            </a:r>
            <a:r>
              <a:rPr lang="en-US" sz="1961" dirty="0" smtClean="0">
                <a:solidFill>
                  <a:srgbClr val="000000"/>
                </a:solidFill>
                <a:highlight>
                  <a:srgbClr val="FFFFFF"/>
                </a:highlight>
              </a:rPr>
              <a:t> </a:t>
            </a:r>
            <a:r>
              <a:rPr lang="en-US" sz="1961" dirty="0">
                <a:solidFill>
                  <a:srgbClr val="000000"/>
                </a:solidFill>
                <a:highlight>
                  <a:srgbClr val="FFFFFF"/>
                </a:highlight>
              </a:rPr>
              <a:t>tile = </a:t>
            </a:r>
            <a:r>
              <a:rPr lang="en-US" sz="1961" dirty="0">
                <a:solidFill>
                  <a:srgbClr val="0000FF"/>
                </a:solidFill>
                <a:highlight>
                  <a:srgbClr val="FFFFFF"/>
                </a:highlight>
              </a:rPr>
              <a:t>new</a:t>
            </a:r>
            <a:r>
              <a:rPr lang="en-US" sz="1961" dirty="0">
                <a:solidFill>
                  <a:srgbClr val="000000"/>
                </a:solidFill>
                <a:highlight>
                  <a:srgbClr val="FFFFFF"/>
                </a:highlight>
              </a:rPr>
              <a:t> </a:t>
            </a:r>
            <a:r>
              <a:rPr lang="en-US" sz="1961" dirty="0" err="1">
                <a:solidFill>
                  <a:srgbClr val="2B91AF"/>
                </a:solidFill>
                <a:highlight>
                  <a:srgbClr val="FFFFFF"/>
                </a:highlight>
              </a:rPr>
              <a:t>SecondaryTile</a:t>
            </a:r>
            <a:r>
              <a:rPr lang="en-US" sz="1961" dirty="0">
                <a:solidFill>
                  <a:srgbClr val="000000"/>
                </a:solidFill>
                <a:highlight>
                  <a:srgbClr val="FFFFFF"/>
                </a:highlight>
              </a:rPr>
              <a:t>(</a:t>
            </a:r>
            <a:r>
              <a:rPr lang="en-US" sz="1961" dirty="0" err="1">
                <a:solidFill>
                  <a:srgbClr val="000000"/>
                </a:solidFill>
                <a:highlight>
                  <a:srgbClr val="FFFFFF"/>
                </a:highlight>
              </a:rPr>
              <a:t>tileId</a:t>
            </a:r>
            <a:r>
              <a:rPr lang="en-US" sz="1961" dirty="0">
                <a:solidFill>
                  <a:srgbClr val="000000"/>
                </a:solidFill>
                <a:highlight>
                  <a:srgbClr val="FFFFFF"/>
                </a:highlight>
              </a:rPr>
              <a:t>)</a:t>
            </a:r>
          </a:p>
          <a:p>
            <a:pPr>
              <a:lnSpc>
                <a:spcPct val="100000"/>
              </a:lnSpc>
              <a:spcBef>
                <a:spcPts val="400"/>
              </a:spcBef>
            </a:pPr>
            <a:r>
              <a:rPr lang="en-US" sz="1961" dirty="0" smtClean="0">
                <a:solidFill>
                  <a:srgbClr val="000000"/>
                </a:solidFill>
                <a:highlight>
                  <a:srgbClr val="FFFFFF"/>
                </a:highlight>
              </a:rPr>
              <a:t>    {</a:t>
            </a:r>
            <a:endParaRPr lang="en-US" sz="1961" dirty="0">
              <a:solidFill>
                <a:srgbClr val="000000"/>
              </a:solidFill>
              <a:highlight>
                <a:srgbClr val="FFFFFF"/>
              </a:highlight>
            </a:endParaRPr>
          </a:p>
          <a:p>
            <a:pPr>
              <a:lnSpc>
                <a:spcPct val="100000"/>
              </a:lnSpc>
              <a:spcBef>
                <a:spcPts val="400"/>
              </a:spcBef>
            </a:pPr>
            <a:r>
              <a:rPr lang="en-US" sz="1961" dirty="0">
                <a:solidFill>
                  <a:srgbClr val="000000"/>
                </a:solidFill>
                <a:highlight>
                  <a:srgbClr val="FFFFFF"/>
                </a:highlight>
              </a:rPr>
              <a:t>        </a:t>
            </a:r>
            <a:r>
              <a:rPr lang="en-US" sz="1961" dirty="0" err="1">
                <a:solidFill>
                  <a:srgbClr val="000000"/>
                </a:solidFill>
                <a:highlight>
                  <a:srgbClr val="FFFFFF"/>
                </a:highlight>
              </a:rPr>
              <a:t>DisplayName</a:t>
            </a:r>
            <a:r>
              <a:rPr lang="en-US" sz="1961" dirty="0">
                <a:solidFill>
                  <a:srgbClr val="000000"/>
                </a:solidFill>
                <a:highlight>
                  <a:srgbClr val="FFFFFF"/>
                </a:highlight>
              </a:rPr>
              <a:t> = </a:t>
            </a:r>
            <a:r>
              <a:rPr lang="en-US" sz="1961" dirty="0">
                <a:solidFill>
                  <a:srgbClr val="A31515"/>
                </a:solidFill>
                <a:highlight>
                  <a:srgbClr val="FFFFFF"/>
                </a:highlight>
              </a:rPr>
              <a:t>"Record details"</a:t>
            </a:r>
            <a:r>
              <a:rPr lang="en-US" sz="1961" dirty="0">
                <a:solidFill>
                  <a:srgbClr val="000000"/>
                </a:solidFill>
                <a:highlight>
                  <a:srgbClr val="FFFFFF"/>
                </a:highlight>
              </a:rPr>
              <a:t>,</a:t>
            </a:r>
          </a:p>
          <a:p>
            <a:pPr>
              <a:lnSpc>
                <a:spcPct val="100000"/>
              </a:lnSpc>
              <a:spcBef>
                <a:spcPts val="400"/>
              </a:spcBef>
            </a:pPr>
            <a:r>
              <a:rPr lang="en-US" sz="1961" dirty="0">
                <a:solidFill>
                  <a:srgbClr val="000000"/>
                </a:solidFill>
                <a:highlight>
                  <a:srgbClr val="FFFFFF"/>
                </a:highlight>
              </a:rPr>
              <a:t>        Arguments = </a:t>
            </a:r>
            <a:r>
              <a:rPr lang="en-US" sz="1961" dirty="0">
                <a:solidFill>
                  <a:srgbClr val="A31515"/>
                </a:solidFill>
                <a:highlight>
                  <a:srgbClr val="FFFFFF"/>
                </a:highlight>
              </a:rPr>
              <a:t>"123"</a:t>
            </a:r>
            <a:endParaRPr lang="en-US" sz="1961" dirty="0">
              <a:solidFill>
                <a:srgbClr val="000000"/>
              </a:solidFill>
              <a:highlight>
                <a:srgbClr val="FFFFFF"/>
              </a:highlight>
            </a:endParaRPr>
          </a:p>
          <a:p>
            <a:pPr>
              <a:lnSpc>
                <a:spcPct val="100000"/>
              </a:lnSpc>
              <a:spcBef>
                <a:spcPts val="400"/>
              </a:spcBef>
            </a:pPr>
            <a:r>
              <a:rPr lang="en-US" sz="1961" dirty="0" smtClean="0">
                <a:solidFill>
                  <a:srgbClr val="000000"/>
                </a:solidFill>
                <a:highlight>
                  <a:srgbClr val="FFFFFF"/>
                </a:highlight>
              </a:rPr>
              <a:t>    };</a:t>
            </a:r>
            <a:endParaRPr lang="en-US" sz="1961" dirty="0">
              <a:solidFill>
                <a:srgbClr val="000000"/>
              </a:solidFill>
              <a:highlight>
                <a:srgbClr val="FFFFFF"/>
              </a:highlight>
            </a:endParaRPr>
          </a:p>
          <a:p>
            <a:pPr>
              <a:lnSpc>
                <a:spcPct val="100000"/>
              </a:lnSpc>
              <a:spcBef>
                <a:spcPts val="400"/>
              </a:spcBef>
            </a:pPr>
            <a:endParaRPr lang="en-US" sz="1961" dirty="0">
              <a:solidFill>
                <a:srgbClr val="000000"/>
              </a:solidFill>
              <a:highlight>
                <a:srgbClr val="FFFFFF"/>
              </a:highlight>
            </a:endParaRPr>
          </a:p>
          <a:p>
            <a:pPr>
              <a:lnSpc>
                <a:spcPct val="100000"/>
              </a:lnSpc>
              <a:spcBef>
                <a:spcPts val="400"/>
              </a:spcBef>
            </a:pPr>
            <a:r>
              <a:rPr lang="en-US" sz="1961" dirty="0" smtClean="0">
                <a:solidFill>
                  <a:srgbClr val="008000"/>
                </a:solidFill>
                <a:highlight>
                  <a:srgbClr val="FFFFFF"/>
                </a:highlight>
              </a:rPr>
              <a:t>    // </a:t>
            </a:r>
            <a:r>
              <a:rPr lang="en-US" sz="1961" dirty="0">
                <a:solidFill>
                  <a:srgbClr val="008000"/>
                </a:solidFill>
                <a:highlight>
                  <a:srgbClr val="FFFFFF"/>
                </a:highlight>
              </a:rPr>
              <a:t>extra </a:t>
            </a:r>
            <a:r>
              <a:rPr lang="en-US" sz="1961" dirty="0" smtClean="0">
                <a:solidFill>
                  <a:srgbClr val="008000"/>
                </a:solidFill>
                <a:highlight>
                  <a:srgbClr val="FFFFFF"/>
                </a:highlight>
              </a:rPr>
              <a:t>details</a:t>
            </a:r>
            <a:endParaRPr lang="en-US" sz="1961" dirty="0">
              <a:solidFill>
                <a:srgbClr val="000000"/>
              </a:solidFill>
              <a:highlight>
                <a:srgbClr val="FFFFFF"/>
              </a:highlight>
            </a:endParaRPr>
          </a:p>
          <a:p>
            <a:pPr>
              <a:lnSpc>
                <a:spcPct val="100000"/>
              </a:lnSpc>
              <a:spcBef>
                <a:spcPts val="400"/>
              </a:spcBef>
            </a:pPr>
            <a:r>
              <a:rPr lang="en-US" sz="1961" dirty="0">
                <a:solidFill>
                  <a:srgbClr val="0000FF"/>
                </a:solidFill>
                <a:highlight>
                  <a:srgbClr val="FFFFFF"/>
                </a:highlight>
              </a:rPr>
              <a:t>    </a:t>
            </a:r>
            <a:r>
              <a:rPr lang="en-US" sz="1961" dirty="0" err="1">
                <a:solidFill>
                  <a:srgbClr val="0000FF"/>
                </a:solidFill>
                <a:highlight>
                  <a:srgbClr val="FFFFFF"/>
                </a:highlight>
              </a:rPr>
              <a:t>var</a:t>
            </a:r>
            <a:r>
              <a:rPr lang="en-US" sz="1961" dirty="0">
                <a:solidFill>
                  <a:srgbClr val="000000"/>
                </a:solidFill>
                <a:highlight>
                  <a:srgbClr val="FFFFFF"/>
                </a:highlight>
              </a:rPr>
              <a:t> success = </a:t>
            </a:r>
            <a:r>
              <a:rPr lang="en-US" sz="1961" dirty="0">
                <a:solidFill>
                  <a:srgbClr val="0000FF"/>
                </a:solidFill>
                <a:highlight>
                  <a:srgbClr val="FFFFFF"/>
                </a:highlight>
              </a:rPr>
              <a:t>await</a:t>
            </a:r>
            <a:r>
              <a:rPr lang="en-US" sz="1961" dirty="0">
                <a:solidFill>
                  <a:srgbClr val="000000"/>
                </a:solidFill>
                <a:highlight>
                  <a:srgbClr val="FFFFFF"/>
                </a:highlight>
              </a:rPr>
              <a:t> </a:t>
            </a:r>
            <a:r>
              <a:rPr lang="en-US" sz="1961" dirty="0" err="1">
                <a:solidFill>
                  <a:srgbClr val="000000"/>
                </a:solidFill>
                <a:highlight>
                  <a:srgbClr val="FFFFFF"/>
                </a:highlight>
              </a:rPr>
              <a:t>tile.RequestCreateAsync</a:t>
            </a:r>
            <a:r>
              <a:rPr lang="en-US" sz="1961" dirty="0">
                <a:solidFill>
                  <a:srgbClr val="000000"/>
                </a:solidFill>
                <a:highlight>
                  <a:srgbClr val="FFFFFF"/>
                </a:highlight>
              </a:rPr>
              <a:t>();</a:t>
            </a:r>
          </a:p>
          <a:p>
            <a:pPr>
              <a:lnSpc>
                <a:spcPct val="100000"/>
              </a:lnSpc>
              <a:spcBef>
                <a:spcPts val="400"/>
              </a:spcBef>
            </a:pPr>
            <a:r>
              <a:rPr lang="en-US" sz="1961" dirty="0">
                <a:solidFill>
                  <a:srgbClr val="000000"/>
                </a:solidFill>
                <a:highlight>
                  <a:srgbClr val="FFFFFF"/>
                </a:highlight>
              </a:rPr>
              <a:t>}</a:t>
            </a:r>
            <a:endParaRPr lang="en-US" sz="1961" dirty="0"/>
          </a:p>
        </p:txBody>
      </p:sp>
      <p:sp>
        <p:nvSpPr>
          <p:cNvPr id="8" name="Rectangle 7"/>
          <p:cNvSpPr/>
          <p:nvPr/>
        </p:nvSpPr>
        <p:spPr bwMode="auto">
          <a:xfrm>
            <a:off x="269239" y="1566298"/>
            <a:ext cx="6125570" cy="896425"/>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1389770" y="4021448"/>
            <a:ext cx="4706230" cy="896425"/>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2760286" y="5768941"/>
            <a:ext cx="4706230" cy="522914"/>
          </a:xfrm>
          <a:prstGeom prst="rect">
            <a:avLst/>
          </a:prstGeom>
          <a:noFill/>
          <a:ln w="7620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15088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Tile templates</a:t>
            </a:r>
            <a:endParaRPr lang="en-US" dirty="0"/>
          </a:p>
        </p:txBody>
      </p:sp>
    </p:spTree>
    <p:extLst>
      <p:ext uri="{BB962C8B-B14F-4D97-AF65-F5344CB8AC3E}">
        <p14:creationId xmlns:p14="http://schemas.microsoft.com/office/powerpoint/2010/main" val="418955528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2.xml><?xml version="1.0" encoding="utf-8"?>
<a:theme xmlns:a="http://schemas.openxmlformats.org/drawingml/2006/main" name="1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3658</Words>
  <Application>Microsoft Office PowerPoint</Application>
  <PresentationFormat>Widescreen</PresentationFormat>
  <Paragraphs>466</Paragraphs>
  <Slides>35</Slides>
  <Notes>30</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35</vt:i4>
      </vt:variant>
    </vt:vector>
  </HeadingPairs>
  <TitlesOfParts>
    <vt:vector size="49" baseType="lpstr">
      <vt:lpstr>Arial</vt:lpstr>
      <vt:lpstr>Avenir LT Pro 45 Book</vt:lpstr>
      <vt:lpstr>Calibri</vt:lpstr>
      <vt:lpstr>Consolas</vt:lpstr>
      <vt:lpstr>ＭＳ Ｐゴシック</vt:lpstr>
      <vt:lpstr>Segoe UI</vt:lpstr>
      <vt:lpstr>Segoe UI Light</vt:lpstr>
      <vt:lpstr>Segoe UI Semibold</vt:lpstr>
      <vt:lpstr>Segoe UI Semilight</vt:lpstr>
      <vt:lpstr>Wingdings</vt:lpstr>
      <vt:lpstr>BUILD CHARCOAL BACKGROUND</vt:lpstr>
      <vt:lpstr>1_BUILD CHARCOAL BACKGROUND</vt:lpstr>
      <vt:lpstr>BUILD WHITE TEMPLATE</vt:lpstr>
      <vt:lpstr>5-30629_Build_Template_WHITE</vt:lpstr>
      <vt:lpstr>Live Tiles and Toast Notifications Developer’s Guide to Windows 10</vt:lpstr>
      <vt:lpstr>Agenda</vt:lpstr>
      <vt:lpstr>Tile basics</vt:lpstr>
      <vt:lpstr>Tile anatomy </vt:lpstr>
      <vt:lpstr>Primary Tile</vt:lpstr>
      <vt:lpstr>Updating tiles</vt:lpstr>
      <vt:lpstr>Update tile badge</vt:lpstr>
      <vt:lpstr>Create a secondary tile</vt:lpstr>
      <vt:lpstr>Tile templates</vt:lpstr>
      <vt:lpstr>PowerPoint Presentation</vt:lpstr>
      <vt:lpstr>Legacy templates</vt:lpstr>
      <vt:lpstr>Please don’t say more templates.</vt:lpstr>
      <vt:lpstr>Adaptive templates</vt:lpstr>
      <vt:lpstr>Adaptive tiles</vt:lpstr>
      <vt:lpstr>Adaptive tiles</vt:lpstr>
      <vt:lpstr>Sample: Small Tile</vt:lpstr>
      <vt:lpstr>Sample: Medium Tile</vt:lpstr>
      <vt:lpstr>Sample: Wide Tile</vt:lpstr>
      <vt:lpstr>Sample: Large Tile</vt:lpstr>
      <vt:lpstr>Toast</vt:lpstr>
      <vt:lpstr>Toasts</vt:lpstr>
      <vt:lpstr>Toast templates</vt:lpstr>
      <vt:lpstr>Sending toast</vt:lpstr>
      <vt:lpstr>Sending toast</vt:lpstr>
      <vt:lpstr>Interactive toast</vt:lpstr>
      <vt:lpstr>Interactive toast</vt:lpstr>
      <vt:lpstr>Toast notifications</vt:lpstr>
      <vt:lpstr>Toast input</vt:lpstr>
      <vt:lpstr>Toast action</vt:lpstr>
      <vt:lpstr>Toast customization</vt:lpstr>
      <vt:lpstr>New activation types &amp; activations</vt:lpstr>
      <vt:lpstr>Special Toast Scenarios</vt:lpstr>
      <vt:lpstr>Demo: Interactive Toast</vt:lpstr>
      <vt:lpstr>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2015-08-17T15:23:17Z</dcterms:created>
  <dcterms:modified xsi:type="dcterms:W3CDTF">2015-09-01T10:30:21Z</dcterms:modified>
</cp:coreProperties>
</file>