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3855" r:id="rId4"/>
  </p:sldMasterIdLst>
  <p:notesMasterIdLst>
    <p:notesMasterId r:id="rId25"/>
  </p:notesMasterIdLst>
  <p:handoutMasterIdLst>
    <p:handoutMasterId r:id="rId26"/>
  </p:handoutMasterIdLst>
  <p:sldIdLst>
    <p:sldId id="256" r:id="rId5"/>
    <p:sldId id="300" r:id="rId6"/>
    <p:sldId id="304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3" r:id="rId17"/>
    <p:sldId id="314" r:id="rId18"/>
    <p:sldId id="321" r:id="rId19"/>
    <p:sldId id="316" r:id="rId20"/>
    <p:sldId id="317" r:id="rId21"/>
    <p:sldId id="318" r:id="rId22"/>
    <p:sldId id="319" r:id="rId23"/>
    <p:sldId id="298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250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75E471-B041-4A82-BDD0-4857ECB4FD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16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75E471-B041-4A82-BDD0-4857ECB4FD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35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75E471-B041-4A82-BDD0-4857ECB4FD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55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75E471-B041-4A82-BDD0-4857ECB4FD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10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75E471-B041-4A82-BDD0-4857ECB4FD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2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75E471-B041-4A82-BDD0-4857ECB4FD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0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5E471-B041-4A82-BDD0-4857ECB4FD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B5AA-DC9E-4F3D-BD10-ACC33DF797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B5AA-DC9E-4F3D-BD10-ACC33DF797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80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518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60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4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5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  <p:sldLayoutId id="2147485072" r:id="rId34"/>
    <p:sldLayoutId id="2147485073" r:id="rId35"/>
    <p:sldLayoutId id="2147485074" r:id="rId36"/>
    <p:sldLayoutId id="2147485075" r:id="rId37"/>
    <p:sldLayoutId id="2147485076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33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4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</a:t>
            </a:r>
            <a:r>
              <a:rPr lang="en-GB" dirty="0"/>
              <a:t>to App </a:t>
            </a:r>
            <a:r>
              <a:rPr lang="en-GB" dirty="0" smtClean="0"/>
              <a:t>Communication</a:t>
            </a:r>
            <a:br>
              <a:rPr lang="en-GB" dirty="0" smtClean="0"/>
            </a:br>
            <a:r>
              <a:rPr lang="en-GB" sz="3600" dirty="0" smtClean="0"/>
              <a:t>Developer’s Guide to Windows 10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767339" y="2241473"/>
            <a:ext cx="2363842" cy="3846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GB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GB" dirty="0" smtClean="0"/>
              <a:t>App Services</a:t>
            </a:r>
            <a:br>
              <a:rPr lang="en-GB" dirty="0" smtClean="0"/>
            </a:br>
            <a:r>
              <a:rPr lang="en-GB" sz="1400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sz="2400" dirty="0" smtClean="0"/>
              <a:t>Covered in separate module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5" name="Group 35"/>
          <p:cNvGrpSpPr/>
          <p:nvPr/>
        </p:nvGrpSpPr>
        <p:grpSpPr>
          <a:xfrm>
            <a:off x="1575111" y="2326118"/>
            <a:ext cx="2066500" cy="1575094"/>
            <a:chOff x="9995362" y="3644424"/>
            <a:chExt cx="1583790" cy="1071410"/>
          </a:xfrm>
        </p:grpSpPr>
        <p:pic>
          <p:nvPicPr>
            <p:cNvPr id="6" name="Picture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95362" y="3644424"/>
              <a:ext cx="1583790" cy="993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7471" y="3760561"/>
              <a:ext cx="1363466" cy="766575"/>
            </a:xfrm>
            <a:prstGeom prst="rect">
              <a:avLst/>
            </a:prstGeom>
          </p:spPr>
        </p:pic>
        <p:pic>
          <p:nvPicPr>
            <p:cNvPr id="8" name="Picture 3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47721" y="3931411"/>
              <a:ext cx="405620" cy="7844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Picture 3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3532" y="4019086"/>
              <a:ext cx="348195" cy="619014"/>
            </a:xfrm>
            <a:prstGeom prst="rect">
              <a:avLst/>
            </a:prstGeom>
          </p:spPr>
        </p:pic>
      </p:grpSp>
      <p:grpSp>
        <p:nvGrpSpPr>
          <p:cNvPr id="10" name="Group 35"/>
          <p:cNvGrpSpPr/>
          <p:nvPr/>
        </p:nvGrpSpPr>
        <p:grpSpPr>
          <a:xfrm>
            <a:off x="1575111" y="4694944"/>
            <a:ext cx="2066500" cy="1575094"/>
            <a:chOff x="9995362" y="3644424"/>
            <a:chExt cx="1583790" cy="1071410"/>
          </a:xfrm>
        </p:grpSpPr>
        <p:pic>
          <p:nvPicPr>
            <p:cNvPr id="11" name="Picture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95362" y="3644424"/>
              <a:ext cx="1583790" cy="993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7471" y="3760561"/>
              <a:ext cx="1363466" cy="766575"/>
            </a:xfrm>
            <a:prstGeom prst="rect">
              <a:avLst/>
            </a:prstGeom>
          </p:spPr>
        </p:pic>
        <p:pic>
          <p:nvPicPr>
            <p:cNvPr id="13" name="Picture 3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47721" y="3931411"/>
              <a:ext cx="405620" cy="7844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4" name="Picture 3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3532" y="4019086"/>
              <a:ext cx="348195" cy="619014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786357" y="1790774"/>
            <a:ext cx="1701009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Client App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7348" y="4199549"/>
            <a:ext cx="1701009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Client App B</a:t>
            </a:r>
          </a:p>
        </p:txBody>
      </p:sp>
      <p:pic>
        <p:nvPicPr>
          <p:cNvPr id="19" name="Picture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1664" y="2675659"/>
            <a:ext cx="1779025" cy="112695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001969" y="2601414"/>
            <a:ext cx="1900613" cy="129008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GB" dirty="0" err="1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9186961" y="4447016"/>
            <a:ext cx="1530627" cy="1391478"/>
            <a:chOff x="8749124" y="4360673"/>
            <a:chExt cx="1530627" cy="1391478"/>
          </a:xfrm>
        </p:grpSpPr>
        <p:sp>
          <p:nvSpPr>
            <p:cNvPr id="22" name="TextBox 21"/>
            <p:cNvSpPr txBox="1"/>
            <p:nvPr/>
          </p:nvSpPr>
          <p:spPr>
            <a:xfrm>
              <a:off x="8749124" y="4360673"/>
              <a:ext cx="1530627" cy="13914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37160" tIns="109728" rIns="137160" bIns="10972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endParaRPr lang="en-GB" dirty="0" err="1" smtClean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04837" y="4446812"/>
              <a:ext cx="1219200" cy="1219200"/>
            </a:xfrm>
            <a:prstGeom prst="rect">
              <a:avLst/>
            </a:prstGeom>
          </p:spPr>
        </p:pic>
      </p:grpSp>
      <p:sp>
        <p:nvSpPr>
          <p:cNvPr id="26" name="Left-Right Arrow 25"/>
          <p:cNvSpPr/>
          <p:nvPr/>
        </p:nvSpPr>
        <p:spPr>
          <a:xfrm rot="797453">
            <a:off x="3711670" y="3423638"/>
            <a:ext cx="5051246" cy="49185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sp>
        <p:nvSpPr>
          <p:cNvPr id="27" name="Left-Right Arrow 26"/>
          <p:cNvSpPr/>
          <p:nvPr/>
        </p:nvSpPr>
        <p:spPr>
          <a:xfrm rot="20841472">
            <a:off x="3846117" y="5036194"/>
            <a:ext cx="4927124" cy="49185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9019070" y="4094724"/>
            <a:ext cx="1984514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Background Task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67339" y="1853007"/>
            <a:ext cx="2363842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App with App Service</a:t>
            </a:r>
          </a:p>
        </p:txBody>
      </p:sp>
    </p:spTree>
    <p:extLst>
      <p:ext uri="{BB962C8B-B14F-4D97-AF65-F5344CB8AC3E}">
        <p14:creationId xmlns:p14="http://schemas.microsoft.com/office/powerpoint/2010/main" val="225375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URI Activation for Device Settings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21766"/>
              </p:ext>
            </p:extLst>
          </p:nvPr>
        </p:nvGraphicFramePr>
        <p:xfrm>
          <a:off x="269238" y="1187620"/>
          <a:ext cx="11653523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92">
                  <a:extLst>
                    <a:ext uri="{9D8B030D-6E8A-4147-A177-3AD203B41FA5}">
                      <a16:colId xmlns:a16="http://schemas.microsoft.com/office/drawing/2014/main" val="1613130241"/>
                    </a:ext>
                  </a:extLst>
                </a:gridCol>
                <a:gridCol w="2832653">
                  <a:extLst>
                    <a:ext uri="{9D8B030D-6E8A-4147-A177-3AD203B41FA5}">
                      <a16:colId xmlns:a16="http://schemas.microsoft.com/office/drawing/2014/main" val="3508431490"/>
                    </a:ext>
                  </a:extLst>
                </a:gridCol>
                <a:gridCol w="2759297">
                  <a:extLst>
                    <a:ext uri="{9D8B030D-6E8A-4147-A177-3AD203B41FA5}">
                      <a16:colId xmlns:a16="http://schemas.microsoft.com/office/drawing/2014/main" val="4011090148"/>
                    </a:ext>
                  </a:extLst>
                </a:gridCol>
                <a:gridCol w="3935481">
                  <a:extLst>
                    <a:ext uri="{9D8B030D-6E8A-4147-A177-3AD203B41FA5}">
                      <a16:colId xmlns:a16="http://schemas.microsoft.com/office/drawing/2014/main" val="3244349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Settings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Mobile and/or Desktop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Uri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420587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Display (on desktop)</a:t>
                      </a:r>
                    </a:p>
                    <a:p>
                      <a:pPr marL="72000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Screen (on mobile)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ms-settings:display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9072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Notifications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ms-settings:notifications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94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Storage Sense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Desktop only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ms-settings:storagesense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1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Battery Saver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ms-settings:batterysaver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520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Offline Maps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GB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ms-settings:maps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2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Bluetooth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defTabSz="914377" rtl="0" eaLnBrk="1" fontAlgn="ctr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ms-settings:bluetooth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607389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and 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Wi-fi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Wi-Fi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defTabSz="914377" rtl="0" eaLnBrk="1" fontAlgn="ctr" latinLnBrk="0" hangingPunct="1"/>
                      <a:r>
                        <a:rPr lang="en-GB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Mobile</a:t>
                      </a:r>
                    </a:p>
                    <a:p>
                      <a:pPr marL="144000" algn="l" defTabSz="914377" rtl="0" eaLnBrk="1" fontAlgn="ctr" latinLnBrk="0" hangingPunct="1"/>
                      <a:r>
                        <a:rPr lang="en-GB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Desktop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ms-settings:wifi</a:t>
                      </a:r>
                      <a:endParaRPr lang="en-GB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44000" algn="l" fontAlgn="ctr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ms-settings:network-wifi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29121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Airplane mode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defTabSz="914377" rtl="0" eaLnBrk="1" fontAlgn="ctr" latinLnBrk="0" hangingPunct="1"/>
                      <a:r>
                        <a:rPr lang="en-GB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Mobile</a:t>
                      </a:r>
                    </a:p>
                    <a:p>
                      <a:pPr marL="144000" algn="l" defTabSz="914377" rtl="0" eaLnBrk="1" fontAlgn="ctr" latinLnBrk="0" hangingPunct="1"/>
                      <a:r>
                        <a:rPr lang="en-GB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Desktop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marR="0" indent="0" algn="l" defTabSz="91436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-settings-</a:t>
                      </a:r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airplanemode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  <a:p>
                      <a:pPr marL="144000" algn="l" fontAlgn="ctr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ms-settings:network-airplanemode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0859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defTabSz="914377" rtl="0" eaLnBrk="1" fontAlgn="ctr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ms-settings:network-cellular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6695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Sense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defTabSz="914377" rtl="0" eaLnBrk="1" fontAlgn="ctr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ms-settings:datausage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21397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Proxy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defTabSz="914377" rtl="0" eaLnBrk="1" fontAlgn="ctr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Desktop only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ms-settings:network-proxy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58959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144000" algn="l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More…  [See documentation for complete list]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144000" algn="l" fontAlgn="ctr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144000" algn="l" defTabSz="914377" rtl="0" eaLnBrk="1" fontAlgn="ctr" latinLnBrk="0" hangingPunct="1"/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144000" algn="l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0500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724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URI Activation in UWP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108289" y="3620126"/>
            <a:ext cx="7664824" cy="508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for 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/>
              <a:t>Launching the app</a:t>
            </a:r>
            <a:endParaRPr lang="en-US" sz="4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439" y="3649420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5362" y="3644424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471" y="3760561"/>
            <a:ext cx="1363466" cy="766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7721" y="3931411"/>
            <a:ext cx="405620" cy="784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2387" y="3760561"/>
            <a:ext cx="1363466" cy="7665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3532" y="4019086"/>
            <a:ext cx="348195" cy="619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82800" y="2287588"/>
            <a:ext cx="9508147" cy="345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options = </a:t>
            </a:r>
            <a:r>
              <a:rPr lang="en-US" sz="16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LauncherOptions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15000"/>
              </a:lnSpc>
            </a:pP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options.TargetApplicationPackageFamilyName = </a:t>
            </a:r>
            <a:r>
              <a:rPr lang="en-US" sz="16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"24919.Instap"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launchUri = </a:t>
            </a:r>
            <a:r>
              <a:rPr lang="en-US" sz="16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"instapaper:?AddUrl=http%3A%2F%2Fbing.com"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6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await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Launcher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.LaunchUriForResultsAsync(launchUri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, options, data);</a:t>
            </a:r>
          </a:p>
          <a:p>
            <a:pPr>
              <a:lnSpc>
                <a:spcPct val="115000"/>
              </a:lnSpc>
            </a:pPr>
            <a:endParaRPr lang="en-US" sz="16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6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6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6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6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resultData.Add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"Result"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noProof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operation.ProtocolForResultsOperation.ReportCompleted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resultData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);A</a:t>
            </a:r>
            <a:endParaRPr lang="en-US" sz="16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98" y="3936407"/>
            <a:ext cx="405620" cy="784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453354" y="3988258"/>
            <a:ext cx="360228" cy="6404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5932" y="505518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802" y="505518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flipH="1">
            <a:off x="2108289" y="4150524"/>
            <a:ext cx="7664824" cy="508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Launch for Results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4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Publisher’s Shared Storage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886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9239" y="2570304"/>
            <a:ext cx="11637012" cy="1717393"/>
          </a:xfrm>
        </p:spPr>
        <p:txBody>
          <a:bodyPr/>
          <a:lstStyle/>
          <a:p>
            <a:r>
              <a:rPr lang="en-GB" sz="5400" dirty="0"/>
              <a:t>Apps from the same publisher share files and </a:t>
            </a:r>
            <a:r>
              <a:rPr lang="en-GB" sz="5400" dirty="0" smtClean="0"/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83920"/>
          </a:xfrm>
        </p:spPr>
        <p:txBody>
          <a:bodyPr/>
          <a:lstStyle/>
          <a:p>
            <a:r>
              <a:rPr lang="en-GB" dirty="0" smtClean="0"/>
              <a:t>A subfolder is required. Edit app manifest to add.</a:t>
            </a:r>
            <a:br>
              <a:rPr lang="en-GB" dirty="0" smtClean="0"/>
            </a:br>
            <a:r>
              <a:rPr lang="en-GB" dirty="0" smtClean="0"/>
              <a:t>Folders are automatically provisioned.</a:t>
            </a:r>
          </a:p>
          <a:p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&lt;Package&gt;</a:t>
            </a:r>
            <a:br>
              <a:rPr lang="en-GB" sz="2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&lt;Extensions&gt;</a:t>
            </a:r>
          </a:p>
          <a:p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&lt;Extension Category="</a:t>
            </a:r>
            <a:r>
              <a:rPr lang="en-GB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windows.publisherCacheFolder</a:t>
            </a: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GB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PublisherCacheFolder</a:t>
            </a: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&lt;Folder Name="Folder1"&gt;</a:t>
            </a:r>
            <a:b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en-GB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PublisherCacheFolder</a:t>
            </a: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&lt;/Extension&gt;</a:t>
            </a:r>
          </a:p>
          <a:p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&lt;/Extensions&gt;</a:t>
            </a:r>
            <a:br>
              <a:rPr lang="en-GB" sz="2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&lt;/Package&gt;</a:t>
            </a:r>
            <a:endParaRPr lang="en-GB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Publisher’s shared storage folder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75085" y="3726102"/>
            <a:ext cx="4317023" cy="44821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23373"/>
          </a:xfrm>
        </p:spPr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Access folder named “fonts”:</a:t>
            </a:r>
          </a:p>
          <a:p>
            <a:pPr lvl="0"/>
            <a:r>
              <a:rPr lang="en-US" alt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Windows.Storage.</a:t>
            </a:r>
            <a:r>
              <a:rPr lang="en-US" altLang="en-US" sz="32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ApplicationData</a:t>
            </a:r>
            <a:r>
              <a:rPr lang="en-US" alt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.Current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GetPublisherCacheFolder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"fonts"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Clear shared storage:</a:t>
            </a:r>
          </a:p>
          <a:p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Windows.Storage.</a:t>
            </a:r>
            <a:r>
              <a:rPr lang="en-GB" sz="3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ApplicationData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.Current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ClearPublisherCacheFolderAsync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storage folder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492"/>
          </a:xfrm>
        </p:spPr>
        <p:txBody>
          <a:bodyPr/>
          <a:lstStyle/>
          <a:p>
            <a:r>
              <a:rPr lang="en-US" dirty="0"/>
              <a:t>App to App in Windows 10 UWP</a:t>
            </a:r>
          </a:p>
          <a:p>
            <a:pPr lvl="1"/>
            <a:r>
              <a:rPr lang="en-US" dirty="0"/>
              <a:t>URI and Protocol Activation</a:t>
            </a:r>
          </a:p>
          <a:p>
            <a:pPr lvl="1"/>
            <a:r>
              <a:rPr lang="en-US" dirty="0"/>
              <a:t>Share Contract</a:t>
            </a:r>
          </a:p>
          <a:p>
            <a:pPr lvl="1"/>
            <a:r>
              <a:rPr lang="en-US" dirty="0"/>
              <a:t>URI Activation to a Specific App</a:t>
            </a:r>
          </a:p>
          <a:p>
            <a:pPr lvl="1"/>
            <a:r>
              <a:rPr lang="en-US" dirty="0"/>
              <a:t>Send Files</a:t>
            </a:r>
          </a:p>
          <a:p>
            <a:pPr lvl="1"/>
            <a:r>
              <a:rPr lang="en-US" dirty="0"/>
              <a:t>Query Uri Support</a:t>
            </a:r>
          </a:p>
          <a:p>
            <a:pPr lvl="1"/>
            <a:r>
              <a:rPr lang="en-US" dirty="0"/>
              <a:t>App Services</a:t>
            </a:r>
          </a:p>
          <a:p>
            <a:r>
              <a:rPr lang="en-US" dirty="0"/>
              <a:t>Shared Storage</a:t>
            </a:r>
          </a:p>
          <a:p>
            <a:pPr lvl="1"/>
            <a:r>
              <a:rPr lang="en-US" dirty="0"/>
              <a:t>Publishers’ Shared Storage Folder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8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492"/>
          </a:xfrm>
        </p:spPr>
        <p:txBody>
          <a:bodyPr/>
          <a:lstStyle/>
          <a:p>
            <a:r>
              <a:rPr lang="en-US" dirty="0" smtClean="0"/>
              <a:t>App to App in Windows 10 UWP</a:t>
            </a:r>
            <a:endParaRPr lang="en-US" dirty="0"/>
          </a:p>
          <a:p>
            <a:pPr lvl="1"/>
            <a:r>
              <a:rPr lang="en-US" dirty="0"/>
              <a:t>URI and Protocol Activation</a:t>
            </a:r>
          </a:p>
          <a:p>
            <a:pPr lvl="1"/>
            <a:r>
              <a:rPr lang="en-US" dirty="0"/>
              <a:t>Share Contract</a:t>
            </a:r>
          </a:p>
          <a:p>
            <a:pPr lvl="1"/>
            <a:r>
              <a:rPr lang="en-US" dirty="0" smtClean="0"/>
              <a:t>URI Activation to a Specific App</a:t>
            </a:r>
            <a:endParaRPr lang="en-US" dirty="0"/>
          </a:p>
          <a:p>
            <a:pPr lvl="1"/>
            <a:r>
              <a:rPr lang="en-US" dirty="0" smtClean="0"/>
              <a:t>Send Files</a:t>
            </a:r>
          </a:p>
          <a:p>
            <a:pPr lvl="1"/>
            <a:r>
              <a:rPr lang="en-US" dirty="0" smtClean="0"/>
              <a:t>Query Uri Support</a:t>
            </a:r>
          </a:p>
          <a:p>
            <a:pPr lvl="1"/>
            <a:r>
              <a:rPr lang="en-US" dirty="0" smtClean="0"/>
              <a:t>App Services</a:t>
            </a:r>
          </a:p>
          <a:p>
            <a:r>
              <a:rPr lang="en-US" dirty="0" smtClean="0"/>
              <a:t>Shared Storage</a:t>
            </a:r>
            <a:endParaRPr lang="en-US" dirty="0"/>
          </a:p>
          <a:p>
            <a:pPr lvl="1"/>
            <a:r>
              <a:rPr lang="en-US" dirty="0" smtClean="0"/>
              <a:t>Publishers’ Shared Storage Folder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4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to App in Windows 10 UWP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24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9239" y="2022601"/>
            <a:ext cx="83312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Launcher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.LaunchUriAsync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sampleapp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:?ID=aea6"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Launcher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.LaunchFileAsync(file);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URI/Protocol </a:t>
            </a:r>
            <a:r>
              <a:rPr lang="en-US" dirty="0" smtClean="0"/>
              <a:t>Activation (also in Windows 8.1)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9069" y="3505903"/>
            <a:ext cx="1530623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gradFill>
                  <a:gsLst>
                    <a:gs pos="2917">
                      <a:srgbClr val="737373"/>
                    </a:gs>
                    <a:gs pos="30000">
                      <a:srgbClr val="737373"/>
                    </a:gs>
                  </a:gsLst>
                  <a:lin ang="5400000" scaled="0"/>
                </a:gradFill>
                <a:latin typeface="Segoe UI Light"/>
              </a:rPr>
              <a:t>Data in Uri/File</a:t>
            </a:r>
            <a:endParaRPr kumimoji="0" lang="en-GB" sz="16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2917">
                    <a:srgbClr val="737373"/>
                  </a:gs>
                  <a:gs pos="30000">
                    <a:srgbClr val="737373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63364" y="4226403"/>
            <a:ext cx="7785700" cy="5480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0"/>
          <p:cNvGrpSpPr/>
          <p:nvPr/>
        </p:nvGrpSpPr>
        <p:grpSpPr>
          <a:xfrm>
            <a:off x="269240" y="3320738"/>
            <a:ext cx="2488759" cy="1639191"/>
            <a:chOff x="276438" y="3494474"/>
            <a:chExt cx="2488759" cy="1639191"/>
          </a:xfrm>
        </p:grpSpPr>
        <p:pic>
          <p:nvPicPr>
            <p:cNvPr id="26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438" y="3494474"/>
              <a:ext cx="2488759" cy="156145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7" name="Picture 1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8798" y="4067660"/>
              <a:ext cx="551224" cy="106600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" name="Group 18"/>
          <p:cNvGrpSpPr/>
          <p:nvPr/>
        </p:nvGrpSpPr>
        <p:grpSpPr>
          <a:xfrm>
            <a:off x="4942145" y="3384835"/>
            <a:ext cx="2157552" cy="1575094"/>
            <a:chOff x="5157648" y="3644424"/>
            <a:chExt cx="1583790" cy="1071410"/>
          </a:xfrm>
        </p:grpSpPr>
        <p:pic>
          <p:nvPicPr>
            <p:cNvPr id="28" name="Picture 1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57648" y="3644424"/>
              <a:ext cx="1583790" cy="993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0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9757" y="3760562"/>
              <a:ext cx="1363465" cy="766575"/>
            </a:xfrm>
            <a:prstGeom prst="rect">
              <a:avLst/>
            </a:prstGeom>
          </p:spPr>
        </p:pic>
        <p:pic>
          <p:nvPicPr>
            <p:cNvPr id="29" name="Picture 2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0007" y="3931411"/>
              <a:ext cx="405620" cy="7844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1" name="Picture 24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35819" y="4019086"/>
              <a:ext cx="345068" cy="619014"/>
            </a:xfrm>
            <a:prstGeom prst="rect">
              <a:avLst/>
            </a:prstGeom>
          </p:spPr>
        </p:pic>
      </p:grpSp>
      <p:grpSp>
        <p:nvGrpSpPr>
          <p:cNvPr id="4" name="Group 35"/>
          <p:cNvGrpSpPr/>
          <p:nvPr/>
        </p:nvGrpSpPr>
        <p:grpSpPr>
          <a:xfrm>
            <a:off x="9929585" y="3384835"/>
            <a:ext cx="2066500" cy="1575094"/>
            <a:chOff x="9995362" y="3644424"/>
            <a:chExt cx="1583790" cy="1071410"/>
          </a:xfrm>
        </p:grpSpPr>
        <p:pic>
          <p:nvPicPr>
            <p:cNvPr id="16" name="Picture 36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95362" y="3644424"/>
              <a:ext cx="1583790" cy="993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2" name="Picture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7471" y="3760561"/>
              <a:ext cx="1363466" cy="766575"/>
            </a:xfrm>
            <a:prstGeom prst="rect">
              <a:avLst/>
            </a:prstGeom>
          </p:spPr>
        </p:pic>
        <p:pic>
          <p:nvPicPr>
            <p:cNvPr id="18" name="Picture 38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47721" y="3931411"/>
              <a:ext cx="405620" cy="7844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3" name="Picture 39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3532" y="4019086"/>
              <a:ext cx="348195" cy="619014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724646" y="5287109"/>
            <a:ext cx="272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737373"/>
                </a:solidFill>
                <a:latin typeface="Segoe UI Light"/>
              </a:rPr>
              <a:t>User/OS chooses target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4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</a:t>
            </a:r>
            <a:r>
              <a:rPr lang="en-US" dirty="0" smtClean="0"/>
              <a:t>Contract (also in Windows 8.1)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4775" y="2448064"/>
            <a:ext cx="4810673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DataTransferManager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.ShowShareUI();</a:t>
            </a:r>
            <a:endParaRPr kumimoji="0" lang="en-GB" sz="14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3865" y="3374653"/>
            <a:ext cx="222186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gradFill>
                  <a:gsLst>
                    <a:gs pos="2917">
                      <a:srgbClr val="737373"/>
                    </a:gs>
                    <a:gs pos="30000">
                      <a:srgbClr val="737373"/>
                    </a:gs>
                  </a:gsLst>
                  <a:lin ang="5400000" scaled="0"/>
                </a:gradFill>
                <a:latin typeface="Segoe UI Light"/>
              </a:rPr>
              <a:t>Share DataPackage</a:t>
            </a: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2917">
                    <a:srgbClr val="737373"/>
                  </a:gs>
                  <a:gs pos="30000">
                    <a:srgbClr val="737373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43838" y="3859757"/>
            <a:ext cx="76618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"/>
          <p:cNvGrpSpPr/>
          <p:nvPr/>
        </p:nvGrpSpPr>
        <p:grpSpPr>
          <a:xfrm>
            <a:off x="9757320" y="2941214"/>
            <a:ext cx="2158241" cy="1667111"/>
            <a:chOff x="9995362" y="3644424"/>
            <a:chExt cx="1583790" cy="1071410"/>
          </a:xfrm>
        </p:grpSpPr>
        <p:pic>
          <p:nvPicPr>
            <p:cNvPr id="16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95362" y="3644424"/>
              <a:ext cx="1583790" cy="993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2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7471" y="3760561"/>
              <a:ext cx="1363466" cy="766575"/>
            </a:xfrm>
            <a:prstGeom prst="rect">
              <a:avLst/>
            </a:prstGeom>
          </p:spPr>
        </p:pic>
        <p:pic>
          <p:nvPicPr>
            <p:cNvPr id="18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47721" y="3931411"/>
              <a:ext cx="405620" cy="7844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3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3532" y="4019086"/>
              <a:ext cx="348195" cy="619014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867274" y="5081566"/>
            <a:ext cx="273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737373"/>
                </a:solidFill>
                <a:latin typeface="Segoe UI Light"/>
              </a:rPr>
              <a:t>User chooses target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30"/>
          <p:cNvGrpSpPr/>
          <p:nvPr/>
        </p:nvGrpSpPr>
        <p:grpSpPr>
          <a:xfrm>
            <a:off x="4916240" y="3029530"/>
            <a:ext cx="2345121" cy="1578795"/>
            <a:chOff x="5157648" y="3644424"/>
            <a:chExt cx="1583790" cy="1071410"/>
          </a:xfrm>
        </p:grpSpPr>
        <p:pic>
          <p:nvPicPr>
            <p:cNvPr id="28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57648" y="3644424"/>
              <a:ext cx="1583790" cy="993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9" name="Picture 32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9757" y="3760561"/>
              <a:ext cx="1363465" cy="766575"/>
            </a:xfrm>
            <a:prstGeom prst="rect">
              <a:avLst/>
            </a:prstGeom>
          </p:spPr>
        </p:pic>
        <p:pic>
          <p:nvPicPr>
            <p:cNvPr id="29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1166" y="3931411"/>
              <a:ext cx="405620" cy="7844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1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2534" y="4019086"/>
              <a:ext cx="319512" cy="619014"/>
            </a:xfrm>
            <a:prstGeom prst="rect">
              <a:avLst/>
            </a:prstGeom>
          </p:spPr>
        </p:pic>
      </p:grpSp>
      <p:grpSp>
        <p:nvGrpSpPr>
          <p:cNvPr id="20" name="Group 39"/>
          <p:cNvGrpSpPr/>
          <p:nvPr/>
        </p:nvGrpSpPr>
        <p:grpSpPr>
          <a:xfrm>
            <a:off x="269239" y="3073850"/>
            <a:ext cx="2488759" cy="1639191"/>
            <a:chOff x="276438" y="3494474"/>
            <a:chExt cx="2488759" cy="1639191"/>
          </a:xfrm>
        </p:grpSpPr>
        <p:pic>
          <p:nvPicPr>
            <p:cNvPr id="24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438" y="3494474"/>
              <a:ext cx="2488759" cy="156145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5" name="Picture 4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8798" y="4067660"/>
              <a:ext cx="551224" cy="106600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0643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App to App in Windows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905" y="2755285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ight Arrow 7"/>
          <p:cNvSpPr/>
          <p:nvPr/>
        </p:nvSpPr>
        <p:spPr>
          <a:xfrm>
            <a:off x="2415521" y="2818719"/>
            <a:ext cx="5479541" cy="87198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Send file token, send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9239" y="3196960"/>
            <a:ext cx="1942352" cy="1302939"/>
            <a:chOff x="1386116" y="3204996"/>
            <a:chExt cx="1583790" cy="9936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86116" y="3204996"/>
              <a:ext cx="1583790" cy="993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88225" y="3321134"/>
              <a:ext cx="1363465" cy="766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88225" y="3268429"/>
              <a:ext cx="1363465" cy="80854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3" y="2871423"/>
            <a:ext cx="1362635" cy="7664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905" y="1423969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ight Arrow 15"/>
          <p:cNvSpPr/>
          <p:nvPr/>
        </p:nvSpPr>
        <p:spPr>
          <a:xfrm>
            <a:off x="2415521" y="1487403"/>
            <a:ext cx="5479541" cy="87198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Launch a *specific* app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3" y="1540107"/>
            <a:ext cx="1362635" cy="7664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637" y="4138723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5935" y="4254861"/>
            <a:ext cx="1362635" cy="76648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426253" y="5661724"/>
            <a:ext cx="5468810" cy="871981"/>
            <a:chOff x="2966004" y="4935981"/>
            <a:chExt cx="5662045" cy="871981"/>
          </a:xfrm>
        </p:grpSpPr>
        <p:sp>
          <p:nvSpPr>
            <p:cNvPr id="22" name="Right Arrow 21"/>
            <p:cNvSpPr/>
            <p:nvPr/>
          </p:nvSpPr>
          <p:spPr>
            <a:xfrm rot="10800000">
              <a:off x="2966004" y="4935981"/>
              <a:ext cx="3083035" cy="87198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470030" y="4935981"/>
              <a:ext cx="5158019" cy="87198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Services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59973" y="5661724"/>
            <a:ext cx="984006" cy="925277"/>
            <a:chOff x="8749124" y="4360673"/>
            <a:chExt cx="1530627" cy="1391478"/>
          </a:xfrm>
        </p:grpSpPr>
        <p:sp>
          <p:nvSpPr>
            <p:cNvPr id="40" name="TextBox 39"/>
            <p:cNvSpPr txBox="1"/>
            <p:nvPr/>
          </p:nvSpPr>
          <p:spPr>
            <a:xfrm>
              <a:off x="8749124" y="4360673"/>
              <a:ext cx="1530627" cy="13914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37160" tIns="109728" rIns="137160" bIns="10972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endParaRPr lang="en-GB" dirty="0" err="1" smtClean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04837" y="4446812"/>
              <a:ext cx="1219200" cy="12192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2415521" y="4302435"/>
            <a:ext cx="5479541" cy="871981"/>
            <a:chOff x="2966004" y="4935981"/>
            <a:chExt cx="5662045" cy="871981"/>
          </a:xfrm>
        </p:grpSpPr>
        <p:sp>
          <p:nvSpPr>
            <p:cNvPr id="44" name="Right Arrow 43"/>
            <p:cNvSpPr/>
            <p:nvPr/>
          </p:nvSpPr>
          <p:spPr>
            <a:xfrm rot="10800000">
              <a:off x="2966004" y="4935981"/>
              <a:ext cx="3083035" cy="87198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3470030" y="4935981"/>
              <a:ext cx="5158019" cy="87198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Launch for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36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Activation++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000" dirty="0" smtClean="0"/>
              <a:t>Invoke </a:t>
            </a:r>
            <a:r>
              <a:rPr lang="en-GB" sz="4000" dirty="0"/>
              <a:t>a specific </a:t>
            </a:r>
            <a:r>
              <a:rPr lang="en-GB" sz="4000" dirty="0" smtClean="0"/>
              <a:t>app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51037" y="4280381"/>
            <a:ext cx="792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439" y="3649420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98" y="3936407"/>
            <a:ext cx="405620" cy="784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5362" y="3644424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471" y="3760561"/>
            <a:ext cx="1363466" cy="766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7721" y="3931411"/>
            <a:ext cx="405620" cy="784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3532" y="4019086"/>
            <a:ext cx="348195" cy="619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4365" y="3535678"/>
            <a:ext cx="775437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options =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LauncherOptions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options.TargetApplicationPackageFamilyName =  </a:t>
            </a:r>
            <a:r>
              <a:rPr kumimoji="0" lang="en-US" sz="1600" b="1" i="0" u="none" strike="noStrike" kern="1200" cap="none" spc="0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"24919.InstapaperIt"</a:t>
            </a:r>
            <a:r>
              <a:rPr kumimoji="0" lang="en-US" sz="1600" b="1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launchUri =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Uri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"instapaper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:?AddUrl=http%3A%2F%2Fbing.com"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kumimoji="0" lang="en-US" sz="1600" b="0" i="0" u="none" strike="noStrike" kern="1200" cap="none" spc="0" normalizeH="0" baseline="0" noProof="1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Launcher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.LaunchUriAsync(launchUri, options);</a:t>
            </a:r>
            <a:endParaRPr kumimoji="0" lang="en-US" sz="1600" b="1" i="0" u="none" strike="noStrike" kern="1200" cap="none" spc="0" normalizeH="0" baseline="0" noProof="1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Activation++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000" dirty="0" smtClean="0"/>
              <a:t>Send Files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51037" y="4280381"/>
            <a:ext cx="792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439" y="3649420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98" y="3936407"/>
            <a:ext cx="405620" cy="784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5362" y="3644424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471" y="3760561"/>
            <a:ext cx="1363466" cy="766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7721" y="3931411"/>
            <a:ext cx="405620" cy="784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3532" y="4019086"/>
            <a:ext cx="348195" cy="619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5042" y="2150761"/>
            <a:ext cx="9429021" cy="284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options =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LauncherOptions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options.TargetApplicationPackageFamilyName =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"24919.InstapaperIt"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lnSpc>
                <a:spcPct val="115000"/>
              </a:lnSpc>
              <a:defRPr/>
            </a:pPr>
            <a:r>
              <a:rPr lang="en-US" sz="1600" b="1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var </a:t>
            </a:r>
            <a:r>
              <a:rPr lang="en-US" sz="16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token = </a:t>
            </a:r>
            <a:r>
              <a:rPr lang="en-US" sz="1600" b="1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SharedStorageAccessManager</a:t>
            </a:r>
            <a:r>
              <a:rPr lang="en-US" sz="1600" b="1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.AddFile</a:t>
            </a:r>
            <a:r>
              <a:rPr lang="en-US" sz="1600" noProof="1">
                <a:solidFill>
                  <a:srgbClr val="737373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r>
              <a:rPr lang="en-US" sz="1600" b="1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(gpxFile);</a:t>
            </a:r>
          </a:p>
          <a:p>
            <a:pPr lvl="0">
              <a:lnSpc>
                <a:spcPct val="115000"/>
              </a:lnSpc>
              <a:defRPr/>
            </a:pPr>
            <a:endParaRPr kumimoji="0" lang="en-US" sz="1600" b="0" i="0" u="none" strike="noStrike" kern="1200" cap="none" spc="0" normalizeH="0" baseline="0" noProof="1" smtClean="0">
              <a:ln>
                <a:noFill/>
              </a:ln>
              <a:solidFill>
                <a:srgbClr val="2B91AF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ValueSet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inputData = 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ValueSet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defRPr/>
            </a:pP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inputData.Add(</a:t>
            </a:r>
            <a:r>
              <a:rPr lang="en-US" sz="16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Token"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token);</a:t>
            </a:r>
            <a:endParaRPr kumimoji="0" lang="en-US" sz="16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>
              <a:lnSpc>
                <a:spcPct val="115000"/>
              </a:lnSpc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launchUri =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instapaper:?AddUrl=http%3A%2F%2Fbing.com"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1600" b="0" i="0" u="none" strike="noStrike" kern="1200" cap="none" spc="0" normalizeH="0" baseline="0" noProof="1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await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Launcher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.LaunchUriAsync(launchUri, options, inputData);</a:t>
            </a:r>
            <a:endParaRPr kumimoji="0" lang="en-US" sz="1600" b="1" i="0" u="none" strike="noStrike" kern="1200" cap="none" spc="0" normalizeH="0" baseline="0" noProof="1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37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URI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000" dirty="0" smtClean="0"/>
              <a:t>Discover if app already installed to handle a Uri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38330" y="5457937"/>
            <a:ext cx="53870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8361" y="5011542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0720" y="5298529"/>
            <a:ext cx="405620" cy="784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1094" y="4933808"/>
            <a:ext cx="1583790" cy="99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203" y="5049945"/>
            <a:ext cx="1363466" cy="766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3453" y="5220795"/>
            <a:ext cx="405620" cy="784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9264" y="5308470"/>
            <a:ext cx="348195" cy="619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1249" y="2032385"/>
            <a:ext cx="9429021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>
              <a:lnSpc>
                <a:spcPct val="115000"/>
              </a:lnSpc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queryUri =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instapaper:"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1600" b="0" i="0" u="none" strike="noStrike" kern="1200" cap="none" spc="0" normalizeH="0" baseline="0" noProof="1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await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Launcher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.QueryUriSupportAsync(queryUri, </a:t>
            </a:r>
            <a:r>
              <a:rPr lang="en-US" sz="16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LaunchUriType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.LaunchUri);</a:t>
            </a:r>
            <a:endParaRPr kumimoji="0" lang="en-US" sz="1600" b="1" i="0" u="none" strike="noStrike" kern="1200" cap="none" spc="0" normalizeH="0" baseline="0" noProof="1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7875" y="4345154"/>
            <a:ext cx="1391479" cy="252069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6600" b="1" dirty="0" smtClean="0">
                <a:solidFill>
                  <a:srgbClr val="FF0000"/>
                </a:solidFill>
              </a:rPr>
              <a:t>?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1249" y="3128047"/>
            <a:ext cx="11424733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>
              <a:lnSpc>
                <a:spcPct val="115000"/>
              </a:lnSpc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queryUri =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instapaper:"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16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packageFamilyName = </a:t>
            </a:r>
            <a:r>
              <a:rPr lang="en-US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24919.InstapaperIt</a:t>
            </a:r>
            <a:r>
              <a:rPr lang="en-US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lvl="0">
              <a:lnSpc>
                <a:spcPct val="115000"/>
              </a:lnSpc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await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Launcher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.QueryUriSupportAsync(queryUri, </a:t>
            </a:r>
            <a:r>
              <a:rPr lang="en-US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LaunchUriType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.LaunchUriForResults, 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packageFamilyName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+mn-cs"/>
              </a:rPr>
              <a:t>);</a:t>
            </a:r>
            <a:endParaRPr kumimoji="0" lang="en-US" sz="1600" b="1" i="0" u="none" strike="noStrike" kern="1200" cap="none" spc="0" normalizeH="0" baseline="0" noProof="1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1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162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Avenir LT Pro 45 Book</vt:lpstr>
      <vt:lpstr>Calibri</vt:lpstr>
      <vt:lpstr>Consolas</vt:lpstr>
      <vt:lpstr>MS Mincho</vt:lpstr>
      <vt:lpstr>ＭＳ Ｐゴシック</vt:lpstr>
      <vt:lpstr>Segoe UI</vt:lpstr>
      <vt:lpstr>Segoe UI Light</vt:lpstr>
      <vt:lpstr>Segoe UI Semilight</vt:lpstr>
      <vt:lpstr>Times New Roman</vt:lpstr>
      <vt:lpstr>Wingdings</vt:lpstr>
      <vt:lpstr>BUILD CHARCOAL BACKGROUND</vt:lpstr>
      <vt:lpstr>1_BUILD CHARCOAL BACKGROUND</vt:lpstr>
      <vt:lpstr>BUILD WHITE TEMPLATE</vt:lpstr>
      <vt:lpstr>5-30629_Build_Template_WHITE</vt:lpstr>
      <vt:lpstr>App to App Communication Developer’s Guide to Windows 10</vt:lpstr>
      <vt:lpstr>Agenda</vt:lpstr>
      <vt:lpstr>App to App in Windows 10 UWP</vt:lpstr>
      <vt:lpstr>URI/Protocol Activation (also in Windows 8.1)</vt:lpstr>
      <vt:lpstr>Share Contract (also in Windows 8.1)</vt:lpstr>
      <vt:lpstr>Enhanced App to App in Windows 10</vt:lpstr>
      <vt:lpstr>URI Activation++</vt:lpstr>
      <vt:lpstr>URI Activation++</vt:lpstr>
      <vt:lpstr>Query URI Support</vt:lpstr>
      <vt:lpstr>App Services   Covered in separate module</vt:lpstr>
      <vt:lpstr>URI Activation for Device Settings</vt:lpstr>
      <vt:lpstr>Demo: URI Activation in UWP</vt:lpstr>
      <vt:lpstr>Launch for Results</vt:lpstr>
      <vt:lpstr>Demo: Launch for Results</vt:lpstr>
      <vt:lpstr>Publisher’s Shared Storage Folder</vt:lpstr>
      <vt:lpstr>Apps from the same publisher share files and settings</vt:lpstr>
      <vt:lpstr>Publisher’s shared storage folder</vt:lpstr>
      <vt:lpstr>Shared storage folder interaction</vt:lpstr>
      <vt:lpstr>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2015-08-17T15:26:42Z</dcterms:created>
  <dcterms:modified xsi:type="dcterms:W3CDTF">2015-08-17T15:26:53Z</dcterms:modified>
</cp:coreProperties>
</file>