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3855" r:id="rId4"/>
  </p:sldMasterIdLst>
  <p:notesMasterIdLst>
    <p:notesMasterId r:id="rId32"/>
  </p:notesMasterIdLst>
  <p:handoutMasterIdLst>
    <p:handoutMasterId r:id="rId33"/>
  </p:handoutMasterIdLst>
  <p:sldIdLst>
    <p:sldId id="256" r:id="rId5"/>
    <p:sldId id="300" r:id="rId6"/>
    <p:sldId id="301" r:id="rId7"/>
    <p:sldId id="303" r:id="rId8"/>
    <p:sldId id="304" r:id="rId9"/>
    <p:sldId id="305" r:id="rId10"/>
    <p:sldId id="327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6" r:id="rId21"/>
    <p:sldId id="317" r:id="rId22"/>
    <p:sldId id="318" r:id="rId23"/>
    <p:sldId id="319" r:id="rId24"/>
    <p:sldId id="320" r:id="rId25"/>
    <p:sldId id="328" r:id="rId26"/>
    <p:sldId id="322" r:id="rId27"/>
    <p:sldId id="323" r:id="rId28"/>
    <p:sldId id="329" r:id="rId29"/>
    <p:sldId id="325" r:id="rId30"/>
    <p:sldId id="298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250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4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75E471-B041-4A82-BDD0-4857ECB4FD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16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75E471-B041-4A82-BDD0-4857ECB4FD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7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75E471-B041-4A82-BDD0-4857ECB4FD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50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0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61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20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10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18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46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  <p:sldLayoutId id="2147485072" r:id="rId34"/>
    <p:sldLayoutId id="2147485073" r:id="rId35"/>
    <p:sldLayoutId id="2147485074" r:id="rId36"/>
    <p:sldLayoutId id="2147485075" r:id="rId37"/>
    <p:sldLayoutId id="2147485076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runtalkstech.wordpress.com/2015/07/20/calling-an-app-service-from-a-wpfwinforms-win32-app/" TargetMode="External"/><Relationship Id="rId1" Type="http://schemas.openxmlformats.org/officeDocument/2006/relationships/slideLayout" Target="../slideLayouts/slideLayout8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Services</a:t>
            </a:r>
            <a:br>
              <a:rPr lang="en-GB" dirty="0" smtClean="0"/>
            </a:br>
            <a:r>
              <a:rPr lang="en-GB" sz="3600" dirty="0" smtClean="0"/>
              <a:t>Developer’s Guide to Windows 10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Services – Service 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087577"/>
            <a:ext cx="11922761" cy="58477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RequestReceived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AppServiceConnection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AppServiceRequestReceivedEventArgs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args.Request.Message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service uses a Command keyed entry for the client to invoke services from the App </a:t>
            </a: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b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message[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"Command"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(command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DoIt</a:t>
            </a:r>
            <a:r>
              <a:rPr lang="en-GB" sz="1600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messageDeferral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args.GetDeferral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value1 = (</a:t>
            </a:r>
            <a:r>
              <a:rPr lang="en-GB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)message[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"Value1</a:t>
            </a:r>
            <a:r>
              <a:rPr lang="en-GB" sz="1600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 Do some processing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//Set a result to return to the caller </a:t>
            </a: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returnMessage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ValueSet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returnMessage.Add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responseStatus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args.Request.SendResponseAsync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returnMessage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messageDeferral.Complete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0" dirty="0" smtClean="0">
                <a:solidFill>
                  <a:srgbClr val="2021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4274" y="5026696"/>
            <a:ext cx="8352692" cy="401647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App Service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260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en-GB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://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schemas.microsoft.com/</a:t>
            </a:r>
            <a:r>
              <a:rPr lang="en-GB" sz="1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appx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/manifest/foundation/windows10</a:t>
            </a:r>
            <a:r>
              <a:rPr lang="en-GB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... 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br>
              <a:rPr lang="en-GB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   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Extensions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uap:Extension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windows.appService</a:t>
            </a:r>
            <a:r>
              <a:rPr lang="en-GB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br>
              <a:rPr lang="en-GB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GB" sz="1800" b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AppServicesDemoTask.AppServiceTask</a:t>
            </a:r>
            <a:r>
              <a:rPr lang="en-GB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uap:AppService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microsoftDX-appservicesdemo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800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uap:Extension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Extensions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Capabilities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Capability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internetClient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Capabilities</a:t>
            </a: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8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800" b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244175" y="3236685"/>
            <a:ext cx="6257843" cy="31165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38248" y="3526568"/>
            <a:ext cx="4419600" cy="326975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44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Two-way Communication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88427"/>
          </a:xfrm>
        </p:spPr>
        <p:txBody>
          <a:bodyPr/>
          <a:lstStyle/>
          <a:p>
            <a:r>
              <a:rPr lang="en-GB" dirty="0" smtClean="0"/>
              <a:t>Client and server can keep a two-way chatty communication channel open</a:t>
            </a:r>
          </a:p>
          <a:p>
            <a:r>
              <a:rPr lang="en-GB" sz="3200" dirty="0" smtClean="0">
                <a:latin typeface="+mn-lt"/>
              </a:rPr>
              <a:t>Client can attach a </a:t>
            </a:r>
            <a:r>
              <a:rPr lang="en-GB" sz="3200" dirty="0" err="1" smtClean="0">
                <a:latin typeface="+mn-lt"/>
              </a:rPr>
              <a:t>RequestReceived</a:t>
            </a:r>
            <a:r>
              <a:rPr lang="en-GB" sz="3200" dirty="0" smtClean="0">
                <a:latin typeface="+mn-lt"/>
              </a:rPr>
              <a:t> event handler to its own </a:t>
            </a:r>
            <a:r>
              <a:rPr lang="en-GB" sz="3200" dirty="0" err="1" smtClean="0">
                <a:latin typeface="+mn-lt"/>
              </a:rPr>
              <a:t>AppServiceConnection</a:t>
            </a:r>
            <a:r>
              <a:rPr lang="en-GB" sz="3200" dirty="0" smtClean="0">
                <a:latin typeface="+mn-lt"/>
              </a:rPr>
              <a:t> instance</a:t>
            </a:r>
          </a:p>
          <a:p>
            <a:endParaRPr lang="en-GB" dirty="0" smtClean="0">
              <a:latin typeface="+mn-lt"/>
            </a:endParaRPr>
          </a:p>
          <a:p>
            <a:endParaRPr lang="en-GB" dirty="0" smtClean="0">
              <a:latin typeface="+mn-lt"/>
            </a:endParaRPr>
          </a:p>
          <a:p>
            <a:endParaRPr lang="en-GB" dirty="0">
              <a:latin typeface="+mn-lt"/>
            </a:endParaRPr>
          </a:p>
          <a:p>
            <a:r>
              <a:rPr lang="en-GB" sz="3200" dirty="0" smtClean="0">
                <a:latin typeface="+mn-lt"/>
              </a:rPr>
              <a:t>Both client and server can send and receive messages</a:t>
            </a:r>
            <a:endParaRPr lang="en-GB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000" y="3723750"/>
            <a:ext cx="11249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AppServiceConnectionStatus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connectionStatus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connection.OpenAsync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connectionStatus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AppServiceConnectionStatus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.Success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connection.RequestReceived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OnRequestReceived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467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Getting the </a:t>
            </a:r>
            <a:r>
              <a:rPr lang="en-US" dirty="0" err="1" smtClean="0"/>
              <a:t>PackageFamilyName</a:t>
            </a:r>
            <a:r>
              <a:rPr lang="en-US" dirty="0" smtClean="0"/>
              <a:t> for the App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Debugging your App Service</a:t>
            </a:r>
            <a:endParaRPr lang="en-US" dirty="0"/>
          </a:p>
          <a:p>
            <a:pPr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121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Getting the Service </a:t>
            </a:r>
            <a:r>
              <a:rPr lang="en-US" sz="4400" dirty="0" err="1" smtClean="0"/>
              <a:t>PackageFamilyName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61480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‘Store – Associate App with the Store’ sets the store assigned </a:t>
            </a:r>
            <a:r>
              <a:rPr lang="en-US" sz="2400" dirty="0" err="1" smtClean="0">
                <a:latin typeface="+mn-lt"/>
              </a:rPr>
              <a:t>PackageFamilyName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You don’t have to associate your app for testing!</a:t>
            </a:r>
          </a:p>
          <a:p>
            <a:r>
              <a:rPr lang="en-US" sz="2400" dirty="0" smtClean="0">
                <a:latin typeface="+mn-lt"/>
              </a:rPr>
              <a:t>Call </a:t>
            </a:r>
            <a:r>
              <a:rPr lang="en-US" sz="2400" b="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Package.Current.Id.FamilyName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to return PFN to use in debugging</a:t>
            </a:r>
            <a:endParaRPr lang="en-US" sz="900" dirty="0">
              <a:latin typeface="+mn-lt"/>
            </a:endParaRPr>
          </a:p>
          <a:p>
            <a:pPr lvl="2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1568" y="3104815"/>
            <a:ext cx="8621487" cy="35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App Services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5131436" cy="198564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2400" dirty="0" smtClean="0">
                <a:latin typeface="+mn-lt"/>
              </a:rPr>
              <a:t>Set breakpoints in app service code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 smtClean="0">
                <a:latin typeface="+mn-lt"/>
              </a:rPr>
              <a:t>Check ‘Do not launch but debug my code when it starts’ in project properties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 smtClean="0">
                <a:latin typeface="+mn-lt"/>
              </a:rPr>
              <a:t>Launch app service foreground app in debugger – nothing happens!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 smtClean="0">
                <a:latin typeface="+mn-lt"/>
              </a:rPr>
              <a:t>Run client app to connect to app service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 smtClean="0">
                <a:latin typeface="+mn-lt"/>
              </a:rPr>
              <a:t>Debugger attaches and breaks on your breakpoint</a:t>
            </a:r>
          </a:p>
          <a:p>
            <a:pPr marL="742950" indent="-742950">
              <a:buFont typeface="+mj-lt"/>
              <a:buAutoNum type="arabicPeriod"/>
            </a:pPr>
            <a:endParaRPr lang="en-GB" sz="36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74" y="1337128"/>
            <a:ext cx="6431206" cy="43610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6943724" y="2812814"/>
            <a:ext cx="2686051" cy="273286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55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App Services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considerations on App Services…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540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Service Lifetime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98401"/>
          </a:xfrm>
        </p:spPr>
        <p:txBody>
          <a:bodyPr/>
          <a:lstStyle/>
          <a:p>
            <a:r>
              <a:rPr lang="en-GB" sz="3600" dirty="0" smtClean="0">
                <a:latin typeface="+mn-lt"/>
              </a:rPr>
              <a:t>Service is activated on-demand </a:t>
            </a:r>
          </a:p>
          <a:p>
            <a:pPr lvl="1"/>
            <a:r>
              <a:rPr lang="en-GB" sz="2000" dirty="0" smtClean="0"/>
              <a:t>Background Task activated by means of an </a:t>
            </a:r>
            <a:r>
              <a:rPr lang="en-GB" sz="2000" dirty="0" err="1" smtClean="0"/>
              <a:t>AppServiceTrigger</a:t>
            </a:r>
            <a:endParaRPr lang="en-GB" sz="2000" dirty="0" smtClean="0"/>
          </a:p>
          <a:p>
            <a:r>
              <a:rPr lang="en-GB" sz="3200" dirty="0" smtClean="0">
                <a:latin typeface="+mn-lt"/>
              </a:rPr>
              <a:t>Client may terminate service </a:t>
            </a:r>
            <a:r>
              <a:rPr lang="en-GB" sz="3200" dirty="0">
                <a:latin typeface="+mn-lt"/>
              </a:rPr>
              <a:t>by disposing its </a:t>
            </a:r>
            <a:r>
              <a:rPr lang="en-GB" sz="3200" dirty="0" err="1" smtClean="0">
                <a:latin typeface="+mn-lt"/>
              </a:rPr>
              <a:t>AppServiceConnection</a:t>
            </a:r>
            <a:r>
              <a:rPr lang="en-GB" sz="3200" dirty="0" smtClean="0">
                <a:latin typeface="+mn-lt"/>
              </a:rPr>
              <a:t> </a:t>
            </a:r>
          </a:p>
          <a:p>
            <a:pPr lvl="1"/>
            <a:r>
              <a:rPr lang="en-GB" sz="2000" dirty="0" smtClean="0">
                <a:latin typeface="+mn-lt"/>
              </a:rPr>
              <a:t>You can build in capability for your service to shutdown through a message from a client</a:t>
            </a:r>
          </a:p>
          <a:p>
            <a:r>
              <a:rPr lang="en-GB" sz="3200" dirty="0" smtClean="0">
                <a:latin typeface="+mn-lt"/>
              </a:rPr>
              <a:t>If </a:t>
            </a:r>
            <a:r>
              <a:rPr lang="en-GB" sz="3200" dirty="0">
                <a:latin typeface="+mn-lt"/>
              </a:rPr>
              <a:t>the invoking app is suspended, app services sponsored by the app </a:t>
            </a:r>
            <a:r>
              <a:rPr lang="en-GB" sz="3200" dirty="0" smtClean="0">
                <a:latin typeface="+mn-lt"/>
              </a:rPr>
              <a:t>will be </a:t>
            </a:r>
            <a:r>
              <a:rPr lang="en-GB" sz="3200" dirty="0">
                <a:latin typeface="+mn-lt"/>
              </a:rPr>
              <a:t>terminated</a:t>
            </a:r>
          </a:p>
          <a:p>
            <a:r>
              <a:rPr lang="en-GB" sz="3200" dirty="0" smtClean="0">
                <a:latin typeface="+mn-lt"/>
              </a:rPr>
              <a:t>Insufficient resources may cause launch failure or service termination</a:t>
            </a:r>
          </a:p>
          <a:p>
            <a:pPr lvl="1"/>
            <a:r>
              <a:rPr lang="en-GB" sz="2000" dirty="0"/>
              <a:t>Invoking app will </a:t>
            </a:r>
            <a:r>
              <a:rPr lang="en-GB" sz="2000" dirty="0" smtClean="0"/>
              <a:t>get </a:t>
            </a:r>
            <a:r>
              <a:rPr lang="en-GB" sz="2000" dirty="0" err="1" smtClean="0"/>
              <a:t>AppServiceConnectionStatus.ResourcesNotAvailable</a:t>
            </a:r>
            <a:r>
              <a:rPr lang="en-GB" sz="2000" dirty="0" smtClean="0"/>
              <a:t> when connecting</a:t>
            </a:r>
          </a:p>
          <a:p>
            <a:pPr lvl="1"/>
            <a:r>
              <a:rPr lang="en-GB" sz="2000" dirty="0" smtClean="0"/>
              <a:t>May </a:t>
            </a:r>
            <a:r>
              <a:rPr lang="en-GB" sz="2000" dirty="0"/>
              <a:t>get </a:t>
            </a:r>
            <a:r>
              <a:rPr lang="en-GB" sz="2000" dirty="0" err="1" smtClean="0"/>
              <a:t>AppServiceResponseStatus.ResourceLimitsExceeded</a:t>
            </a:r>
            <a:r>
              <a:rPr lang="en-GB" sz="2000" dirty="0"/>
              <a:t> </a:t>
            </a:r>
            <a:r>
              <a:rPr lang="en-GB" sz="2000" dirty="0" smtClean="0"/>
              <a:t>when sending message</a:t>
            </a:r>
            <a:endParaRPr lang="en-GB" sz="20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4799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Protocol?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 smtClean="0">
                <a:latin typeface="+mn-lt"/>
              </a:rPr>
              <a:t>App Services are designed to be flexible and light-weight and are modelled on web REST Web services</a:t>
            </a:r>
          </a:p>
          <a:p>
            <a:pPr lvl="1"/>
            <a:r>
              <a:rPr lang="en-GB" sz="2400" dirty="0" smtClean="0"/>
              <a:t>Simple Request-Response message API</a:t>
            </a:r>
          </a:p>
          <a:p>
            <a:pPr lvl="1"/>
            <a:r>
              <a:rPr lang="en-GB" sz="2400" dirty="0" smtClean="0"/>
              <a:t>Data packaged as string-keyed </a:t>
            </a:r>
            <a:r>
              <a:rPr lang="en-GB" sz="2400" dirty="0" err="1" smtClean="0"/>
              <a:t>ValueSets</a:t>
            </a:r>
            <a:endParaRPr lang="en-GB" sz="2400" dirty="0" smtClean="0"/>
          </a:p>
          <a:p>
            <a:pPr lvl="1"/>
            <a:r>
              <a:rPr lang="en-GB" sz="2400" dirty="0" smtClean="0"/>
              <a:t>Easy to use with multiple different payloads</a:t>
            </a:r>
          </a:p>
          <a:p>
            <a:r>
              <a:rPr lang="en-GB" sz="3200" dirty="0">
                <a:latin typeface="+mn-lt"/>
              </a:rPr>
              <a:t>When you publish an App Service, you are defining </a:t>
            </a:r>
            <a:r>
              <a:rPr lang="en-GB" sz="3200" dirty="0" smtClean="0">
                <a:latin typeface="+mn-lt"/>
              </a:rPr>
              <a:t>a </a:t>
            </a:r>
            <a:r>
              <a:rPr lang="en-GB" sz="3200" u="sng" dirty="0" smtClean="0">
                <a:latin typeface="+mn-lt"/>
              </a:rPr>
              <a:t>communications endpoint</a:t>
            </a:r>
            <a:endParaRPr lang="en-GB" sz="3200" u="sng" dirty="0">
              <a:latin typeface="+mn-lt"/>
            </a:endParaRPr>
          </a:p>
          <a:p>
            <a:pPr lvl="1"/>
            <a:r>
              <a:rPr lang="en-GB" sz="2400" dirty="0" smtClean="0"/>
              <a:t>An App Service endpoint provides </a:t>
            </a:r>
            <a:r>
              <a:rPr lang="en-GB" sz="2400" dirty="0"/>
              <a:t>the </a:t>
            </a:r>
            <a:r>
              <a:rPr lang="en-GB" sz="2400" dirty="0" smtClean="0"/>
              <a:t>Caller </a:t>
            </a:r>
            <a:r>
              <a:rPr lang="en-GB" sz="2400" dirty="0"/>
              <a:t>a way to send data to the </a:t>
            </a:r>
            <a:r>
              <a:rPr lang="en-GB" sz="2400" dirty="0" err="1" smtClean="0"/>
              <a:t>Callee</a:t>
            </a:r>
            <a:endParaRPr lang="en-GB" sz="2400" dirty="0" smtClean="0"/>
          </a:p>
          <a:p>
            <a:pPr lvl="1"/>
            <a:r>
              <a:rPr lang="en-GB" sz="2400" dirty="0" smtClean="0"/>
              <a:t>An App Service endpoint also </a:t>
            </a:r>
            <a:r>
              <a:rPr lang="en-GB" sz="2400" dirty="0"/>
              <a:t>provides the Caller a way to request return values from the </a:t>
            </a:r>
            <a:r>
              <a:rPr lang="en-GB" sz="2400" dirty="0" err="1"/>
              <a:t>Callee</a:t>
            </a:r>
            <a:r>
              <a:rPr lang="en-GB" sz="2400" dirty="0"/>
              <a:t> and for the </a:t>
            </a:r>
            <a:r>
              <a:rPr lang="en-GB" sz="2400" dirty="0" err="1"/>
              <a:t>Callee</a:t>
            </a:r>
            <a:r>
              <a:rPr lang="en-GB" sz="2400" dirty="0"/>
              <a:t> to respond with these return values. </a:t>
            </a:r>
            <a:endParaRPr lang="en-GB" sz="2400" dirty="0" smtClean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5963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What are App Services?</a:t>
            </a:r>
          </a:p>
          <a:p>
            <a:pPr lvl="1"/>
            <a:r>
              <a:rPr lang="en-US" sz="2000" dirty="0"/>
              <a:t>App Services Scenarios</a:t>
            </a:r>
          </a:p>
          <a:p>
            <a:pPr lvl="1"/>
            <a:r>
              <a:rPr lang="en-US" sz="2000" dirty="0"/>
              <a:t>App Services Client</a:t>
            </a:r>
          </a:p>
          <a:p>
            <a:pPr lvl="1"/>
            <a:r>
              <a:rPr lang="en-US" sz="2000" dirty="0"/>
              <a:t>App Services Server</a:t>
            </a:r>
          </a:p>
          <a:p>
            <a:r>
              <a:rPr lang="en-US" sz="3600" dirty="0"/>
              <a:t>Debugging Tips</a:t>
            </a:r>
          </a:p>
          <a:p>
            <a:pPr lvl="1"/>
            <a:r>
              <a:rPr lang="en-US" sz="2000" dirty="0"/>
              <a:t>Debugging an App Service</a:t>
            </a:r>
          </a:p>
          <a:p>
            <a:r>
              <a:rPr lang="en-US" sz="3600" dirty="0"/>
              <a:t>App Services Details</a:t>
            </a:r>
          </a:p>
          <a:p>
            <a:pPr lvl="1"/>
            <a:r>
              <a:rPr lang="en-US" sz="2000" dirty="0"/>
              <a:t>App Service Lifetime</a:t>
            </a:r>
          </a:p>
          <a:p>
            <a:pPr lvl="1"/>
            <a:r>
              <a:rPr lang="en-US" sz="2000" dirty="0" smtClean="0"/>
              <a:t>Implementing </a:t>
            </a:r>
            <a:r>
              <a:rPr lang="en-US" sz="2000" dirty="0"/>
              <a:t>a client </a:t>
            </a:r>
            <a:r>
              <a:rPr lang="en-US" sz="2000" dirty="0" smtClean="0"/>
              <a:t>SDK</a:t>
            </a:r>
            <a:endParaRPr lang="en-US" sz="2000" dirty="0"/>
          </a:p>
          <a:p>
            <a:pPr lvl="1"/>
            <a:r>
              <a:rPr lang="en-US" sz="2000" dirty="0" smtClean="0"/>
              <a:t>Controlling Access</a:t>
            </a:r>
            <a:endParaRPr lang="en-US" sz="2000" dirty="0"/>
          </a:p>
          <a:p>
            <a:pPr lvl="1"/>
            <a:r>
              <a:rPr lang="en-US" sz="2000" dirty="0" smtClean="0"/>
              <a:t>Versioning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657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210302"/>
            <a:ext cx="11637012" cy="2437399"/>
          </a:xfrm>
        </p:spPr>
        <p:txBody>
          <a:bodyPr/>
          <a:lstStyle/>
          <a:p>
            <a:r>
              <a:rPr lang="en-US" dirty="0" smtClean="0"/>
              <a:t>App services provides another way for applications to communicate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Nice to do: Implementing a Client SDK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Wrap the low-level service communication implementation details inside a more functional set of 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Publish a client SDK for your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Distribute as a </a:t>
            </a:r>
            <a:r>
              <a:rPr lang="en-GB" dirty="0" err="1" smtClean="0">
                <a:latin typeface="+mn-lt"/>
              </a:rPr>
              <a:t>NuGet</a:t>
            </a:r>
            <a:r>
              <a:rPr lang="en-GB" dirty="0" smtClean="0">
                <a:latin typeface="+mn-lt"/>
              </a:rPr>
              <a:t> package or by other means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2292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I restrict access to my App Service?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79871"/>
          </a:xfrm>
        </p:spPr>
        <p:txBody>
          <a:bodyPr/>
          <a:lstStyle/>
          <a:p>
            <a:r>
              <a:rPr lang="en-GB" dirty="0"/>
              <a:t>Build your own caller validation mechanisms on top of app services</a:t>
            </a:r>
          </a:p>
          <a:p>
            <a:pPr lvl="1"/>
            <a:r>
              <a:rPr lang="en-GB" dirty="0"/>
              <a:t>Simplest is for service provider to whitelist callers based on their </a:t>
            </a:r>
            <a:r>
              <a:rPr lang="en-GB" dirty="0" err="1"/>
              <a:t>PackageFamilyName</a:t>
            </a:r>
            <a:endParaRPr lang="en-GB" dirty="0"/>
          </a:p>
          <a:p>
            <a:pPr lvl="1"/>
            <a:r>
              <a:rPr lang="en-GB" dirty="0" err="1"/>
              <a:t>PackageFamilyName</a:t>
            </a:r>
            <a:r>
              <a:rPr lang="en-GB" dirty="0"/>
              <a:t> of caller is passed with every request</a:t>
            </a:r>
          </a:p>
          <a:p>
            <a:r>
              <a:rPr lang="en-GB" dirty="0"/>
              <a:t>Possible to build more complicated caller validation mechanisms on top of </a:t>
            </a:r>
            <a:r>
              <a:rPr lang="en-GB" dirty="0" err="1"/>
              <a:t>ValueSets</a:t>
            </a:r>
            <a:r>
              <a:rPr lang="en-GB" dirty="0"/>
              <a:t> once a connection has been established</a:t>
            </a:r>
          </a:p>
          <a:p>
            <a:pPr lvl="1"/>
            <a:r>
              <a:rPr lang="en-GB" dirty="0"/>
              <a:t>Whitelist could be followed by explicit X.509 certificate exchange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501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20507"/>
          </a:xfrm>
        </p:spPr>
        <p:txBody>
          <a:bodyPr/>
          <a:lstStyle/>
          <a:p>
            <a:r>
              <a:rPr lang="en-GB" dirty="0" smtClean="0"/>
              <a:t>Follow the Web REST API versioning model</a:t>
            </a:r>
          </a:p>
          <a:p>
            <a:r>
              <a:rPr lang="en-GB" dirty="0" smtClean="0">
                <a:latin typeface="+mn-lt"/>
              </a:rPr>
              <a:t>If you need to make a breaking change to an App Service endpoint, you must expose a new endpoint and provide backward compatibility with the old one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1830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76" y="1422242"/>
            <a:ext cx="9859116" cy="1813958"/>
          </a:xfrm>
        </p:spPr>
        <p:txBody>
          <a:bodyPr/>
          <a:lstStyle/>
          <a:p>
            <a:r>
              <a:rPr lang="en-US" dirty="0" smtClean="0"/>
              <a:t>Demo: App Services client library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Thoughts…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8921"/>
          </a:xfrm>
        </p:spPr>
        <p:txBody>
          <a:bodyPr/>
          <a:lstStyle/>
          <a:p>
            <a:endParaRPr lang="en-GB" smtClean="0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It’s </a:t>
            </a:r>
            <a:r>
              <a:rPr lang="en-GB" dirty="0" smtClean="0">
                <a:solidFill>
                  <a:schemeClr val="tx1"/>
                </a:solidFill>
              </a:rPr>
              <a:t>not just about XAML Windows App clients!</a:t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/>
              <a:t>See </a:t>
            </a:r>
            <a:r>
              <a:rPr lang="en-GB" b="1" dirty="0"/>
              <a:t>Calling an App Service from a WPF/WinForms Win32 </a:t>
            </a:r>
            <a:r>
              <a:rPr lang="en-GB" b="1" dirty="0" smtClean="0"/>
              <a:t>App</a:t>
            </a:r>
          </a:p>
          <a:p>
            <a:pPr lvl="1"/>
            <a:r>
              <a:rPr lang="en-GB" sz="1800" dirty="0">
                <a:hlinkClick r:id="rId2"/>
              </a:rPr>
              <a:t>https://aruntalkstech.wordpress.com/2015/07/20/calling-an-app-service-from-a-wpfwinforms-win32-app</a:t>
            </a:r>
            <a:r>
              <a:rPr lang="en-GB" sz="1800" dirty="0" smtClean="0">
                <a:hlinkClick r:id="rId2"/>
              </a:rPr>
              <a:t>/</a:t>
            </a:r>
            <a:endParaRPr lang="en-GB" sz="1800" dirty="0" smtClean="0"/>
          </a:p>
          <a:p>
            <a:endParaRPr lang="en-GB" sz="3760" dirty="0"/>
          </a:p>
          <a:p>
            <a:r>
              <a:rPr lang="en-GB" sz="3760" dirty="0" smtClean="0"/>
              <a:t>Contact </a:t>
            </a:r>
            <a:r>
              <a:rPr lang="en-GB" sz="3760" dirty="0" err="1" smtClean="0"/>
              <a:t>Arun</a:t>
            </a:r>
            <a:r>
              <a:rPr lang="en-GB" sz="3760" dirty="0" smtClean="0"/>
              <a:t> at @</a:t>
            </a:r>
            <a:r>
              <a:rPr lang="en-GB" sz="3760" dirty="0" err="1" smtClean="0"/>
              <a:t>aruntalkstech</a:t>
            </a:r>
            <a:endParaRPr lang="en-GB" sz="3760" dirty="0"/>
          </a:p>
        </p:txBody>
      </p:sp>
    </p:spTree>
    <p:extLst>
      <p:ext uri="{BB962C8B-B14F-4D97-AF65-F5344CB8AC3E}">
        <p14:creationId xmlns:p14="http://schemas.microsoft.com/office/powerpoint/2010/main" val="276252632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What are App Services?</a:t>
            </a:r>
          </a:p>
          <a:p>
            <a:pPr lvl="1"/>
            <a:r>
              <a:rPr lang="en-US" sz="2000" dirty="0"/>
              <a:t>App Services Scenarios</a:t>
            </a:r>
          </a:p>
          <a:p>
            <a:pPr lvl="1"/>
            <a:r>
              <a:rPr lang="en-US" sz="2000" dirty="0"/>
              <a:t>App Services Client</a:t>
            </a:r>
          </a:p>
          <a:p>
            <a:pPr lvl="1"/>
            <a:r>
              <a:rPr lang="en-US" sz="2000" dirty="0"/>
              <a:t>App Services Server</a:t>
            </a:r>
          </a:p>
          <a:p>
            <a:r>
              <a:rPr lang="en-US" sz="3600" dirty="0"/>
              <a:t>Debugging Tips</a:t>
            </a:r>
          </a:p>
          <a:p>
            <a:pPr lvl="1"/>
            <a:r>
              <a:rPr lang="en-US" sz="2000" dirty="0"/>
              <a:t>Debugging an App Service</a:t>
            </a:r>
          </a:p>
          <a:p>
            <a:r>
              <a:rPr lang="en-US" sz="3600" dirty="0"/>
              <a:t>App Services Details</a:t>
            </a:r>
          </a:p>
          <a:p>
            <a:pPr lvl="1"/>
            <a:r>
              <a:rPr lang="en-US" sz="2000" dirty="0"/>
              <a:t>App Service Lifetime</a:t>
            </a:r>
          </a:p>
          <a:p>
            <a:pPr lvl="1"/>
            <a:r>
              <a:rPr lang="en-US" sz="2000" dirty="0"/>
              <a:t>Building a client API</a:t>
            </a:r>
          </a:p>
          <a:p>
            <a:pPr lvl="1"/>
            <a:r>
              <a:rPr lang="en-US" sz="2000" dirty="0"/>
              <a:t>Controlling Access</a:t>
            </a:r>
          </a:p>
          <a:p>
            <a:pPr lvl="1"/>
            <a:r>
              <a:rPr lang="en-US" sz="2000" dirty="0"/>
              <a:t>Versioning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9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smtClean="0"/>
              <a:t>App Services?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Service: Special case of Background Task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" name="Group 35"/>
          <p:cNvGrpSpPr/>
          <p:nvPr/>
        </p:nvGrpSpPr>
        <p:grpSpPr>
          <a:xfrm>
            <a:off x="1575111" y="1968310"/>
            <a:ext cx="2066500" cy="1575094"/>
            <a:chOff x="9995362" y="3644424"/>
            <a:chExt cx="1583790" cy="1071410"/>
          </a:xfrm>
        </p:grpSpPr>
        <p:pic>
          <p:nvPicPr>
            <p:cNvPr id="6" name="Picture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95362" y="3644424"/>
              <a:ext cx="1583790" cy="993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7471" y="3760561"/>
              <a:ext cx="1363466" cy="766575"/>
            </a:xfrm>
            <a:prstGeom prst="rect">
              <a:avLst/>
            </a:prstGeom>
          </p:spPr>
        </p:pic>
        <p:pic>
          <p:nvPicPr>
            <p:cNvPr id="8" name="Picture 3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47721" y="3931411"/>
              <a:ext cx="405620" cy="7844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Picture 3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3532" y="4019086"/>
              <a:ext cx="348195" cy="619014"/>
            </a:xfrm>
            <a:prstGeom prst="rect">
              <a:avLst/>
            </a:prstGeom>
          </p:spPr>
        </p:pic>
      </p:grpSp>
      <p:grpSp>
        <p:nvGrpSpPr>
          <p:cNvPr id="10" name="Group 35"/>
          <p:cNvGrpSpPr/>
          <p:nvPr/>
        </p:nvGrpSpPr>
        <p:grpSpPr>
          <a:xfrm>
            <a:off x="1575111" y="4694944"/>
            <a:ext cx="2066500" cy="1575094"/>
            <a:chOff x="9995362" y="3644424"/>
            <a:chExt cx="1583790" cy="1071410"/>
          </a:xfrm>
        </p:grpSpPr>
        <p:pic>
          <p:nvPicPr>
            <p:cNvPr id="11" name="Picture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95362" y="3644424"/>
              <a:ext cx="1583790" cy="993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7471" y="3760561"/>
              <a:ext cx="1363466" cy="766575"/>
            </a:xfrm>
            <a:prstGeom prst="rect">
              <a:avLst/>
            </a:prstGeom>
          </p:spPr>
        </p:pic>
        <p:pic>
          <p:nvPicPr>
            <p:cNvPr id="13" name="Picture 3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47721" y="3931411"/>
              <a:ext cx="405620" cy="7844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4" name="Picture 3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3532" y="4019086"/>
              <a:ext cx="348195" cy="619014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786357" y="1432966"/>
            <a:ext cx="1701009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Client App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7348" y="4199549"/>
            <a:ext cx="1701009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Client App B</a:t>
            </a:r>
          </a:p>
        </p:txBody>
      </p:sp>
      <p:pic>
        <p:nvPicPr>
          <p:cNvPr id="19" name="Picture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4926" y="2203351"/>
            <a:ext cx="1779025" cy="112695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75231" y="2129106"/>
            <a:ext cx="1900613" cy="129008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GB" dirty="0" err="1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8760223" y="3974708"/>
            <a:ext cx="1530627" cy="1391478"/>
            <a:chOff x="8749124" y="4360673"/>
            <a:chExt cx="1530627" cy="1391478"/>
          </a:xfrm>
        </p:grpSpPr>
        <p:sp>
          <p:nvSpPr>
            <p:cNvPr id="22" name="TextBox 21"/>
            <p:cNvSpPr txBox="1"/>
            <p:nvPr/>
          </p:nvSpPr>
          <p:spPr>
            <a:xfrm>
              <a:off x="8749124" y="4360673"/>
              <a:ext cx="1530627" cy="13914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37160" tIns="109728" rIns="137160" bIns="10972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endParaRPr lang="en-GB" dirty="0" err="1" smtClean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04837" y="4446812"/>
              <a:ext cx="1219200" cy="1219200"/>
            </a:xfrm>
            <a:prstGeom prst="rect">
              <a:avLst/>
            </a:prstGeom>
          </p:spPr>
        </p:pic>
      </p:grpSp>
      <p:sp>
        <p:nvSpPr>
          <p:cNvPr id="26" name="Left-Right Arrow 25"/>
          <p:cNvSpPr/>
          <p:nvPr/>
        </p:nvSpPr>
        <p:spPr>
          <a:xfrm rot="797453">
            <a:off x="3711670" y="3423638"/>
            <a:ext cx="5051246" cy="49185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sp>
        <p:nvSpPr>
          <p:cNvPr id="27" name="Left-Right Arrow 26"/>
          <p:cNvSpPr/>
          <p:nvPr/>
        </p:nvSpPr>
        <p:spPr>
          <a:xfrm rot="20841472">
            <a:off x="3846117" y="5036194"/>
            <a:ext cx="4927124" cy="49185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sp>
        <p:nvSpPr>
          <p:cNvPr id="28" name="TextBox 27"/>
          <p:cNvSpPr txBox="1"/>
          <p:nvPr/>
        </p:nvSpPr>
        <p:spPr>
          <a:xfrm>
            <a:off x="8340601" y="1769165"/>
            <a:ext cx="2363842" cy="3846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GB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8592332" y="3622416"/>
            <a:ext cx="1984514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Background Task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40601" y="1380699"/>
            <a:ext cx="2363842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App with App Service</a:t>
            </a:r>
          </a:p>
        </p:txBody>
      </p:sp>
    </p:spTree>
    <p:extLst>
      <p:ext uri="{BB962C8B-B14F-4D97-AF65-F5344CB8AC3E}">
        <p14:creationId xmlns:p14="http://schemas.microsoft.com/office/powerpoint/2010/main" val="2059519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Scenario: Bar Code Scanning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3155716" y="3305835"/>
            <a:ext cx="2066500" cy="1460816"/>
            <a:chOff x="1575111" y="1968310"/>
            <a:chExt cx="2066500" cy="1460816"/>
          </a:xfrm>
        </p:grpSpPr>
        <p:pic>
          <p:nvPicPr>
            <p:cNvPr id="5" name="Picture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5111" y="1968310"/>
              <a:ext cx="2066500" cy="146081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18492" y="2135242"/>
              <a:ext cx="1779025" cy="112695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760222" y="3375173"/>
            <a:ext cx="1530627" cy="1391478"/>
            <a:chOff x="8749124" y="4360673"/>
            <a:chExt cx="1530627" cy="1391478"/>
          </a:xfrm>
        </p:grpSpPr>
        <p:sp>
          <p:nvSpPr>
            <p:cNvPr id="12" name="TextBox 11"/>
            <p:cNvSpPr txBox="1"/>
            <p:nvPr/>
          </p:nvSpPr>
          <p:spPr>
            <a:xfrm>
              <a:off x="8749124" y="4360673"/>
              <a:ext cx="1530627" cy="13914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37160" tIns="109728" rIns="137160" bIns="10972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endParaRPr lang="en-GB" dirty="0" err="1" smtClean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04837" y="4446812"/>
              <a:ext cx="1219200" cy="12192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7968586" y="2379600"/>
            <a:ext cx="3113900" cy="88639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2400" dirty="0" smtClean="0"/>
              <a:t>Bar Code decoding App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23" y="2144784"/>
            <a:ext cx="1605140" cy="11610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 flipV="1">
            <a:off x="2142309" y="2220686"/>
            <a:ext cx="862149" cy="87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24297" y="3381737"/>
            <a:ext cx="1045030" cy="28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0091" y="3605349"/>
            <a:ext cx="2808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869" y="3265997"/>
            <a:ext cx="2418731" cy="72019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Image bytes in </a:t>
            </a:r>
            <a:r>
              <a:rPr lang="en-GB" dirty="0" err="1" smtClean="0"/>
              <a:t>ValueSet</a:t>
            </a:r>
            <a:r>
              <a:rPr lang="en-GB" dirty="0" smtClean="0"/>
              <a:t> or </a:t>
            </a:r>
            <a:r>
              <a:rPr lang="en-GB" dirty="0" err="1" smtClean="0"/>
              <a:t>FileToken</a:t>
            </a:r>
            <a:endParaRPr lang="en-GB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630091" y="4297680"/>
            <a:ext cx="2808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4614" y="4222528"/>
            <a:ext cx="2024986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Decoded data</a:t>
            </a:r>
          </a:p>
        </p:txBody>
      </p:sp>
    </p:spTree>
    <p:extLst>
      <p:ext uri="{BB962C8B-B14F-4D97-AF65-F5344CB8AC3E}">
        <p14:creationId xmlns:p14="http://schemas.microsoft.com/office/powerpoint/2010/main" val="2723335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Scenario: Enterprise suite of apps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42220" y="1843531"/>
            <a:ext cx="879357" cy="1422466"/>
            <a:chOff x="2347168" y="4571710"/>
            <a:chExt cx="529245" cy="1153191"/>
          </a:xfrm>
        </p:grpSpPr>
        <p:pic>
          <p:nvPicPr>
            <p:cNvPr id="7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7168" y="4571710"/>
              <a:ext cx="529245" cy="11531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0846" y="4700603"/>
              <a:ext cx="454318" cy="91002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343463" y="2304938"/>
            <a:ext cx="1530627" cy="1391478"/>
            <a:chOff x="8749124" y="4360673"/>
            <a:chExt cx="1530627" cy="1391478"/>
          </a:xfrm>
        </p:grpSpPr>
        <p:sp>
          <p:nvSpPr>
            <p:cNvPr id="12" name="TextBox 11"/>
            <p:cNvSpPr txBox="1"/>
            <p:nvPr/>
          </p:nvSpPr>
          <p:spPr>
            <a:xfrm>
              <a:off x="8749124" y="4360673"/>
              <a:ext cx="1530627" cy="13914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37160" tIns="109728" rIns="137160" bIns="10972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endParaRPr lang="en-GB" dirty="0" err="1" smtClean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04837" y="4446812"/>
              <a:ext cx="1219200" cy="12192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551826" y="1387315"/>
            <a:ext cx="3113900" cy="907941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2400" dirty="0" smtClean="0"/>
              <a:t>App Service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Maintains Inventory cache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935929" y="4623001"/>
            <a:ext cx="879357" cy="1422466"/>
            <a:chOff x="2347168" y="4571710"/>
            <a:chExt cx="529245" cy="1153191"/>
          </a:xfrm>
        </p:grpSpPr>
        <p:pic>
          <p:nvPicPr>
            <p:cNvPr id="20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7168" y="4571710"/>
              <a:ext cx="529245" cy="11531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1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0846" y="4700603"/>
              <a:ext cx="454318" cy="910021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34942" y="1401064"/>
            <a:ext cx="1701009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Client App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1393" y="3940199"/>
            <a:ext cx="1701009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Client App B</a:t>
            </a:r>
          </a:p>
        </p:txBody>
      </p:sp>
      <p:sp>
        <p:nvSpPr>
          <p:cNvPr id="24" name="Cloud 23"/>
          <p:cNvSpPr/>
          <p:nvPr/>
        </p:nvSpPr>
        <p:spPr>
          <a:xfrm>
            <a:off x="9358439" y="2243519"/>
            <a:ext cx="2116183" cy="176303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sp>
        <p:nvSpPr>
          <p:cNvPr id="26" name="Flowchart: Multidocument 25"/>
          <p:cNvSpPr/>
          <p:nvPr/>
        </p:nvSpPr>
        <p:spPr>
          <a:xfrm>
            <a:off x="9955737" y="2709228"/>
            <a:ext cx="921586" cy="831615"/>
          </a:xfrm>
          <a:prstGeom prst="flowChartMulti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55987" y="3026803"/>
            <a:ext cx="2273919" cy="31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13899" y="3216591"/>
            <a:ext cx="208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03513" y="2520852"/>
            <a:ext cx="1792680" cy="72019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Interact with cloud services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017124" y="3656349"/>
            <a:ext cx="2124501" cy="1033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421365" y="4878337"/>
            <a:ext cx="1530627" cy="1391478"/>
            <a:chOff x="8749124" y="4360673"/>
            <a:chExt cx="1530627" cy="1391478"/>
          </a:xfrm>
        </p:grpSpPr>
        <p:sp>
          <p:nvSpPr>
            <p:cNvPr id="43" name="TextBox 42"/>
            <p:cNvSpPr txBox="1"/>
            <p:nvPr/>
          </p:nvSpPr>
          <p:spPr>
            <a:xfrm>
              <a:off x="8749124" y="4360673"/>
              <a:ext cx="1530627" cy="13914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37160" tIns="109728" rIns="137160" bIns="10972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endParaRPr lang="en-GB" dirty="0" err="1" smtClean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04837" y="4446812"/>
              <a:ext cx="1219200" cy="1219200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4424617" y="3966723"/>
            <a:ext cx="3330782" cy="907941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2400" dirty="0" smtClean="0"/>
              <a:t>App Service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Proximity Reading Services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92947" y="3241049"/>
            <a:ext cx="2257048" cy="2093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017124" y="5558365"/>
            <a:ext cx="21867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ultidocument 29"/>
          <p:cNvSpPr/>
          <p:nvPr/>
        </p:nvSpPr>
        <p:spPr>
          <a:xfrm>
            <a:off x="6194907" y="2969847"/>
            <a:ext cx="601326" cy="592299"/>
          </a:xfrm>
          <a:prstGeom prst="flowChartMulti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019" y="4861882"/>
            <a:ext cx="1012961" cy="916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7412" y="5853729"/>
            <a:ext cx="832173" cy="83217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000444" y="6045467"/>
            <a:ext cx="4435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030370" y="5343248"/>
            <a:ext cx="383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45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598773"/>
            <a:ext cx="11637012" cy="1660455"/>
          </a:xfrm>
        </p:spPr>
        <p:txBody>
          <a:bodyPr/>
          <a:lstStyle/>
          <a:p>
            <a:r>
              <a:rPr lang="en-GB" dirty="0" smtClean="0"/>
              <a:t>Think of App Services as </a:t>
            </a:r>
            <a:br>
              <a:rPr lang="en-GB" dirty="0" smtClean="0"/>
            </a:br>
            <a:r>
              <a:rPr lang="en-GB" dirty="0" smtClean="0"/>
              <a:t>‘Web services on device’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1920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Services – Client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847755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AppServiceConnection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AppServiceConnection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connection.AppServiceName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microsoftDX-appservicesdemo</a:t>
            </a:r>
            <a:r>
              <a:rPr lang="en-GB" sz="1600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connection.PackageFamilyName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"24919ArunjeetSingh.InstapaperIt"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AppServiceConnectionStatus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connectionStatus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connection.OpenAsync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connectionStatus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GB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AppServiceConnectionStatus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.Success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GB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 data to the service </a:t>
            </a: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=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ValueSet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message.Add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"Command"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CalcSum</a:t>
            </a:r>
            <a:r>
              <a:rPr lang="en-GB" sz="1600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message.Add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"Value1"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.Parse(Value1.Text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message.Add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"Value2"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.Parse(Value2.Text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GB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 </a:t>
            </a: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and wait for response </a:t>
            </a:r>
            <a:b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AppServiceResponse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=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connection.SendMessageAsync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GB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AppServiceResponseStatus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.Success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(</a:t>
            </a:r>
            <a:r>
              <a:rPr lang="en-GB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response.Message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</a:t>
            </a:r>
            <a:r>
              <a:rPr lang="en-GB" sz="1600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MessageDialog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"Result="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sum).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ShowAsync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b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24854" y="2192660"/>
            <a:ext cx="3493544" cy="44821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38471" y="4592709"/>
            <a:ext cx="5014612" cy="44821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Services – Service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78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AppServicesDemoTask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AppServiceTask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IBackgroundTask</a:t>
            </a:r>
            <a:r>
              <a:rPr lang="en-GB" sz="1600" b="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BackgroundTaskDeferral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serviceDeferral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IBackgroundTaskInstance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taskInstance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taskInstance.TriggerDetails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AppServiceTriggerDetails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appService.Name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GB" sz="1600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microsoftDX-appservicesdemo</a:t>
            </a:r>
            <a:r>
              <a:rPr lang="en-GB" sz="1600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Hook up the </a:t>
            </a:r>
            <a:r>
              <a:rPr lang="en-GB" sz="1600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RequestReceived</a:t>
            </a:r>
            <a: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 handler</a:t>
            </a:r>
            <a:br>
              <a:rPr lang="en-GB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appService.AppServiceConnection.RequestReceived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RequestReceived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r>
              <a:rPr lang="en-GB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GB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88671" y="1675804"/>
            <a:ext cx="2206871" cy="44821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70588" y="4129314"/>
            <a:ext cx="7631722" cy="668605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3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Widescreen</PresentationFormat>
  <Paragraphs>125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5-30629_Build_Template_WHITE</vt:lpstr>
      <vt:lpstr>App Services Developer’s Guide to Windows 10</vt:lpstr>
      <vt:lpstr>Agenda</vt:lpstr>
      <vt:lpstr>What are App Services?</vt:lpstr>
      <vt:lpstr>App Service: Special case of Background Task</vt:lpstr>
      <vt:lpstr>Scenario: Bar Code Scanning</vt:lpstr>
      <vt:lpstr>Scenario: Enterprise suite of apps</vt:lpstr>
      <vt:lpstr>Think of App Services as  ‘Web services on device’</vt:lpstr>
      <vt:lpstr>App Services – Client</vt:lpstr>
      <vt:lpstr>App Services – Service (1/2)</vt:lpstr>
      <vt:lpstr>App Services – Service (2/2)</vt:lpstr>
      <vt:lpstr>Declaring App Service</vt:lpstr>
      <vt:lpstr>Two-way Communication</vt:lpstr>
      <vt:lpstr>Debugging Tips</vt:lpstr>
      <vt:lpstr>Getting the Service PackageFamilyName</vt:lpstr>
      <vt:lpstr>Debugging App Services</vt:lpstr>
      <vt:lpstr>Demo: App Services</vt:lpstr>
      <vt:lpstr>More considerations on App Services…</vt:lpstr>
      <vt:lpstr>App Service Lifetime</vt:lpstr>
      <vt:lpstr>What Protocol? </vt:lpstr>
      <vt:lpstr>App services provides another way for applications to communicate with each other</vt:lpstr>
      <vt:lpstr>Nice to do: Implementing a Client SDK </vt:lpstr>
      <vt:lpstr>Can I restrict access to my App Service?</vt:lpstr>
      <vt:lpstr>Versioning</vt:lpstr>
      <vt:lpstr>Demo: App Services client library</vt:lpstr>
      <vt:lpstr>Final Thoughts…</vt:lpstr>
      <vt:lpstr>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2015-08-17T15:29:00Z</dcterms:created>
  <dcterms:modified xsi:type="dcterms:W3CDTF">2015-08-17T15:29:27Z</dcterms:modified>
</cp:coreProperties>
</file>