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3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3855" r:id="rId4"/>
  </p:sldMasterIdLst>
  <p:notesMasterIdLst>
    <p:notesMasterId r:id="rId39"/>
  </p:notesMasterIdLst>
  <p:handoutMasterIdLst>
    <p:handoutMasterId r:id="rId40"/>
  </p:handoutMasterIdLst>
  <p:sldIdLst>
    <p:sldId id="256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39" r:id="rId18"/>
    <p:sldId id="314" r:id="rId19"/>
    <p:sldId id="340" r:id="rId20"/>
    <p:sldId id="316" r:id="rId21"/>
    <p:sldId id="317" r:id="rId22"/>
    <p:sldId id="318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298" r:id="rId3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1C7"/>
    <a:srgbClr val="202124"/>
    <a:srgbClr val="2F5994"/>
    <a:srgbClr val="0B5A99"/>
    <a:srgbClr val="216398"/>
    <a:srgbClr val="0078D7"/>
    <a:srgbClr val="206296"/>
    <a:srgbClr val="6BA2C9"/>
    <a:srgbClr val="6FA7CD"/>
    <a:srgbClr val="5B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8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384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13435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1711F-A56D-4FD2-88EA-D7BF0C834806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1711F-A56D-4FD2-88EA-D7BF0C834806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28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1711F-A56D-4FD2-88EA-D7BF0C834806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4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8/17/2015 4:30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3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1711F-A56D-4FD2-88EA-D7BF0C834806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5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6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0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03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53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2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277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27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8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33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3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6873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1594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75674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95395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9621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78048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959236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9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7360145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30909523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5972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1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40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52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32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6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22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4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350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0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6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59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6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6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  <a:spcAft>
                <a:spcPts val="1599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1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18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7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6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782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99" dirty="0" smtClean="0">
                <a:solidFill>
                  <a:srgbClr val="666666"/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734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58"/>
            </a:lvl4pPr>
            <a:lvl5pPr>
              <a:defRPr sz="195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0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6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834" indent="-335834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102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1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16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3871" indent="0">
              <a:buNone/>
              <a:defRPr/>
            </a:lvl3pPr>
            <a:lvl4pPr marL="447743" indent="0">
              <a:buNone/>
              <a:defRPr/>
            </a:lvl4pPr>
            <a:lvl5pPr marL="67161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1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3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5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0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81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92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1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63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6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40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36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40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7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00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79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7480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139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373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77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83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4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2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85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171717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54018" y="6146867"/>
            <a:ext cx="1355630" cy="289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1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41514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1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9548" y="3567659"/>
            <a:ext cx="2830327" cy="1217628"/>
          </a:xfrm>
          <a:prstGeom prst="rect">
            <a:avLst/>
          </a:prstGeom>
          <a:noFill/>
        </p:spPr>
        <p:txBody>
          <a:bodyPr wrap="none" lIns="137033" tIns="109626" rIns="137033" bIns="109626" rtlCol="0">
            <a:spAutoFit/>
          </a:bodyPr>
          <a:lstStyle/>
          <a:p>
            <a:pPr defTabSz="913554" fontAlgn="auto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</a:pPr>
            <a:r>
              <a:rPr lang="en-US" sz="7193" dirty="0" smtClean="0">
                <a:solidFill>
                  <a:prstClr val="white"/>
                </a:solidFill>
                <a:latin typeface="Segoe UI Light"/>
                <a:ea typeface="+mn-ea"/>
                <a:cs typeface="+mn-cs"/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4" y="736519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19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396" y="2240362"/>
            <a:ext cx="6946037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75628" y="3694460"/>
            <a:ext cx="6947134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2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71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5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24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702" r:id="rId26"/>
    <p:sldLayoutId id="2147483703" r:id="rId27"/>
    <p:sldLayoutId id="2147485000" r:id="rId28"/>
    <p:sldLayoutId id="2147485001" r:id="rId29"/>
    <p:sldLayoutId id="2147485061" r:id="rId30"/>
    <p:sldLayoutId id="2147485062" r:id="rId31"/>
    <p:sldLayoutId id="2147485063" r:id="rId32"/>
    <p:sldLayoutId id="2147485064" r:id="rId33"/>
    <p:sldLayoutId id="2147485065" r:id="rId34"/>
    <p:sldLayoutId id="2147485066" r:id="rId35"/>
    <p:sldLayoutId id="2147485067" r:id="rId36"/>
    <p:sldLayoutId id="2147485068" r:id="rId37"/>
    <p:sldLayoutId id="2147485069" r:id="rId38"/>
    <p:sldLayoutId id="2147485070" r:id="rId39"/>
    <p:sldLayoutId id="2147485071" r:id="rId4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7" r:id="rId10"/>
    <p:sldLayoutId id="2147485018" r:id="rId11"/>
    <p:sldLayoutId id="2147485019" r:id="rId12"/>
    <p:sldLayoutId id="2147485020" r:id="rId13"/>
    <p:sldLayoutId id="2147485021" r:id="rId14"/>
    <p:sldLayoutId id="2147483725" r:id="rId15"/>
    <p:sldLayoutId id="2147485022" r:id="rId16"/>
    <p:sldLayoutId id="2147485023" r:id="rId17"/>
    <p:sldLayoutId id="2147485024" r:id="rId18"/>
    <p:sldLayoutId id="2147485025" r:id="rId19"/>
    <p:sldLayoutId id="2147485026" r:id="rId20"/>
    <p:sldLayoutId id="2147485027" r:id="rId21"/>
    <p:sldLayoutId id="2147485028" r:id="rId22"/>
    <p:sldLayoutId id="2147485029" r:id="rId23"/>
    <p:sldLayoutId id="2147485030" r:id="rId24"/>
    <p:sldLayoutId id="2147485031" r:id="rId25"/>
    <p:sldLayoutId id="2147485032" r:id="rId26"/>
    <p:sldLayoutId id="2147485033" r:id="rId27"/>
    <p:sldLayoutId id="2147485034" r:id="rId28"/>
    <p:sldLayoutId id="2147485035" r:id="rId29"/>
    <p:sldLayoutId id="2147485036" r:id="rId30"/>
    <p:sldLayoutId id="2147485037" r:id="rId31"/>
    <p:sldLayoutId id="2147485038" r:id="rId32"/>
    <p:sldLayoutId id="2147485039" r:id="rId33"/>
    <p:sldLayoutId id="2147485072" r:id="rId34"/>
    <p:sldLayoutId id="2147485073" r:id="rId35"/>
    <p:sldLayoutId id="2147485074" r:id="rId36"/>
    <p:sldLayoutId id="2147485075" r:id="rId37"/>
    <p:sldLayoutId id="2147485076" r:id="rId3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5007" r:id="rId11"/>
    <p:sldLayoutId id="2147483718" r:id="rId12"/>
    <p:sldLayoutId id="2147483719" r:id="rId13"/>
    <p:sldLayoutId id="2147485005" r:id="rId14"/>
    <p:sldLayoutId id="2147485006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  <p:sldLayoutId id="2147485079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8" r:id="rId12"/>
    <p:sldLayoutId id="2147483869" r:id="rId13"/>
    <p:sldLayoutId id="2147483870" r:id="rId14"/>
    <p:sldLayoutId id="2147483871" r:id="rId15"/>
    <p:sldLayoutId id="2147483873" r:id="rId16"/>
    <p:sldLayoutId id="2147483874" r:id="rId17"/>
    <p:sldLayoutId id="2147483875" r:id="rId18"/>
    <p:sldLayoutId id="2147483876" r:id="rId19"/>
    <p:sldLayoutId id="2147483877" r:id="rId20"/>
    <p:sldLayoutId id="2147483878" r:id="rId21"/>
    <p:sldLayoutId id="2147483879" r:id="rId22"/>
    <p:sldLayoutId id="2147483880" r:id="rId23"/>
    <p:sldLayoutId id="2147483881" r:id="rId24"/>
    <p:sldLayoutId id="2147483882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n10DevGuideMVA/ProjectUpgradeUtilit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0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Porting 8.1 Apps to Windows 10</a:t>
            </a:r>
            <a:br>
              <a:rPr lang="en-GB" dirty="0" smtClean="0"/>
            </a:br>
            <a:r>
              <a:rPr lang="en-GB" sz="3600" spc="0" dirty="0" smtClean="0">
                <a:ln>
                  <a:noFill/>
                </a:ln>
                <a:solidFill>
                  <a:prstClr val="white"/>
                </a:solidFill>
                <a:latin typeface="Segoe UI"/>
                <a:cs typeface="+mn-cs"/>
              </a:rPr>
              <a:t>Developer's </a:t>
            </a:r>
            <a:r>
              <a:rPr lang="en-GB" sz="3600" spc="0" dirty="0">
                <a:ln>
                  <a:noFill/>
                </a:ln>
                <a:solidFill>
                  <a:prstClr val="white"/>
                </a:solidFill>
                <a:latin typeface="Segoe UI"/>
                <a:cs typeface="+mn-cs"/>
              </a:rPr>
              <a:t>Guide to Windows 10</a:t>
            </a:r>
            <a:endParaRPr lang="en-GB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Porting a Windows 8.1 or Windows Phone 8.1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41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Porting an 8.1 WinRT Project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29948"/>
          </a:xfrm>
        </p:spPr>
        <p:txBody>
          <a:bodyPr/>
          <a:lstStyle/>
          <a:p>
            <a:r>
              <a:rPr lang="en-US" dirty="0" smtClean="0"/>
              <a:t>Project file </a:t>
            </a:r>
            <a:r>
              <a:rPr lang="en-US" dirty="0"/>
              <a:t>and </a:t>
            </a:r>
            <a:r>
              <a:rPr lang="en-US" dirty="0" err="1" smtClean="0"/>
              <a:t>package.appxmanifest</a:t>
            </a:r>
            <a:r>
              <a:rPr lang="en-US" dirty="0" smtClean="0"/>
              <a:t> need modifications</a:t>
            </a:r>
          </a:p>
          <a:p>
            <a:r>
              <a:rPr lang="en-US" dirty="0" smtClean="0"/>
              <a:t>NuGet V2 -&gt; NuGet V3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No upgrade wizard in the tools </a:t>
            </a:r>
          </a:p>
          <a:p>
            <a:endParaRPr lang="en-US" dirty="0" smtClean="0"/>
          </a:p>
          <a:p>
            <a:r>
              <a:rPr lang="en-US" b="1" dirty="0" smtClean="0"/>
              <a:t>…but I’ve written a PowerShell script to do most of the work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Get it at </a:t>
            </a:r>
            <a:r>
              <a:rPr lang="en-US" sz="2400" dirty="0">
                <a:hlinkClick r:id="rId3"/>
              </a:rPr>
              <a:t>https://github.com/Win10DevGuideMVA/ProjectUpgradeUtility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Contribute!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60729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Upgrade_to_uwp</a:t>
            </a:r>
            <a:r>
              <a:rPr lang="en-GB" dirty="0" smtClean="0"/>
              <a:t> PowerShell script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92153" y="4919869"/>
            <a:ext cx="11330609" cy="1705082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</a:rPr>
              <a:t>Automates</a:t>
            </a:r>
            <a:r>
              <a:rPr lang="en-GB" dirty="0" smtClean="0">
                <a:latin typeface="+mj-lt"/>
              </a:rPr>
              <a:t> </a:t>
            </a:r>
            <a:r>
              <a:rPr lang="en-GB" sz="2400" dirty="0">
                <a:solidFill>
                  <a:schemeClr val="accent1"/>
                </a:solidFill>
              </a:rPr>
              <a:t>most of the upgrade steps – </a:t>
            </a:r>
            <a:r>
              <a:rPr lang="en-GB" sz="2400" b="1" u="sng" dirty="0" smtClean="0">
                <a:solidFill>
                  <a:schemeClr val="accent1"/>
                </a:solidFill>
              </a:rPr>
              <a:t>doesn’t do everything</a:t>
            </a:r>
            <a:r>
              <a:rPr lang="en-GB" sz="2400" dirty="0" smtClean="0">
                <a:solidFill>
                  <a:schemeClr val="accent1"/>
                </a:solidFill>
              </a:rPr>
              <a:t>!</a:t>
            </a:r>
            <a:endParaRPr lang="en-GB" sz="2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</a:rPr>
              <a:t>Converts .</a:t>
            </a:r>
            <a:r>
              <a:rPr lang="en-GB" sz="2400" dirty="0" err="1">
                <a:solidFill>
                  <a:schemeClr val="accent1"/>
                </a:solidFill>
              </a:rPr>
              <a:t>csproj</a:t>
            </a:r>
            <a:r>
              <a:rPr lang="en-GB" sz="2400" dirty="0">
                <a:solidFill>
                  <a:schemeClr val="accent1"/>
                </a:solidFill>
              </a:rPr>
              <a:t> to </a:t>
            </a:r>
            <a:r>
              <a:rPr lang="en-GB" sz="2400" dirty="0" smtClean="0">
                <a:solidFill>
                  <a:schemeClr val="accent1"/>
                </a:solidFill>
              </a:rPr>
              <a:t>UWP</a:t>
            </a:r>
            <a:r>
              <a:rPr lang="en-GB" sz="2400" dirty="0">
                <a:solidFill>
                  <a:schemeClr val="accent1"/>
                </a:solidFill>
              </a:rPr>
              <a:t>, updates </a:t>
            </a:r>
            <a:r>
              <a:rPr lang="en-GB" sz="2400" dirty="0" err="1" smtClean="0">
                <a:solidFill>
                  <a:schemeClr val="accent1"/>
                </a:solidFill>
              </a:rPr>
              <a:t>package.appxmanifest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1"/>
                </a:solidFill>
              </a:rPr>
              <a:t>Run directly in </a:t>
            </a:r>
            <a:r>
              <a:rPr lang="en-GB" sz="2400" dirty="0" err="1" smtClean="0">
                <a:solidFill>
                  <a:schemeClr val="accent1"/>
                </a:solidFill>
              </a:rPr>
              <a:t>Powershell</a:t>
            </a:r>
            <a:r>
              <a:rPr lang="en-GB" sz="2400" dirty="0" smtClean="0">
                <a:solidFill>
                  <a:schemeClr val="accent1"/>
                </a:solidFill>
              </a:rPr>
              <a:t> (needs script execute allowed), or execute Run_Upgrade_to_UWP.bat at </a:t>
            </a:r>
            <a:r>
              <a:rPr lang="en-GB" sz="2400" dirty="0" err="1" smtClean="0">
                <a:solidFill>
                  <a:schemeClr val="accent1"/>
                </a:solidFill>
              </a:rPr>
              <a:t>cmd</a:t>
            </a:r>
            <a:r>
              <a:rPr lang="en-GB" sz="2400" dirty="0" smtClean="0">
                <a:solidFill>
                  <a:schemeClr val="accent1"/>
                </a:solidFill>
              </a:rPr>
              <a:t> prompt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14" y="1221461"/>
            <a:ext cx="6392771" cy="34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Updated Project 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62" y="1233041"/>
            <a:ext cx="8420476" cy="52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NuGet Packages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5704841" cy="2055243"/>
          </a:xfrm>
        </p:spPr>
        <p:txBody>
          <a:bodyPr/>
          <a:lstStyle/>
          <a:p>
            <a:r>
              <a:rPr lang="en-GB" dirty="0" smtClean="0"/>
              <a:t>UWP apps uses NuGet V3</a:t>
            </a:r>
          </a:p>
          <a:p>
            <a:pPr lvl="1"/>
            <a:r>
              <a:rPr lang="en-GB" dirty="0" smtClean="0"/>
              <a:t>Packages no longer saved per solution in solution root directory</a:t>
            </a:r>
          </a:p>
          <a:p>
            <a:pPr lvl="1"/>
            <a:r>
              <a:rPr lang="en-GB" dirty="0" err="1" smtClean="0"/>
              <a:t>Packages.config</a:t>
            </a:r>
            <a:r>
              <a:rPr lang="en-GB" dirty="0" smtClean="0"/>
              <a:t> file replaced by </a:t>
            </a:r>
            <a:r>
              <a:rPr lang="en-GB" dirty="0" err="1" smtClean="0"/>
              <a:t>project.json</a:t>
            </a:r>
            <a:r>
              <a:rPr lang="en-GB" dirty="0" smtClean="0"/>
              <a:t> configuration file</a:t>
            </a:r>
          </a:p>
          <a:p>
            <a:pPr lvl="1"/>
            <a:r>
              <a:rPr lang="en-GB" dirty="0" smtClean="0"/>
              <a:t>Package references resolved at Build time</a:t>
            </a:r>
          </a:p>
          <a:p>
            <a:pPr lvl="1"/>
            <a:r>
              <a:rPr lang="en-GB" dirty="0"/>
              <a:t>Packages cached once per user in your C:\</a:t>
            </a:r>
            <a:r>
              <a:rPr lang="en-GB" dirty="0" smtClean="0"/>
              <a:t>Users\</a:t>
            </a:r>
            <a:r>
              <a:rPr lang="en-GB" i="1" dirty="0" smtClean="0"/>
              <a:t>username</a:t>
            </a:r>
            <a:r>
              <a:rPr lang="en-GB" dirty="0" smtClean="0"/>
              <a:t>\.</a:t>
            </a:r>
            <a:r>
              <a:rPr lang="en-GB" dirty="0"/>
              <a:t>nuget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84" y="1305718"/>
            <a:ext cx="5724796" cy="45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92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your Artwork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3971835" cy="5817234"/>
          </a:xfrm>
        </p:spPr>
        <p:txBody>
          <a:bodyPr/>
          <a:lstStyle/>
          <a:p>
            <a:pPr fontAlgn="base"/>
            <a:r>
              <a:rPr lang="en-GB" dirty="0" smtClean="0"/>
              <a:t>May need to change </a:t>
            </a:r>
            <a:r>
              <a:rPr lang="en-GB" dirty="0"/>
              <a:t>tile </a:t>
            </a:r>
            <a:r>
              <a:rPr lang="en-GB" dirty="0" smtClean="0"/>
              <a:t>sizes and scaling:</a:t>
            </a:r>
          </a:p>
          <a:p>
            <a:pPr lvl="1" fontAlgn="base"/>
            <a:r>
              <a:rPr lang="en-GB" dirty="0" smtClean="0"/>
              <a:t>Supported Scale factors now: </a:t>
            </a:r>
            <a:br>
              <a:rPr lang="en-GB" dirty="0" smtClean="0"/>
            </a:br>
            <a:r>
              <a:rPr lang="en-GB" dirty="0" smtClean="0"/>
              <a:t>100 – 125 – 150 – 200 – 400</a:t>
            </a:r>
          </a:p>
          <a:p>
            <a:pPr lvl="1" fontAlgn="base"/>
            <a:r>
              <a:rPr lang="en-GB" dirty="0" smtClean="0"/>
              <a:t>Standardised across all device families</a:t>
            </a:r>
            <a:endParaRPr lang="en-GB" dirty="0"/>
          </a:p>
          <a:p>
            <a:pPr fontAlgn="base"/>
            <a:endParaRPr lang="en-GB" sz="4400" dirty="0"/>
          </a:p>
          <a:p>
            <a:pPr fontAlgn="base"/>
            <a:endParaRPr lang="en-GB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endParaRPr lang="en-GB" sz="1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endParaRPr lang="en-GB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23" y="1433017"/>
            <a:ext cx="6937125" cy="42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scale factors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557" y="2643509"/>
            <a:ext cx="11653523" cy="19856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Single scale factor system for all apps</a:t>
            </a:r>
          </a:p>
          <a:p>
            <a:pPr lvl="1"/>
            <a:r>
              <a:rPr lang="en-US" dirty="0" smtClean="0"/>
              <a:t>Great alignment with other app platforms</a:t>
            </a:r>
          </a:p>
          <a:p>
            <a:pPr lvl="1"/>
            <a:r>
              <a:rPr lang="en-US" dirty="0" smtClean="0"/>
              <a:t>Guarantees consistent visual size of text and graphics (abstracts panel density and viewing distance for you)</a:t>
            </a:r>
          </a:p>
          <a:p>
            <a:pPr lvl="1"/>
            <a:r>
              <a:rPr lang="en-US" dirty="0" smtClean="0"/>
              <a:t>100%, 200% and 400% are the most important sizes to support in assets</a:t>
            </a:r>
          </a:p>
          <a:p>
            <a:pPr lvl="1"/>
            <a:r>
              <a:rPr lang="en-US" dirty="0"/>
              <a:t>Scale factors work well with 4-px grid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0743" y="1337342"/>
          <a:ext cx="11232836" cy="6992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5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0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6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7259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Scale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Factors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125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150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250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300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8990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Sizes (launch and </a:t>
            </a:r>
            <a:r>
              <a:rPr lang="en-US" dirty="0"/>
              <a:t>m</a:t>
            </a:r>
            <a:r>
              <a:rPr lang="en-US" dirty="0" smtClean="0"/>
              <a:t>in size)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835675" cy="5199565"/>
          </a:xfrm>
        </p:spPr>
        <p:txBody>
          <a:bodyPr/>
          <a:lstStyle/>
          <a:p>
            <a:r>
              <a:rPr lang="en-US" dirty="0" smtClean="0"/>
              <a:t>Minimum allowed Window width no longer set in manifest</a:t>
            </a:r>
          </a:p>
          <a:p>
            <a:r>
              <a:rPr lang="en-US" dirty="0" smtClean="0"/>
              <a:t>Now: set in code using the </a:t>
            </a:r>
            <a:r>
              <a:rPr lang="en-US" dirty="0" err="1" smtClean="0"/>
              <a:t>ApplicationView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pPr lvl="1"/>
            <a:r>
              <a:rPr lang="en-US" dirty="0" err="1" smtClean="0"/>
              <a:t>PreferredLaunchViewSize</a:t>
            </a:r>
            <a:endParaRPr lang="en-US" dirty="0" smtClean="0"/>
          </a:p>
          <a:p>
            <a:pPr lvl="2"/>
            <a:r>
              <a:rPr lang="en-US" dirty="0" smtClean="0">
                <a:gradFill>
                  <a:gsLst>
                    <a:gs pos="125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</a:rPr>
              <a:t>Size the app launches with if no size remembered by Windows – only takes effect on Desktop device that is not  in Tablet mode</a:t>
            </a:r>
            <a:endParaRPr lang="en-US" dirty="0" smtClean="0"/>
          </a:p>
          <a:p>
            <a:pPr lvl="1"/>
            <a:r>
              <a:rPr lang="en-US" dirty="0" err="1" smtClean="0"/>
              <a:t>SetPreferredMinSize</a:t>
            </a:r>
            <a:endParaRPr lang="en-US" dirty="0" smtClean="0"/>
          </a:p>
          <a:p>
            <a:pPr lvl="2"/>
            <a:r>
              <a:rPr lang="en-US" dirty="0" smtClean="0"/>
              <a:t>Largest min size: 500x500px, Smallest min size: 192x48p</a:t>
            </a:r>
          </a:p>
          <a:p>
            <a:pPr lvl="2"/>
            <a:r>
              <a:rPr lang="en-US" dirty="0" smtClean="0"/>
              <a:t>Call this on your view </a:t>
            </a:r>
            <a:r>
              <a:rPr lang="en-US" u="sng" dirty="0" smtClean="0"/>
              <a:t>before</a:t>
            </a:r>
            <a:r>
              <a:rPr lang="en-US" dirty="0" smtClean="0"/>
              <a:t> call to </a:t>
            </a:r>
            <a:r>
              <a:rPr lang="en-US" dirty="0" err="1" smtClean="0"/>
              <a:t>Window.Activate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b="1" dirty="0" smtClean="0"/>
              <a:t>Example</a:t>
            </a:r>
            <a:endParaRPr lang="en-US" b="1" dirty="0"/>
          </a:p>
          <a:p>
            <a:r>
              <a:rPr lang="en-US" sz="2000" b="1" dirty="0" err="1">
                <a:solidFill>
                  <a:srgbClr val="69A1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ApplicationView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.GetForCurrentView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SetPreferredMinSize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69A1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(320, 320)); </a:t>
            </a:r>
            <a:endParaRPr lang="en-US" sz="1800" b="1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50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8" y="1122985"/>
            <a:ext cx="12128949" cy="4612032"/>
          </a:xfrm>
        </p:spPr>
        <p:txBody>
          <a:bodyPr/>
          <a:lstStyle/>
          <a:p>
            <a:r>
              <a:rPr lang="en-GB" dirty="0"/>
              <a:t>See MSDN documentation for </a:t>
            </a:r>
            <a:r>
              <a:rPr lang="en-GB" dirty="0" smtClean="0"/>
              <a:t>guidance on how to Move from Windows Runtime 8 to UWP: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http://</a:t>
            </a:r>
            <a:r>
              <a:rPr lang="en-GB" dirty="0" smtClean="0"/>
              <a:t>aka.ms/movefrom8touwp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588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1422242"/>
            <a:ext cx="10243810" cy="1813958"/>
          </a:xfrm>
        </p:spPr>
        <p:txBody>
          <a:bodyPr/>
          <a:lstStyle/>
          <a:p>
            <a:r>
              <a:rPr lang="en-US" dirty="0" smtClean="0"/>
              <a:t>Demo: Porting an 8.1 XAML app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61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42086"/>
          </a:xfrm>
        </p:spPr>
        <p:txBody>
          <a:bodyPr/>
          <a:lstStyle/>
          <a:p>
            <a:r>
              <a:rPr lang="en-US" dirty="0" smtClean="0"/>
              <a:t>Migration Paths to </a:t>
            </a:r>
            <a:r>
              <a:rPr lang="en-US" dirty="0"/>
              <a:t>W</a:t>
            </a:r>
            <a:r>
              <a:rPr lang="en-US" dirty="0" smtClean="0"/>
              <a:t>indows 10 UWP</a:t>
            </a:r>
            <a:endParaRPr lang="en-US" dirty="0"/>
          </a:p>
          <a:p>
            <a:pPr lvl="1"/>
            <a:r>
              <a:rPr lang="en-US" dirty="0" smtClean="0"/>
              <a:t>Windows 8.0/8.1 Store Apps</a:t>
            </a:r>
            <a:endParaRPr lang="en-US" dirty="0"/>
          </a:p>
          <a:p>
            <a:pPr lvl="1"/>
            <a:r>
              <a:rPr lang="en-US" dirty="0" smtClean="0"/>
              <a:t>Windows Phone 8.1 Store Apps (WinRT)</a:t>
            </a:r>
          </a:p>
          <a:p>
            <a:pPr lvl="1"/>
            <a:r>
              <a:rPr lang="en-US" dirty="0" smtClean="0"/>
              <a:t>Windows 8.1 Universal Apps</a:t>
            </a:r>
          </a:p>
          <a:p>
            <a:pPr lvl="1"/>
            <a:r>
              <a:rPr lang="en-US" dirty="0" smtClean="0"/>
              <a:t>Windows Phone Silverlight Apps</a:t>
            </a:r>
          </a:p>
          <a:p>
            <a:r>
              <a:rPr lang="en-US" dirty="0"/>
              <a:t>Migrating a Windows </a:t>
            </a:r>
            <a:r>
              <a:rPr lang="en-US" dirty="0" smtClean="0"/>
              <a:t>8.1/Windows </a:t>
            </a:r>
            <a:r>
              <a:rPr lang="en-US" dirty="0"/>
              <a:t>Phone 8.1 Project</a:t>
            </a:r>
          </a:p>
          <a:p>
            <a:pPr lvl="1"/>
            <a:r>
              <a:rPr lang="en-US" dirty="0" smtClean="0"/>
              <a:t>Upgrade Utility</a:t>
            </a:r>
            <a:endParaRPr lang="en-US" dirty="0"/>
          </a:p>
          <a:p>
            <a:pPr lvl="1"/>
            <a:r>
              <a:rPr lang="en-US" dirty="0" smtClean="0"/>
              <a:t>Additional Migration Steps</a:t>
            </a:r>
          </a:p>
          <a:p>
            <a:r>
              <a:rPr lang="en-US" dirty="0" smtClean="0"/>
              <a:t>Migrating 8.1 Universal Apps</a:t>
            </a:r>
            <a:endParaRPr lang="en-US" dirty="0"/>
          </a:p>
          <a:p>
            <a:pPr lvl="1"/>
            <a:r>
              <a:rPr lang="en-US" dirty="0" smtClean="0"/>
              <a:t>Migrating Universal Apps</a:t>
            </a:r>
            <a:endParaRPr lang="en-US" dirty="0"/>
          </a:p>
          <a:p>
            <a:pPr lvl="1"/>
            <a:r>
              <a:rPr lang="en-US" dirty="0" smtClean="0"/>
              <a:t>Handling the Shared Project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50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200" b="0" dirty="0" smtClean="0"/>
              <a:t>Review conditional code (#if…) and convert to adaptive code where appropriate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200" b="0" dirty="0"/>
              <a:t>Add Reference to Platform Extension SDKs, if needed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200" b="0" dirty="0" smtClean="0"/>
              <a:t>Replace calls to deprecated APIs, if any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200" b="0" dirty="0" smtClean="0"/>
              <a:t>Replace undefined and review retained styles in XAML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200" b="0" dirty="0" smtClean="0"/>
              <a:t>Update code that integrates with Charms bar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200" b="0" dirty="0" smtClean="0"/>
              <a:t>Extend your UI to create a great, adaptive UI that works across multiple device families!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Conversion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830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Review #if conditional compilation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Compiler conditionals may be used in shared code: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69239" y="2089672"/>
            <a:ext cx="1174142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.Page.Loaded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(sender, e) =&gt;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WINDOWS_PHONE_APP</a:t>
            </a:r>
          </a:p>
          <a:p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Windows.Phone.UI.Input.HardwareButtons.BackPressed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GB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HardwareButtons_BackPressed</a:t>
            </a:r>
            <a:r>
              <a:rPr lang="en-GB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Keyboard and mouse navigation only apply when occupying the entire window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.Page.ActualHeight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.Current.Bounds.Height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.Page.ActualWidth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.Current.Bounds.Width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Listen to the window directly so focus isn't required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.Current.CoreWindow.Dispatcher.AcceleratorKeyActivated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CoreDispatcher_AcceleratorKeyActivated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.Current.CoreWindow.PointerPressed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.CoreWindow_PointerPressed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24584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Back Button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05656"/>
          </a:xfrm>
        </p:spPr>
        <p:txBody>
          <a:bodyPr/>
          <a:lstStyle/>
          <a:p>
            <a:r>
              <a:rPr lang="en-US" sz="2745" dirty="0"/>
              <a:t>Desktop: Enable Chrome back button </a:t>
            </a:r>
            <a:endParaRPr lang="en-US" sz="2745" dirty="0" smtClean="0"/>
          </a:p>
          <a:p>
            <a:r>
              <a:rPr lang="en-US" sz="2745" dirty="0" smtClean="0"/>
              <a:t>Single </a:t>
            </a:r>
            <a:r>
              <a:rPr lang="en-US" sz="2745" dirty="0"/>
              <a:t>converged back button </a:t>
            </a:r>
            <a:r>
              <a:rPr lang="en-US" sz="2745" dirty="0" smtClean="0"/>
              <a:t>API</a:t>
            </a:r>
          </a:p>
          <a:p>
            <a:endParaRPr lang="en-US" sz="1372" dirty="0" smtClean="0">
              <a:solidFill>
                <a:srgbClr val="00188F"/>
              </a:solidFill>
            </a:endParaRPr>
          </a:p>
          <a:p>
            <a:r>
              <a:rPr lang="en-US" sz="2353" b="1" dirty="0" smtClean="0">
                <a:solidFill>
                  <a:schemeClr val="tx1"/>
                </a:solidFill>
                <a:latin typeface="+mn-lt"/>
              </a:rPr>
              <a:t>Example</a:t>
            </a:r>
            <a:r>
              <a:rPr lang="en-US" sz="2353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OnNavigatedTo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NavigationEventArgs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6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 = </a:t>
            </a:r>
            <a:r>
              <a:rPr lang="en-GB" sz="1600" b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.Current.Content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if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frame.CanGoBack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GB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SystemNavigationManager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.GetForCurrentView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AppViewBackButtonVisibility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       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AppViewBackButtonVisibility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.Visible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GB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GB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GB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SystemNavigationManager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.GetForCurrentView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AppViewBackButtonVisibility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       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AppViewBackButtonVisibility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.Collapsed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  <a:b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GB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600" b="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SystemNavigationManager</a:t>
            </a:r>
            <a:r>
              <a:rPr lang="en-GB" sz="16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.GetForCurrentView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BackRequested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GB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Page_BackRequested</a:t>
            </a:r>
            <a:r>
              <a:rPr lang="en-GB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80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Add Ref for Platform extensions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05" y="1119674"/>
            <a:ext cx="8713589" cy="5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4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2098260"/>
            <a:ext cx="12192000" cy="2618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61963" lvl="3">
              <a:lnSpc>
                <a:spcPct val="107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Windows.Phone.UI.Input.HardwareButtons"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3">
              <a:lnSpc>
                <a:spcPct val="107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Windows.Foundation.Metadata.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ApiInformation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.IsTypePresent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 marL="461963" lvl="3"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4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Phone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.UI.Input.HardwareButtons.CameraPressed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+=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CameraButtonPressed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461963" lvl="4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461963" lvl="3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77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Replace Deprecated APIs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9"/>
          <a:stretch/>
        </p:blipFill>
        <p:spPr>
          <a:xfrm>
            <a:off x="269239" y="1797142"/>
            <a:ext cx="11922762" cy="40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17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Review all use of Styles and Sizes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Replace undefined Styles in XAML with alternatives: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3" y="2477424"/>
            <a:ext cx="11248233" cy="3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15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gotcha’s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24747"/>
          </a:xfrm>
        </p:spPr>
        <p:txBody>
          <a:bodyPr/>
          <a:lstStyle/>
          <a:p>
            <a:r>
              <a:rPr lang="en-US" dirty="0" smtClean="0"/>
              <a:t>Old scale factors may be larger now</a:t>
            </a:r>
          </a:p>
          <a:p>
            <a:pPr lvl="1"/>
            <a:r>
              <a:rPr lang="en-US" dirty="0" smtClean="0"/>
              <a:t>140% -&gt; 150% , 180% - &gt; 200%?</a:t>
            </a:r>
          </a:p>
          <a:p>
            <a:r>
              <a:rPr lang="en-US" dirty="0" smtClean="0"/>
              <a:t>Visual refresh has changed font sizes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TitleTextBlockStyle</a:t>
            </a:r>
            <a:endParaRPr lang="en-US" dirty="0"/>
          </a:p>
          <a:p>
            <a:pPr lvl="1"/>
            <a:r>
              <a:rPr lang="en-US" dirty="0"/>
              <a:t>	(8.1) </a:t>
            </a:r>
            <a:r>
              <a:rPr lang="en-US" dirty="0" err="1"/>
              <a:t>FontSize</a:t>
            </a:r>
            <a:r>
              <a:rPr lang="en-US" dirty="0"/>
              <a:t>=14.667 (10.0) </a:t>
            </a:r>
            <a:r>
              <a:rPr lang="en-US" dirty="0" err="1"/>
              <a:t>FontSize</a:t>
            </a:r>
            <a:r>
              <a:rPr lang="en-US" dirty="0"/>
              <a:t>=24</a:t>
            </a:r>
          </a:p>
          <a:p>
            <a:endParaRPr lang="en-US" sz="28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Example (left 8.1 App, Right 10.0)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" y="4609805"/>
            <a:ext cx="3529584" cy="1970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5816" y="4609806"/>
            <a:ext cx="5628268" cy="18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0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Update Charms Bar Integration Code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Charms bar not on Windows 10 devices</a:t>
            </a:r>
          </a:p>
          <a:p>
            <a:pPr lvl="1"/>
            <a:r>
              <a:rPr lang="en-GB" sz="2400" dirty="0" smtClean="0"/>
              <a:t>Replace with in-app UI for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Search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App Settings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Sharing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4266" dirty="0" smtClean="0">
                <a:latin typeface="+mn-lt"/>
              </a:rPr>
              <a:t>Underlying code does not change, just the users’ way of accessing them</a:t>
            </a:r>
            <a:endParaRPr lang="en-GB" sz="4266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226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. Create an awesome </a:t>
            </a:r>
            <a:r>
              <a:rPr lang="en-GB" dirty="0"/>
              <a:t>a</a:t>
            </a:r>
            <a:r>
              <a:rPr lang="en-GB" dirty="0" smtClean="0"/>
              <a:t>daptive UI!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84" y="2176980"/>
            <a:ext cx="1814160" cy="32243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1804"/>
            <a:ext cx="3241207" cy="2006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53" y="3789163"/>
            <a:ext cx="4856818" cy="24983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38130" y="5609077"/>
            <a:ext cx="3230217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Phone/narrow 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37207" y="1398454"/>
            <a:ext cx="1825486" cy="720197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dirty="0"/>
              <a:t>s</a:t>
            </a:r>
            <a:r>
              <a:rPr lang="en-GB" dirty="0" smtClean="0"/>
              <a:t>mall landscape </a:t>
            </a:r>
            <a:br>
              <a:rPr lang="en-GB" dirty="0" smtClean="0"/>
            </a:br>
            <a:r>
              <a:rPr lang="en-GB" dirty="0" smtClean="0"/>
              <a:t>view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8097" y="6248207"/>
            <a:ext cx="3230217" cy="470898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large landscape view</a:t>
            </a:r>
          </a:p>
        </p:txBody>
      </p:sp>
    </p:spTree>
    <p:extLst>
      <p:ext uri="{BB962C8B-B14F-4D97-AF65-F5344CB8AC3E}">
        <p14:creationId xmlns:p14="http://schemas.microsoft.com/office/powerpoint/2010/main" val="1640873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210302"/>
            <a:ext cx="11637012" cy="2437399"/>
          </a:xfrm>
        </p:spPr>
        <p:txBody>
          <a:bodyPr/>
          <a:lstStyle/>
          <a:p>
            <a:r>
              <a:rPr lang="en-US" dirty="0" smtClean="0"/>
              <a:t>Extend your app to multiple device families and use new capabilities by targeting the UWP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9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Migrating 8.1 universal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466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8.1 Universal apps?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b="1" dirty="0" smtClean="0">
                <a:solidFill>
                  <a:schemeClr val="tx1"/>
                </a:solidFill>
              </a:rPr>
              <a:t>Choose one head to port</a:t>
            </a:r>
            <a:br>
              <a:rPr lang="en-GB" b="1" dirty="0" smtClean="0">
                <a:solidFill>
                  <a:schemeClr val="tx1"/>
                </a:solidFill>
              </a:rPr>
            </a:br>
            <a:r>
              <a:rPr lang="en-GB" sz="2800" dirty="0" smtClean="0"/>
              <a:t>Phone </a:t>
            </a:r>
            <a:r>
              <a:rPr lang="en-GB" sz="2800" dirty="0"/>
              <a:t>or PC/Tablet</a:t>
            </a:r>
          </a:p>
          <a:p>
            <a:pPr marL="742950" indent="-742950">
              <a:buFont typeface="+mj-lt"/>
              <a:buAutoNum type="arabicPeriod"/>
            </a:pPr>
            <a:r>
              <a:rPr lang="en-GB" b="1" dirty="0" smtClean="0">
                <a:solidFill>
                  <a:schemeClr val="tx1"/>
                </a:solidFill>
              </a:rPr>
              <a:t>Merge UI from other head into adaptive UI</a:t>
            </a:r>
            <a:br>
              <a:rPr lang="en-GB" b="1" dirty="0" smtClean="0">
                <a:solidFill>
                  <a:schemeClr val="tx1"/>
                </a:solidFill>
              </a:rPr>
            </a:br>
            <a:r>
              <a:rPr lang="en-GB" sz="2800" dirty="0" smtClean="0"/>
              <a:t>Phone and PC/Tablet UI combined in the UAP project</a:t>
            </a:r>
            <a:endParaRPr lang="en-GB" sz="2800" dirty="0"/>
          </a:p>
          <a:p>
            <a:pPr marL="742950" indent="-742950">
              <a:buFont typeface="+mj-lt"/>
              <a:buAutoNum type="arabicPeriod"/>
            </a:pPr>
            <a:r>
              <a:rPr lang="en-GB" b="1" dirty="0" smtClean="0">
                <a:solidFill>
                  <a:schemeClr val="tx1"/>
                </a:solidFill>
              </a:rPr>
              <a:t>Choose what to do with Shared</a:t>
            </a:r>
            <a:br>
              <a:rPr lang="en-GB" b="1" dirty="0" smtClean="0">
                <a:solidFill>
                  <a:schemeClr val="tx1"/>
                </a:solidFill>
              </a:rPr>
            </a:br>
            <a:r>
              <a:rPr lang="en-GB" sz="2800" dirty="0" err="1" smtClean="0">
                <a:solidFill>
                  <a:srgbClr val="0078D7"/>
                </a:solidFill>
              </a:rPr>
              <a:t>Shared</a:t>
            </a:r>
            <a:r>
              <a:rPr lang="en-GB" sz="2800" dirty="0" smtClean="0">
                <a:solidFill>
                  <a:srgbClr val="0078D7"/>
                </a:solidFill>
              </a:rPr>
              <a:t> or merged</a:t>
            </a:r>
            <a:endParaRPr lang="en-GB" b="1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1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do with your Shared project?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71546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You can keep your </a:t>
            </a:r>
            <a:r>
              <a:rPr lang="en-GB" b="1" dirty="0">
                <a:solidFill>
                  <a:schemeClr val="tx1"/>
                </a:solidFill>
              </a:rPr>
              <a:t>Shared </a:t>
            </a:r>
            <a:r>
              <a:rPr lang="en-GB" b="1" dirty="0" smtClean="0">
                <a:solidFill>
                  <a:schemeClr val="tx1"/>
                </a:solidFill>
              </a:rPr>
              <a:t>project</a:t>
            </a:r>
            <a:br>
              <a:rPr lang="en-GB" b="1" dirty="0" smtClean="0">
                <a:solidFill>
                  <a:schemeClr val="tx1"/>
                </a:solidFill>
              </a:rPr>
            </a:br>
            <a:endParaRPr lang="en-GB" sz="1200" b="1" dirty="0">
              <a:solidFill>
                <a:schemeClr val="tx1"/>
              </a:solidFill>
            </a:endParaRPr>
          </a:p>
          <a:p>
            <a:pPr marL="742950" indent="-742950">
              <a:spcBef>
                <a:spcPts val="0"/>
              </a:spcBef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WINDOWS_APP</a:t>
            </a:r>
          </a:p>
          <a:p>
            <a:pPr marL="742950" indent="-742950">
              <a:spcBef>
                <a:spcPts val="0"/>
              </a:spcBef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WINDOWS_PHONE_APP</a:t>
            </a:r>
          </a:p>
          <a:p>
            <a:pPr marL="742950" indent="-742950">
              <a:spcBef>
                <a:spcPts val="0"/>
              </a:spcBef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WINDOWS_UWP (new)</a:t>
            </a:r>
          </a:p>
          <a:p>
            <a:pPr marL="712788" lvl="1">
              <a:spcBef>
                <a:spcPts val="0"/>
              </a:spcBef>
            </a:pPr>
            <a:r>
              <a:rPr lang="en-GB" dirty="0" smtClean="0"/>
              <a:t>You may still need to include </a:t>
            </a:r>
            <a:r>
              <a:rPr lang="en-GB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Windows.Foundation.Metadata.ApiInformation</a:t>
            </a:r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/>
              <a:t>adaptive code checks for any APIs you use in Extension SDKs</a:t>
            </a: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0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Migration Paths to </a:t>
            </a:r>
            <a:r>
              <a:rPr lang="en-US" dirty="0"/>
              <a:t>W</a:t>
            </a:r>
            <a:r>
              <a:rPr lang="en-US" dirty="0" smtClean="0"/>
              <a:t>indows 10</a:t>
            </a:r>
            <a:endParaRPr lang="en-US" dirty="0"/>
          </a:p>
          <a:p>
            <a:pPr lvl="1"/>
            <a:r>
              <a:rPr lang="en-US" dirty="0" smtClean="0"/>
              <a:t>Windows 8.0/8.1 Store Apps</a:t>
            </a:r>
            <a:endParaRPr lang="en-US" dirty="0"/>
          </a:p>
          <a:p>
            <a:pPr lvl="1"/>
            <a:r>
              <a:rPr lang="en-US" dirty="0" smtClean="0"/>
              <a:t>Windows Phone 8.1 Store Apps (WinRT)</a:t>
            </a:r>
          </a:p>
          <a:p>
            <a:pPr lvl="1"/>
            <a:r>
              <a:rPr lang="en-US" dirty="0" smtClean="0"/>
              <a:t>Windows 8.1 Universal Apps</a:t>
            </a:r>
          </a:p>
          <a:p>
            <a:pPr lvl="1"/>
            <a:r>
              <a:rPr lang="en-US" dirty="0" smtClean="0"/>
              <a:t>Windows Phone Silverlight Apps</a:t>
            </a:r>
          </a:p>
          <a:p>
            <a:r>
              <a:rPr lang="en-US" dirty="0"/>
              <a:t>Migrating a Windows </a:t>
            </a:r>
            <a:r>
              <a:rPr lang="en-US" dirty="0" smtClean="0"/>
              <a:t>8.1/Windows </a:t>
            </a:r>
            <a:r>
              <a:rPr lang="en-US" dirty="0"/>
              <a:t>Phone 8.1 Project</a:t>
            </a:r>
          </a:p>
          <a:p>
            <a:pPr lvl="1"/>
            <a:r>
              <a:rPr lang="en-US" dirty="0" smtClean="0"/>
              <a:t>Upgrade Utility</a:t>
            </a:r>
            <a:endParaRPr lang="en-US" dirty="0"/>
          </a:p>
          <a:p>
            <a:pPr lvl="1"/>
            <a:r>
              <a:rPr lang="en-US" dirty="0" smtClean="0"/>
              <a:t>Additional Migration Steps</a:t>
            </a:r>
          </a:p>
          <a:p>
            <a:r>
              <a:rPr lang="en-US" dirty="0" smtClean="0"/>
              <a:t>Migrating 8.1 Universal Apps</a:t>
            </a:r>
            <a:endParaRPr lang="en-US" dirty="0"/>
          </a:p>
          <a:p>
            <a:pPr lvl="1"/>
            <a:r>
              <a:rPr lang="en-US" dirty="0" smtClean="0"/>
              <a:t>Migrating Universal Apps</a:t>
            </a:r>
            <a:endParaRPr lang="en-US" dirty="0"/>
          </a:p>
          <a:p>
            <a:pPr lvl="1"/>
            <a:r>
              <a:rPr lang="en-US" dirty="0" smtClean="0"/>
              <a:t>Handling the Shared Project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6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Paths to Windows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65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8.0/8.1 Store Apps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1329433" y="2403978"/>
            <a:ext cx="9771817" cy="2955922"/>
            <a:chOff x="1760973" y="2403978"/>
            <a:chExt cx="9771817" cy="2955922"/>
          </a:xfrm>
        </p:grpSpPr>
        <p:sp>
          <p:nvSpPr>
            <p:cNvPr id="12" name="TextBox 11"/>
            <p:cNvSpPr txBox="1"/>
            <p:nvPr/>
          </p:nvSpPr>
          <p:spPr>
            <a:xfrm>
              <a:off x="1760973" y="4990568"/>
              <a:ext cx="1404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Windows 8.0</a:t>
              </a:r>
              <a:endParaRPr lang="en-GB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008814" y="2528849"/>
              <a:ext cx="3296861" cy="8602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/>
                <a:t>Minimal code update required</a:t>
              </a:r>
              <a:endParaRPr lang="en-GB" sz="1400" b="1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008814" y="3478379"/>
              <a:ext cx="3296861" cy="9121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/>
                <a:t>Responsive UX Design/Implementation</a:t>
              </a:r>
              <a:endParaRPr lang="en-GB" sz="1400" b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359296" y="3522125"/>
              <a:ext cx="1215837" cy="1184120"/>
              <a:chOff x="7185213" y="1892624"/>
              <a:chExt cx="3339912" cy="3252785"/>
            </a:xfrm>
          </p:grpSpPr>
          <p:pic>
            <p:nvPicPr>
              <p:cNvPr id="20" name="Phon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5213" y="1892624"/>
                <a:ext cx="3339912" cy="3252785"/>
              </a:xfrm>
              <a:prstGeom prst="rect">
                <a:avLst/>
              </a:prstGeom>
            </p:spPr>
          </p:pic>
          <p:sp>
            <p:nvSpPr>
              <p:cNvPr id="22" name="Windows Flag"/>
              <p:cNvSpPr>
                <a:spLocks noEditPoints="1"/>
              </p:cNvSpPr>
              <p:nvPr/>
            </p:nvSpPr>
            <p:spPr bwMode="auto">
              <a:xfrm>
                <a:off x="8279892" y="2929868"/>
                <a:ext cx="816997" cy="820242"/>
              </a:xfrm>
              <a:custGeom>
                <a:avLst/>
                <a:gdLst>
                  <a:gd name="T0" fmla="*/ 435 w 1064"/>
                  <a:gd name="T1" fmla="*/ 980 h 1068"/>
                  <a:gd name="T2" fmla="*/ 0 w 1064"/>
                  <a:gd name="T3" fmla="*/ 919 h 1068"/>
                  <a:gd name="T4" fmla="*/ 0 w 1064"/>
                  <a:gd name="T5" fmla="*/ 559 h 1068"/>
                  <a:gd name="T6" fmla="*/ 435 w 1064"/>
                  <a:gd name="T7" fmla="*/ 561 h 1068"/>
                  <a:gd name="T8" fmla="*/ 435 w 1064"/>
                  <a:gd name="T9" fmla="*/ 980 h 1068"/>
                  <a:gd name="T10" fmla="*/ 0 w 1064"/>
                  <a:gd name="T11" fmla="*/ 514 h 1068"/>
                  <a:gd name="T12" fmla="*/ 0 w 1064"/>
                  <a:gd name="T13" fmla="*/ 158 h 1068"/>
                  <a:gd name="T14" fmla="*/ 435 w 1064"/>
                  <a:gd name="T15" fmla="*/ 93 h 1068"/>
                  <a:gd name="T16" fmla="*/ 435 w 1064"/>
                  <a:gd name="T17" fmla="*/ 512 h 1068"/>
                  <a:gd name="T18" fmla="*/ 0 w 1064"/>
                  <a:gd name="T19" fmla="*/ 514 h 1068"/>
                  <a:gd name="T20" fmla="*/ 1064 w 1064"/>
                  <a:gd name="T21" fmla="*/ 1068 h 1068"/>
                  <a:gd name="T22" fmla="*/ 486 w 1064"/>
                  <a:gd name="T23" fmla="*/ 988 h 1068"/>
                  <a:gd name="T24" fmla="*/ 486 w 1064"/>
                  <a:gd name="T25" fmla="*/ 561 h 1068"/>
                  <a:gd name="T26" fmla="*/ 1064 w 1064"/>
                  <a:gd name="T27" fmla="*/ 564 h 1068"/>
                  <a:gd name="T28" fmla="*/ 1064 w 1064"/>
                  <a:gd name="T29" fmla="*/ 1068 h 1068"/>
                  <a:gd name="T30" fmla="*/ 487 w 1064"/>
                  <a:gd name="T31" fmla="*/ 86 h 1068"/>
                  <a:gd name="T32" fmla="*/ 1064 w 1064"/>
                  <a:gd name="T33" fmla="*/ 0 h 1068"/>
                  <a:gd name="T34" fmla="*/ 1064 w 1064"/>
                  <a:gd name="T35" fmla="*/ 509 h 1068"/>
                  <a:gd name="T36" fmla="*/ 487 w 1064"/>
                  <a:gd name="T37" fmla="*/ 512 h 1068"/>
                  <a:gd name="T38" fmla="*/ 487 w 1064"/>
                  <a:gd name="T39" fmla="*/ 86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4" h="1068">
                    <a:moveTo>
                      <a:pt x="435" y="980"/>
                    </a:moveTo>
                    <a:cubicBezTo>
                      <a:pt x="290" y="960"/>
                      <a:pt x="145" y="940"/>
                      <a:pt x="0" y="919"/>
                    </a:cubicBezTo>
                    <a:cubicBezTo>
                      <a:pt x="0" y="799"/>
                      <a:pt x="0" y="680"/>
                      <a:pt x="0" y="559"/>
                    </a:cubicBezTo>
                    <a:cubicBezTo>
                      <a:pt x="145" y="560"/>
                      <a:pt x="290" y="561"/>
                      <a:pt x="435" y="561"/>
                    </a:cubicBezTo>
                    <a:cubicBezTo>
                      <a:pt x="435" y="564"/>
                      <a:pt x="436" y="976"/>
                      <a:pt x="435" y="980"/>
                    </a:cubicBezTo>
                    <a:close/>
                    <a:moveTo>
                      <a:pt x="0" y="514"/>
                    </a:moveTo>
                    <a:cubicBezTo>
                      <a:pt x="0" y="395"/>
                      <a:pt x="0" y="277"/>
                      <a:pt x="0" y="158"/>
                    </a:cubicBezTo>
                    <a:cubicBezTo>
                      <a:pt x="145" y="136"/>
                      <a:pt x="290" y="115"/>
                      <a:pt x="435" y="93"/>
                    </a:cubicBezTo>
                    <a:cubicBezTo>
                      <a:pt x="435" y="233"/>
                      <a:pt x="435" y="372"/>
                      <a:pt x="435" y="512"/>
                    </a:cubicBezTo>
                    <a:cubicBezTo>
                      <a:pt x="290" y="513"/>
                      <a:pt x="145" y="513"/>
                      <a:pt x="0" y="514"/>
                    </a:cubicBezTo>
                    <a:close/>
                    <a:moveTo>
                      <a:pt x="1064" y="1068"/>
                    </a:moveTo>
                    <a:cubicBezTo>
                      <a:pt x="871" y="1041"/>
                      <a:pt x="679" y="1015"/>
                      <a:pt x="486" y="988"/>
                    </a:cubicBezTo>
                    <a:cubicBezTo>
                      <a:pt x="486" y="845"/>
                      <a:pt x="486" y="704"/>
                      <a:pt x="486" y="561"/>
                    </a:cubicBezTo>
                    <a:cubicBezTo>
                      <a:pt x="679" y="562"/>
                      <a:pt x="871" y="563"/>
                      <a:pt x="1064" y="564"/>
                    </a:cubicBezTo>
                    <a:cubicBezTo>
                      <a:pt x="1064" y="732"/>
                      <a:pt x="1064" y="900"/>
                      <a:pt x="1064" y="1068"/>
                    </a:cubicBezTo>
                    <a:close/>
                    <a:moveTo>
                      <a:pt x="487" y="86"/>
                    </a:moveTo>
                    <a:cubicBezTo>
                      <a:pt x="679" y="57"/>
                      <a:pt x="871" y="29"/>
                      <a:pt x="1064" y="0"/>
                    </a:cubicBezTo>
                    <a:cubicBezTo>
                      <a:pt x="1064" y="170"/>
                      <a:pt x="1064" y="339"/>
                      <a:pt x="1064" y="509"/>
                    </a:cubicBezTo>
                    <a:cubicBezTo>
                      <a:pt x="871" y="510"/>
                      <a:pt x="679" y="511"/>
                      <a:pt x="487" y="512"/>
                    </a:cubicBezTo>
                    <a:cubicBezTo>
                      <a:pt x="486" y="508"/>
                      <a:pt x="486" y="91"/>
                      <a:pt x="487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7232" tIns="33616" rIns="67232" bIns="336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2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076452" y="4990568"/>
              <a:ext cx="1347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Windows 10</a:t>
              </a:r>
              <a:endParaRPr lang="en-GB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967214" y="2403978"/>
              <a:ext cx="3565576" cy="2279633"/>
              <a:chOff x="2376161" y="2718054"/>
              <a:chExt cx="925305" cy="59158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376161" y="2718054"/>
                <a:ext cx="925305" cy="591589"/>
              </a:xfrm>
              <a:custGeom>
                <a:avLst/>
                <a:gdLst>
                  <a:gd name="connsiteX0" fmla="*/ 256927 w 1579608"/>
                  <a:gd name="connsiteY0" fmla="*/ 66057 h 1009913"/>
                  <a:gd name="connsiteX1" fmla="*/ 256927 w 1579608"/>
                  <a:gd name="connsiteY1" fmla="*/ 682900 h 1009913"/>
                  <a:gd name="connsiteX2" fmla="*/ 1356925 w 1579608"/>
                  <a:gd name="connsiteY2" fmla="*/ 682900 h 1009913"/>
                  <a:gd name="connsiteX3" fmla="*/ 1356925 w 1579608"/>
                  <a:gd name="connsiteY3" fmla="*/ 66057 h 1009913"/>
                  <a:gd name="connsiteX4" fmla="*/ 0 w 1579608"/>
                  <a:gd name="connsiteY4" fmla="*/ 0 h 1009913"/>
                  <a:gd name="connsiteX5" fmla="*/ 1579608 w 1579608"/>
                  <a:gd name="connsiteY5" fmla="*/ 0 h 1009913"/>
                  <a:gd name="connsiteX6" fmla="*/ 1579608 w 1579608"/>
                  <a:gd name="connsiteY6" fmla="*/ 1009913 h 1009913"/>
                  <a:gd name="connsiteX7" fmla="*/ 0 w 1579608"/>
                  <a:gd name="connsiteY7" fmla="*/ 1009913 h 100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79608" h="1009913">
                    <a:moveTo>
                      <a:pt x="256927" y="66057"/>
                    </a:moveTo>
                    <a:lnTo>
                      <a:pt x="256927" y="682900"/>
                    </a:lnTo>
                    <a:lnTo>
                      <a:pt x="1356925" y="682900"/>
                    </a:lnTo>
                    <a:lnTo>
                      <a:pt x="1356925" y="66057"/>
                    </a:lnTo>
                    <a:close/>
                    <a:moveTo>
                      <a:pt x="0" y="0"/>
                    </a:moveTo>
                    <a:lnTo>
                      <a:pt x="1579608" y="0"/>
                    </a:lnTo>
                    <a:lnTo>
                      <a:pt x="1579608" y="1009913"/>
                    </a:lnTo>
                    <a:lnTo>
                      <a:pt x="0" y="1009913"/>
                    </a:lnTo>
                    <a:close/>
                  </a:path>
                </a:pathLst>
              </a:custGeom>
            </p:spPr>
          </p:pic>
          <p:pic>
            <p:nvPicPr>
              <p:cNvPr id="26" name="Laptop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26664" y="2756830"/>
                <a:ext cx="644358" cy="361336"/>
              </a:xfrm>
              <a:prstGeom prst="rect">
                <a:avLst/>
              </a:prstGeom>
            </p:spPr>
          </p:pic>
          <p:sp>
            <p:nvSpPr>
              <p:cNvPr id="27" name="Windows Flag"/>
              <p:cNvSpPr>
                <a:spLocks noEditPoints="1"/>
              </p:cNvSpPr>
              <p:nvPr/>
            </p:nvSpPr>
            <p:spPr bwMode="auto">
              <a:xfrm>
                <a:off x="2750017" y="2834216"/>
                <a:ext cx="204090" cy="204900"/>
              </a:xfrm>
              <a:custGeom>
                <a:avLst/>
                <a:gdLst>
                  <a:gd name="T0" fmla="*/ 435 w 1064"/>
                  <a:gd name="T1" fmla="*/ 980 h 1068"/>
                  <a:gd name="T2" fmla="*/ 0 w 1064"/>
                  <a:gd name="T3" fmla="*/ 919 h 1068"/>
                  <a:gd name="T4" fmla="*/ 0 w 1064"/>
                  <a:gd name="T5" fmla="*/ 559 h 1068"/>
                  <a:gd name="T6" fmla="*/ 435 w 1064"/>
                  <a:gd name="T7" fmla="*/ 561 h 1068"/>
                  <a:gd name="T8" fmla="*/ 435 w 1064"/>
                  <a:gd name="T9" fmla="*/ 980 h 1068"/>
                  <a:gd name="T10" fmla="*/ 0 w 1064"/>
                  <a:gd name="T11" fmla="*/ 514 h 1068"/>
                  <a:gd name="T12" fmla="*/ 0 w 1064"/>
                  <a:gd name="T13" fmla="*/ 158 h 1068"/>
                  <a:gd name="T14" fmla="*/ 435 w 1064"/>
                  <a:gd name="T15" fmla="*/ 93 h 1068"/>
                  <a:gd name="T16" fmla="*/ 435 w 1064"/>
                  <a:gd name="T17" fmla="*/ 512 h 1068"/>
                  <a:gd name="T18" fmla="*/ 0 w 1064"/>
                  <a:gd name="T19" fmla="*/ 514 h 1068"/>
                  <a:gd name="T20" fmla="*/ 1064 w 1064"/>
                  <a:gd name="T21" fmla="*/ 1068 h 1068"/>
                  <a:gd name="T22" fmla="*/ 486 w 1064"/>
                  <a:gd name="T23" fmla="*/ 988 h 1068"/>
                  <a:gd name="T24" fmla="*/ 486 w 1064"/>
                  <a:gd name="T25" fmla="*/ 561 h 1068"/>
                  <a:gd name="T26" fmla="*/ 1064 w 1064"/>
                  <a:gd name="T27" fmla="*/ 564 h 1068"/>
                  <a:gd name="T28" fmla="*/ 1064 w 1064"/>
                  <a:gd name="T29" fmla="*/ 1068 h 1068"/>
                  <a:gd name="T30" fmla="*/ 487 w 1064"/>
                  <a:gd name="T31" fmla="*/ 86 h 1068"/>
                  <a:gd name="T32" fmla="*/ 1064 w 1064"/>
                  <a:gd name="T33" fmla="*/ 0 h 1068"/>
                  <a:gd name="T34" fmla="*/ 1064 w 1064"/>
                  <a:gd name="T35" fmla="*/ 509 h 1068"/>
                  <a:gd name="T36" fmla="*/ 487 w 1064"/>
                  <a:gd name="T37" fmla="*/ 512 h 1068"/>
                  <a:gd name="T38" fmla="*/ 487 w 1064"/>
                  <a:gd name="T39" fmla="*/ 86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4" h="1068">
                    <a:moveTo>
                      <a:pt x="435" y="980"/>
                    </a:moveTo>
                    <a:cubicBezTo>
                      <a:pt x="290" y="960"/>
                      <a:pt x="145" y="940"/>
                      <a:pt x="0" y="919"/>
                    </a:cubicBezTo>
                    <a:cubicBezTo>
                      <a:pt x="0" y="799"/>
                      <a:pt x="0" y="680"/>
                      <a:pt x="0" y="559"/>
                    </a:cubicBezTo>
                    <a:cubicBezTo>
                      <a:pt x="145" y="560"/>
                      <a:pt x="290" y="561"/>
                      <a:pt x="435" y="561"/>
                    </a:cubicBezTo>
                    <a:cubicBezTo>
                      <a:pt x="435" y="564"/>
                      <a:pt x="436" y="976"/>
                      <a:pt x="435" y="980"/>
                    </a:cubicBezTo>
                    <a:close/>
                    <a:moveTo>
                      <a:pt x="0" y="514"/>
                    </a:moveTo>
                    <a:cubicBezTo>
                      <a:pt x="0" y="395"/>
                      <a:pt x="0" y="277"/>
                      <a:pt x="0" y="158"/>
                    </a:cubicBezTo>
                    <a:cubicBezTo>
                      <a:pt x="145" y="136"/>
                      <a:pt x="290" y="115"/>
                      <a:pt x="435" y="93"/>
                    </a:cubicBezTo>
                    <a:cubicBezTo>
                      <a:pt x="435" y="233"/>
                      <a:pt x="435" y="372"/>
                      <a:pt x="435" y="512"/>
                    </a:cubicBezTo>
                    <a:cubicBezTo>
                      <a:pt x="290" y="513"/>
                      <a:pt x="145" y="513"/>
                      <a:pt x="0" y="514"/>
                    </a:cubicBezTo>
                    <a:close/>
                    <a:moveTo>
                      <a:pt x="1064" y="1068"/>
                    </a:moveTo>
                    <a:cubicBezTo>
                      <a:pt x="871" y="1041"/>
                      <a:pt x="679" y="1015"/>
                      <a:pt x="486" y="988"/>
                    </a:cubicBezTo>
                    <a:cubicBezTo>
                      <a:pt x="486" y="845"/>
                      <a:pt x="486" y="704"/>
                      <a:pt x="486" y="561"/>
                    </a:cubicBezTo>
                    <a:cubicBezTo>
                      <a:pt x="679" y="562"/>
                      <a:pt x="871" y="563"/>
                      <a:pt x="1064" y="564"/>
                    </a:cubicBezTo>
                    <a:cubicBezTo>
                      <a:pt x="1064" y="732"/>
                      <a:pt x="1064" y="900"/>
                      <a:pt x="1064" y="1068"/>
                    </a:cubicBezTo>
                    <a:close/>
                    <a:moveTo>
                      <a:pt x="487" y="86"/>
                    </a:moveTo>
                    <a:cubicBezTo>
                      <a:pt x="679" y="57"/>
                      <a:pt x="871" y="29"/>
                      <a:pt x="1064" y="0"/>
                    </a:cubicBezTo>
                    <a:cubicBezTo>
                      <a:pt x="1064" y="170"/>
                      <a:pt x="1064" y="339"/>
                      <a:pt x="1064" y="509"/>
                    </a:cubicBezTo>
                    <a:cubicBezTo>
                      <a:pt x="871" y="510"/>
                      <a:pt x="679" y="511"/>
                      <a:pt x="487" y="512"/>
                    </a:cubicBezTo>
                    <a:cubicBezTo>
                      <a:pt x="486" y="508"/>
                      <a:pt x="486" y="91"/>
                      <a:pt x="487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7232" tIns="33616" rIns="67232" bIns="336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2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1" name="Windows Flag"/>
          <p:cNvSpPr>
            <a:spLocks noEditPoints="1"/>
          </p:cNvSpPr>
          <p:nvPr/>
        </p:nvSpPr>
        <p:spPr bwMode="auto">
          <a:xfrm>
            <a:off x="2204407" y="2968456"/>
            <a:ext cx="786442" cy="789563"/>
          </a:xfrm>
          <a:custGeom>
            <a:avLst/>
            <a:gdLst>
              <a:gd name="T0" fmla="*/ 435 w 1064"/>
              <a:gd name="T1" fmla="*/ 980 h 1068"/>
              <a:gd name="T2" fmla="*/ 0 w 1064"/>
              <a:gd name="T3" fmla="*/ 919 h 1068"/>
              <a:gd name="T4" fmla="*/ 0 w 1064"/>
              <a:gd name="T5" fmla="*/ 559 h 1068"/>
              <a:gd name="T6" fmla="*/ 435 w 1064"/>
              <a:gd name="T7" fmla="*/ 561 h 1068"/>
              <a:gd name="T8" fmla="*/ 435 w 1064"/>
              <a:gd name="T9" fmla="*/ 980 h 1068"/>
              <a:gd name="T10" fmla="*/ 0 w 1064"/>
              <a:gd name="T11" fmla="*/ 514 h 1068"/>
              <a:gd name="T12" fmla="*/ 0 w 1064"/>
              <a:gd name="T13" fmla="*/ 158 h 1068"/>
              <a:gd name="T14" fmla="*/ 435 w 1064"/>
              <a:gd name="T15" fmla="*/ 93 h 1068"/>
              <a:gd name="T16" fmla="*/ 435 w 1064"/>
              <a:gd name="T17" fmla="*/ 512 h 1068"/>
              <a:gd name="T18" fmla="*/ 0 w 1064"/>
              <a:gd name="T19" fmla="*/ 514 h 1068"/>
              <a:gd name="T20" fmla="*/ 1064 w 1064"/>
              <a:gd name="T21" fmla="*/ 1068 h 1068"/>
              <a:gd name="T22" fmla="*/ 486 w 1064"/>
              <a:gd name="T23" fmla="*/ 988 h 1068"/>
              <a:gd name="T24" fmla="*/ 486 w 1064"/>
              <a:gd name="T25" fmla="*/ 561 h 1068"/>
              <a:gd name="T26" fmla="*/ 1064 w 1064"/>
              <a:gd name="T27" fmla="*/ 564 h 1068"/>
              <a:gd name="T28" fmla="*/ 1064 w 1064"/>
              <a:gd name="T29" fmla="*/ 1068 h 1068"/>
              <a:gd name="T30" fmla="*/ 487 w 1064"/>
              <a:gd name="T31" fmla="*/ 86 h 1068"/>
              <a:gd name="T32" fmla="*/ 1064 w 1064"/>
              <a:gd name="T33" fmla="*/ 0 h 1068"/>
              <a:gd name="T34" fmla="*/ 1064 w 1064"/>
              <a:gd name="T35" fmla="*/ 509 h 1068"/>
              <a:gd name="T36" fmla="*/ 487 w 1064"/>
              <a:gd name="T37" fmla="*/ 512 h 1068"/>
              <a:gd name="T38" fmla="*/ 487 w 1064"/>
              <a:gd name="T39" fmla="*/ 86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4" h="1068">
                <a:moveTo>
                  <a:pt x="435" y="980"/>
                </a:moveTo>
                <a:cubicBezTo>
                  <a:pt x="290" y="960"/>
                  <a:pt x="145" y="940"/>
                  <a:pt x="0" y="919"/>
                </a:cubicBezTo>
                <a:cubicBezTo>
                  <a:pt x="0" y="799"/>
                  <a:pt x="0" y="680"/>
                  <a:pt x="0" y="559"/>
                </a:cubicBezTo>
                <a:cubicBezTo>
                  <a:pt x="145" y="560"/>
                  <a:pt x="290" y="561"/>
                  <a:pt x="435" y="561"/>
                </a:cubicBezTo>
                <a:cubicBezTo>
                  <a:pt x="435" y="564"/>
                  <a:pt x="436" y="976"/>
                  <a:pt x="435" y="980"/>
                </a:cubicBezTo>
                <a:close/>
                <a:moveTo>
                  <a:pt x="0" y="514"/>
                </a:moveTo>
                <a:cubicBezTo>
                  <a:pt x="0" y="395"/>
                  <a:pt x="0" y="277"/>
                  <a:pt x="0" y="158"/>
                </a:cubicBezTo>
                <a:cubicBezTo>
                  <a:pt x="145" y="136"/>
                  <a:pt x="290" y="115"/>
                  <a:pt x="435" y="93"/>
                </a:cubicBezTo>
                <a:cubicBezTo>
                  <a:pt x="435" y="233"/>
                  <a:pt x="435" y="372"/>
                  <a:pt x="435" y="512"/>
                </a:cubicBezTo>
                <a:cubicBezTo>
                  <a:pt x="290" y="513"/>
                  <a:pt x="145" y="513"/>
                  <a:pt x="0" y="514"/>
                </a:cubicBezTo>
                <a:close/>
                <a:moveTo>
                  <a:pt x="1064" y="1068"/>
                </a:moveTo>
                <a:cubicBezTo>
                  <a:pt x="871" y="1041"/>
                  <a:pt x="679" y="1015"/>
                  <a:pt x="486" y="988"/>
                </a:cubicBezTo>
                <a:cubicBezTo>
                  <a:pt x="486" y="845"/>
                  <a:pt x="486" y="704"/>
                  <a:pt x="486" y="561"/>
                </a:cubicBezTo>
                <a:cubicBezTo>
                  <a:pt x="679" y="562"/>
                  <a:pt x="871" y="563"/>
                  <a:pt x="1064" y="564"/>
                </a:cubicBezTo>
                <a:cubicBezTo>
                  <a:pt x="1064" y="732"/>
                  <a:pt x="1064" y="900"/>
                  <a:pt x="1064" y="1068"/>
                </a:cubicBezTo>
                <a:close/>
                <a:moveTo>
                  <a:pt x="487" y="86"/>
                </a:moveTo>
                <a:cubicBezTo>
                  <a:pt x="679" y="57"/>
                  <a:pt x="871" y="29"/>
                  <a:pt x="1064" y="0"/>
                </a:cubicBezTo>
                <a:cubicBezTo>
                  <a:pt x="1064" y="170"/>
                  <a:pt x="1064" y="339"/>
                  <a:pt x="1064" y="509"/>
                </a:cubicBezTo>
                <a:cubicBezTo>
                  <a:pt x="871" y="510"/>
                  <a:pt x="679" y="511"/>
                  <a:pt x="487" y="512"/>
                </a:cubicBezTo>
                <a:cubicBezTo>
                  <a:pt x="486" y="508"/>
                  <a:pt x="486" y="91"/>
                  <a:pt x="487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34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0" y="2557733"/>
            <a:ext cx="2552287" cy="1601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2399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Phone 8.1 Store Apps (WinRT)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1400776" y="1673568"/>
            <a:ext cx="9581206" cy="3032677"/>
            <a:chOff x="1951584" y="1673568"/>
            <a:chExt cx="9581206" cy="3032677"/>
          </a:xfrm>
        </p:grpSpPr>
        <p:sp>
          <p:nvSpPr>
            <p:cNvPr id="12" name="TextBox 11"/>
            <p:cNvSpPr txBox="1"/>
            <p:nvPr/>
          </p:nvSpPr>
          <p:spPr>
            <a:xfrm>
              <a:off x="1951584" y="1673568"/>
              <a:ext cx="2057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Windows Phone 8.1</a:t>
              </a:r>
              <a:endParaRPr lang="en-GB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008814" y="2403979"/>
              <a:ext cx="3296861" cy="8592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/>
                <a:t>Minor code updates for UWP APIs</a:t>
              </a:r>
              <a:endParaRPr lang="en-GB" sz="1400" b="1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008814" y="3478379"/>
              <a:ext cx="3296861" cy="910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/>
                <a:t>Design UX for multiple form factors</a:t>
              </a:r>
              <a:endParaRPr lang="en-GB" sz="1400" b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359296" y="3522125"/>
              <a:ext cx="1215837" cy="1184120"/>
              <a:chOff x="7185213" y="1892624"/>
              <a:chExt cx="3339912" cy="3252785"/>
            </a:xfrm>
          </p:grpSpPr>
          <p:pic>
            <p:nvPicPr>
              <p:cNvPr id="20" name="Phon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5213" y="1892624"/>
                <a:ext cx="3339912" cy="3252785"/>
              </a:xfrm>
              <a:prstGeom prst="rect">
                <a:avLst/>
              </a:prstGeom>
            </p:spPr>
          </p:pic>
          <p:sp>
            <p:nvSpPr>
              <p:cNvPr id="22" name="Windows Flag"/>
              <p:cNvSpPr>
                <a:spLocks noEditPoints="1"/>
              </p:cNvSpPr>
              <p:nvPr/>
            </p:nvSpPr>
            <p:spPr bwMode="auto">
              <a:xfrm>
                <a:off x="8279892" y="2929868"/>
                <a:ext cx="816997" cy="820242"/>
              </a:xfrm>
              <a:custGeom>
                <a:avLst/>
                <a:gdLst>
                  <a:gd name="T0" fmla="*/ 435 w 1064"/>
                  <a:gd name="T1" fmla="*/ 980 h 1068"/>
                  <a:gd name="T2" fmla="*/ 0 w 1064"/>
                  <a:gd name="T3" fmla="*/ 919 h 1068"/>
                  <a:gd name="T4" fmla="*/ 0 w 1064"/>
                  <a:gd name="T5" fmla="*/ 559 h 1068"/>
                  <a:gd name="T6" fmla="*/ 435 w 1064"/>
                  <a:gd name="T7" fmla="*/ 561 h 1068"/>
                  <a:gd name="T8" fmla="*/ 435 w 1064"/>
                  <a:gd name="T9" fmla="*/ 980 h 1068"/>
                  <a:gd name="T10" fmla="*/ 0 w 1064"/>
                  <a:gd name="T11" fmla="*/ 514 h 1068"/>
                  <a:gd name="T12" fmla="*/ 0 w 1064"/>
                  <a:gd name="T13" fmla="*/ 158 h 1068"/>
                  <a:gd name="T14" fmla="*/ 435 w 1064"/>
                  <a:gd name="T15" fmla="*/ 93 h 1068"/>
                  <a:gd name="T16" fmla="*/ 435 w 1064"/>
                  <a:gd name="T17" fmla="*/ 512 h 1068"/>
                  <a:gd name="T18" fmla="*/ 0 w 1064"/>
                  <a:gd name="T19" fmla="*/ 514 h 1068"/>
                  <a:gd name="T20" fmla="*/ 1064 w 1064"/>
                  <a:gd name="T21" fmla="*/ 1068 h 1068"/>
                  <a:gd name="T22" fmla="*/ 486 w 1064"/>
                  <a:gd name="T23" fmla="*/ 988 h 1068"/>
                  <a:gd name="T24" fmla="*/ 486 w 1064"/>
                  <a:gd name="T25" fmla="*/ 561 h 1068"/>
                  <a:gd name="T26" fmla="*/ 1064 w 1064"/>
                  <a:gd name="T27" fmla="*/ 564 h 1068"/>
                  <a:gd name="T28" fmla="*/ 1064 w 1064"/>
                  <a:gd name="T29" fmla="*/ 1068 h 1068"/>
                  <a:gd name="T30" fmla="*/ 487 w 1064"/>
                  <a:gd name="T31" fmla="*/ 86 h 1068"/>
                  <a:gd name="T32" fmla="*/ 1064 w 1064"/>
                  <a:gd name="T33" fmla="*/ 0 h 1068"/>
                  <a:gd name="T34" fmla="*/ 1064 w 1064"/>
                  <a:gd name="T35" fmla="*/ 509 h 1068"/>
                  <a:gd name="T36" fmla="*/ 487 w 1064"/>
                  <a:gd name="T37" fmla="*/ 512 h 1068"/>
                  <a:gd name="T38" fmla="*/ 487 w 1064"/>
                  <a:gd name="T39" fmla="*/ 86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4" h="1068">
                    <a:moveTo>
                      <a:pt x="435" y="980"/>
                    </a:moveTo>
                    <a:cubicBezTo>
                      <a:pt x="290" y="960"/>
                      <a:pt x="145" y="940"/>
                      <a:pt x="0" y="919"/>
                    </a:cubicBezTo>
                    <a:cubicBezTo>
                      <a:pt x="0" y="799"/>
                      <a:pt x="0" y="680"/>
                      <a:pt x="0" y="559"/>
                    </a:cubicBezTo>
                    <a:cubicBezTo>
                      <a:pt x="145" y="560"/>
                      <a:pt x="290" y="561"/>
                      <a:pt x="435" y="561"/>
                    </a:cubicBezTo>
                    <a:cubicBezTo>
                      <a:pt x="435" y="564"/>
                      <a:pt x="436" y="976"/>
                      <a:pt x="435" y="980"/>
                    </a:cubicBezTo>
                    <a:close/>
                    <a:moveTo>
                      <a:pt x="0" y="514"/>
                    </a:moveTo>
                    <a:cubicBezTo>
                      <a:pt x="0" y="395"/>
                      <a:pt x="0" y="277"/>
                      <a:pt x="0" y="158"/>
                    </a:cubicBezTo>
                    <a:cubicBezTo>
                      <a:pt x="145" y="136"/>
                      <a:pt x="290" y="115"/>
                      <a:pt x="435" y="93"/>
                    </a:cubicBezTo>
                    <a:cubicBezTo>
                      <a:pt x="435" y="233"/>
                      <a:pt x="435" y="372"/>
                      <a:pt x="435" y="512"/>
                    </a:cubicBezTo>
                    <a:cubicBezTo>
                      <a:pt x="290" y="513"/>
                      <a:pt x="145" y="513"/>
                      <a:pt x="0" y="514"/>
                    </a:cubicBezTo>
                    <a:close/>
                    <a:moveTo>
                      <a:pt x="1064" y="1068"/>
                    </a:moveTo>
                    <a:cubicBezTo>
                      <a:pt x="871" y="1041"/>
                      <a:pt x="679" y="1015"/>
                      <a:pt x="486" y="988"/>
                    </a:cubicBezTo>
                    <a:cubicBezTo>
                      <a:pt x="486" y="845"/>
                      <a:pt x="486" y="704"/>
                      <a:pt x="486" y="561"/>
                    </a:cubicBezTo>
                    <a:cubicBezTo>
                      <a:pt x="679" y="562"/>
                      <a:pt x="871" y="563"/>
                      <a:pt x="1064" y="564"/>
                    </a:cubicBezTo>
                    <a:cubicBezTo>
                      <a:pt x="1064" y="732"/>
                      <a:pt x="1064" y="900"/>
                      <a:pt x="1064" y="1068"/>
                    </a:cubicBezTo>
                    <a:close/>
                    <a:moveTo>
                      <a:pt x="487" y="86"/>
                    </a:moveTo>
                    <a:cubicBezTo>
                      <a:pt x="679" y="57"/>
                      <a:pt x="871" y="29"/>
                      <a:pt x="1064" y="0"/>
                    </a:cubicBezTo>
                    <a:cubicBezTo>
                      <a:pt x="1064" y="170"/>
                      <a:pt x="1064" y="339"/>
                      <a:pt x="1064" y="509"/>
                    </a:cubicBezTo>
                    <a:cubicBezTo>
                      <a:pt x="871" y="510"/>
                      <a:pt x="679" y="511"/>
                      <a:pt x="487" y="512"/>
                    </a:cubicBezTo>
                    <a:cubicBezTo>
                      <a:pt x="486" y="508"/>
                      <a:pt x="486" y="91"/>
                      <a:pt x="487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7232" tIns="33616" rIns="67232" bIns="336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2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847175" y="1675874"/>
              <a:ext cx="1347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Windows 10</a:t>
              </a:r>
              <a:endParaRPr lang="en-GB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967214" y="2403978"/>
              <a:ext cx="3565576" cy="2279633"/>
              <a:chOff x="2376161" y="2718054"/>
              <a:chExt cx="925305" cy="59158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376161" y="2718054"/>
                <a:ext cx="925305" cy="591589"/>
              </a:xfrm>
              <a:custGeom>
                <a:avLst/>
                <a:gdLst>
                  <a:gd name="connsiteX0" fmla="*/ 256927 w 1579608"/>
                  <a:gd name="connsiteY0" fmla="*/ 66057 h 1009913"/>
                  <a:gd name="connsiteX1" fmla="*/ 256927 w 1579608"/>
                  <a:gd name="connsiteY1" fmla="*/ 682900 h 1009913"/>
                  <a:gd name="connsiteX2" fmla="*/ 1356925 w 1579608"/>
                  <a:gd name="connsiteY2" fmla="*/ 682900 h 1009913"/>
                  <a:gd name="connsiteX3" fmla="*/ 1356925 w 1579608"/>
                  <a:gd name="connsiteY3" fmla="*/ 66057 h 1009913"/>
                  <a:gd name="connsiteX4" fmla="*/ 0 w 1579608"/>
                  <a:gd name="connsiteY4" fmla="*/ 0 h 1009913"/>
                  <a:gd name="connsiteX5" fmla="*/ 1579608 w 1579608"/>
                  <a:gd name="connsiteY5" fmla="*/ 0 h 1009913"/>
                  <a:gd name="connsiteX6" fmla="*/ 1579608 w 1579608"/>
                  <a:gd name="connsiteY6" fmla="*/ 1009913 h 1009913"/>
                  <a:gd name="connsiteX7" fmla="*/ 0 w 1579608"/>
                  <a:gd name="connsiteY7" fmla="*/ 1009913 h 100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79608" h="1009913">
                    <a:moveTo>
                      <a:pt x="256927" y="66057"/>
                    </a:moveTo>
                    <a:lnTo>
                      <a:pt x="256927" y="682900"/>
                    </a:lnTo>
                    <a:lnTo>
                      <a:pt x="1356925" y="682900"/>
                    </a:lnTo>
                    <a:lnTo>
                      <a:pt x="1356925" y="66057"/>
                    </a:lnTo>
                    <a:close/>
                    <a:moveTo>
                      <a:pt x="0" y="0"/>
                    </a:moveTo>
                    <a:lnTo>
                      <a:pt x="1579608" y="0"/>
                    </a:lnTo>
                    <a:lnTo>
                      <a:pt x="1579608" y="1009913"/>
                    </a:lnTo>
                    <a:lnTo>
                      <a:pt x="0" y="1009913"/>
                    </a:lnTo>
                    <a:close/>
                  </a:path>
                </a:pathLst>
              </a:custGeom>
            </p:spPr>
          </p:pic>
          <p:pic>
            <p:nvPicPr>
              <p:cNvPr id="26" name="Laptop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26664" y="2756830"/>
                <a:ext cx="644358" cy="361336"/>
              </a:xfrm>
              <a:prstGeom prst="rect">
                <a:avLst/>
              </a:prstGeom>
            </p:spPr>
          </p:pic>
          <p:sp>
            <p:nvSpPr>
              <p:cNvPr id="27" name="Windows Flag"/>
              <p:cNvSpPr>
                <a:spLocks noEditPoints="1"/>
              </p:cNvSpPr>
              <p:nvPr/>
            </p:nvSpPr>
            <p:spPr bwMode="auto">
              <a:xfrm>
                <a:off x="2750017" y="2834216"/>
                <a:ext cx="204090" cy="204900"/>
              </a:xfrm>
              <a:custGeom>
                <a:avLst/>
                <a:gdLst>
                  <a:gd name="T0" fmla="*/ 435 w 1064"/>
                  <a:gd name="T1" fmla="*/ 980 h 1068"/>
                  <a:gd name="T2" fmla="*/ 0 w 1064"/>
                  <a:gd name="T3" fmla="*/ 919 h 1068"/>
                  <a:gd name="T4" fmla="*/ 0 w 1064"/>
                  <a:gd name="T5" fmla="*/ 559 h 1068"/>
                  <a:gd name="T6" fmla="*/ 435 w 1064"/>
                  <a:gd name="T7" fmla="*/ 561 h 1068"/>
                  <a:gd name="T8" fmla="*/ 435 w 1064"/>
                  <a:gd name="T9" fmla="*/ 980 h 1068"/>
                  <a:gd name="T10" fmla="*/ 0 w 1064"/>
                  <a:gd name="T11" fmla="*/ 514 h 1068"/>
                  <a:gd name="T12" fmla="*/ 0 w 1064"/>
                  <a:gd name="T13" fmla="*/ 158 h 1068"/>
                  <a:gd name="T14" fmla="*/ 435 w 1064"/>
                  <a:gd name="T15" fmla="*/ 93 h 1068"/>
                  <a:gd name="T16" fmla="*/ 435 w 1064"/>
                  <a:gd name="T17" fmla="*/ 512 h 1068"/>
                  <a:gd name="T18" fmla="*/ 0 w 1064"/>
                  <a:gd name="T19" fmla="*/ 514 h 1068"/>
                  <a:gd name="T20" fmla="*/ 1064 w 1064"/>
                  <a:gd name="T21" fmla="*/ 1068 h 1068"/>
                  <a:gd name="T22" fmla="*/ 486 w 1064"/>
                  <a:gd name="T23" fmla="*/ 988 h 1068"/>
                  <a:gd name="T24" fmla="*/ 486 w 1064"/>
                  <a:gd name="T25" fmla="*/ 561 h 1068"/>
                  <a:gd name="T26" fmla="*/ 1064 w 1064"/>
                  <a:gd name="T27" fmla="*/ 564 h 1068"/>
                  <a:gd name="T28" fmla="*/ 1064 w 1064"/>
                  <a:gd name="T29" fmla="*/ 1068 h 1068"/>
                  <a:gd name="T30" fmla="*/ 487 w 1064"/>
                  <a:gd name="T31" fmla="*/ 86 h 1068"/>
                  <a:gd name="T32" fmla="*/ 1064 w 1064"/>
                  <a:gd name="T33" fmla="*/ 0 h 1068"/>
                  <a:gd name="T34" fmla="*/ 1064 w 1064"/>
                  <a:gd name="T35" fmla="*/ 509 h 1068"/>
                  <a:gd name="T36" fmla="*/ 487 w 1064"/>
                  <a:gd name="T37" fmla="*/ 512 h 1068"/>
                  <a:gd name="T38" fmla="*/ 487 w 1064"/>
                  <a:gd name="T39" fmla="*/ 86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4" h="1068">
                    <a:moveTo>
                      <a:pt x="435" y="980"/>
                    </a:moveTo>
                    <a:cubicBezTo>
                      <a:pt x="290" y="960"/>
                      <a:pt x="145" y="940"/>
                      <a:pt x="0" y="919"/>
                    </a:cubicBezTo>
                    <a:cubicBezTo>
                      <a:pt x="0" y="799"/>
                      <a:pt x="0" y="680"/>
                      <a:pt x="0" y="559"/>
                    </a:cubicBezTo>
                    <a:cubicBezTo>
                      <a:pt x="145" y="560"/>
                      <a:pt x="290" y="561"/>
                      <a:pt x="435" y="561"/>
                    </a:cubicBezTo>
                    <a:cubicBezTo>
                      <a:pt x="435" y="564"/>
                      <a:pt x="436" y="976"/>
                      <a:pt x="435" y="980"/>
                    </a:cubicBezTo>
                    <a:close/>
                    <a:moveTo>
                      <a:pt x="0" y="514"/>
                    </a:moveTo>
                    <a:cubicBezTo>
                      <a:pt x="0" y="395"/>
                      <a:pt x="0" y="277"/>
                      <a:pt x="0" y="158"/>
                    </a:cubicBezTo>
                    <a:cubicBezTo>
                      <a:pt x="145" y="136"/>
                      <a:pt x="290" y="115"/>
                      <a:pt x="435" y="93"/>
                    </a:cubicBezTo>
                    <a:cubicBezTo>
                      <a:pt x="435" y="233"/>
                      <a:pt x="435" y="372"/>
                      <a:pt x="435" y="512"/>
                    </a:cubicBezTo>
                    <a:cubicBezTo>
                      <a:pt x="290" y="513"/>
                      <a:pt x="145" y="513"/>
                      <a:pt x="0" y="514"/>
                    </a:cubicBezTo>
                    <a:close/>
                    <a:moveTo>
                      <a:pt x="1064" y="1068"/>
                    </a:moveTo>
                    <a:cubicBezTo>
                      <a:pt x="871" y="1041"/>
                      <a:pt x="679" y="1015"/>
                      <a:pt x="486" y="988"/>
                    </a:cubicBezTo>
                    <a:cubicBezTo>
                      <a:pt x="486" y="845"/>
                      <a:pt x="486" y="704"/>
                      <a:pt x="486" y="561"/>
                    </a:cubicBezTo>
                    <a:cubicBezTo>
                      <a:pt x="679" y="562"/>
                      <a:pt x="871" y="563"/>
                      <a:pt x="1064" y="564"/>
                    </a:cubicBezTo>
                    <a:cubicBezTo>
                      <a:pt x="1064" y="732"/>
                      <a:pt x="1064" y="900"/>
                      <a:pt x="1064" y="1068"/>
                    </a:cubicBezTo>
                    <a:close/>
                    <a:moveTo>
                      <a:pt x="487" y="86"/>
                    </a:moveTo>
                    <a:cubicBezTo>
                      <a:pt x="679" y="57"/>
                      <a:pt x="871" y="29"/>
                      <a:pt x="1064" y="0"/>
                    </a:cubicBezTo>
                    <a:cubicBezTo>
                      <a:pt x="1064" y="170"/>
                      <a:pt x="1064" y="339"/>
                      <a:pt x="1064" y="509"/>
                    </a:cubicBezTo>
                    <a:cubicBezTo>
                      <a:pt x="871" y="510"/>
                      <a:pt x="679" y="511"/>
                      <a:pt x="487" y="512"/>
                    </a:cubicBezTo>
                    <a:cubicBezTo>
                      <a:pt x="486" y="508"/>
                      <a:pt x="486" y="91"/>
                      <a:pt x="487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7232" tIns="33616" rIns="67232" bIns="336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2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1" name="Windows Flag"/>
          <p:cNvSpPr>
            <a:spLocks noEditPoints="1"/>
          </p:cNvSpPr>
          <p:nvPr/>
        </p:nvSpPr>
        <p:spPr bwMode="auto">
          <a:xfrm>
            <a:off x="2085139" y="2968456"/>
            <a:ext cx="786442" cy="789563"/>
          </a:xfrm>
          <a:custGeom>
            <a:avLst/>
            <a:gdLst>
              <a:gd name="T0" fmla="*/ 435 w 1064"/>
              <a:gd name="T1" fmla="*/ 980 h 1068"/>
              <a:gd name="T2" fmla="*/ 0 w 1064"/>
              <a:gd name="T3" fmla="*/ 919 h 1068"/>
              <a:gd name="T4" fmla="*/ 0 w 1064"/>
              <a:gd name="T5" fmla="*/ 559 h 1068"/>
              <a:gd name="T6" fmla="*/ 435 w 1064"/>
              <a:gd name="T7" fmla="*/ 561 h 1068"/>
              <a:gd name="T8" fmla="*/ 435 w 1064"/>
              <a:gd name="T9" fmla="*/ 980 h 1068"/>
              <a:gd name="T10" fmla="*/ 0 w 1064"/>
              <a:gd name="T11" fmla="*/ 514 h 1068"/>
              <a:gd name="T12" fmla="*/ 0 w 1064"/>
              <a:gd name="T13" fmla="*/ 158 h 1068"/>
              <a:gd name="T14" fmla="*/ 435 w 1064"/>
              <a:gd name="T15" fmla="*/ 93 h 1068"/>
              <a:gd name="T16" fmla="*/ 435 w 1064"/>
              <a:gd name="T17" fmla="*/ 512 h 1068"/>
              <a:gd name="T18" fmla="*/ 0 w 1064"/>
              <a:gd name="T19" fmla="*/ 514 h 1068"/>
              <a:gd name="T20" fmla="*/ 1064 w 1064"/>
              <a:gd name="T21" fmla="*/ 1068 h 1068"/>
              <a:gd name="T22" fmla="*/ 486 w 1064"/>
              <a:gd name="T23" fmla="*/ 988 h 1068"/>
              <a:gd name="T24" fmla="*/ 486 w 1064"/>
              <a:gd name="T25" fmla="*/ 561 h 1068"/>
              <a:gd name="T26" fmla="*/ 1064 w 1064"/>
              <a:gd name="T27" fmla="*/ 564 h 1068"/>
              <a:gd name="T28" fmla="*/ 1064 w 1064"/>
              <a:gd name="T29" fmla="*/ 1068 h 1068"/>
              <a:gd name="T30" fmla="*/ 487 w 1064"/>
              <a:gd name="T31" fmla="*/ 86 h 1068"/>
              <a:gd name="T32" fmla="*/ 1064 w 1064"/>
              <a:gd name="T33" fmla="*/ 0 h 1068"/>
              <a:gd name="T34" fmla="*/ 1064 w 1064"/>
              <a:gd name="T35" fmla="*/ 509 h 1068"/>
              <a:gd name="T36" fmla="*/ 487 w 1064"/>
              <a:gd name="T37" fmla="*/ 512 h 1068"/>
              <a:gd name="T38" fmla="*/ 487 w 1064"/>
              <a:gd name="T39" fmla="*/ 86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4" h="1068">
                <a:moveTo>
                  <a:pt x="435" y="980"/>
                </a:moveTo>
                <a:cubicBezTo>
                  <a:pt x="290" y="960"/>
                  <a:pt x="145" y="940"/>
                  <a:pt x="0" y="919"/>
                </a:cubicBezTo>
                <a:cubicBezTo>
                  <a:pt x="0" y="799"/>
                  <a:pt x="0" y="680"/>
                  <a:pt x="0" y="559"/>
                </a:cubicBezTo>
                <a:cubicBezTo>
                  <a:pt x="145" y="560"/>
                  <a:pt x="290" y="561"/>
                  <a:pt x="435" y="561"/>
                </a:cubicBezTo>
                <a:cubicBezTo>
                  <a:pt x="435" y="564"/>
                  <a:pt x="436" y="976"/>
                  <a:pt x="435" y="980"/>
                </a:cubicBezTo>
                <a:close/>
                <a:moveTo>
                  <a:pt x="0" y="514"/>
                </a:moveTo>
                <a:cubicBezTo>
                  <a:pt x="0" y="395"/>
                  <a:pt x="0" y="277"/>
                  <a:pt x="0" y="158"/>
                </a:cubicBezTo>
                <a:cubicBezTo>
                  <a:pt x="145" y="136"/>
                  <a:pt x="290" y="115"/>
                  <a:pt x="435" y="93"/>
                </a:cubicBezTo>
                <a:cubicBezTo>
                  <a:pt x="435" y="233"/>
                  <a:pt x="435" y="372"/>
                  <a:pt x="435" y="512"/>
                </a:cubicBezTo>
                <a:cubicBezTo>
                  <a:pt x="290" y="513"/>
                  <a:pt x="145" y="513"/>
                  <a:pt x="0" y="514"/>
                </a:cubicBezTo>
                <a:close/>
                <a:moveTo>
                  <a:pt x="1064" y="1068"/>
                </a:moveTo>
                <a:cubicBezTo>
                  <a:pt x="871" y="1041"/>
                  <a:pt x="679" y="1015"/>
                  <a:pt x="486" y="988"/>
                </a:cubicBezTo>
                <a:cubicBezTo>
                  <a:pt x="486" y="845"/>
                  <a:pt x="486" y="704"/>
                  <a:pt x="486" y="561"/>
                </a:cubicBezTo>
                <a:cubicBezTo>
                  <a:pt x="679" y="562"/>
                  <a:pt x="871" y="563"/>
                  <a:pt x="1064" y="564"/>
                </a:cubicBezTo>
                <a:cubicBezTo>
                  <a:pt x="1064" y="732"/>
                  <a:pt x="1064" y="900"/>
                  <a:pt x="1064" y="1068"/>
                </a:cubicBezTo>
                <a:close/>
                <a:moveTo>
                  <a:pt x="487" y="86"/>
                </a:moveTo>
                <a:cubicBezTo>
                  <a:pt x="679" y="57"/>
                  <a:pt x="871" y="29"/>
                  <a:pt x="1064" y="0"/>
                </a:cubicBezTo>
                <a:cubicBezTo>
                  <a:pt x="1064" y="170"/>
                  <a:pt x="1064" y="339"/>
                  <a:pt x="1064" y="509"/>
                </a:cubicBezTo>
                <a:cubicBezTo>
                  <a:pt x="871" y="510"/>
                  <a:pt x="679" y="511"/>
                  <a:pt x="487" y="512"/>
                </a:cubicBezTo>
                <a:cubicBezTo>
                  <a:pt x="486" y="508"/>
                  <a:pt x="486" y="91"/>
                  <a:pt x="487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21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73" y="2403978"/>
            <a:ext cx="1026509" cy="198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6295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8.1 Universal Apps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1780009" y="2403978"/>
            <a:ext cx="9619417" cy="2955922"/>
            <a:chOff x="1913373" y="2403978"/>
            <a:chExt cx="9619417" cy="2955922"/>
          </a:xfrm>
        </p:grpSpPr>
        <p:sp>
          <p:nvSpPr>
            <p:cNvPr id="12" name="TextBox 11"/>
            <p:cNvSpPr txBox="1"/>
            <p:nvPr/>
          </p:nvSpPr>
          <p:spPr>
            <a:xfrm>
              <a:off x="1913373" y="4990568"/>
              <a:ext cx="1404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Windows 8.1</a:t>
              </a:r>
              <a:endParaRPr lang="en-GB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008814" y="2403979"/>
              <a:ext cx="3296861" cy="8592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/>
                <a:t>Merge UX</a:t>
              </a:r>
              <a:endParaRPr lang="en-GB" sz="1400" b="1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008814" y="3478379"/>
              <a:ext cx="3296861" cy="9368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/>
                <a:t>Refactor to single code-base &amp; to target UAP APIs</a:t>
              </a:r>
              <a:endParaRPr lang="en-GB" sz="1400" b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359296" y="3522125"/>
              <a:ext cx="1215837" cy="1184120"/>
              <a:chOff x="7185213" y="1892624"/>
              <a:chExt cx="3339912" cy="3252785"/>
            </a:xfrm>
          </p:grpSpPr>
          <p:pic>
            <p:nvPicPr>
              <p:cNvPr id="20" name="Phone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5213" y="1892624"/>
                <a:ext cx="3339912" cy="3252785"/>
              </a:xfrm>
              <a:prstGeom prst="rect">
                <a:avLst/>
              </a:prstGeom>
            </p:spPr>
          </p:pic>
          <p:sp>
            <p:nvSpPr>
              <p:cNvPr id="22" name="Windows Flag"/>
              <p:cNvSpPr>
                <a:spLocks noEditPoints="1"/>
              </p:cNvSpPr>
              <p:nvPr/>
            </p:nvSpPr>
            <p:spPr bwMode="auto">
              <a:xfrm>
                <a:off x="8279892" y="2929868"/>
                <a:ext cx="816997" cy="820242"/>
              </a:xfrm>
              <a:custGeom>
                <a:avLst/>
                <a:gdLst>
                  <a:gd name="T0" fmla="*/ 435 w 1064"/>
                  <a:gd name="T1" fmla="*/ 980 h 1068"/>
                  <a:gd name="T2" fmla="*/ 0 w 1064"/>
                  <a:gd name="T3" fmla="*/ 919 h 1068"/>
                  <a:gd name="T4" fmla="*/ 0 w 1064"/>
                  <a:gd name="T5" fmla="*/ 559 h 1068"/>
                  <a:gd name="T6" fmla="*/ 435 w 1064"/>
                  <a:gd name="T7" fmla="*/ 561 h 1068"/>
                  <a:gd name="T8" fmla="*/ 435 w 1064"/>
                  <a:gd name="T9" fmla="*/ 980 h 1068"/>
                  <a:gd name="T10" fmla="*/ 0 w 1064"/>
                  <a:gd name="T11" fmla="*/ 514 h 1068"/>
                  <a:gd name="T12" fmla="*/ 0 w 1064"/>
                  <a:gd name="T13" fmla="*/ 158 h 1068"/>
                  <a:gd name="T14" fmla="*/ 435 w 1064"/>
                  <a:gd name="T15" fmla="*/ 93 h 1068"/>
                  <a:gd name="T16" fmla="*/ 435 w 1064"/>
                  <a:gd name="T17" fmla="*/ 512 h 1068"/>
                  <a:gd name="T18" fmla="*/ 0 w 1064"/>
                  <a:gd name="T19" fmla="*/ 514 h 1068"/>
                  <a:gd name="T20" fmla="*/ 1064 w 1064"/>
                  <a:gd name="T21" fmla="*/ 1068 h 1068"/>
                  <a:gd name="T22" fmla="*/ 486 w 1064"/>
                  <a:gd name="T23" fmla="*/ 988 h 1068"/>
                  <a:gd name="T24" fmla="*/ 486 w 1064"/>
                  <a:gd name="T25" fmla="*/ 561 h 1068"/>
                  <a:gd name="T26" fmla="*/ 1064 w 1064"/>
                  <a:gd name="T27" fmla="*/ 564 h 1068"/>
                  <a:gd name="T28" fmla="*/ 1064 w 1064"/>
                  <a:gd name="T29" fmla="*/ 1068 h 1068"/>
                  <a:gd name="T30" fmla="*/ 487 w 1064"/>
                  <a:gd name="T31" fmla="*/ 86 h 1068"/>
                  <a:gd name="T32" fmla="*/ 1064 w 1064"/>
                  <a:gd name="T33" fmla="*/ 0 h 1068"/>
                  <a:gd name="T34" fmla="*/ 1064 w 1064"/>
                  <a:gd name="T35" fmla="*/ 509 h 1068"/>
                  <a:gd name="T36" fmla="*/ 487 w 1064"/>
                  <a:gd name="T37" fmla="*/ 512 h 1068"/>
                  <a:gd name="T38" fmla="*/ 487 w 1064"/>
                  <a:gd name="T39" fmla="*/ 86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4" h="1068">
                    <a:moveTo>
                      <a:pt x="435" y="980"/>
                    </a:moveTo>
                    <a:cubicBezTo>
                      <a:pt x="290" y="960"/>
                      <a:pt x="145" y="940"/>
                      <a:pt x="0" y="919"/>
                    </a:cubicBezTo>
                    <a:cubicBezTo>
                      <a:pt x="0" y="799"/>
                      <a:pt x="0" y="680"/>
                      <a:pt x="0" y="559"/>
                    </a:cubicBezTo>
                    <a:cubicBezTo>
                      <a:pt x="145" y="560"/>
                      <a:pt x="290" y="561"/>
                      <a:pt x="435" y="561"/>
                    </a:cubicBezTo>
                    <a:cubicBezTo>
                      <a:pt x="435" y="564"/>
                      <a:pt x="436" y="976"/>
                      <a:pt x="435" y="980"/>
                    </a:cubicBezTo>
                    <a:close/>
                    <a:moveTo>
                      <a:pt x="0" y="514"/>
                    </a:moveTo>
                    <a:cubicBezTo>
                      <a:pt x="0" y="395"/>
                      <a:pt x="0" y="277"/>
                      <a:pt x="0" y="158"/>
                    </a:cubicBezTo>
                    <a:cubicBezTo>
                      <a:pt x="145" y="136"/>
                      <a:pt x="290" y="115"/>
                      <a:pt x="435" y="93"/>
                    </a:cubicBezTo>
                    <a:cubicBezTo>
                      <a:pt x="435" y="233"/>
                      <a:pt x="435" y="372"/>
                      <a:pt x="435" y="512"/>
                    </a:cubicBezTo>
                    <a:cubicBezTo>
                      <a:pt x="290" y="513"/>
                      <a:pt x="145" y="513"/>
                      <a:pt x="0" y="514"/>
                    </a:cubicBezTo>
                    <a:close/>
                    <a:moveTo>
                      <a:pt x="1064" y="1068"/>
                    </a:moveTo>
                    <a:cubicBezTo>
                      <a:pt x="871" y="1041"/>
                      <a:pt x="679" y="1015"/>
                      <a:pt x="486" y="988"/>
                    </a:cubicBezTo>
                    <a:cubicBezTo>
                      <a:pt x="486" y="845"/>
                      <a:pt x="486" y="704"/>
                      <a:pt x="486" y="561"/>
                    </a:cubicBezTo>
                    <a:cubicBezTo>
                      <a:pt x="679" y="562"/>
                      <a:pt x="871" y="563"/>
                      <a:pt x="1064" y="564"/>
                    </a:cubicBezTo>
                    <a:cubicBezTo>
                      <a:pt x="1064" y="732"/>
                      <a:pt x="1064" y="900"/>
                      <a:pt x="1064" y="1068"/>
                    </a:cubicBezTo>
                    <a:close/>
                    <a:moveTo>
                      <a:pt x="487" y="86"/>
                    </a:moveTo>
                    <a:cubicBezTo>
                      <a:pt x="679" y="57"/>
                      <a:pt x="871" y="29"/>
                      <a:pt x="1064" y="0"/>
                    </a:cubicBezTo>
                    <a:cubicBezTo>
                      <a:pt x="1064" y="170"/>
                      <a:pt x="1064" y="339"/>
                      <a:pt x="1064" y="509"/>
                    </a:cubicBezTo>
                    <a:cubicBezTo>
                      <a:pt x="871" y="510"/>
                      <a:pt x="679" y="511"/>
                      <a:pt x="487" y="512"/>
                    </a:cubicBezTo>
                    <a:cubicBezTo>
                      <a:pt x="486" y="508"/>
                      <a:pt x="486" y="91"/>
                      <a:pt x="487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7232" tIns="33616" rIns="67232" bIns="336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2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076452" y="4990568"/>
              <a:ext cx="1347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Windows 10</a:t>
              </a:r>
              <a:endParaRPr lang="en-GB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967214" y="2403978"/>
              <a:ext cx="3565576" cy="2279633"/>
              <a:chOff x="2376161" y="2718054"/>
              <a:chExt cx="925305" cy="59158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376161" y="2718054"/>
                <a:ext cx="925305" cy="591589"/>
              </a:xfrm>
              <a:custGeom>
                <a:avLst/>
                <a:gdLst>
                  <a:gd name="connsiteX0" fmla="*/ 256927 w 1579608"/>
                  <a:gd name="connsiteY0" fmla="*/ 66057 h 1009913"/>
                  <a:gd name="connsiteX1" fmla="*/ 256927 w 1579608"/>
                  <a:gd name="connsiteY1" fmla="*/ 682900 h 1009913"/>
                  <a:gd name="connsiteX2" fmla="*/ 1356925 w 1579608"/>
                  <a:gd name="connsiteY2" fmla="*/ 682900 h 1009913"/>
                  <a:gd name="connsiteX3" fmla="*/ 1356925 w 1579608"/>
                  <a:gd name="connsiteY3" fmla="*/ 66057 h 1009913"/>
                  <a:gd name="connsiteX4" fmla="*/ 0 w 1579608"/>
                  <a:gd name="connsiteY4" fmla="*/ 0 h 1009913"/>
                  <a:gd name="connsiteX5" fmla="*/ 1579608 w 1579608"/>
                  <a:gd name="connsiteY5" fmla="*/ 0 h 1009913"/>
                  <a:gd name="connsiteX6" fmla="*/ 1579608 w 1579608"/>
                  <a:gd name="connsiteY6" fmla="*/ 1009913 h 1009913"/>
                  <a:gd name="connsiteX7" fmla="*/ 0 w 1579608"/>
                  <a:gd name="connsiteY7" fmla="*/ 1009913 h 100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79608" h="1009913">
                    <a:moveTo>
                      <a:pt x="256927" y="66057"/>
                    </a:moveTo>
                    <a:lnTo>
                      <a:pt x="256927" y="682900"/>
                    </a:lnTo>
                    <a:lnTo>
                      <a:pt x="1356925" y="682900"/>
                    </a:lnTo>
                    <a:lnTo>
                      <a:pt x="1356925" y="66057"/>
                    </a:lnTo>
                    <a:close/>
                    <a:moveTo>
                      <a:pt x="0" y="0"/>
                    </a:moveTo>
                    <a:lnTo>
                      <a:pt x="1579608" y="0"/>
                    </a:lnTo>
                    <a:lnTo>
                      <a:pt x="1579608" y="1009913"/>
                    </a:lnTo>
                    <a:lnTo>
                      <a:pt x="0" y="1009913"/>
                    </a:lnTo>
                    <a:close/>
                  </a:path>
                </a:pathLst>
              </a:custGeom>
            </p:spPr>
          </p:pic>
          <p:pic>
            <p:nvPicPr>
              <p:cNvPr id="26" name="Laptop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26664" y="2756830"/>
                <a:ext cx="644358" cy="361336"/>
              </a:xfrm>
              <a:prstGeom prst="rect">
                <a:avLst/>
              </a:prstGeom>
            </p:spPr>
          </p:pic>
          <p:sp>
            <p:nvSpPr>
              <p:cNvPr id="27" name="Windows Flag"/>
              <p:cNvSpPr>
                <a:spLocks noEditPoints="1"/>
              </p:cNvSpPr>
              <p:nvPr/>
            </p:nvSpPr>
            <p:spPr bwMode="auto">
              <a:xfrm>
                <a:off x="2750017" y="2834216"/>
                <a:ext cx="204090" cy="204900"/>
              </a:xfrm>
              <a:custGeom>
                <a:avLst/>
                <a:gdLst>
                  <a:gd name="T0" fmla="*/ 435 w 1064"/>
                  <a:gd name="T1" fmla="*/ 980 h 1068"/>
                  <a:gd name="T2" fmla="*/ 0 w 1064"/>
                  <a:gd name="T3" fmla="*/ 919 h 1068"/>
                  <a:gd name="T4" fmla="*/ 0 w 1064"/>
                  <a:gd name="T5" fmla="*/ 559 h 1068"/>
                  <a:gd name="T6" fmla="*/ 435 w 1064"/>
                  <a:gd name="T7" fmla="*/ 561 h 1068"/>
                  <a:gd name="T8" fmla="*/ 435 w 1064"/>
                  <a:gd name="T9" fmla="*/ 980 h 1068"/>
                  <a:gd name="T10" fmla="*/ 0 w 1064"/>
                  <a:gd name="T11" fmla="*/ 514 h 1068"/>
                  <a:gd name="T12" fmla="*/ 0 w 1064"/>
                  <a:gd name="T13" fmla="*/ 158 h 1068"/>
                  <a:gd name="T14" fmla="*/ 435 w 1064"/>
                  <a:gd name="T15" fmla="*/ 93 h 1068"/>
                  <a:gd name="T16" fmla="*/ 435 w 1064"/>
                  <a:gd name="T17" fmla="*/ 512 h 1068"/>
                  <a:gd name="T18" fmla="*/ 0 w 1064"/>
                  <a:gd name="T19" fmla="*/ 514 h 1068"/>
                  <a:gd name="T20" fmla="*/ 1064 w 1064"/>
                  <a:gd name="T21" fmla="*/ 1068 h 1068"/>
                  <a:gd name="T22" fmla="*/ 486 w 1064"/>
                  <a:gd name="T23" fmla="*/ 988 h 1068"/>
                  <a:gd name="T24" fmla="*/ 486 w 1064"/>
                  <a:gd name="T25" fmla="*/ 561 h 1068"/>
                  <a:gd name="T26" fmla="*/ 1064 w 1064"/>
                  <a:gd name="T27" fmla="*/ 564 h 1068"/>
                  <a:gd name="T28" fmla="*/ 1064 w 1064"/>
                  <a:gd name="T29" fmla="*/ 1068 h 1068"/>
                  <a:gd name="T30" fmla="*/ 487 w 1064"/>
                  <a:gd name="T31" fmla="*/ 86 h 1068"/>
                  <a:gd name="T32" fmla="*/ 1064 w 1064"/>
                  <a:gd name="T33" fmla="*/ 0 h 1068"/>
                  <a:gd name="T34" fmla="*/ 1064 w 1064"/>
                  <a:gd name="T35" fmla="*/ 509 h 1068"/>
                  <a:gd name="T36" fmla="*/ 487 w 1064"/>
                  <a:gd name="T37" fmla="*/ 512 h 1068"/>
                  <a:gd name="T38" fmla="*/ 487 w 1064"/>
                  <a:gd name="T39" fmla="*/ 86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4" h="1068">
                    <a:moveTo>
                      <a:pt x="435" y="980"/>
                    </a:moveTo>
                    <a:cubicBezTo>
                      <a:pt x="290" y="960"/>
                      <a:pt x="145" y="940"/>
                      <a:pt x="0" y="919"/>
                    </a:cubicBezTo>
                    <a:cubicBezTo>
                      <a:pt x="0" y="799"/>
                      <a:pt x="0" y="680"/>
                      <a:pt x="0" y="559"/>
                    </a:cubicBezTo>
                    <a:cubicBezTo>
                      <a:pt x="145" y="560"/>
                      <a:pt x="290" y="561"/>
                      <a:pt x="435" y="561"/>
                    </a:cubicBezTo>
                    <a:cubicBezTo>
                      <a:pt x="435" y="564"/>
                      <a:pt x="436" y="976"/>
                      <a:pt x="435" y="980"/>
                    </a:cubicBezTo>
                    <a:close/>
                    <a:moveTo>
                      <a:pt x="0" y="514"/>
                    </a:moveTo>
                    <a:cubicBezTo>
                      <a:pt x="0" y="395"/>
                      <a:pt x="0" y="277"/>
                      <a:pt x="0" y="158"/>
                    </a:cubicBezTo>
                    <a:cubicBezTo>
                      <a:pt x="145" y="136"/>
                      <a:pt x="290" y="115"/>
                      <a:pt x="435" y="93"/>
                    </a:cubicBezTo>
                    <a:cubicBezTo>
                      <a:pt x="435" y="233"/>
                      <a:pt x="435" y="372"/>
                      <a:pt x="435" y="512"/>
                    </a:cubicBezTo>
                    <a:cubicBezTo>
                      <a:pt x="290" y="513"/>
                      <a:pt x="145" y="513"/>
                      <a:pt x="0" y="514"/>
                    </a:cubicBezTo>
                    <a:close/>
                    <a:moveTo>
                      <a:pt x="1064" y="1068"/>
                    </a:moveTo>
                    <a:cubicBezTo>
                      <a:pt x="871" y="1041"/>
                      <a:pt x="679" y="1015"/>
                      <a:pt x="486" y="988"/>
                    </a:cubicBezTo>
                    <a:cubicBezTo>
                      <a:pt x="486" y="845"/>
                      <a:pt x="486" y="704"/>
                      <a:pt x="486" y="561"/>
                    </a:cubicBezTo>
                    <a:cubicBezTo>
                      <a:pt x="679" y="562"/>
                      <a:pt x="871" y="563"/>
                      <a:pt x="1064" y="564"/>
                    </a:cubicBezTo>
                    <a:cubicBezTo>
                      <a:pt x="1064" y="732"/>
                      <a:pt x="1064" y="900"/>
                      <a:pt x="1064" y="1068"/>
                    </a:cubicBezTo>
                    <a:close/>
                    <a:moveTo>
                      <a:pt x="487" y="86"/>
                    </a:moveTo>
                    <a:cubicBezTo>
                      <a:pt x="679" y="57"/>
                      <a:pt x="871" y="29"/>
                      <a:pt x="1064" y="0"/>
                    </a:cubicBezTo>
                    <a:cubicBezTo>
                      <a:pt x="1064" y="170"/>
                      <a:pt x="1064" y="339"/>
                      <a:pt x="1064" y="509"/>
                    </a:cubicBezTo>
                    <a:cubicBezTo>
                      <a:pt x="871" y="510"/>
                      <a:pt x="679" y="511"/>
                      <a:pt x="487" y="512"/>
                    </a:cubicBezTo>
                    <a:cubicBezTo>
                      <a:pt x="486" y="508"/>
                      <a:pt x="486" y="91"/>
                      <a:pt x="487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7232" tIns="33616" rIns="67232" bIns="3361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2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580356" y="5503062"/>
            <a:ext cx="20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Windows Phone 8.1</a:t>
            </a:r>
            <a:endParaRPr lang="en-GB" dirty="0"/>
          </a:p>
        </p:txBody>
      </p:sp>
      <p:pic>
        <p:nvPicPr>
          <p:cNvPr id="37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56" y="2557733"/>
            <a:ext cx="2552287" cy="1601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9" y="3189796"/>
            <a:ext cx="734190" cy="1419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9927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Phone Silverlight Apps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-66675" y="6571408"/>
            <a:ext cx="5945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*Silverlight on Windows Phone 8.1 can be a mix of Silverlight and </a:t>
            </a:r>
            <a:r>
              <a:rPr lang="en-GB" sz="1400" dirty="0" err="1" smtClean="0"/>
              <a:t>WinRT</a:t>
            </a:r>
            <a:r>
              <a:rPr lang="en-GB" sz="1400" dirty="0" smtClean="0"/>
              <a:t> APIs</a:t>
            </a:r>
            <a:endParaRPr lang="en-GB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17280" y="1481138"/>
            <a:ext cx="2424224" cy="3878762"/>
            <a:chOff x="1091813" y="514376"/>
            <a:chExt cx="2424224" cy="3878762"/>
          </a:xfrm>
        </p:grpSpPr>
        <p:pic>
          <p:nvPicPr>
            <p:cNvPr id="5" name="Picture 4" descr="phon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13" y="514376"/>
              <a:ext cx="2424224" cy="3878762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581149" y="1325851"/>
              <a:ext cx="1400176" cy="2103149"/>
              <a:chOff x="4371974" y="1839939"/>
              <a:chExt cx="1685926" cy="227486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71974" y="1839939"/>
                <a:ext cx="1685926" cy="2274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0169" y="2538391"/>
                <a:ext cx="1549537" cy="503521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1210019" y="5041493"/>
            <a:ext cx="2438745" cy="1204467"/>
            <a:chOff x="1768088" y="5272861"/>
            <a:chExt cx="2438745" cy="1204467"/>
          </a:xfrm>
        </p:grpSpPr>
        <p:sp>
          <p:nvSpPr>
            <p:cNvPr id="10" name="TextBox 9"/>
            <p:cNvSpPr txBox="1"/>
            <p:nvPr/>
          </p:nvSpPr>
          <p:spPr>
            <a:xfrm>
              <a:off x="1768088" y="5272861"/>
              <a:ext cx="2438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Windows Phone 7.5/7.8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8845" y="5690429"/>
              <a:ext cx="2057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Windows Phone 8.0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58845" y="6107996"/>
              <a:ext cx="2172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Windows Phone 8.1*</a:t>
              </a:r>
              <a:endParaRPr lang="en-GB" dirty="0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3458006" y="2010230"/>
            <a:ext cx="3459629" cy="87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Port the UI Silverlight -&gt; Windows XAML</a:t>
            </a:r>
            <a:endParaRPr lang="en-GB" sz="1400" b="1" dirty="0"/>
          </a:p>
        </p:txBody>
      </p:sp>
      <p:sp>
        <p:nvSpPr>
          <p:cNvPr id="16" name="Right Arrow 15"/>
          <p:cNvSpPr/>
          <p:nvPr/>
        </p:nvSpPr>
        <p:spPr>
          <a:xfrm>
            <a:off x="3458006" y="2976369"/>
            <a:ext cx="3459629" cy="858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Rewrite code to target UWP APIs*</a:t>
            </a:r>
            <a:endParaRPr lang="en-GB" sz="1400" b="1" dirty="0"/>
          </a:p>
        </p:txBody>
      </p:sp>
      <p:sp>
        <p:nvSpPr>
          <p:cNvPr id="18" name="Right Arrow 17"/>
          <p:cNvSpPr/>
          <p:nvPr/>
        </p:nvSpPr>
        <p:spPr>
          <a:xfrm>
            <a:off x="3458006" y="3945773"/>
            <a:ext cx="3459629" cy="838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Design UX for multiple form factors</a:t>
            </a:r>
            <a:endParaRPr lang="en-GB" sz="14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215992" y="3522125"/>
            <a:ext cx="1215837" cy="1184120"/>
            <a:chOff x="7185213" y="1892624"/>
            <a:chExt cx="3339912" cy="3252785"/>
          </a:xfrm>
        </p:grpSpPr>
        <p:pic>
          <p:nvPicPr>
            <p:cNvPr id="20" name="Phone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213" y="1892624"/>
              <a:ext cx="3339912" cy="3252785"/>
            </a:xfrm>
            <a:prstGeom prst="rect">
              <a:avLst/>
            </a:prstGeom>
          </p:spPr>
        </p:pic>
        <p:sp>
          <p:nvSpPr>
            <p:cNvPr id="22" name="Windows Flag"/>
            <p:cNvSpPr>
              <a:spLocks noEditPoints="1"/>
            </p:cNvSpPr>
            <p:nvPr/>
          </p:nvSpPr>
          <p:spPr bwMode="auto">
            <a:xfrm>
              <a:off x="8279892" y="2929868"/>
              <a:ext cx="816997" cy="820242"/>
            </a:xfrm>
            <a:custGeom>
              <a:avLst/>
              <a:gdLst>
                <a:gd name="T0" fmla="*/ 435 w 1064"/>
                <a:gd name="T1" fmla="*/ 980 h 1068"/>
                <a:gd name="T2" fmla="*/ 0 w 1064"/>
                <a:gd name="T3" fmla="*/ 919 h 1068"/>
                <a:gd name="T4" fmla="*/ 0 w 1064"/>
                <a:gd name="T5" fmla="*/ 559 h 1068"/>
                <a:gd name="T6" fmla="*/ 435 w 1064"/>
                <a:gd name="T7" fmla="*/ 561 h 1068"/>
                <a:gd name="T8" fmla="*/ 435 w 1064"/>
                <a:gd name="T9" fmla="*/ 980 h 1068"/>
                <a:gd name="T10" fmla="*/ 0 w 1064"/>
                <a:gd name="T11" fmla="*/ 514 h 1068"/>
                <a:gd name="T12" fmla="*/ 0 w 1064"/>
                <a:gd name="T13" fmla="*/ 158 h 1068"/>
                <a:gd name="T14" fmla="*/ 435 w 1064"/>
                <a:gd name="T15" fmla="*/ 93 h 1068"/>
                <a:gd name="T16" fmla="*/ 435 w 1064"/>
                <a:gd name="T17" fmla="*/ 512 h 1068"/>
                <a:gd name="T18" fmla="*/ 0 w 1064"/>
                <a:gd name="T19" fmla="*/ 514 h 1068"/>
                <a:gd name="T20" fmla="*/ 1064 w 1064"/>
                <a:gd name="T21" fmla="*/ 1068 h 1068"/>
                <a:gd name="T22" fmla="*/ 486 w 1064"/>
                <a:gd name="T23" fmla="*/ 988 h 1068"/>
                <a:gd name="T24" fmla="*/ 486 w 1064"/>
                <a:gd name="T25" fmla="*/ 561 h 1068"/>
                <a:gd name="T26" fmla="*/ 1064 w 1064"/>
                <a:gd name="T27" fmla="*/ 564 h 1068"/>
                <a:gd name="T28" fmla="*/ 1064 w 1064"/>
                <a:gd name="T29" fmla="*/ 1068 h 1068"/>
                <a:gd name="T30" fmla="*/ 487 w 1064"/>
                <a:gd name="T31" fmla="*/ 86 h 1068"/>
                <a:gd name="T32" fmla="*/ 1064 w 1064"/>
                <a:gd name="T33" fmla="*/ 0 h 1068"/>
                <a:gd name="T34" fmla="*/ 1064 w 1064"/>
                <a:gd name="T35" fmla="*/ 509 h 1068"/>
                <a:gd name="T36" fmla="*/ 487 w 1064"/>
                <a:gd name="T37" fmla="*/ 512 h 1068"/>
                <a:gd name="T38" fmla="*/ 487 w 1064"/>
                <a:gd name="T39" fmla="*/ 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4" h="1068">
                  <a:moveTo>
                    <a:pt x="435" y="980"/>
                  </a:moveTo>
                  <a:cubicBezTo>
                    <a:pt x="290" y="960"/>
                    <a:pt x="145" y="940"/>
                    <a:pt x="0" y="919"/>
                  </a:cubicBezTo>
                  <a:cubicBezTo>
                    <a:pt x="0" y="799"/>
                    <a:pt x="0" y="680"/>
                    <a:pt x="0" y="559"/>
                  </a:cubicBezTo>
                  <a:cubicBezTo>
                    <a:pt x="145" y="560"/>
                    <a:pt x="290" y="561"/>
                    <a:pt x="435" y="561"/>
                  </a:cubicBezTo>
                  <a:cubicBezTo>
                    <a:pt x="435" y="564"/>
                    <a:pt x="436" y="976"/>
                    <a:pt x="435" y="980"/>
                  </a:cubicBezTo>
                  <a:close/>
                  <a:moveTo>
                    <a:pt x="0" y="514"/>
                  </a:moveTo>
                  <a:cubicBezTo>
                    <a:pt x="0" y="395"/>
                    <a:pt x="0" y="277"/>
                    <a:pt x="0" y="158"/>
                  </a:cubicBezTo>
                  <a:cubicBezTo>
                    <a:pt x="145" y="136"/>
                    <a:pt x="290" y="115"/>
                    <a:pt x="435" y="93"/>
                  </a:cubicBezTo>
                  <a:cubicBezTo>
                    <a:pt x="435" y="233"/>
                    <a:pt x="435" y="372"/>
                    <a:pt x="435" y="512"/>
                  </a:cubicBezTo>
                  <a:cubicBezTo>
                    <a:pt x="290" y="513"/>
                    <a:pt x="145" y="513"/>
                    <a:pt x="0" y="514"/>
                  </a:cubicBezTo>
                  <a:close/>
                  <a:moveTo>
                    <a:pt x="1064" y="1068"/>
                  </a:moveTo>
                  <a:cubicBezTo>
                    <a:pt x="871" y="1041"/>
                    <a:pt x="679" y="1015"/>
                    <a:pt x="486" y="988"/>
                  </a:cubicBezTo>
                  <a:cubicBezTo>
                    <a:pt x="486" y="845"/>
                    <a:pt x="486" y="704"/>
                    <a:pt x="486" y="561"/>
                  </a:cubicBezTo>
                  <a:cubicBezTo>
                    <a:pt x="679" y="562"/>
                    <a:pt x="871" y="563"/>
                    <a:pt x="1064" y="564"/>
                  </a:cubicBezTo>
                  <a:cubicBezTo>
                    <a:pt x="1064" y="732"/>
                    <a:pt x="1064" y="900"/>
                    <a:pt x="1064" y="1068"/>
                  </a:cubicBezTo>
                  <a:close/>
                  <a:moveTo>
                    <a:pt x="487" y="86"/>
                  </a:moveTo>
                  <a:cubicBezTo>
                    <a:pt x="679" y="57"/>
                    <a:pt x="871" y="29"/>
                    <a:pt x="1064" y="0"/>
                  </a:cubicBezTo>
                  <a:cubicBezTo>
                    <a:pt x="1064" y="170"/>
                    <a:pt x="1064" y="339"/>
                    <a:pt x="1064" y="509"/>
                  </a:cubicBezTo>
                  <a:cubicBezTo>
                    <a:pt x="871" y="510"/>
                    <a:pt x="679" y="511"/>
                    <a:pt x="487" y="512"/>
                  </a:cubicBezTo>
                  <a:cubicBezTo>
                    <a:pt x="486" y="508"/>
                    <a:pt x="486" y="91"/>
                    <a:pt x="4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24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933148" y="4990568"/>
            <a:ext cx="134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Windows 10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7823910" y="2403978"/>
            <a:ext cx="3565576" cy="2279633"/>
            <a:chOff x="2376161" y="2718054"/>
            <a:chExt cx="925305" cy="59158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76161" y="2718054"/>
              <a:ext cx="925305" cy="591589"/>
            </a:xfrm>
            <a:custGeom>
              <a:avLst/>
              <a:gdLst>
                <a:gd name="connsiteX0" fmla="*/ 256927 w 1579608"/>
                <a:gd name="connsiteY0" fmla="*/ 66057 h 1009913"/>
                <a:gd name="connsiteX1" fmla="*/ 256927 w 1579608"/>
                <a:gd name="connsiteY1" fmla="*/ 682900 h 1009913"/>
                <a:gd name="connsiteX2" fmla="*/ 1356925 w 1579608"/>
                <a:gd name="connsiteY2" fmla="*/ 682900 h 1009913"/>
                <a:gd name="connsiteX3" fmla="*/ 1356925 w 1579608"/>
                <a:gd name="connsiteY3" fmla="*/ 66057 h 1009913"/>
                <a:gd name="connsiteX4" fmla="*/ 0 w 1579608"/>
                <a:gd name="connsiteY4" fmla="*/ 0 h 1009913"/>
                <a:gd name="connsiteX5" fmla="*/ 1579608 w 1579608"/>
                <a:gd name="connsiteY5" fmla="*/ 0 h 1009913"/>
                <a:gd name="connsiteX6" fmla="*/ 1579608 w 1579608"/>
                <a:gd name="connsiteY6" fmla="*/ 1009913 h 1009913"/>
                <a:gd name="connsiteX7" fmla="*/ 0 w 1579608"/>
                <a:gd name="connsiteY7" fmla="*/ 1009913 h 100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9608" h="1009913">
                  <a:moveTo>
                    <a:pt x="256927" y="66057"/>
                  </a:moveTo>
                  <a:lnTo>
                    <a:pt x="256927" y="682900"/>
                  </a:lnTo>
                  <a:lnTo>
                    <a:pt x="1356925" y="682900"/>
                  </a:lnTo>
                  <a:lnTo>
                    <a:pt x="1356925" y="66057"/>
                  </a:lnTo>
                  <a:close/>
                  <a:moveTo>
                    <a:pt x="0" y="0"/>
                  </a:moveTo>
                  <a:lnTo>
                    <a:pt x="1579608" y="0"/>
                  </a:lnTo>
                  <a:lnTo>
                    <a:pt x="1579608" y="1009913"/>
                  </a:lnTo>
                  <a:lnTo>
                    <a:pt x="0" y="1009913"/>
                  </a:lnTo>
                  <a:close/>
                </a:path>
              </a:pathLst>
            </a:custGeom>
          </p:spPr>
        </p:pic>
        <p:pic>
          <p:nvPicPr>
            <p:cNvPr id="26" name="Laptop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26664" y="2756830"/>
              <a:ext cx="644358" cy="361336"/>
            </a:xfrm>
            <a:prstGeom prst="rect">
              <a:avLst/>
            </a:prstGeom>
          </p:spPr>
        </p:pic>
        <p:sp>
          <p:nvSpPr>
            <p:cNvPr id="27" name="Windows Flag"/>
            <p:cNvSpPr>
              <a:spLocks noEditPoints="1"/>
            </p:cNvSpPr>
            <p:nvPr/>
          </p:nvSpPr>
          <p:spPr bwMode="auto">
            <a:xfrm>
              <a:off x="2750017" y="2834216"/>
              <a:ext cx="204090" cy="204900"/>
            </a:xfrm>
            <a:custGeom>
              <a:avLst/>
              <a:gdLst>
                <a:gd name="T0" fmla="*/ 435 w 1064"/>
                <a:gd name="T1" fmla="*/ 980 h 1068"/>
                <a:gd name="T2" fmla="*/ 0 w 1064"/>
                <a:gd name="T3" fmla="*/ 919 h 1068"/>
                <a:gd name="T4" fmla="*/ 0 w 1064"/>
                <a:gd name="T5" fmla="*/ 559 h 1068"/>
                <a:gd name="T6" fmla="*/ 435 w 1064"/>
                <a:gd name="T7" fmla="*/ 561 h 1068"/>
                <a:gd name="T8" fmla="*/ 435 w 1064"/>
                <a:gd name="T9" fmla="*/ 980 h 1068"/>
                <a:gd name="T10" fmla="*/ 0 w 1064"/>
                <a:gd name="T11" fmla="*/ 514 h 1068"/>
                <a:gd name="T12" fmla="*/ 0 w 1064"/>
                <a:gd name="T13" fmla="*/ 158 h 1068"/>
                <a:gd name="T14" fmla="*/ 435 w 1064"/>
                <a:gd name="T15" fmla="*/ 93 h 1068"/>
                <a:gd name="T16" fmla="*/ 435 w 1064"/>
                <a:gd name="T17" fmla="*/ 512 h 1068"/>
                <a:gd name="T18" fmla="*/ 0 w 1064"/>
                <a:gd name="T19" fmla="*/ 514 h 1068"/>
                <a:gd name="T20" fmla="*/ 1064 w 1064"/>
                <a:gd name="T21" fmla="*/ 1068 h 1068"/>
                <a:gd name="T22" fmla="*/ 486 w 1064"/>
                <a:gd name="T23" fmla="*/ 988 h 1068"/>
                <a:gd name="T24" fmla="*/ 486 w 1064"/>
                <a:gd name="T25" fmla="*/ 561 h 1068"/>
                <a:gd name="T26" fmla="*/ 1064 w 1064"/>
                <a:gd name="T27" fmla="*/ 564 h 1068"/>
                <a:gd name="T28" fmla="*/ 1064 w 1064"/>
                <a:gd name="T29" fmla="*/ 1068 h 1068"/>
                <a:gd name="T30" fmla="*/ 487 w 1064"/>
                <a:gd name="T31" fmla="*/ 86 h 1068"/>
                <a:gd name="T32" fmla="*/ 1064 w 1064"/>
                <a:gd name="T33" fmla="*/ 0 h 1068"/>
                <a:gd name="T34" fmla="*/ 1064 w 1064"/>
                <a:gd name="T35" fmla="*/ 509 h 1068"/>
                <a:gd name="T36" fmla="*/ 487 w 1064"/>
                <a:gd name="T37" fmla="*/ 512 h 1068"/>
                <a:gd name="T38" fmla="*/ 487 w 1064"/>
                <a:gd name="T39" fmla="*/ 86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4" h="1068">
                  <a:moveTo>
                    <a:pt x="435" y="980"/>
                  </a:moveTo>
                  <a:cubicBezTo>
                    <a:pt x="290" y="960"/>
                    <a:pt x="145" y="940"/>
                    <a:pt x="0" y="919"/>
                  </a:cubicBezTo>
                  <a:cubicBezTo>
                    <a:pt x="0" y="799"/>
                    <a:pt x="0" y="680"/>
                    <a:pt x="0" y="559"/>
                  </a:cubicBezTo>
                  <a:cubicBezTo>
                    <a:pt x="145" y="560"/>
                    <a:pt x="290" y="561"/>
                    <a:pt x="435" y="561"/>
                  </a:cubicBezTo>
                  <a:cubicBezTo>
                    <a:pt x="435" y="564"/>
                    <a:pt x="436" y="976"/>
                    <a:pt x="435" y="980"/>
                  </a:cubicBezTo>
                  <a:close/>
                  <a:moveTo>
                    <a:pt x="0" y="514"/>
                  </a:moveTo>
                  <a:cubicBezTo>
                    <a:pt x="0" y="395"/>
                    <a:pt x="0" y="277"/>
                    <a:pt x="0" y="158"/>
                  </a:cubicBezTo>
                  <a:cubicBezTo>
                    <a:pt x="145" y="136"/>
                    <a:pt x="290" y="115"/>
                    <a:pt x="435" y="93"/>
                  </a:cubicBezTo>
                  <a:cubicBezTo>
                    <a:pt x="435" y="233"/>
                    <a:pt x="435" y="372"/>
                    <a:pt x="435" y="512"/>
                  </a:cubicBezTo>
                  <a:cubicBezTo>
                    <a:pt x="290" y="513"/>
                    <a:pt x="145" y="513"/>
                    <a:pt x="0" y="514"/>
                  </a:cubicBezTo>
                  <a:close/>
                  <a:moveTo>
                    <a:pt x="1064" y="1068"/>
                  </a:moveTo>
                  <a:cubicBezTo>
                    <a:pt x="871" y="1041"/>
                    <a:pt x="679" y="1015"/>
                    <a:pt x="486" y="988"/>
                  </a:cubicBezTo>
                  <a:cubicBezTo>
                    <a:pt x="486" y="845"/>
                    <a:pt x="486" y="704"/>
                    <a:pt x="486" y="561"/>
                  </a:cubicBezTo>
                  <a:cubicBezTo>
                    <a:pt x="679" y="562"/>
                    <a:pt x="871" y="563"/>
                    <a:pt x="1064" y="564"/>
                  </a:cubicBezTo>
                  <a:cubicBezTo>
                    <a:pt x="1064" y="732"/>
                    <a:pt x="1064" y="900"/>
                    <a:pt x="1064" y="1068"/>
                  </a:cubicBezTo>
                  <a:close/>
                  <a:moveTo>
                    <a:pt x="487" y="86"/>
                  </a:moveTo>
                  <a:cubicBezTo>
                    <a:pt x="679" y="57"/>
                    <a:pt x="871" y="29"/>
                    <a:pt x="1064" y="0"/>
                  </a:cubicBezTo>
                  <a:cubicBezTo>
                    <a:pt x="1064" y="170"/>
                    <a:pt x="1064" y="339"/>
                    <a:pt x="1064" y="509"/>
                  </a:cubicBezTo>
                  <a:cubicBezTo>
                    <a:pt x="871" y="510"/>
                    <a:pt x="679" y="511"/>
                    <a:pt x="487" y="512"/>
                  </a:cubicBezTo>
                  <a:cubicBezTo>
                    <a:pt x="486" y="508"/>
                    <a:pt x="486" y="91"/>
                    <a:pt x="4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24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149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Porting – What You Can Expect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42086"/>
          </a:xfrm>
        </p:spPr>
        <p:txBody>
          <a:bodyPr/>
          <a:lstStyle/>
          <a:p>
            <a:r>
              <a:rPr lang="en-US" dirty="0" smtClean="0"/>
              <a:t>8.1 WinRT app code needs few changes</a:t>
            </a:r>
          </a:p>
          <a:p>
            <a:pPr lvl="1"/>
            <a:r>
              <a:rPr lang="en-US" dirty="0" smtClean="0"/>
              <a:t>App lifecycle, background execution, Tiles and toasts – all the same</a:t>
            </a:r>
          </a:p>
          <a:p>
            <a:pPr lvl="1"/>
            <a:r>
              <a:rPr lang="en-US" dirty="0" smtClean="0"/>
              <a:t>UWP APIs are a superset of the Windows 8.1 WinRT APIs</a:t>
            </a:r>
          </a:p>
          <a:p>
            <a:pPr lvl="1"/>
            <a:r>
              <a:rPr lang="en-US" dirty="0" smtClean="0"/>
              <a:t>Review/change logic that relied on compiler conditionals (#if…) to handle platform differences</a:t>
            </a:r>
          </a:p>
          <a:p>
            <a:pPr lvl="1"/>
            <a:r>
              <a:rPr lang="en-US" dirty="0" smtClean="0"/>
              <a:t>A few APIs are deprecated (example, Phone 8.1 …</a:t>
            </a:r>
            <a:r>
              <a:rPr lang="en-US" dirty="0" err="1" smtClean="0"/>
              <a:t>AndContinue</a:t>
            </a:r>
            <a:r>
              <a:rPr lang="en-US" dirty="0" smtClean="0"/>
              <a:t> APIs)</a:t>
            </a:r>
          </a:p>
          <a:p>
            <a:pPr lvl="1"/>
            <a:r>
              <a:rPr lang="en-US" dirty="0" smtClean="0"/>
              <a:t>Charms bar gone, so app must now incorporate UI to launch Settings, Share or Search</a:t>
            </a:r>
          </a:p>
          <a:p>
            <a:r>
              <a:rPr lang="en-US" dirty="0" smtClean="0"/>
              <a:t>8.1 WinRT XAML UI ports across fairly easily</a:t>
            </a:r>
          </a:p>
          <a:p>
            <a:pPr lvl="1"/>
            <a:r>
              <a:rPr lang="en-US" dirty="0" smtClean="0"/>
              <a:t>Though you have work to do if you want to build adaptive UI working across multiple device families</a:t>
            </a:r>
          </a:p>
          <a:p>
            <a:pPr lvl="1"/>
            <a:r>
              <a:rPr lang="en-US" dirty="0" smtClean="0"/>
              <a:t>Care needed with deprecated and altered styles and with font size changes</a:t>
            </a:r>
          </a:p>
          <a:p>
            <a:r>
              <a:rPr lang="en-US" dirty="0" smtClean="0"/>
              <a:t>Silverlight 7.x/8.x apps need reimplementation</a:t>
            </a:r>
          </a:p>
          <a:p>
            <a:pPr lvl="1"/>
            <a:r>
              <a:rPr lang="en-US" dirty="0"/>
              <a:t>Though these apps still run on Windows 10 Mobile devices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Porting Tooling is coming! – More details announced soon</a:t>
            </a:r>
          </a:p>
        </p:txBody>
      </p:sp>
    </p:spTree>
    <p:extLst>
      <p:ext uri="{BB962C8B-B14F-4D97-AF65-F5344CB8AC3E}">
        <p14:creationId xmlns:p14="http://schemas.microsoft.com/office/powerpoint/2010/main" val="2408844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Microsoft Office PowerPoint</Application>
  <PresentationFormat>Widescreen</PresentationFormat>
  <Paragraphs>219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</vt:lpstr>
      <vt:lpstr>Avenir LT Pro 45 Book</vt:lpstr>
      <vt:lpstr>Calibri</vt:lpstr>
      <vt:lpstr>Calibri</vt:lpstr>
      <vt:lpstr>Consolas</vt:lpstr>
      <vt:lpstr>Courier New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5-30629_Build_Template_WHITE</vt:lpstr>
      <vt:lpstr>Porting 8.1 Apps to Windows 10 Developer's Guide to Windows 10</vt:lpstr>
      <vt:lpstr>Agenda</vt:lpstr>
      <vt:lpstr>Extend your app to multiple device families and use new capabilities by targeting the UWP </vt:lpstr>
      <vt:lpstr>Migration Paths to Windows 10</vt:lpstr>
      <vt:lpstr>Windows 8.0/8.1 Store Apps</vt:lpstr>
      <vt:lpstr>Windows Phone 8.1 Store Apps (WinRT)</vt:lpstr>
      <vt:lpstr>Windows 8.1 Universal Apps</vt:lpstr>
      <vt:lpstr>Windows Phone Silverlight Apps</vt:lpstr>
      <vt:lpstr>Porting – What You Can Expect</vt:lpstr>
      <vt:lpstr>Porting a Windows 8.1 or Windows Phone 8.1 Project</vt:lpstr>
      <vt:lpstr>Porting an 8.1 WinRT Project</vt:lpstr>
      <vt:lpstr>Upgrade_to_uwp PowerShell script</vt:lpstr>
      <vt:lpstr>Updated Project </vt:lpstr>
      <vt:lpstr>Add NuGet Packages</vt:lpstr>
      <vt:lpstr>Update your Artwork</vt:lpstr>
      <vt:lpstr>New scale factors</vt:lpstr>
      <vt:lpstr>Window Sizes (launch and min size)</vt:lpstr>
      <vt:lpstr>See MSDN documentation for guidance on how to Move from Windows Runtime 8 to UWP:  http://aka.ms/movefrom8touwp </vt:lpstr>
      <vt:lpstr>Demo: Porting an 8.1 XAML app</vt:lpstr>
      <vt:lpstr>Additional Conversion Steps</vt:lpstr>
      <vt:lpstr>1. Review #if conditional compilation</vt:lpstr>
      <vt:lpstr>Handling Back Button</vt:lpstr>
      <vt:lpstr>2. Add Ref for Platform extensions </vt:lpstr>
      <vt:lpstr>Adaptive code</vt:lpstr>
      <vt:lpstr>3. Replace Deprecated APIs</vt:lpstr>
      <vt:lpstr>4. Review all use of Styles and Sizes</vt:lpstr>
      <vt:lpstr>Scaling gotcha’s</vt:lpstr>
      <vt:lpstr>5. Update Charms Bar Integration Code</vt:lpstr>
      <vt:lpstr>6. Create an awesome adaptive UI!</vt:lpstr>
      <vt:lpstr>Migrating 8.1 universal apps</vt:lpstr>
      <vt:lpstr>What about 8.1 Universal apps?</vt:lpstr>
      <vt:lpstr>What to do with your Shared project?</vt:lpstr>
      <vt:lpstr>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2015-08-17T15:31:30Z</dcterms:created>
  <dcterms:modified xsi:type="dcterms:W3CDTF">2015-08-17T15:31:43Z</dcterms:modified>
</cp:coreProperties>
</file>