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39"/>
  </p:notesMasterIdLst>
  <p:sldIdLst>
    <p:sldId id="256" r:id="rId2"/>
    <p:sldId id="257" r:id="rId3"/>
    <p:sldId id="259" r:id="rId4"/>
    <p:sldId id="260" r:id="rId5"/>
    <p:sldId id="261" r:id="rId6"/>
    <p:sldId id="268" r:id="rId7"/>
    <p:sldId id="262" r:id="rId8"/>
    <p:sldId id="267" r:id="rId9"/>
    <p:sldId id="269" r:id="rId10"/>
    <p:sldId id="270" r:id="rId11"/>
    <p:sldId id="273" r:id="rId12"/>
    <p:sldId id="274" r:id="rId13"/>
    <p:sldId id="309" r:id="rId14"/>
    <p:sldId id="271" r:id="rId15"/>
    <p:sldId id="264" r:id="rId16"/>
    <p:sldId id="265" r:id="rId17"/>
    <p:sldId id="266" r:id="rId18"/>
    <p:sldId id="278" r:id="rId19"/>
    <p:sldId id="279" r:id="rId20"/>
    <p:sldId id="280" r:id="rId21"/>
    <p:sldId id="281" r:id="rId22"/>
    <p:sldId id="310" r:id="rId23"/>
    <p:sldId id="286" r:id="rId24"/>
    <p:sldId id="288" r:id="rId25"/>
    <p:sldId id="289" r:id="rId26"/>
    <p:sldId id="306" r:id="rId27"/>
    <p:sldId id="307" r:id="rId28"/>
    <p:sldId id="297" r:id="rId29"/>
    <p:sldId id="299" r:id="rId30"/>
    <p:sldId id="311" r:id="rId31"/>
    <p:sldId id="300" r:id="rId32"/>
    <p:sldId id="301" r:id="rId33"/>
    <p:sldId id="302" r:id="rId34"/>
    <p:sldId id="303" r:id="rId35"/>
    <p:sldId id="304" r:id="rId36"/>
    <p:sldId id="308" r:id="rId37"/>
    <p:sldId id="25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7" d="100"/>
          <a:sy n="67" d="100"/>
        </p:scale>
        <p:origin x="640" y="4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C734E-82A9-4C7C-898E-CADFD1D2FFAD}" type="datetimeFigureOut">
              <a:rPr lang="en-GB" smtClean="0"/>
              <a:t>29/05/2015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B4647-7887-4ABA-813C-F50384827C09}" type="slidenum">
              <a:rPr lang="en-GB" smtClean="0"/>
              <a:t>‹#›</a:t>
            </a:fld>
            <a:endParaRPr lang="en-GB"/>
          </a:p>
        </p:txBody>
      </p:sp>
    </p:spTree>
    <p:extLst>
      <p:ext uri="{BB962C8B-B14F-4D97-AF65-F5344CB8AC3E}">
        <p14:creationId xmlns:p14="http://schemas.microsoft.com/office/powerpoint/2010/main" val="39596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91907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25388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31858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2970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10578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07423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16425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638767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8551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5</a:t>
            </a:fld>
            <a:endParaRPr lang="en-US"/>
          </a:p>
        </p:txBody>
      </p:sp>
    </p:spTree>
    <p:extLst>
      <p:ext uri="{BB962C8B-B14F-4D97-AF65-F5344CB8AC3E}">
        <p14:creationId xmlns:p14="http://schemas.microsoft.com/office/powerpoint/2010/main" val="30009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6</a:t>
            </a:fld>
            <a:endParaRPr lang="en-US"/>
          </a:p>
        </p:txBody>
      </p:sp>
    </p:spTree>
    <p:extLst>
      <p:ext uri="{BB962C8B-B14F-4D97-AF65-F5344CB8AC3E}">
        <p14:creationId xmlns:p14="http://schemas.microsoft.com/office/powerpoint/2010/main" val="282315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460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222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3106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9421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15</a:t>
            </a:fld>
            <a:endParaRPr lang="en-US"/>
          </a:p>
        </p:txBody>
      </p:sp>
    </p:spTree>
    <p:extLst>
      <p:ext uri="{BB962C8B-B14F-4D97-AF65-F5344CB8AC3E}">
        <p14:creationId xmlns:p14="http://schemas.microsoft.com/office/powerpoint/2010/main" val="359703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16</a:t>
            </a:fld>
            <a:endParaRPr lang="en-US"/>
          </a:p>
        </p:txBody>
      </p:sp>
    </p:spTree>
    <p:extLst>
      <p:ext uri="{BB962C8B-B14F-4D97-AF65-F5344CB8AC3E}">
        <p14:creationId xmlns:p14="http://schemas.microsoft.com/office/powerpoint/2010/main" val="268063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759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5/29/2015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50216983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5/29/2015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904772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5/29/2015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76015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5/29/2015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75596755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5/29/2015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4285747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60287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http://windows.Microsoft.com</a:t>
            </a: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8" r:id="rId22"/>
    <p:sldLayoutId id="2147483739" r:id="rId23"/>
    <p:sldLayoutId id="2147483740" r:id="rId24"/>
    <p:sldLayoutId id="2147483742" r:id="rId25"/>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File Management</a:t>
            </a:r>
            <a:endParaRPr lang="en-GB" dirty="0"/>
          </a:p>
        </p:txBody>
      </p:sp>
      <p:sp>
        <p:nvSpPr>
          <p:cNvPr id="3" name="Subtitle 2"/>
          <p:cNvSpPr>
            <a:spLocks noGrp="1"/>
          </p:cNvSpPr>
          <p:nvPr>
            <p:ph type="subTitle" idx="1"/>
          </p:nvPr>
        </p:nvSpPr>
        <p:spPr>
          <a:xfrm>
            <a:off x="728296" y="3431828"/>
            <a:ext cx="9216982" cy="2238552"/>
          </a:xfrm>
        </p:spPr>
        <p:txBody>
          <a:bodyPr/>
          <a:lstStyle/>
          <a:p>
            <a:r>
              <a:rPr lang="en-GB" dirty="0"/>
              <a:t>A Developer's Guide to Windows </a:t>
            </a:r>
            <a:r>
              <a:rPr lang="en-GB" dirty="0" smtClean="0"/>
              <a:t>10</a:t>
            </a:r>
            <a:br>
              <a:rPr lang="en-GB" dirty="0" smtClean="0"/>
            </a:br>
            <a:r>
              <a:rPr lang="en-US" dirty="0" smtClean="0">
                <a:solidFill>
                  <a:schemeClr val="bg1">
                    <a:lumMod val="75000"/>
                  </a:schemeClr>
                </a:solidFill>
              </a:rPr>
              <a:t>Andy &amp; Jerry</a:t>
            </a:r>
            <a:endParaRPr lang="en-GB" dirty="0"/>
          </a:p>
        </p:txBody>
      </p:sp>
    </p:spTree>
    <p:extLst>
      <p:ext uri="{BB962C8B-B14F-4D97-AF65-F5344CB8AC3E}">
        <p14:creationId xmlns:p14="http://schemas.microsoft.com/office/powerpoint/2010/main" val="97429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9239" y="2903456"/>
            <a:ext cx="11585542" cy="352562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3" name="Title 2"/>
          <p:cNvSpPr>
            <a:spLocks noGrp="1"/>
          </p:cNvSpPr>
          <p:nvPr>
            <p:ph type="title"/>
          </p:nvPr>
        </p:nvSpPr>
        <p:spPr/>
        <p:txBody>
          <a:bodyPr/>
          <a:lstStyle/>
          <a:p>
            <a:r>
              <a:rPr lang="en-US" dirty="0" smtClean="0"/>
              <a:t>Reading a complete file</a:t>
            </a:r>
            <a:endParaRPr lang="en-US" dirty="0"/>
          </a:p>
        </p:txBody>
      </p:sp>
      <p:sp>
        <p:nvSpPr>
          <p:cNvPr id="9" name="Text Placeholder 8"/>
          <p:cNvSpPr>
            <a:spLocks noGrp="1"/>
          </p:cNvSpPr>
          <p:nvPr>
            <p:ph type="body" sz="quarter" idx="10"/>
          </p:nvPr>
        </p:nvSpPr>
        <p:spPr>
          <a:xfrm>
            <a:off x="257175" y="1204913"/>
            <a:ext cx="11413210" cy="5653087"/>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Task</a:t>
            </a:r>
            <a:r>
              <a:rPr lang="en-GB" sz="1800" b="0" dirty="0">
                <a:solidFill>
                  <a:srgbClr val="000000"/>
                </a:solidFill>
                <a:highlight>
                  <a:srgbClr val="F2F2F2"/>
                </a:highlight>
                <a:latin typeface="Consolas" panose="020B0609020204030204" pitchFamily="49" charset="0"/>
              </a:rPr>
              <a:t>&lt;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&gt; </a:t>
            </a:r>
            <a:r>
              <a:rPr lang="en-GB" sz="1800" b="0" dirty="0" err="1">
                <a:solidFill>
                  <a:srgbClr val="000000"/>
                </a:solidFill>
                <a:highlight>
                  <a:srgbClr val="F2F2F2"/>
                </a:highlight>
                <a:latin typeface="Consolas" panose="020B0609020204030204" pitchFamily="49" charset="0"/>
              </a:rPr>
              <a:t>readTextFromLocalStorage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var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fold.GetFileAsync</a:t>
            </a:r>
            <a:r>
              <a:rPr lang="en-GB" sz="1800" b="0" dirty="0">
                <a:solidFill>
                  <a:srgbClr val="000000"/>
                </a:solidFill>
                <a:highlight>
                  <a:srgbClr val="F2F2F2"/>
                </a:highlight>
                <a:latin typeface="Consolas" panose="020B0609020204030204" pitchFamily="49" charset="0"/>
              </a:rPr>
              <a:t>(filename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result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.ReadTextAsync</a:t>
            </a:r>
            <a:r>
              <a:rPr lang="en-GB" sz="1800" b="0" dirty="0">
                <a:solidFill>
                  <a:srgbClr val="000000"/>
                </a:solidFill>
                <a:highlight>
                  <a:srgbClr val="F2F2F2"/>
                </a:highlight>
                <a:latin typeface="Consolas" panose="020B0609020204030204" pitchFamily="49" charset="0"/>
              </a:rPr>
              <a:t>(file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return</a:t>
            </a:r>
            <a:r>
              <a:rPr lang="en-GB" sz="1800" b="0" dirty="0">
                <a:solidFill>
                  <a:srgbClr val="000000"/>
                </a:solidFill>
                <a:highlight>
                  <a:srgbClr val="F2F2F2"/>
                </a:highlight>
                <a:latin typeface="Consolas" panose="020B0609020204030204" pitchFamily="49" charset="0"/>
              </a:rPr>
              <a:t> result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10</a:t>
            </a:fld>
            <a:endParaRPr lang="en-US"/>
          </a:p>
        </p:txBody>
      </p:sp>
      <p:sp>
        <p:nvSpPr>
          <p:cNvPr id="2" name="TextBox 1"/>
          <p:cNvSpPr txBox="1"/>
          <p:nvPr/>
        </p:nvSpPr>
        <p:spPr>
          <a:xfrm>
            <a:off x="269240" y="1168510"/>
            <a:ext cx="11653522" cy="1593115"/>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en-GB" sz="3529" dirty="0">
                <a:gradFill>
                  <a:gsLst>
                    <a:gs pos="1250">
                      <a:schemeClr val="tx2"/>
                    </a:gs>
                    <a:gs pos="99000">
                      <a:schemeClr val="tx2"/>
                    </a:gs>
                  </a:gsLst>
                  <a:lin ang="5400000" scaled="0"/>
                </a:gradFill>
                <a:latin typeface="+mj-lt"/>
              </a:rPr>
              <a:t>This method will read </a:t>
            </a:r>
            <a:r>
              <a:rPr lang="en-GB" sz="3529" dirty="0" smtClean="0">
                <a:gradFill>
                  <a:gsLst>
                    <a:gs pos="1250">
                      <a:schemeClr val="tx2"/>
                    </a:gs>
                    <a:gs pos="99000">
                      <a:schemeClr val="tx2"/>
                    </a:gs>
                  </a:gsLst>
                  <a:lin ang="5400000" scaled="0"/>
                </a:gradFill>
                <a:latin typeface="+mj-lt"/>
              </a:rPr>
              <a:t>contents of a </a:t>
            </a:r>
            <a:r>
              <a:rPr lang="en-GB" sz="3529" dirty="0">
                <a:gradFill>
                  <a:gsLst>
                    <a:gs pos="1250">
                      <a:schemeClr val="tx2"/>
                    </a:gs>
                    <a:gs pos="99000">
                      <a:schemeClr val="tx2"/>
                    </a:gs>
                  </a:gsLst>
                  <a:lin ang="5400000" scaled="0"/>
                </a:gradFill>
                <a:latin typeface="+mj-lt"/>
              </a:rPr>
              <a:t>file into a string</a:t>
            </a:r>
          </a:p>
          <a:p>
            <a:pPr>
              <a:lnSpc>
                <a:spcPct val="90000"/>
              </a:lnSpc>
            </a:pPr>
            <a:endParaRPr lang="en-GB" sz="3529" dirty="0">
              <a:gradFill>
                <a:gsLst>
                  <a:gs pos="1250">
                    <a:schemeClr val="tx2"/>
                  </a:gs>
                  <a:gs pos="99000">
                    <a:schemeClr val="tx2"/>
                  </a:gs>
                </a:gsLst>
                <a:lin ang="5400000" scaled="0"/>
              </a:gradFill>
              <a:latin typeface="+mj-lt"/>
            </a:endParaRPr>
          </a:p>
        </p:txBody>
      </p:sp>
    </p:spTree>
    <p:extLst>
      <p:ext uri="{BB962C8B-B14F-4D97-AF65-F5344CB8AC3E}">
        <p14:creationId xmlns:p14="http://schemas.microsoft.com/office/powerpoint/2010/main" val="263165519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Local Settings</a:t>
            </a:r>
            <a:endParaRPr lang="en-GB" dirty="0"/>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11</a:t>
            </a:fld>
            <a:endParaRPr lang="en-US"/>
          </a:p>
        </p:txBody>
      </p:sp>
      <p:sp>
        <p:nvSpPr>
          <p:cNvPr id="2" name="Text Placeholder 1"/>
          <p:cNvSpPr>
            <a:spLocks noGrp="1"/>
          </p:cNvSpPr>
          <p:nvPr>
            <p:ph type="body" sz="quarter" idx="10"/>
          </p:nvPr>
        </p:nvSpPr>
        <p:spPr/>
        <p:txBody>
          <a:bodyPr/>
          <a:lstStyle/>
          <a:p>
            <a:pPr>
              <a:lnSpc>
                <a:spcPct val="107000"/>
              </a:lnSpc>
              <a:spcAft>
                <a:spcPts val="0"/>
              </a:spcAft>
            </a:pPr>
            <a:r>
              <a:rPr lang="en-GB" sz="1600" b="0" dirty="0" err="1">
                <a:solidFill>
                  <a:srgbClr val="000000"/>
                </a:solidFill>
                <a:highlight>
                  <a:srgbClr val="FFFFFF"/>
                </a:highlight>
                <a:latin typeface="Consolas" panose="020B0609020204030204" pitchFamily="49" charset="0"/>
              </a:rPr>
              <a:t>Windows.Storage.</a:t>
            </a:r>
            <a:r>
              <a:rPr lang="en-GB" sz="1600" b="0" dirty="0" err="1">
                <a:solidFill>
                  <a:srgbClr val="2B91AF"/>
                </a:solidFill>
                <a:highlight>
                  <a:srgbClr val="FFFFFF"/>
                </a:highlight>
                <a:latin typeface="Consolas" panose="020B0609020204030204" pitchFamily="49" charset="0"/>
              </a:rPr>
              <a:t>ApplicationDataContainer</a:t>
            </a:r>
            <a:r>
              <a:rPr lang="en-GB" sz="1600" b="0" dirty="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localSettings</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 </a:t>
            </a: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Windows.Storage.</a:t>
            </a:r>
            <a:r>
              <a:rPr lang="en-GB" sz="1600" b="0" dirty="0" err="1" smtClean="0">
                <a:solidFill>
                  <a:srgbClr val="2B91AF"/>
                </a:solidFill>
                <a:highlight>
                  <a:srgbClr val="FFFFFF"/>
                </a:highlight>
                <a:latin typeface="Consolas" panose="020B0609020204030204" pitchFamily="49" charset="0"/>
              </a:rPr>
              <a:t>ApplicationData</a:t>
            </a:r>
            <a:r>
              <a:rPr lang="en-GB" sz="1600" b="0" dirty="0" err="1" smtClean="0">
                <a:solidFill>
                  <a:srgbClr val="000000"/>
                </a:solidFill>
                <a:highlight>
                  <a:srgbClr val="FFFFFF"/>
                </a:highlight>
                <a:latin typeface="Consolas" panose="020B0609020204030204" pitchFamily="49" charset="0"/>
              </a:rPr>
              <a:t>.Current.LocalSettings</a:t>
            </a:r>
            <a:r>
              <a:rPr lang="en-GB" sz="1600" b="0" dirty="0" smtClean="0">
                <a:solidFill>
                  <a:srgbClr val="000000"/>
                </a:solidFill>
                <a:highlight>
                  <a:srgbClr val="FFFFFF"/>
                </a:highlight>
                <a:latin typeface="Consolas" panose="020B0609020204030204" pitchFamily="49" charset="0"/>
              </a:rPr>
              <a:t>;</a:t>
            </a:r>
          </a:p>
          <a:p>
            <a:r>
              <a:rPr lang="en-GB" sz="1600" b="0" dirty="0" smtClean="0">
                <a:solidFill>
                  <a:srgbClr val="008000"/>
                </a:solidFill>
                <a:highlight>
                  <a:srgbClr val="FFFFFF"/>
                </a:highlight>
                <a:latin typeface="Consolas" panose="020B0609020204030204" pitchFamily="49" charset="0"/>
              </a:rPr>
              <a:t>// Create a simple setting</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err="1" smtClean="0">
                <a:solidFill>
                  <a:srgbClr val="000000"/>
                </a:solidFill>
                <a:highlight>
                  <a:srgbClr val="FFFFFF"/>
                </a:highlight>
                <a:latin typeface="Consolas" panose="020B0609020204030204" pitchFamily="49" charset="0"/>
              </a:rPr>
              <a:t>localSettings.Values</a:t>
            </a: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exampleSetting</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 = </a:t>
            </a:r>
            <a:r>
              <a:rPr lang="en-GB" sz="1600" b="0" dirty="0" smtClean="0">
                <a:solidFill>
                  <a:srgbClr val="A31515"/>
                </a:solidFill>
                <a:highlight>
                  <a:srgbClr val="FFFFFF"/>
                </a:highlight>
                <a:latin typeface="Consolas" panose="020B0609020204030204" pitchFamily="49" charset="0"/>
              </a:rPr>
              <a:t>"Hello Windows"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8000"/>
                </a:solidFill>
                <a:highlight>
                  <a:srgbClr val="FFFFFF"/>
                </a:highlight>
                <a:latin typeface="Consolas" panose="020B0609020204030204" pitchFamily="49" charset="0"/>
              </a:rPr>
              <a:t>// Read data from a simple setting</a:t>
            </a:r>
            <a:br>
              <a:rPr lang="en-GB" sz="1600" b="0" dirty="0" smtClean="0">
                <a:solidFill>
                  <a:srgbClr val="008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if (</a:t>
            </a:r>
            <a:r>
              <a:rPr lang="en-GB" sz="1600" b="0" dirty="0" err="1">
                <a:solidFill>
                  <a:srgbClr val="000000"/>
                </a:solidFill>
                <a:highlight>
                  <a:srgbClr val="FFFFFF"/>
                </a:highlight>
                <a:latin typeface="Consolas" panose="020B0609020204030204" pitchFamily="49" charset="0"/>
              </a:rPr>
              <a:t>localSettings.ContainsKey</a:t>
            </a:r>
            <a:r>
              <a:rPr lang="en-GB" sz="1600" b="0" dirty="0" smtClean="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exampleSetting</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 Access data in value</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8000"/>
                </a:solidFill>
                <a:highlight>
                  <a:srgbClr val="FFFFFF"/>
                </a:highlight>
                <a:latin typeface="Consolas" panose="020B0609020204030204" pitchFamily="49" charset="0"/>
              </a:rPr>
              <a:t>    </a:t>
            </a:r>
            <a:r>
              <a:rPr lang="en-GB" sz="1600" b="0" dirty="0">
                <a:solidFill>
                  <a:srgbClr val="2B91AF"/>
                </a:solidFill>
                <a:highlight>
                  <a:srgbClr val="FFFFFF"/>
                </a:highlight>
                <a:latin typeface="Consolas" panose="020B0609020204030204" pitchFamily="49" charset="0"/>
              </a:rPr>
              <a:t>string</a:t>
            </a:r>
            <a:r>
              <a:rPr lang="en-GB" sz="1600" b="0" dirty="0">
                <a:solidFill>
                  <a:srgbClr val="000000"/>
                </a:solidFill>
                <a:highlight>
                  <a:srgbClr val="FFFFFF"/>
                </a:highlight>
                <a:latin typeface="Consolas" panose="020B0609020204030204" pitchFamily="49" charset="0"/>
              </a:rPr>
              <a:t> data = </a:t>
            </a:r>
            <a:r>
              <a:rPr lang="en-GB" sz="1600" b="0" dirty="0" err="1">
                <a:solidFill>
                  <a:srgbClr val="000000"/>
                </a:solidFill>
                <a:highlight>
                  <a:srgbClr val="FFFFFF"/>
                </a:highlight>
                <a:latin typeface="Consolas" panose="020B0609020204030204" pitchFamily="49" charset="0"/>
              </a:rPr>
              <a:t>localSettings.Values</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exampleSetting</a:t>
            </a:r>
            <a:r>
              <a:rPr lang="en-GB" sz="1600" b="0" dirty="0">
                <a:solidFill>
                  <a:srgbClr val="A31515"/>
                </a:solidFill>
                <a:highlight>
                  <a:srgbClr val="FFFFFF"/>
                </a:highlight>
                <a:latin typeface="Consolas" panose="020B0609020204030204" pitchFamily="49" charset="0"/>
              </a:rPr>
              <a:t>" </a:t>
            </a:r>
            <a:r>
              <a:rPr lang="en-GB" sz="1600" b="0" dirty="0" smtClean="0">
                <a:solidFill>
                  <a:srgbClr val="000000"/>
                </a:solidFill>
                <a:highlight>
                  <a:srgbClr val="FFFFFF"/>
                </a:highlight>
                <a:latin typeface="Consolas" panose="020B0609020204030204" pitchFamily="49" charset="0"/>
              </a:rPr>
              <a:t>].</a:t>
            </a:r>
            <a:r>
              <a:rPr lang="en-GB" sz="1600" b="0" dirty="0" err="1" smtClean="0">
                <a:solidFill>
                  <a:srgbClr val="000000"/>
                </a:solidFill>
                <a:highlight>
                  <a:srgbClr val="FFFFFF"/>
                </a:highlight>
                <a:latin typeface="Consolas" panose="020B0609020204030204" pitchFamily="49" charset="0"/>
              </a:rPr>
              <a:t>ToString</a:t>
            </a: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8000"/>
                </a:solidFill>
                <a:highlight>
                  <a:srgbClr val="FFFFFF"/>
                </a:highlight>
                <a:latin typeface="Consolas" panose="020B0609020204030204" pitchFamily="49" charset="0"/>
              </a:rPr>
              <a:t>// Delete a simple setting</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err="1" smtClean="0">
                <a:solidFill>
                  <a:srgbClr val="000000"/>
                </a:solidFill>
                <a:highlight>
                  <a:srgbClr val="FFFFFF"/>
                </a:highlight>
                <a:latin typeface="Consolas" panose="020B0609020204030204" pitchFamily="49" charset="0"/>
              </a:rPr>
              <a:t>localSettings.Values.Remove</a:t>
            </a: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exampleSetting</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a:solidFill>
                  <a:srgbClr val="008000"/>
                </a:solidFill>
                <a:latin typeface="Consolas" panose="020B0609020204030204" pitchFamily="49" charset="0"/>
                <a:cs typeface="Consolas" panose="020B0609020204030204" pitchFamily="49" charset="0"/>
              </a:rPr>
              <a:t>// Composite setting</a:t>
            </a:r>
            <a:r>
              <a:rPr lang="en-GB" sz="1600" b="0" dirty="0">
                <a:solidFill>
                  <a:srgbClr val="000000"/>
                </a:solidFill>
                <a:latin typeface="Consolas" panose="020B0609020204030204" pitchFamily="49" charset="0"/>
                <a:cs typeface="Consolas" panose="020B0609020204030204" pitchFamily="49" charset="0"/>
              </a:rPr>
              <a:t>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err="1" smtClean="0">
                <a:solidFill>
                  <a:srgbClr val="000000"/>
                </a:solidFill>
                <a:latin typeface="Consolas" panose="020B0609020204030204" pitchFamily="49" charset="0"/>
                <a:cs typeface="Consolas" panose="020B0609020204030204" pitchFamily="49" charset="0"/>
              </a:rPr>
              <a:t>Windows.Storage.ApplicationDataCompositeValue</a:t>
            </a:r>
            <a:r>
              <a:rPr lang="en-GB" sz="1600" b="0" dirty="0" smtClean="0">
                <a:solidFill>
                  <a:srgbClr val="000000"/>
                </a:solidFill>
                <a:latin typeface="Consolas" panose="020B0609020204030204" pitchFamily="49" charset="0"/>
                <a:cs typeface="Consolas" panose="020B0609020204030204" pitchFamily="49" charset="0"/>
              </a:rPr>
              <a:t> </a:t>
            </a:r>
            <a:r>
              <a:rPr lang="en-GB" sz="1600" b="0" dirty="0">
                <a:solidFill>
                  <a:srgbClr val="000000"/>
                </a:solidFill>
                <a:latin typeface="Consolas" panose="020B0609020204030204" pitchFamily="49" charset="0"/>
                <a:cs typeface="Consolas" panose="020B0609020204030204" pitchFamily="49" charset="0"/>
              </a:rPr>
              <a:t>composite =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smtClean="0">
                <a:solidFill>
                  <a:srgbClr val="000000"/>
                </a:solidFill>
                <a:latin typeface="Consolas" panose="020B0609020204030204" pitchFamily="49" charset="0"/>
                <a:cs typeface="Consolas" panose="020B0609020204030204" pitchFamily="49" charset="0"/>
              </a:rPr>
              <a:t>    </a:t>
            </a:r>
            <a:r>
              <a:rPr lang="en-GB" sz="1600" b="0" dirty="0" smtClean="0">
                <a:solidFill>
                  <a:srgbClr val="0000FF"/>
                </a:solidFill>
                <a:latin typeface="Consolas" panose="020B0609020204030204" pitchFamily="49" charset="0"/>
                <a:cs typeface="Consolas" panose="020B0609020204030204" pitchFamily="49" charset="0"/>
              </a:rPr>
              <a:t>new</a:t>
            </a:r>
            <a:r>
              <a:rPr lang="en-GB" sz="1600" b="0" dirty="0" smtClean="0">
                <a:solidFill>
                  <a:srgbClr val="000000"/>
                </a:solidFill>
                <a:latin typeface="Consolas" panose="020B0609020204030204" pitchFamily="49" charset="0"/>
                <a:cs typeface="Consolas" panose="020B0609020204030204" pitchFamily="49" charset="0"/>
              </a:rPr>
              <a:t> </a:t>
            </a:r>
            <a:r>
              <a:rPr lang="en-GB" sz="1600" b="0" dirty="0" err="1">
                <a:solidFill>
                  <a:srgbClr val="000000"/>
                </a:solidFill>
                <a:latin typeface="Consolas" panose="020B0609020204030204" pitchFamily="49" charset="0"/>
                <a:cs typeface="Consolas" panose="020B0609020204030204" pitchFamily="49" charset="0"/>
              </a:rPr>
              <a:t>Windows.Storage.ApplicationDataCompositeValue</a:t>
            </a:r>
            <a:r>
              <a:rPr lang="en-GB" sz="1600" b="0" dirty="0">
                <a:solidFill>
                  <a:srgbClr val="000000"/>
                </a:solidFill>
                <a:latin typeface="Consolas" panose="020B0609020204030204" pitchFamily="49" charset="0"/>
                <a:cs typeface="Consolas" panose="020B0609020204030204" pitchFamily="49" charset="0"/>
              </a:rPr>
              <a:t>();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smtClean="0">
                <a:solidFill>
                  <a:srgbClr val="000000"/>
                </a:solidFill>
                <a:latin typeface="Consolas" panose="020B0609020204030204" pitchFamily="49" charset="0"/>
                <a:cs typeface="Consolas" panose="020B0609020204030204" pitchFamily="49" charset="0"/>
              </a:rPr>
              <a:t>composite</a:t>
            </a:r>
            <a:r>
              <a:rPr lang="en-GB" sz="1600" b="0" dirty="0">
                <a:solidFill>
                  <a:srgbClr val="000000"/>
                </a:solidFill>
                <a:latin typeface="Consolas" panose="020B0609020204030204" pitchFamily="49" charset="0"/>
                <a:cs typeface="Consolas" panose="020B0609020204030204" pitchFamily="49" charset="0"/>
              </a:rPr>
              <a:t>[</a:t>
            </a:r>
            <a:r>
              <a:rPr lang="en-GB" sz="1600" b="0" dirty="0">
                <a:solidFill>
                  <a:srgbClr val="A31515"/>
                </a:solidFill>
                <a:latin typeface="Consolas" panose="020B0609020204030204" pitchFamily="49" charset="0"/>
                <a:cs typeface="Consolas" panose="020B0609020204030204" pitchFamily="49" charset="0"/>
              </a:rPr>
              <a:t>"</a:t>
            </a:r>
            <a:r>
              <a:rPr lang="en-GB" sz="1600" b="0" dirty="0" err="1">
                <a:solidFill>
                  <a:srgbClr val="A31515"/>
                </a:solidFill>
                <a:latin typeface="Consolas" panose="020B0609020204030204" pitchFamily="49" charset="0"/>
                <a:cs typeface="Consolas" panose="020B0609020204030204" pitchFamily="49" charset="0"/>
              </a:rPr>
              <a:t>intVal</a:t>
            </a:r>
            <a:r>
              <a:rPr lang="en-GB" sz="1600" b="0" dirty="0">
                <a:solidFill>
                  <a:srgbClr val="A31515"/>
                </a:solidFill>
                <a:latin typeface="Consolas" panose="020B0609020204030204" pitchFamily="49" charset="0"/>
                <a:cs typeface="Consolas" panose="020B0609020204030204" pitchFamily="49" charset="0"/>
              </a:rPr>
              <a:t>"</a:t>
            </a:r>
            <a:r>
              <a:rPr lang="en-GB" sz="1600" b="0" dirty="0">
                <a:solidFill>
                  <a:srgbClr val="000000"/>
                </a:solidFill>
                <a:latin typeface="Consolas" panose="020B0609020204030204" pitchFamily="49" charset="0"/>
                <a:cs typeface="Consolas" panose="020B0609020204030204" pitchFamily="49" charset="0"/>
              </a:rPr>
              <a:t>] = 1;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smtClean="0">
                <a:solidFill>
                  <a:srgbClr val="000000"/>
                </a:solidFill>
                <a:latin typeface="Consolas" panose="020B0609020204030204" pitchFamily="49" charset="0"/>
                <a:cs typeface="Consolas" panose="020B0609020204030204" pitchFamily="49" charset="0"/>
              </a:rPr>
              <a:t>composite</a:t>
            </a:r>
            <a:r>
              <a:rPr lang="en-GB" sz="1600" b="0" dirty="0">
                <a:solidFill>
                  <a:srgbClr val="000000"/>
                </a:solidFill>
                <a:latin typeface="Consolas" panose="020B0609020204030204" pitchFamily="49" charset="0"/>
                <a:cs typeface="Consolas" panose="020B0609020204030204" pitchFamily="49" charset="0"/>
              </a:rPr>
              <a:t>[</a:t>
            </a:r>
            <a:r>
              <a:rPr lang="en-GB" sz="1600" b="0" dirty="0">
                <a:solidFill>
                  <a:srgbClr val="A31515"/>
                </a:solidFill>
                <a:latin typeface="Consolas" panose="020B0609020204030204" pitchFamily="49" charset="0"/>
                <a:cs typeface="Consolas" panose="020B0609020204030204" pitchFamily="49" charset="0"/>
              </a:rPr>
              <a:t>"</a:t>
            </a:r>
            <a:r>
              <a:rPr lang="en-GB" sz="1600" b="0" dirty="0" err="1">
                <a:solidFill>
                  <a:srgbClr val="A31515"/>
                </a:solidFill>
                <a:latin typeface="Consolas" panose="020B0609020204030204" pitchFamily="49" charset="0"/>
                <a:cs typeface="Consolas" panose="020B0609020204030204" pitchFamily="49" charset="0"/>
              </a:rPr>
              <a:t>strVal</a:t>
            </a:r>
            <a:r>
              <a:rPr lang="en-GB" sz="1600" b="0" dirty="0">
                <a:solidFill>
                  <a:srgbClr val="A31515"/>
                </a:solidFill>
                <a:latin typeface="Consolas" panose="020B0609020204030204" pitchFamily="49" charset="0"/>
                <a:cs typeface="Consolas" panose="020B0609020204030204" pitchFamily="49" charset="0"/>
              </a:rPr>
              <a:t>"</a:t>
            </a:r>
            <a:r>
              <a:rPr lang="en-GB" sz="1600" b="0" dirty="0">
                <a:solidFill>
                  <a:srgbClr val="000000"/>
                </a:solidFill>
                <a:latin typeface="Consolas" panose="020B0609020204030204" pitchFamily="49" charset="0"/>
                <a:cs typeface="Consolas" panose="020B0609020204030204" pitchFamily="49" charset="0"/>
              </a:rPr>
              <a:t>] = </a:t>
            </a:r>
            <a:r>
              <a:rPr lang="en-GB" sz="1600" b="0" dirty="0">
                <a:solidFill>
                  <a:srgbClr val="A31515"/>
                </a:solidFill>
                <a:latin typeface="Consolas" panose="020B0609020204030204" pitchFamily="49" charset="0"/>
                <a:cs typeface="Consolas" panose="020B0609020204030204" pitchFamily="49" charset="0"/>
              </a:rPr>
              <a:t>"string"</a:t>
            </a:r>
            <a:r>
              <a:rPr lang="en-GB" sz="1600" b="0" dirty="0">
                <a:solidFill>
                  <a:srgbClr val="000000"/>
                </a:solidFill>
                <a:latin typeface="Consolas" panose="020B0609020204030204" pitchFamily="49" charset="0"/>
                <a:cs typeface="Consolas" panose="020B0609020204030204" pitchFamily="49" charset="0"/>
              </a:rPr>
              <a:t>;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err="1" smtClean="0">
                <a:solidFill>
                  <a:srgbClr val="000000"/>
                </a:solidFill>
                <a:latin typeface="Consolas" panose="020B0609020204030204" pitchFamily="49" charset="0"/>
                <a:cs typeface="Consolas" panose="020B0609020204030204" pitchFamily="49" charset="0"/>
              </a:rPr>
              <a:t>localSettings.Values</a:t>
            </a:r>
            <a:r>
              <a:rPr lang="en-GB" sz="1600" b="0" dirty="0">
                <a:solidFill>
                  <a:srgbClr val="000000"/>
                </a:solidFill>
                <a:latin typeface="Consolas" panose="020B0609020204030204" pitchFamily="49" charset="0"/>
                <a:cs typeface="Consolas" panose="020B0609020204030204" pitchFamily="49" charset="0"/>
              </a:rPr>
              <a:t>[</a:t>
            </a:r>
            <a:r>
              <a:rPr lang="en-GB" sz="1600" b="0" dirty="0">
                <a:solidFill>
                  <a:srgbClr val="A31515"/>
                </a:solidFill>
                <a:latin typeface="Consolas" panose="020B0609020204030204" pitchFamily="49" charset="0"/>
                <a:cs typeface="Consolas" panose="020B0609020204030204" pitchFamily="49" charset="0"/>
              </a:rPr>
              <a:t>"</a:t>
            </a:r>
            <a:r>
              <a:rPr lang="en-GB" sz="1600" b="0" dirty="0" err="1">
                <a:solidFill>
                  <a:srgbClr val="A31515"/>
                </a:solidFill>
                <a:latin typeface="Consolas" panose="020B0609020204030204" pitchFamily="49" charset="0"/>
                <a:cs typeface="Consolas" panose="020B0609020204030204" pitchFamily="49" charset="0"/>
              </a:rPr>
              <a:t>exampleCompositeSetting</a:t>
            </a:r>
            <a:r>
              <a:rPr lang="en-GB" sz="1600" b="0" dirty="0">
                <a:solidFill>
                  <a:srgbClr val="A31515"/>
                </a:solidFill>
                <a:latin typeface="Consolas" panose="020B0609020204030204" pitchFamily="49" charset="0"/>
                <a:cs typeface="Consolas" panose="020B0609020204030204" pitchFamily="49" charset="0"/>
              </a:rPr>
              <a:t>"</a:t>
            </a:r>
            <a:r>
              <a:rPr lang="en-GB" sz="1600" b="0" dirty="0">
                <a:solidFill>
                  <a:srgbClr val="000000"/>
                </a:solidFill>
                <a:latin typeface="Consolas" panose="020B0609020204030204" pitchFamily="49" charset="0"/>
                <a:cs typeface="Consolas" panose="020B0609020204030204" pitchFamily="49" charset="0"/>
              </a:rPr>
              <a:t>] = composite;</a:t>
            </a:r>
            <a:endParaRPr lang="en-GB" sz="16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854938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Roaming Settings and Roaming Folder</a:t>
            </a:r>
            <a:endParaRPr lang="en-GB" dirty="0"/>
          </a:p>
        </p:txBody>
      </p:sp>
      <p:sp>
        <p:nvSpPr>
          <p:cNvPr id="7" name="Text Placeholder 6"/>
          <p:cNvSpPr>
            <a:spLocks noGrp="1"/>
          </p:cNvSpPr>
          <p:nvPr>
            <p:ph type="body" sz="quarter" idx="10"/>
          </p:nvPr>
        </p:nvSpPr>
        <p:spPr/>
        <p:txBody>
          <a:bodyPr/>
          <a:lstStyle/>
          <a:p>
            <a:pPr lvl="1"/>
            <a:r>
              <a:rPr lang="en-GB" sz="3137" b="1" dirty="0">
                <a:solidFill>
                  <a:schemeClr val="tx1"/>
                </a:solidFill>
                <a:latin typeface="+mj-lt"/>
              </a:rPr>
              <a:t>Roaming data enables an application to synchronise data and/or settings across </a:t>
            </a:r>
            <a:r>
              <a:rPr lang="en-GB" sz="3137" b="1" dirty="0" smtClean="0">
                <a:solidFill>
                  <a:schemeClr val="tx1"/>
                </a:solidFill>
                <a:latin typeface="+mj-lt"/>
              </a:rPr>
              <a:t>different devices</a:t>
            </a:r>
            <a:endParaRPr lang="en-GB" sz="3137" b="1" dirty="0">
              <a:solidFill>
                <a:schemeClr val="tx1"/>
              </a:solidFill>
              <a:latin typeface="+mj-lt"/>
            </a:endParaRPr>
          </a:p>
          <a:p>
            <a:pPr lvl="1"/>
            <a:r>
              <a:rPr lang="en-GB" sz="1804" dirty="0"/>
              <a:t>Synced </a:t>
            </a:r>
            <a:r>
              <a:rPr lang="en-GB" sz="1804" dirty="0" smtClean="0"/>
              <a:t>across all the users’ devices where the same app is installed</a:t>
            </a:r>
            <a:endParaRPr lang="en-GB" sz="1804" dirty="0"/>
          </a:p>
          <a:p>
            <a:r>
              <a:rPr lang="en-GB" sz="3137" dirty="0" err="1" smtClean="0"/>
              <a:t>RoamingFolder</a:t>
            </a:r>
            <a:r>
              <a:rPr lang="en-GB" sz="3137" dirty="0" smtClean="0"/>
              <a:t> and </a:t>
            </a:r>
            <a:r>
              <a:rPr lang="en-GB" sz="3137" dirty="0" err="1" smtClean="0"/>
              <a:t>RoamingSettings</a:t>
            </a:r>
            <a:r>
              <a:rPr lang="en-GB" sz="3137" dirty="0" smtClean="0"/>
              <a:t> are synced through the cloud</a:t>
            </a:r>
          </a:p>
          <a:p>
            <a:pPr lvl="1"/>
            <a:r>
              <a:rPr lang="en-GB" sz="1804" dirty="0" smtClean="0"/>
              <a:t>Limited to max 100KB for apps acquired from the consumer store</a:t>
            </a:r>
            <a:endParaRPr lang="en-GB" sz="1804" dirty="0"/>
          </a:p>
          <a:p>
            <a:pPr lvl="1"/>
            <a:endParaRPr lang="en-GB" dirty="0"/>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12</a:t>
            </a:fld>
            <a:endParaRPr lang="en-US"/>
          </a:p>
        </p:txBody>
      </p:sp>
    </p:spTree>
    <p:extLst>
      <p:ext uri="{BB962C8B-B14F-4D97-AF65-F5344CB8AC3E}">
        <p14:creationId xmlns:p14="http://schemas.microsoft.com/office/powerpoint/2010/main" val="168224203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Credential Locker</a:t>
            </a:r>
            <a:endParaRPr lang="en-GB" dirty="0"/>
          </a:p>
        </p:txBody>
      </p:sp>
      <p:sp>
        <p:nvSpPr>
          <p:cNvPr id="3" name="Text Placeholder 2"/>
          <p:cNvSpPr>
            <a:spLocks noGrp="1"/>
          </p:cNvSpPr>
          <p:nvPr>
            <p:ph type="body" sz="quarter" idx="10"/>
          </p:nvPr>
        </p:nvSpPr>
        <p:spPr/>
        <p:txBody>
          <a:bodyPr/>
          <a:lstStyle/>
          <a:p>
            <a:r>
              <a:rPr lang="en-GB" dirty="0" smtClean="0"/>
              <a:t>Encrypted, roamed storage for </a:t>
            </a:r>
            <a:r>
              <a:rPr lang="en-GB" dirty="0" err="1" smtClean="0"/>
              <a:t>PasswordCredential</a:t>
            </a:r>
            <a:r>
              <a:rPr lang="en-GB" dirty="0" smtClean="0"/>
              <a:t> objects</a:t>
            </a:r>
            <a:endParaRPr lang="en-GB" dirty="0"/>
          </a:p>
        </p:txBody>
      </p:sp>
      <p:sp>
        <p:nvSpPr>
          <p:cNvPr id="4" name="Text Placeholder 2"/>
          <p:cNvSpPr txBox="1">
            <a:spLocks/>
          </p:cNvSpPr>
          <p:nvPr/>
        </p:nvSpPr>
        <p:spPr>
          <a:xfrm>
            <a:off x="269240" y="2449766"/>
            <a:ext cx="11653522" cy="3536255"/>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00FF"/>
                </a:solidFill>
                <a:highlight>
                  <a:srgbClr val="F2F2F2"/>
                </a:highlight>
                <a:latin typeface="Consolas" panose="020B0609020204030204" pitchFamily="49" charset="0"/>
              </a:rPr>
              <a:t>void</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SaveCredential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username, </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 cred =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MyAppResource</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 username,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vault.Add</a:t>
            </a:r>
            <a:r>
              <a:rPr lang="en-GB" sz="1800" dirty="0" smtClean="0">
                <a:solidFill>
                  <a:srgbClr val="000000"/>
                </a:solidFill>
                <a:highlight>
                  <a:srgbClr val="F2F2F2"/>
                </a:highlight>
                <a:latin typeface="Consolas" panose="020B0609020204030204" pitchFamily="49" charset="0"/>
              </a:rPr>
              <a:t>(cred);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IReadOnlyList</a:t>
            </a:r>
            <a:r>
              <a:rPr lang="en-GB" sz="1800" dirty="0" smtClean="0">
                <a:solidFill>
                  <a:srgbClr val="000000"/>
                </a:solidFill>
                <a:highlight>
                  <a:srgbClr val="F2F2F2"/>
                </a:highlight>
                <a:latin typeface="Consolas" panose="020B0609020204030204" pitchFamily="49" charset="0"/>
              </a:rPr>
              <a:t>&lt;</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&gt; </a:t>
            </a:r>
            <a:r>
              <a:rPr lang="en-GB" sz="1800" dirty="0" err="1" smtClean="0">
                <a:solidFill>
                  <a:srgbClr val="000000"/>
                </a:solidFill>
                <a:highlight>
                  <a:srgbClr val="F2F2F2"/>
                </a:highlight>
                <a:latin typeface="Consolas" panose="020B0609020204030204" pitchFamily="49" charset="0"/>
              </a:rPr>
              <a:t>RetrieveCredential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return</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vault.FindAllByResource</a:t>
            </a:r>
            <a:r>
              <a:rPr lang="en-GB" sz="1800" dirty="0" smtClean="0">
                <a:solidFill>
                  <a:srgbClr val="000000"/>
                </a:solidFill>
                <a:highlight>
                  <a:srgbClr val="F2F2F2"/>
                </a:highlight>
                <a:latin typeface="Consolas" panose="020B0609020204030204" pitchFamily="49" charset="0"/>
              </a:rPr>
              <a:t>(resource);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GB" sz="1800" dirty="0"/>
          </a:p>
        </p:txBody>
      </p:sp>
      <p:sp>
        <p:nvSpPr>
          <p:cNvPr id="5" name="Rectangle 4"/>
          <p:cNvSpPr/>
          <p:nvPr/>
        </p:nvSpPr>
        <p:spPr>
          <a:xfrm>
            <a:off x="257174" y="6166644"/>
            <a:ext cx="8688212" cy="535531"/>
          </a:xfrm>
          <a:prstGeom prst="rect">
            <a:avLst/>
          </a:prstGeom>
        </p:spPr>
        <p:txBody>
          <a:bodyPr wrap="none">
            <a:spAutoFit/>
          </a:bodyPr>
          <a:lstStyle/>
          <a:p>
            <a:pPr lvl="0" defTabSz="914377">
              <a:lnSpc>
                <a:spcPct val="90000"/>
              </a:lnSpc>
              <a:spcBef>
                <a:spcPts val="2400"/>
              </a:spcBef>
            </a:pPr>
            <a:r>
              <a:rPr lang="en-GB" sz="3200" b="1" u="sng" dirty="0">
                <a:solidFill>
                  <a:srgbClr val="737373"/>
                </a:solidFill>
                <a:latin typeface="Segoe UI"/>
              </a:rPr>
              <a:t>Learn More</a:t>
            </a:r>
            <a:r>
              <a:rPr lang="en-GB" sz="3200" b="1" dirty="0">
                <a:solidFill>
                  <a:srgbClr val="737373"/>
                </a:solidFill>
                <a:latin typeface="Segoe UI"/>
              </a:rPr>
              <a:t>: </a:t>
            </a:r>
            <a:r>
              <a:rPr lang="en-GB" sz="2800" b="1" dirty="0">
                <a:solidFill>
                  <a:srgbClr val="737373"/>
                </a:solidFill>
              </a:rPr>
              <a:t>See Module 1-12 Connected Experiences</a:t>
            </a:r>
          </a:p>
        </p:txBody>
      </p:sp>
    </p:spTree>
    <p:extLst>
      <p:ext uri="{BB962C8B-B14F-4D97-AF65-F5344CB8AC3E}">
        <p14:creationId xmlns:p14="http://schemas.microsoft.com/office/powerpoint/2010/main" val="17466507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endParaRPr lang="en-GB"/>
          </a:p>
        </p:txBody>
      </p:sp>
      <p:sp>
        <p:nvSpPr>
          <p:cNvPr id="4" name="Title 3"/>
          <p:cNvSpPr>
            <a:spLocks noGrp="1"/>
          </p:cNvSpPr>
          <p:nvPr>
            <p:ph type="ctrTitle"/>
          </p:nvPr>
        </p:nvSpPr>
        <p:spPr/>
        <p:txBody>
          <a:bodyPr/>
          <a:lstStyle/>
          <a:p>
            <a:r>
              <a:rPr lang="en-GB" dirty="0" smtClean="0"/>
              <a:t>File Handling</a:t>
            </a:r>
            <a:endParaRPr lang="en-GB" dirty="0"/>
          </a:p>
        </p:txBody>
      </p:sp>
    </p:spTree>
    <p:extLst>
      <p:ext uri="{BB962C8B-B14F-4D97-AF65-F5344CB8AC3E}">
        <p14:creationId xmlns:p14="http://schemas.microsoft.com/office/powerpoint/2010/main" val="75164809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9239" y="2570304"/>
            <a:ext cx="11637012" cy="1717393"/>
          </a:xfrm>
        </p:spPr>
        <p:txBody>
          <a:bodyPr/>
          <a:lstStyle/>
          <a:p>
            <a:r>
              <a:rPr lang="en-GB" sz="5400" dirty="0"/>
              <a:t>Apps from the same publisher </a:t>
            </a:r>
            <a:r>
              <a:rPr lang="en-GB" sz="5400" dirty="0" smtClean="0"/>
              <a:t>may share </a:t>
            </a:r>
            <a:r>
              <a:rPr lang="en-GB" sz="5400" dirty="0"/>
              <a:t>files and </a:t>
            </a:r>
            <a:r>
              <a:rPr lang="en-GB" sz="5400" dirty="0" smtClean="0"/>
              <a:t>settings</a:t>
            </a:r>
            <a:endParaRPr lang="en-US" dirty="0"/>
          </a:p>
        </p:txBody>
      </p:sp>
    </p:spTree>
    <p:extLst>
      <p:ext uri="{BB962C8B-B14F-4D97-AF65-F5344CB8AC3E}">
        <p14:creationId xmlns:p14="http://schemas.microsoft.com/office/powerpoint/2010/main" val="43782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77015" y="4137102"/>
            <a:ext cx="4538546" cy="579864"/>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5" name="Content Placeholder 4"/>
          <p:cNvSpPr>
            <a:spLocks noGrp="1"/>
          </p:cNvSpPr>
          <p:nvPr>
            <p:ph sz="quarter" idx="4294967295"/>
          </p:nvPr>
        </p:nvSpPr>
        <p:spPr/>
        <p:txBody>
          <a:bodyPr/>
          <a:lstStyle/>
          <a:p>
            <a:r>
              <a:rPr lang="en-GB" dirty="0" smtClean="0"/>
              <a:t>A subfolder is required. Edit app manifest to add.</a:t>
            </a:r>
            <a:br>
              <a:rPr lang="en-GB" dirty="0" smtClean="0"/>
            </a:br>
            <a:r>
              <a:rPr lang="en-GB" dirty="0" smtClean="0"/>
              <a:t>Folders are automatically provisioned.</a:t>
            </a:r>
          </a:p>
          <a:p>
            <a:r>
              <a:rPr lang="en-GB" sz="2400" dirty="0" smtClean="0">
                <a:solidFill>
                  <a:schemeClr val="tx2"/>
                </a:solidFill>
                <a:latin typeface="Consolas" panose="020B0609020204030204" pitchFamily="49" charset="0"/>
                <a:cs typeface="Consolas" panose="020B0609020204030204" pitchFamily="49" charset="0"/>
              </a:rPr>
              <a:t>&lt;Package&gt;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&lt;Extensions&gt;</a:t>
            </a:r>
          </a:p>
          <a:p>
            <a:r>
              <a:rPr lang="en-GB" sz="2400" dirty="0" smtClean="0">
                <a:solidFill>
                  <a:schemeClr val="tx2"/>
                </a:solidFill>
                <a:latin typeface="Consolas" panose="020B0609020204030204" pitchFamily="49" charset="0"/>
                <a:cs typeface="Consolas" panose="020B0609020204030204" pitchFamily="49" charset="0"/>
              </a:rPr>
              <a:t>        &lt;Extension Category="</a:t>
            </a:r>
            <a:r>
              <a:rPr lang="en-GB" sz="2400" dirty="0" err="1" smtClean="0">
                <a:solidFill>
                  <a:schemeClr val="tx2"/>
                </a:solidFill>
                <a:latin typeface="Consolas" panose="020B0609020204030204" pitchFamily="49" charset="0"/>
                <a:cs typeface="Consolas" panose="020B0609020204030204" pitchFamily="49" charset="0"/>
              </a:rPr>
              <a:t>windows.publisherCacheFolder</a:t>
            </a:r>
            <a:r>
              <a:rPr lang="en-GB" sz="2400" dirty="0" smtClean="0">
                <a:solidFill>
                  <a:schemeClr val="tx2"/>
                </a:solidFill>
                <a:latin typeface="Consolas" panose="020B0609020204030204" pitchFamily="49" charset="0"/>
                <a:cs typeface="Consolas" panose="020B0609020204030204" pitchFamily="49" charset="0"/>
              </a:rPr>
              <a:t>"&gt;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a:t>
            </a:r>
            <a:r>
              <a:rPr lang="en-GB" sz="2400" dirty="0" err="1" smtClean="0">
                <a:solidFill>
                  <a:schemeClr val="tx2"/>
                </a:solidFill>
                <a:latin typeface="Consolas" panose="020B0609020204030204" pitchFamily="49" charset="0"/>
                <a:cs typeface="Consolas" panose="020B0609020204030204" pitchFamily="49" charset="0"/>
              </a:rPr>
              <a:t>PublisherCacheFolder</a:t>
            </a:r>
            <a:r>
              <a:rPr lang="en-GB" sz="2400" dirty="0" smtClean="0">
                <a:solidFill>
                  <a:schemeClr val="tx2"/>
                </a:solidFill>
                <a:latin typeface="Consolas" panose="020B0609020204030204" pitchFamily="49" charset="0"/>
                <a:cs typeface="Consolas" panose="020B0609020204030204" pitchFamily="49" charset="0"/>
              </a:rPr>
              <a:t>&gt;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&lt;Folder Name="Folder1"&gt;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a:t>
            </a:r>
            <a:r>
              <a:rPr lang="en-GB" sz="2400" dirty="0" err="1" smtClean="0">
                <a:solidFill>
                  <a:schemeClr val="tx2"/>
                </a:solidFill>
                <a:latin typeface="Consolas" panose="020B0609020204030204" pitchFamily="49" charset="0"/>
                <a:cs typeface="Consolas" panose="020B0609020204030204" pitchFamily="49" charset="0"/>
              </a:rPr>
              <a:t>PublisherCacheFolder</a:t>
            </a:r>
            <a:r>
              <a:rPr lang="en-GB" sz="2400" dirty="0" smtClean="0">
                <a:solidFill>
                  <a:schemeClr val="tx2"/>
                </a:solidFill>
                <a:latin typeface="Consolas" panose="020B0609020204030204" pitchFamily="49" charset="0"/>
                <a:cs typeface="Consolas" panose="020B0609020204030204" pitchFamily="49" charset="0"/>
              </a:rPr>
              <a:t>&gt;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&lt;/Extension&gt;</a:t>
            </a:r>
          </a:p>
          <a:p>
            <a:r>
              <a:rPr lang="en-GB" sz="2400" dirty="0" smtClean="0">
                <a:solidFill>
                  <a:schemeClr val="tx2"/>
                </a:solidFill>
                <a:latin typeface="Consolas" panose="020B0609020204030204" pitchFamily="49" charset="0"/>
                <a:cs typeface="Consolas" panose="020B0609020204030204" pitchFamily="49" charset="0"/>
              </a:rPr>
              <a:t>    &lt;/Extensions&gt;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&lt;/Package&gt;</a:t>
            </a:r>
            <a:endParaRPr lang="en-GB" sz="2400" dirty="0">
              <a:solidFill>
                <a:schemeClr val="tx2"/>
              </a:solidFill>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lstStyle/>
          <a:p>
            <a:r>
              <a:rPr lang="en-GB" dirty="0" smtClean="0"/>
              <a:t>Publisher’s shared storage folder</a:t>
            </a:r>
            <a:endParaRPr lang="en-GB" dirty="0"/>
          </a:p>
        </p:txBody>
      </p:sp>
    </p:spTree>
    <p:extLst>
      <p:ext uri="{BB962C8B-B14F-4D97-AF65-F5344CB8AC3E}">
        <p14:creationId xmlns:p14="http://schemas.microsoft.com/office/powerpoint/2010/main" val="123149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3113" y="2397512"/>
            <a:ext cx="8954428" cy="858644"/>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5" name="Rectangle 4"/>
          <p:cNvSpPr/>
          <p:nvPr/>
        </p:nvSpPr>
        <p:spPr>
          <a:xfrm>
            <a:off x="1483113" y="4560849"/>
            <a:ext cx="8954428" cy="858644"/>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3" name="Title 2"/>
          <p:cNvSpPr>
            <a:spLocks noGrp="1"/>
          </p:cNvSpPr>
          <p:nvPr>
            <p:ph type="title"/>
          </p:nvPr>
        </p:nvSpPr>
        <p:spPr/>
        <p:txBody>
          <a:bodyPr/>
          <a:lstStyle/>
          <a:p>
            <a:r>
              <a:rPr lang="en-US" dirty="0" smtClean="0"/>
              <a:t>Shared storage folder interaction</a:t>
            </a:r>
            <a:endParaRPr lang="en-US" dirty="0"/>
          </a:p>
        </p:txBody>
      </p:sp>
      <p:sp>
        <p:nvSpPr>
          <p:cNvPr id="2" name="Content Placeholder 1"/>
          <p:cNvSpPr>
            <a:spLocks noGrp="1"/>
          </p:cNvSpPr>
          <p:nvPr>
            <p:ph type="body" sz="quarter" idx="10"/>
          </p:nvPr>
        </p:nvSpPr>
        <p:spPr/>
        <p:txBody>
          <a:bodyPr/>
          <a:lstStyle/>
          <a:p>
            <a:r>
              <a:rPr lang="en-GB" b="1" dirty="0" smtClean="0">
                <a:solidFill>
                  <a:schemeClr val="tx1"/>
                </a:solidFill>
              </a:rPr>
              <a:t>Access folder named “fonts”</a:t>
            </a:r>
          </a:p>
          <a:p>
            <a:r>
              <a:rPr lang="en-GB" dirty="0" err="1" smtClean="0">
                <a:solidFill>
                  <a:schemeClr val="accent3">
                    <a:lumMod val="75000"/>
                  </a:schemeClr>
                </a:solidFill>
                <a:latin typeface="Consolas" panose="020B0609020204030204" pitchFamily="49" charset="0"/>
                <a:cs typeface="Consolas" panose="020B0609020204030204" pitchFamily="49" charset="0"/>
              </a:rPr>
              <a:t>Windows.Storage.ApplicationData.Current</a:t>
            </a:r>
            <a:r>
              <a:rPr lang="en-GB" dirty="0" smtClean="0">
                <a:solidFill>
                  <a:schemeClr val="accent3">
                    <a:lumMod val="75000"/>
                  </a:schemeClr>
                </a:solidFill>
                <a:latin typeface="Consolas" panose="020B0609020204030204" pitchFamily="49" charset="0"/>
                <a:cs typeface="Consolas" panose="020B0609020204030204" pitchFamily="49" charset="0"/>
              </a:rPr>
              <a:t/>
            </a:r>
            <a:br>
              <a:rPr lang="en-GB" dirty="0" smtClean="0">
                <a:solidFill>
                  <a:schemeClr val="accent3">
                    <a:lumMod val="75000"/>
                  </a:schemeClr>
                </a:solidFill>
                <a:latin typeface="Consolas" panose="020B0609020204030204" pitchFamily="49" charset="0"/>
                <a:cs typeface="Consolas" panose="020B0609020204030204" pitchFamily="49" charset="0"/>
              </a:rPr>
            </a:br>
            <a:r>
              <a:rPr lang="en-GB" dirty="0" smtClean="0">
                <a:solidFill>
                  <a:schemeClr val="accent3"/>
                </a:solidFill>
                <a:latin typeface="Consolas" panose="020B0609020204030204" pitchFamily="49" charset="0"/>
                <a:cs typeface="Consolas" panose="020B0609020204030204" pitchFamily="49" charset="0"/>
              </a:rPr>
              <a:t>    .</a:t>
            </a:r>
            <a:r>
              <a:rPr lang="en-GB" dirty="0" err="1" smtClean="0">
                <a:solidFill>
                  <a:schemeClr val="accent3"/>
                </a:solidFill>
                <a:latin typeface="Consolas" panose="020B0609020204030204" pitchFamily="49" charset="0"/>
                <a:cs typeface="Consolas" panose="020B0609020204030204" pitchFamily="49" charset="0"/>
              </a:rPr>
              <a:t>GetPublisherCacheFolder</a:t>
            </a:r>
            <a:r>
              <a:rPr lang="en-GB" dirty="0" smtClean="0">
                <a:solidFill>
                  <a:schemeClr val="accent3"/>
                </a:solidFill>
                <a:latin typeface="Consolas" panose="020B0609020204030204" pitchFamily="49" charset="0"/>
                <a:cs typeface="Consolas" panose="020B0609020204030204" pitchFamily="49" charset="0"/>
              </a:rPr>
              <a:t>("fonts");</a:t>
            </a:r>
          </a:p>
          <a:p>
            <a:r>
              <a:rPr lang="en-GB" b="1" dirty="0" smtClean="0">
                <a:solidFill>
                  <a:schemeClr val="tx1"/>
                </a:solidFill>
              </a:rPr>
              <a:t>Clear shared storage</a:t>
            </a:r>
          </a:p>
          <a:p>
            <a:r>
              <a:rPr lang="en-GB" dirty="0" err="1">
                <a:solidFill>
                  <a:schemeClr val="accent3">
                    <a:lumMod val="75000"/>
                  </a:schemeClr>
                </a:solidFill>
                <a:latin typeface="Consolas" panose="020B0609020204030204" pitchFamily="49" charset="0"/>
                <a:cs typeface="Consolas" panose="020B0609020204030204" pitchFamily="49" charset="0"/>
              </a:rPr>
              <a:t>Windows.Storage.ApplicationData.Current</a:t>
            </a:r>
            <a:r>
              <a:rPr lang="en-GB" dirty="0">
                <a:solidFill>
                  <a:schemeClr val="accent3">
                    <a:lumMod val="75000"/>
                  </a:schemeClr>
                </a:solidFill>
                <a:latin typeface="Consolas" panose="020B0609020204030204" pitchFamily="49" charset="0"/>
                <a:cs typeface="Consolas" panose="020B0609020204030204" pitchFamily="49" charset="0"/>
              </a:rPr>
              <a:t/>
            </a:r>
            <a:br>
              <a:rPr lang="en-GB" dirty="0">
                <a:solidFill>
                  <a:schemeClr val="accent3">
                    <a:lumMod val="75000"/>
                  </a:schemeClr>
                </a:solidFill>
                <a:latin typeface="Consolas" panose="020B0609020204030204" pitchFamily="49" charset="0"/>
                <a:cs typeface="Consolas" panose="020B0609020204030204" pitchFamily="49" charset="0"/>
              </a:rPr>
            </a:br>
            <a:r>
              <a:rPr lang="en-GB" dirty="0">
                <a:solidFill>
                  <a:schemeClr val="accent3"/>
                </a:solidFill>
                <a:latin typeface="Consolas" panose="020B0609020204030204" pitchFamily="49" charset="0"/>
                <a:cs typeface="Consolas" panose="020B0609020204030204" pitchFamily="49" charset="0"/>
              </a:rPr>
              <a:t>    .</a:t>
            </a:r>
            <a:r>
              <a:rPr lang="en-GB" dirty="0" err="1" smtClean="0">
                <a:solidFill>
                  <a:schemeClr val="accent3"/>
                </a:solidFill>
                <a:latin typeface="Consolas" panose="020B0609020204030204" pitchFamily="49" charset="0"/>
                <a:cs typeface="Consolas" panose="020B0609020204030204" pitchFamily="49" charset="0"/>
              </a:rPr>
              <a:t>ClearPublisherCacheFolderAsync</a:t>
            </a:r>
            <a:r>
              <a:rPr lang="en-GB" dirty="0" smtClean="0">
                <a:solidFill>
                  <a:schemeClr val="accent3"/>
                </a:solidFill>
                <a:latin typeface="Consolas" panose="020B0609020204030204" pitchFamily="49" charset="0"/>
                <a:cs typeface="Consolas" panose="020B0609020204030204" pitchFamily="49" charset="0"/>
              </a:rPr>
              <a:t>();</a:t>
            </a:r>
            <a:endParaRPr lang="en-US" dirty="0">
              <a:solidFill>
                <a:schemeClr val="accent3"/>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974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Known Folders</a:t>
            </a:r>
            <a:endParaRPr lang="en-GB"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18</a:t>
            </a:fld>
            <a:endParaRPr lang="en-US"/>
          </a:p>
        </p:txBody>
      </p:sp>
    </p:spTree>
    <p:extLst>
      <p:ext uri="{BB962C8B-B14F-4D97-AF65-F5344CB8AC3E}">
        <p14:creationId xmlns:p14="http://schemas.microsoft.com/office/powerpoint/2010/main" val="75105393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KnownFolders</a:t>
            </a:r>
            <a:endParaRPr lang="en-US" dirty="0"/>
          </a:p>
        </p:txBody>
      </p:sp>
      <p:sp>
        <p:nvSpPr>
          <p:cNvPr id="2" name="Text Placeholder 1"/>
          <p:cNvSpPr>
            <a:spLocks noGrp="1"/>
          </p:cNvSpPr>
          <p:nvPr>
            <p:ph type="body" sz="quarter" idx="10"/>
          </p:nvPr>
        </p:nvSpPr>
        <p:spPr/>
        <p:txBody>
          <a:bodyPr/>
          <a:lstStyle/>
          <a:p>
            <a:r>
              <a:rPr lang="en-US" sz="3137" dirty="0" err="1">
                <a:latin typeface="Consolas" panose="020B0609020204030204" pitchFamily="49" charset="0"/>
                <a:cs typeface="Consolas" panose="020B0609020204030204" pitchFamily="49" charset="0"/>
              </a:rPr>
              <a:t>KnownFolders</a:t>
            </a:r>
            <a:r>
              <a:rPr lang="en-US" sz="3137" dirty="0"/>
              <a:t> is an API which simplifies the view the developer has of accessible user data on the phone</a:t>
            </a:r>
          </a:p>
          <a:p>
            <a:pPr lvl="1"/>
            <a:r>
              <a:rPr lang="en-US" dirty="0" smtClean="0"/>
              <a:t>Rather than searching through all the possible different locations on the device for a particular type of file a program can request a single list of all the files </a:t>
            </a:r>
          </a:p>
          <a:p>
            <a:pPr lvl="1"/>
            <a:r>
              <a:rPr lang="en-US" dirty="0" smtClean="0"/>
              <a:t>This includes files on the SD card (if inserted) along with files held on the device</a:t>
            </a:r>
          </a:p>
          <a:p>
            <a:r>
              <a:rPr lang="en-US" sz="3137" dirty="0" smtClean="0"/>
              <a:t>Files </a:t>
            </a:r>
            <a:r>
              <a:rPr lang="en-US" sz="3137" dirty="0"/>
              <a:t>in </a:t>
            </a:r>
            <a:r>
              <a:rPr lang="en-US" sz="3137" dirty="0" err="1">
                <a:latin typeface="Consolas" panose="020B0609020204030204" pitchFamily="49" charset="0"/>
                <a:cs typeface="Consolas" panose="020B0609020204030204" pitchFamily="49" charset="0"/>
              </a:rPr>
              <a:t>KnownFolders</a:t>
            </a:r>
            <a:r>
              <a:rPr lang="en-US" sz="3137" dirty="0"/>
              <a:t> are visible to all apps (that have registered the proper capabilities)</a:t>
            </a:r>
          </a:p>
          <a:p>
            <a:r>
              <a:rPr lang="en-US" sz="3137" dirty="0" smtClean="0"/>
              <a:t>Consider </a:t>
            </a:r>
            <a:r>
              <a:rPr lang="en-US" sz="3137" dirty="0"/>
              <a:t>using the </a:t>
            </a:r>
            <a:r>
              <a:rPr lang="en-US" sz="3137" dirty="0" err="1"/>
              <a:t>FileOpenPicker</a:t>
            </a:r>
            <a:r>
              <a:rPr lang="en-US" sz="3137" dirty="0"/>
              <a:t> API as an alternative to allow users to select a file in these folders</a:t>
            </a:r>
          </a:p>
          <a:p>
            <a:pPr lvl="1"/>
            <a:r>
              <a:rPr lang="en-US" dirty="0" smtClean="0"/>
              <a:t>No capabilities required as consent is implied</a:t>
            </a: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19</a:t>
            </a:fld>
            <a:endParaRPr lang="en-US"/>
          </a:p>
        </p:txBody>
      </p:sp>
    </p:spTree>
    <p:extLst>
      <p:ext uri="{BB962C8B-B14F-4D97-AF65-F5344CB8AC3E}">
        <p14:creationId xmlns:p14="http://schemas.microsoft.com/office/powerpoint/2010/main" val="15349150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200" dirty="0" smtClean="0"/>
              <a:t>File Management</a:t>
            </a:r>
          </a:p>
          <a:p>
            <a:pPr lvl="1"/>
            <a:r>
              <a:rPr lang="en-GB" sz="1867" dirty="0" smtClean="0"/>
              <a:t>Read/write </a:t>
            </a:r>
            <a:r>
              <a:rPr lang="en-GB" sz="1867" dirty="0"/>
              <a:t>files </a:t>
            </a:r>
            <a:endParaRPr lang="en-GB" sz="1867" dirty="0" smtClean="0"/>
          </a:p>
          <a:p>
            <a:pPr lvl="1"/>
            <a:r>
              <a:rPr lang="en-GB" sz="1867" dirty="0"/>
              <a:t>Publisher </a:t>
            </a:r>
            <a:r>
              <a:rPr lang="en-GB" sz="1867" dirty="0" smtClean="0"/>
              <a:t>folder</a:t>
            </a:r>
          </a:p>
          <a:p>
            <a:pPr lvl="1"/>
            <a:r>
              <a:rPr lang="en-GB" sz="1867" dirty="0"/>
              <a:t>Data encryption</a:t>
            </a:r>
          </a:p>
          <a:p>
            <a:r>
              <a:rPr lang="en-GB" sz="3200" dirty="0" smtClean="0"/>
              <a:t>File </a:t>
            </a:r>
            <a:r>
              <a:rPr lang="en-GB" sz="3200" dirty="0"/>
              <a:t>Open/Save </a:t>
            </a:r>
            <a:r>
              <a:rPr lang="en-GB" sz="3200" dirty="0" smtClean="0"/>
              <a:t>Pickers</a:t>
            </a:r>
          </a:p>
          <a:p>
            <a:pPr lvl="1"/>
            <a:r>
              <a:rPr lang="en-GB" sz="1867" dirty="0" smtClean="0"/>
              <a:t>Known Folders</a:t>
            </a:r>
          </a:p>
          <a:p>
            <a:pPr lvl="1"/>
            <a:r>
              <a:rPr lang="en-GB" sz="1867" dirty="0" err="1" smtClean="0"/>
              <a:t>Windows.Storage.AccessCache</a:t>
            </a:r>
            <a:endParaRPr lang="en-GB" sz="1867" dirty="0"/>
          </a:p>
        </p:txBody>
      </p:sp>
    </p:spTree>
    <p:extLst>
      <p:ext uri="{BB962C8B-B14F-4D97-AF65-F5344CB8AC3E}">
        <p14:creationId xmlns:p14="http://schemas.microsoft.com/office/powerpoint/2010/main" val="317262345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KnownFolders</a:t>
            </a:r>
            <a:endParaRPr lang="en-US" dirty="0"/>
          </a:p>
        </p:txBody>
      </p:sp>
      <p:sp>
        <p:nvSpPr>
          <p:cNvPr id="4" name="Text Placeholder 3"/>
          <p:cNvSpPr>
            <a:spLocks noGrp="1"/>
          </p:cNvSpPr>
          <p:nvPr>
            <p:ph type="body" sz="quarter" idx="10"/>
          </p:nvPr>
        </p:nvSpPr>
        <p:spPr>
          <a:xfrm>
            <a:off x="1492956" y="1061160"/>
            <a:ext cx="5377785" cy="710387"/>
          </a:xfrm>
        </p:spPr>
        <p:txBody>
          <a:bodyPr/>
          <a:lstStyle/>
          <a:p>
            <a:r>
              <a:rPr lang="en-US" dirty="0" smtClean="0"/>
              <a:t>Physical View</a:t>
            </a:r>
            <a:endParaRPr lang="en-US" dirty="0"/>
          </a:p>
        </p:txBody>
      </p:sp>
      <p:sp>
        <p:nvSpPr>
          <p:cNvPr id="5" name="Text Placeholder 4"/>
          <p:cNvSpPr>
            <a:spLocks noGrp="1"/>
          </p:cNvSpPr>
          <p:nvPr>
            <p:ph type="body" sz="quarter" idx="11"/>
          </p:nvPr>
        </p:nvSpPr>
        <p:spPr>
          <a:xfrm>
            <a:off x="6296258" y="1061160"/>
            <a:ext cx="5377785" cy="710387"/>
          </a:xfrm>
        </p:spPr>
        <p:txBody>
          <a:bodyPr/>
          <a:lstStyle/>
          <a:p>
            <a:r>
              <a:rPr lang="en-US" dirty="0" smtClean="0"/>
              <a:t>Logical View</a:t>
            </a:r>
            <a:endParaRPr lang="en-US" dirty="0"/>
          </a:p>
        </p:txBody>
      </p:sp>
      <p:sp>
        <p:nvSpPr>
          <p:cNvPr id="6" name="Rectangle 5"/>
          <p:cNvSpPr/>
          <p:nvPr/>
        </p:nvSpPr>
        <p:spPr bwMode="auto">
          <a:xfrm>
            <a:off x="1699937" y="1734519"/>
            <a:ext cx="3685652" cy="1780376"/>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828505" y="2187362"/>
            <a:ext cx="3428514" cy="380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C:\Users\Public\Pictures\Seattle\</a:t>
            </a:r>
          </a:p>
        </p:txBody>
      </p:sp>
      <p:sp>
        <p:nvSpPr>
          <p:cNvPr id="8" name="Rectangle 7"/>
          <p:cNvSpPr/>
          <p:nvPr/>
        </p:nvSpPr>
        <p:spPr bwMode="auto">
          <a:xfrm>
            <a:off x="1828505" y="4100154"/>
            <a:ext cx="3428514" cy="3749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D:\Pictures\Portland\</a:t>
            </a:r>
          </a:p>
        </p:txBody>
      </p:sp>
      <p:sp>
        <p:nvSpPr>
          <p:cNvPr id="10" name="Rectangle 9"/>
          <p:cNvSpPr/>
          <p:nvPr/>
        </p:nvSpPr>
        <p:spPr bwMode="auto">
          <a:xfrm>
            <a:off x="1828506" y="4564553"/>
            <a:ext cx="3428514" cy="3749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D:\Pictures\Birthday\</a:t>
            </a:r>
          </a:p>
        </p:txBody>
      </p:sp>
      <p:sp>
        <p:nvSpPr>
          <p:cNvPr id="11" name="Rectangle 10"/>
          <p:cNvSpPr/>
          <p:nvPr/>
        </p:nvSpPr>
        <p:spPr bwMode="auto">
          <a:xfrm>
            <a:off x="1828505" y="2632011"/>
            <a:ext cx="3428514" cy="380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C:\Users\Public\Pictures\Birthday\</a:t>
            </a:r>
          </a:p>
        </p:txBody>
      </p:sp>
      <p:sp>
        <p:nvSpPr>
          <p:cNvPr id="12" name="Rectangle 11"/>
          <p:cNvSpPr/>
          <p:nvPr/>
        </p:nvSpPr>
        <p:spPr bwMode="auto">
          <a:xfrm>
            <a:off x="1828505" y="3076661"/>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C:\Users\Public\Pictures\Pic01.jpg</a:t>
            </a:r>
          </a:p>
        </p:txBody>
      </p:sp>
      <p:sp>
        <p:nvSpPr>
          <p:cNvPr id="13" name="Rectangle 12"/>
          <p:cNvSpPr/>
          <p:nvPr/>
        </p:nvSpPr>
        <p:spPr bwMode="auto">
          <a:xfrm>
            <a:off x="1828506" y="5060406"/>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D:\Pictures\Pic01.jpg</a:t>
            </a:r>
          </a:p>
        </p:txBody>
      </p:sp>
      <p:sp>
        <p:nvSpPr>
          <p:cNvPr id="14" name="TextBox 13"/>
          <p:cNvSpPr txBox="1"/>
          <p:nvPr/>
        </p:nvSpPr>
        <p:spPr>
          <a:xfrm>
            <a:off x="1650722" y="1681797"/>
            <a:ext cx="2057261" cy="544688"/>
          </a:xfrm>
          <a:prstGeom prst="rect">
            <a:avLst/>
          </a:prstGeom>
          <a:noFill/>
        </p:spPr>
        <p:txBody>
          <a:bodyPr wrap="square" lIns="182854" tIns="146284" rIns="182854" bIns="146284" rtlCol="0">
            <a:spAutoFit/>
          </a:bodyPr>
          <a:lstStyle/>
          <a:p>
            <a:pPr>
              <a:lnSpc>
                <a:spcPct val="90000"/>
              </a:lnSpc>
            </a:pPr>
            <a:r>
              <a:rPr lang="en-US" dirty="0">
                <a:gradFill>
                  <a:gsLst>
                    <a:gs pos="2917">
                      <a:schemeClr val="tx1"/>
                    </a:gs>
                    <a:gs pos="30000">
                      <a:schemeClr val="tx1"/>
                    </a:gs>
                  </a:gsLst>
                  <a:lin ang="5400000" scaled="0"/>
                </a:gradFill>
              </a:rPr>
              <a:t>Internal storage</a:t>
            </a:r>
          </a:p>
        </p:txBody>
      </p:sp>
      <p:sp>
        <p:nvSpPr>
          <p:cNvPr id="15" name="Rectangle 14"/>
          <p:cNvSpPr/>
          <p:nvPr/>
        </p:nvSpPr>
        <p:spPr bwMode="auto">
          <a:xfrm>
            <a:off x="1699937" y="3635756"/>
            <a:ext cx="3685652" cy="2885636"/>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1650723" y="3599288"/>
            <a:ext cx="3606295" cy="544688"/>
          </a:xfrm>
          <a:prstGeom prst="rect">
            <a:avLst/>
          </a:prstGeom>
          <a:noFill/>
        </p:spPr>
        <p:txBody>
          <a:bodyPr wrap="square" lIns="182854" tIns="146284" rIns="182854" bIns="146284" rtlCol="0">
            <a:spAutoFit/>
          </a:bodyPr>
          <a:lstStyle/>
          <a:p>
            <a:pPr>
              <a:lnSpc>
                <a:spcPct val="90000"/>
              </a:lnSpc>
            </a:pPr>
            <a:r>
              <a:rPr lang="en-US" dirty="0">
                <a:gradFill>
                  <a:gsLst>
                    <a:gs pos="2917">
                      <a:schemeClr val="tx1"/>
                    </a:gs>
                    <a:gs pos="30000">
                      <a:schemeClr val="tx1"/>
                    </a:gs>
                  </a:gsLst>
                  <a:lin ang="5400000" scaled="0"/>
                </a:gradFill>
              </a:rPr>
              <a:t>SD Card (if present)</a:t>
            </a:r>
          </a:p>
        </p:txBody>
      </p:sp>
      <p:sp>
        <p:nvSpPr>
          <p:cNvPr id="17" name="Rectangle 16"/>
          <p:cNvSpPr/>
          <p:nvPr/>
        </p:nvSpPr>
        <p:spPr bwMode="auto">
          <a:xfrm>
            <a:off x="6448963" y="1734520"/>
            <a:ext cx="4752512" cy="478687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448963" y="1664188"/>
            <a:ext cx="5573781" cy="794023"/>
          </a:xfrm>
          <a:prstGeom prst="rect">
            <a:avLst/>
          </a:prstGeom>
          <a:noFill/>
        </p:spPr>
        <p:txBody>
          <a:bodyPr wrap="square" lIns="182854" tIns="146284" rIns="182854" bIns="146284" rtlCol="0">
            <a:spAutoFit/>
          </a:bodyPr>
          <a:lstStyle/>
          <a:p>
            <a:pPr>
              <a:lnSpc>
                <a:spcPct val="90000"/>
              </a:lnSpc>
            </a:pPr>
            <a:r>
              <a:rPr lang="en-US" b="1"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KnownFolders.PicturesLibrary</a:t>
            </a:r>
            <a:r>
              <a:rPr lang="en-US" b="1"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br>
              <a:rPr lang="en-US" b="1"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br>
            <a:r>
              <a:rPr lang="en-US" b="1"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GetFilesAsync</a:t>
            </a:r>
            <a:r>
              <a:rPr lang="en-US" b="1"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p:txBody>
      </p:sp>
      <p:sp>
        <p:nvSpPr>
          <p:cNvPr id="19" name="Rectangle 18"/>
          <p:cNvSpPr/>
          <p:nvPr/>
        </p:nvSpPr>
        <p:spPr bwMode="auto">
          <a:xfrm>
            <a:off x="1828505" y="5541903"/>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D:\Pictures\Pic02.jpg</a:t>
            </a:r>
          </a:p>
        </p:txBody>
      </p:sp>
      <p:sp>
        <p:nvSpPr>
          <p:cNvPr id="25" name="Rectangle 24"/>
          <p:cNvSpPr/>
          <p:nvPr/>
        </p:nvSpPr>
        <p:spPr bwMode="auto">
          <a:xfrm>
            <a:off x="1828505" y="6026957"/>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D:\Pictures\Hawaii\Pic02.jpg</a:t>
            </a:r>
          </a:p>
        </p:txBody>
      </p:sp>
      <p:sp>
        <p:nvSpPr>
          <p:cNvPr id="23" name="Rectangle 22"/>
          <p:cNvSpPr/>
          <p:nvPr/>
        </p:nvSpPr>
        <p:spPr bwMode="auto">
          <a:xfrm>
            <a:off x="6577534" y="2528543"/>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StorageFile</a:t>
            </a:r>
            <a:r>
              <a:rPr lang="en-US" sz="1600" dirty="0">
                <a:gradFill>
                  <a:gsLst>
                    <a:gs pos="0">
                      <a:srgbClr val="FFFFFF"/>
                    </a:gs>
                    <a:gs pos="100000">
                      <a:srgbClr val="FFFFFF"/>
                    </a:gs>
                  </a:gsLst>
                  <a:lin ang="5400000" scaled="0"/>
                </a:gradFill>
                <a:ea typeface="Segoe UI" pitchFamily="34" charset="0"/>
                <a:cs typeface="Segoe UI" pitchFamily="34" charset="0"/>
              </a:rPr>
              <a:t>: Pic01.jpg</a:t>
            </a:r>
          </a:p>
        </p:txBody>
      </p:sp>
      <p:sp>
        <p:nvSpPr>
          <p:cNvPr id="26" name="Rectangle 25"/>
          <p:cNvSpPr/>
          <p:nvPr/>
        </p:nvSpPr>
        <p:spPr bwMode="auto">
          <a:xfrm>
            <a:off x="6577535" y="2977822"/>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StorageFile</a:t>
            </a:r>
            <a:r>
              <a:rPr lang="en-US" sz="1600" dirty="0">
                <a:gradFill>
                  <a:gsLst>
                    <a:gs pos="0">
                      <a:srgbClr val="FFFFFF"/>
                    </a:gs>
                    <a:gs pos="100000">
                      <a:srgbClr val="FFFFFF"/>
                    </a:gs>
                  </a:gsLst>
                  <a:lin ang="5400000" scaled="0"/>
                </a:gradFill>
                <a:ea typeface="Segoe UI" pitchFamily="34" charset="0"/>
                <a:cs typeface="Segoe UI" pitchFamily="34" charset="0"/>
              </a:rPr>
              <a:t>: Pic01.jpg</a:t>
            </a:r>
          </a:p>
        </p:txBody>
      </p:sp>
      <p:sp>
        <p:nvSpPr>
          <p:cNvPr id="27" name="Rectangle 26"/>
          <p:cNvSpPr/>
          <p:nvPr/>
        </p:nvSpPr>
        <p:spPr bwMode="auto">
          <a:xfrm>
            <a:off x="6577534" y="3427102"/>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StorageFile</a:t>
            </a:r>
            <a:r>
              <a:rPr lang="en-US" sz="1600" dirty="0">
                <a:gradFill>
                  <a:gsLst>
                    <a:gs pos="0">
                      <a:srgbClr val="FFFFFF"/>
                    </a:gs>
                    <a:gs pos="100000">
                      <a:srgbClr val="FFFFFF"/>
                    </a:gs>
                  </a:gsLst>
                  <a:lin ang="5400000" scaled="0"/>
                </a:gradFill>
                <a:ea typeface="Segoe UI" pitchFamily="34" charset="0"/>
                <a:cs typeface="Segoe UI" pitchFamily="34" charset="0"/>
              </a:rPr>
              <a:t>: Pic02.jpg</a:t>
            </a:r>
          </a:p>
        </p:txBody>
      </p:sp>
    </p:spTree>
    <p:extLst>
      <p:ext uri="{BB962C8B-B14F-4D97-AF65-F5344CB8AC3E}">
        <p14:creationId xmlns:p14="http://schemas.microsoft.com/office/powerpoint/2010/main" val="266645018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6920" y="2652483"/>
            <a:ext cx="11653523" cy="3391698"/>
          </a:xfrm>
        </p:spPr>
        <p:txBody>
          <a:bodyPr/>
          <a:lstStyle/>
          <a:p>
            <a:r>
              <a:rPr lang="en-US" sz="2800" dirty="0" err="1">
                <a:solidFill>
                  <a:schemeClr val="tx2"/>
                </a:solidFill>
                <a:latin typeface="Consolas" panose="020B0609020204030204" pitchFamily="49" charset="0"/>
                <a:cs typeface="Consolas" panose="020B0609020204030204" pitchFamily="49" charset="0"/>
              </a:rPr>
              <a:t>KnownFolders</a:t>
            </a:r>
            <a:r>
              <a:rPr lang="en-US" sz="2800" dirty="0">
                <a:solidFill>
                  <a:schemeClr val="tx2"/>
                </a:solidFill>
              </a:rPr>
              <a:t> provides access to:</a:t>
            </a:r>
          </a:p>
          <a:p>
            <a:r>
              <a:rPr lang="en-US" sz="2800" dirty="0"/>
              <a:t>	Pictures</a:t>
            </a:r>
          </a:p>
          <a:p>
            <a:r>
              <a:rPr lang="en-US" sz="2800" dirty="0"/>
              <a:t>	Videos</a:t>
            </a:r>
          </a:p>
          <a:p>
            <a:r>
              <a:rPr lang="en-US" sz="2800" dirty="0"/>
              <a:t>	Music </a:t>
            </a:r>
          </a:p>
          <a:p>
            <a:endParaRPr lang="en-US" sz="2800" dirty="0"/>
          </a:p>
        </p:txBody>
      </p:sp>
      <p:sp>
        <p:nvSpPr>
          <p:cNvPr id="3" name="Title 2"/>
          <p:cNvSpPr>
            <a:spLocks noGrp="1"/>
          </p:cNvSpPr>
          <p:nvPr>
            <p:ph type="title"/>
          </p:nvPr>
        </p:nvSpPr>
        <p:spPr/>
        <p:txBody>
          <a:bodyPr/>
          <a:lstStyle/>
          <a:p>
            <a:r>
              <a:rPr lang="en-US" dirty="0" smtClean="0"/>
              <a:t>Accessing User Content</a:t>
            </a:r>
            <a:endParaRPr lang="en-US" dirty="0"/>
          </a:p>
        </p:txBody>
      </p:sp>
      <p:sp>
        <p:nvSpPr>
          <p:cNvPr id="6" name="Slide Number Placeholder 5"/>
          <p:cNvSpPr>
            <a:spLocks noGrp="1"/>
          </p:cNvSpPr>
          <p:nvPr>
            <p:ph type="sldNum" sz="quarter" idx="13"/>
          </p:nvPr>
        </p:nvSpPr>
        <p:spPr/>
        <p:txBody>
          <a:bodyPr/>
          <a:lstStyle/>
          <a:p>
            <a:fld id="{2775DF8E-1151-4C45-8C93-3AB060627CA9}" type="slidenum">
              <a:rPr lang="en-US" smtClean="0"/>
              <a:pPr/>
              <a:t>21</a:t>
            </a:fld>
            <a:endParaRPr lang="en-US"/>
          </a:p>
        </p:txBody>
      </p:sp>
      <p:sp>
        <p:nvSpPr>
          <p:cNvPr id="7" name="Rectangle 6"/>
          <p:cNvSpPr/>
          <p:nvPr/>
        </p:nvSpPr>
        <p:spPr>
          <a:xfrm>
            <a:off x="266921" y="1259758"/>
            <a:ext cx="11655841" cy="1176733"/>
          </a:xfrm>
          <a:prstGeom prst="rect">
            <a:avLst/>
          </a:prstGeom>
          <a:solidFill>
            <a:schemeClr val="bg1">
              <a:lumMod val="95000"/>
            </a:schemeClr>
          </a:solidFill>
        </p:spPr>
        <p:txBody>
          <a:bodyPr wrap="square">
            <a:spAutoFit/>
          </a:bodyPr>
          <a:lstStyle/>
          <a:p>
            <a:r>
              <a:rPr lang="en-GB" sz="2353" dirty="0">
                <a:solidFill>
                  <a:srgbClr val="0000FF"/>
                </a:solidFill>
                <a:highlight>
                  <a:srgbClr val="F2F2F2"/>
                </a:highlight>
                <a:latin typeface="Consolas" panose="020B0609020204030204" pitchFamily="49" charset="0"/>
              </a:rPr>
              <a:t>var</a:t>
            </a:r>
            <a:r>
              <a:rPr lang="en-GB" sz="2353" dirty="0">
                <a:solidFill>
                  <a:srgbClr val="000000"/>
                </a:solidFill>
                <a:highlight>
                  <a:srgbClr val="F2F2F2"/>
                </a:highlight>
                <a:latin typeface="Consolas" panose="020B0609020204030204" pitchFamily="49" charset="0"/>
              </a:rPr>
              <a:t> pictures = </a:t>
            </a:r>
            <a:r>
              <a:rPr lang="en-GB" sz="2353" dirty="0">
                <a:solidFill>
                  <a:srgbClr val="0000FF"/>
                </a:solidFill>
                <a:highlight>
                  <a:srgbClr val="F2F2F2"/>
                </a:highlight>
                <a:latin typeface="Consolas" panose="020B0609020204030204" pitchFamily="49" charset="0"/>
              </a:rPr>
              <a:t>await</a:t>
            </a:r>
            <a:r>
              <a:rPr lang="en-GB" sz="2353" dirty="0">
                <a:solidFill>
                  <a:srgbClr val="000000"/>
                </a:solidFill>
                <a:highlight>
                  <a:srgbClr val="F2F2F2"/>
                </a:highlight>
                <a:latin typeface="Consolas" panose="020B0609020204030204" pitchFamily="49" charset="0"/>
              </a:rPr>
              <a:t> </a:t>
            </a:r>
            <a:r>
              <a:rPr lang="en-GB" sz="2353" dirty="0" smtClean="0">
                <a:solidFill>
                  <a:srgbClr val="000000"/>
                </a:solidFill>
                <a:highlight>
                  <a:srgbClr val="F2F2F2"/>
                </a:highlight>
                <a:latin typeface="Consolas" panose="020B0609020204030204" pitchFamily="49" charset="0"/>
              </a:rPr>
              <a:t> </a:t>
            </a:r>
            <a:br>
              <a:rPr lang="en-GB" sz="2353" dirty="0" smtClean="0">
                <a:solidFill>
                  <a:srgbClr val="000000"/>
                </a:solidFill>
                <a:highlight>
                  <a:srgbClr val="F2F2F2"/>
                </a:highlight>
                <a:latin typeface="Consolas" panose="020B0609020204030204" pitchFamily="49" charset="0"/>
              </a:rPr>
            </a:br>
            <a:r>
              <a:rPr lang="en-GB" sz="2353" dirty="0" smtClean="0">
                <a:solidFill>
                  <a:srgbClr val="000000"/>
                </a:solidFill>
                <a:highlight>
                  <a:srgbClr val="F2F2F2"/>
                </a:highlight>
                <a:latin typeface="Consolas" panose="020B0609020204030204" pitchFamily="49" charset="0"/>
              </a:rPr>
              <a:t>   </a:t>
            </a:r>
            <a:r>
              <a:rPr lang="en-GB" sz="2353" dirty="0" err="1" smtClean="0">
                <a:solidFill>
                  <a:srgbClr val="000000"/>
                </a:solidFill>
                <a:highlight>
                  <a:srgbClr val="F2F2F2"/>
                </a:highlight>
                <a:latin typeface="Consolas" panose="020B0609020204030204" pitchFamily="49" charset="0"/>
              </a:rPr>
              <a:t>Windows.Storage.</a:t>
            </a:r>
            <a:r>
              <a:rPr lang="en-GB" sz="2353" dirty="0" err="1" smtClean="0">
                <a:solidFill>
                  <a:srgbClr val="2B91AF"/>
                </a:solidFill>
                <a:highlight>
                  <a:srgbClr val="F2F2F2"/>
                </a:highlight>
                <a:latin typeface="Consolas" panose="020B0609020204030204" pitchFamily="49" charset="0"/>
              </a:rPr>
              <a:t>KnownFolders</a:t>
            </a:r>
            <a:r>
              <a:rPr lang="en-GB" sz="2353" dirty="0" err="1" smtClean="0">
                <a:solidFill>
                  <a:srgbClr val="000000"/>
                </a:solidFill>
                <a:highlight>
                  <a:srgbClr val="F2F2F2"/>
                </a:highlight>
                <a:latin typeface="Consolas" panose="020B0609020204030204" pitchFamily="49" charset="0"/>
              </a:rPr>
              <a:t>.PicturesLibrary.GetFilesAsync</a:t>
            </a:r>
            <a:r>
              <a:rPr lang="en-GB" sz="2353" dirty="0">
                <a:solidFill>
                  <a:srgbClr val="000000"/>
                </a:solidFill>
                <a:highlight>
                  <a:srgbClr val="F2F2F2"/>
                </a:highlight>
                <a:latin typeface="Consolas" panose="020B0609020204030204" pitchFamily="49" charset="0"/>
              </a:rPr>
              <a:t>();</a:t>
            </a:r>
          </a:p>
          <a:p>
            <a:endParaRPr lang="en-US" sz="2353" dirty="0"/>
          </a:p>
        </p:txBody>
      </p:sp>
    </p:spTree>
    <p:extLst>
      <p:ext uri="{BB962C8B-B14F-4D97-AF65-F5344CB8AC3E}">
        <p14:creationId xmlns:p14="http://schemas.microsoft.com/office/powerpoint/2010/main" val="271531539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9239" y="2247204"/>
            <a:ext cx="11637012" cy="2363596"/>
          </a:xfrm>
        </p:spPr>
        <p:txBody>
          <a:bodyPr/>
          <a:lstStyle/>
          <a:p>
            <a:r>
              <a:rPr lang="en-GB" dirty="0" err="1" smtClean="0"/>
              <a:t>KnownFolders</a:t>
            </a:r>
            <a:r>
              <a:rPr lang="en-GB" dirty="0" smtClean="0"/>
              <a:t> allows direct access to user content folders</a:t>
            </a:r>
            <a:br>
              <a:rPr lang="en-GB" dirty="0" smtClean="0"/>
            </a:br>
            <a:r>
              <a:rPr lang="en-GB" sz="2400" dirty="0" smtClean="0"/>
              <a:t/>
            </a:r>
            <a:br>
              <a:rPr lang="en-GB" sz="2400" dirty="0" smtClean="0"/>
            </a:br>
            <a:r>
              <a:rPr lang="en-GB" sz="2400" dirty="0"/>
              <a:t>(</a:t>
            </a:r>
            <a:r>
              <a:rPr lang="en-GB" sz="2400" dirty="0" smtClean="0"/>
              <a:t>but don’t forget to declare the Capabilities)</a:t>
            </a:r>
            <a:endParaRPr lang="en-GB" dirty="0"/>
          </a:p>
        </p:txBody>
      </p:sp>
      <p:sp>
        <p:nvSpPr>
          <p:cNvPr id="4" name="Slide Number Placeholder 3"/>
          <p:cNvSpPr>
            <a:spLocks noGrp="1"/>
          </p:cNvSpPr>
          <p:nvPr>
            <p:ph type="sldNum" sz="quarter" idx="4294967295"/>
          </p:nvPr>
        </p:nvSpPr>
        <p:spPr/>
        <p:txBody>
          <a:bodyPr/>
          <a:lstStyle/>
          <a:p>
            <a:fld id="{2775DF8E-1151-4C45-8C93-3AB060627CA9}" type="slidenum">
              <a:rPr lang="en-US" smtClean="0"/>
              <a:pPr/>
              <a:t>22</a:t>
            </a:fld>
            <a:endParaRPr lang="en-US"/>
          </a:p>
        </p:txBody>
      </p:sp>
    </p:spTree>
    <p:extLst>
      <p:ext uri="{BB962C8B-B14F-4D97-AF65-F5344CB8AC3E}">
        <p14:creationId xmlns:p14="http://schemas.microsoft.com/office/powerpoint/2010/main" val="18328819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Open/Save Pickers</a:t>
            </a:r>
            <a:endParaRPr lang="en-US" dirty="0"/>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23</a:t>
            </a:fld>
            <a:endParaRPr lang="en-US" dirty="0"/>
          </a:p>
        </p:txBody>
      </p:sp>
    </p:spTree>
    <p:extLst>
      <p:ext uri="{BB962C8B-B14F-4D97-AF65-F5344CB8AC3E}">
        <p14:creationId xmlns:p14="http://schemas.microsoft.com/office/powerpoint/2010/main" val="14970430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smtClean="0"/>
              <a:t>FileOpenPicker</a:t>
            </a:r>
            <a:r>
              <a:rPr lang="en-GB" dirty="0" smtClean="0"/>
              <a:t>/</a:t>
            </a:r>
            <a:r>
              <a:rPr lang="en-GB" dirty="0" err="1" smtClean="0"/>
              <a:t>FileSavePicker</a:t>
            </a:r>
            <a:r>
              <a:rPr lang="en-GB" dirty="0" smtClean="0"/>
              <a:t> UX</a:t>
            </a:r>
            <a:endParaRPr lang="en-GB" dirty="0"/>
          </a:p>
        </p:txBody>
      </p:sp>
      <p:sp>
        <p:nvSpPr>
          <p:cNvPr id="2" name="Text Placeholder 1"/>
          <p:cNvSpPr>
            <a:spLocks noGrp="1"/>
          </p:cNvSpPr>
          <p:nvPr>
            <p:ph type="body" sz="quarter" idx="10"/>
          </p:nvPr>
        </p:nvSpPr>
        <p:spPr/>
        <p:txBody>
          <a:bodyPr/>
          <a:lstStyle/>
          <a:p>
            <a:r>
              <a:rPr lang="en-GB" dirty="0" smtClean="0"/>
              <a:t> </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98" y="1994170"/>
            <a:ext cx="1577448" cy="28308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566" y="2016302"/>
            <a:ext cx="1568743" cy="280876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2370" y="1286177"/>
            <a:ext cx="1155475" cy="2066431"/>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3579" y="2517084"/>
            <a:ext cx="1159195" cy="2068272"/>
          </a:xfrm>
          <a:prstGeom prst="rect">
            <a:avLst/>
          </a:prstGeom>
        </p:spPr>
      </p:pic>
      <p:pic>
        <p:nvPicPr>
          <p:cNvPr id="11" name="Picture 10"/>
          <p:cNvPicPr>
            <a:picLocks noChangeAspect="1"/>
          </p:cNvPicPr>
          <p:nvPr/>
        </p:nvPicPr>
        <p:blipFill>
          <a:blip r:embed="rId7" cstate="print">
            <a:extLst>
              <a:ext uri="{BEBA8EAE-BF5A-486C-A8C5-ECC9F3942E4B}">
                <a14:imgProps xmlns:a14="http://schemas.microsoft.com/office/drawing/2010/main">
                  <a14:imgLayer r:embed="rId8">
                    <a14:imgEffect>
                      <a14:artisticLineDrawing/>
                    </a14:imgEffect>
                  </a14:imgLayer>
                </a14:imgProps>
              </a:ext>
              <a:ext uri="{28A0092B-C50C-407E-A947-70E740481C1C}">
                <a14:useLocalDpi xmlns:a14="http://schemas.microsoft.com/office/drawing/2010/main" val="0"/>
              </a:ext>
            </a:extLst>
          </a:blip>
          <a:stretch>
            <a:fillRect/>
          </a:stretch>
        </p:blipFill>
        <p:spPr>
          <a:xfrm>
            <a:off x="7408508" y="3552140"/>
            <a:ext cx="1155475" cy="2066431"/>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47791" y="2016302"/>
            <a:ext cx="1567303" cy="2808765"/>
          </a:xfrm>
          <a:prstGeom prst="rect">
            <a:avLst/>
          </a:prstGeom>
        </p:spPr>
      </p:pic>
      <p:cxnSp>
        <p:nvCxnSpPr>
          <p:cNvPr id="14" name="Straight Arrow Connector 13"/>
          <p:cNvCxnSpPr/>
          <p:nvPr/>
        </p:nvCxnSpPr>
        <p:spPr>
          <a:xfrm>
            <a:off x="2733247"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049011"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784115"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51236" y="5547537"/>
            <a:ext cx="1792850" cy="506901"/>
          </a:xfrm>
          <a:prstGeom prst="rect">
            <a:avLst/>
          </a:prstGeom>
          <a:noFill/>
        </p:spPr>
        <p:txBody>
          <a:bodyPr wrap="square" lIns="179285" tIns="143428" rIns="179285" bIns="143428" rtlCol="0">
            <a:spAutoFit/>
          </a:bodyPr>
          <a:lstStyle/>
          <a:p>
            <a:pPr>
              <a:lnSpc>
                <a:spcPct val="90000"/>
              </a:lnSpc>
            </a:pPr>
            <a:r>
              <a:rPr lang="en-GB" sz="1568" dirty="0">
                <a:gradFill>
                  <a:gsLst>
                    <a:gs pos="2917">
                      <a:schemeClr val="tx1"/>
                    </a:gs>
                    <a:gs pos="30000">
                      <a:schemeClr val="tx1"/>
                    </a:gs>
                  </a:gsLst>
                  <a:lin ang="5400000" scaled="0"/>
                </a:gradFill>
              </a:rPr>
              <a:t>Other apps…</a:t>
            </a:r>
          </a:p>
        </p:txBody>
      </p:sp>
      <p:sp>
        <p:nvSpPr>
          <p:cNvPr id="19" name="TextBox 18"/>
          <p:cNvSpPr txBox="1"/>
          <p:nvPr/>
        </p:nvSpPr>
        <p:spPr>
          <a:xfrm>
            <a:off x="818333" y="5800987"/>
            <a:ext cx="1726852" cy="615522"/>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Your app</a:t>
            </a:r>
          </a:p>
        </p:txBody>
      </p:sp>
      <p:sp>
        <p:nvSpPr>
          <p:cNvPr id="20" name="TextBox 19"/>
          <p:cNvSpPr txBox="1"/>
          <p:nvPr/>
        </p:nvSpPr>
        <p:spPr>
          <a:xfrm>
            <a:off x="3349498" y="5800988"/>
            <a:ext cx="2420210" cy="941386"/>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Provider selection (shell)</a:t>
            </a:r>
          </a:p>
        </p:txBody>
      </p:sp>
      <p:sp>
        <p:nvSpPr>
          <p:cNvPr id="21" name="TextBox 20"/>
          <p:cNvSpPr txBox="1"/>
          <p:nvPr/>
        </p:nvSpPr>
        <p:spPr>
          <a:xfrm>
            <a:off x="6320106" y="5819466"/>
            <a:ext cx="2420210" cy="615522"/>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Provider UI</a:t>
            </a:r>
          </a:p>
        </p:txBody>
      </p:sp>
      <p:sp>
        <p:nvSpPr>
          <p:cNvPr id="22" name="TextBox 21"/>
          <p:cNvSpPr txBox="1"/>
          <p:nvPr/>
        </p:nvSpPr>
        <p:spPr>
          <a:xfrm>
            <a:off x="9647790" y="5800987"/>
            <a:ext cx="2420210" cy="615522"/>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Your app</a:t>
            </a:r>
          </a:p>
        </p:txBody>
      </p:sp>
    </p:spTree>
    <p:extLst>
      <p:ext uri="{BB962C8B-B14F-4D97-AF65-F5344CB8AC3E}">
        <p14:creationId xmlns:p14="http://schemas.microsoft.com/office/powerpoint/2010/main" val="10450867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Picker Goals</a:t>
            </a:r>
            <a:endParaRPr lang="en-US" dirty="0"/>
          </a:p>
        </p:txBody>
      </p:sp>
      <p:sp>
        <p:nvSpPr>
          <p:cNvPr id="11" name="Text Placeholder 10"/>
          <p:cNvSpPr>
            <a:spLocks noGrp="1"/>
          </p:cNvSpPr>
          <p:nvPr>
            <p:ph type="body" sz="quarter" idx="10"/>
          </p:nvPr>
        </p:nvSpPr>
        <p:spPr/>
        <p:txBody>
          <a:bodyPr/>
          <a:lstStyle/>
          <a:p>
            <a:r>
              <a:rPr lang="en-US" sz="3137" dirty="0"/>
              <a:t>Apps shouldn’t care where files come from or go to</a:t>
            </a:r>
          </a:p>
          <a:p>
            <a:pPr lvl="1"/>
            <a:r>
              <a:rPr lang="en-US" dirty="0" smtClean="0"/>
              <a:t>Apps can access any type of file</a:t>
            </a:r>
          </a:p>
          <a:p>
            <a:pPr lvl="1"/>
            <a:r>
              <a:rPr lang="en-US" dirty="0" smtClean="0"/>
              <a:t>Allows an app to access files that are not in the app data folders</a:t>
            </a:r>
          </a:p>
          <a:p>
            <a:pPr lvl="1"/>
            <a:r>
              <a:rPr lang="en-US" dirty="0" smtClean="0"/>
              <a:t>Access files in Pictures Library, Videos Library without using </a:t>
            </a:r>
            <a:r>
              <a:rPr lang="en-US" dirty="0" err="1" smtClean="0"/>
              <a:t>KnownFolders</a:t>
            </a:r>
            <a:r>
              <a:rPr lang="en-US" dirty="0" smtClean="0"/>
              <a:t> API (needs Capability declaration) – permission is implied since the user selects the file</a:t>
            </a:r>
            <a:endParaRPr lang="en-US" sz="392" dirty="0"/>
          </a:p>
          <a:p>
            <a:pPr lvl="1"/>
            <a:r>
              <a:rPr lang="en-US" dirty="0"/>
              <a:t>Seamlessly go out to the cloud, </a:t>
            </a:r>
            <a:r>
              <a:rPr lang="en-US" dirty="0" smtClean="0"/>
              <a:t>device or </a:t>
            </a:r>
            <a:r>
              <a:rPr lang="en-US" dirty="0"/>
              <a:t>an app to get a </a:t>
            </a:r>
            <a:r>
              <a:rPr lang="en-US" dirty="0" smtClean="0"/>
              <a:t>file</a:t>
            </a:r>
            <a:endParaRPr lang="en-US" dirty="0"/>
          </a:p>
          <a:p>
            <a:r>
              <a:rPr lang="en-US" sz="3137" dirty="0"/>
              <a:t>Support both Open and Save</a:t>
            </a:r>
          </a:p>
          <a:p>
            <a:pPr lvl="1"/>
            <a:r>
              <a:rPr lang="en-US" dirty="0"/>
              <a:t>Save to the cloud, </a:t>
            </a:r>
            <a:r>
              <a:rPr lang="en-US" dirty="0" smtClean="0"/>
              <a:t>device or </a:t>
            </a:r>
            <a:r>
              <a:rPr lang="en-US" dirty="0"/>
              <a:t>an app</a:t>
            </a:r>
          </a:p>
          <a:p>
            <a:pPr lvl="1"/>
            <a:r>
              <a:rPr lang="en-US" dirty="0"/>
              <a:t>Update latest changes as required (handled by the provider</a:t>
            </a:r>
            <a:r>
              <a:rPr lang="en-US" dirty="0" smtClean="0"/>
              <a:t>)</a:t>
            </a:r>
            <a:endParaRPr lang="en-US" dirty="0"/>
          </a:p>
        </p:txBody>
      </p:sp>
    </p:spTree>
    <p:extLst>
      <p:ext uri="{BB962C8B-B14F-4D97-AF65-F5344CB8AC3E}">
        <p14:creationId xmlns:p14="http://schemas.microsoft.com/office/powerpoint/2010/main" val="154042319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Pick a File</a:t>
            </a:r>
            <a:endParaRPr lang="en-GB" dirty="0"/>
          </a:p>
        </p:txBody>
      </p:sp>
      <p:sp>
        <p:nvSpPr>
          <p:cNvPr id="4" name="Text Placeholder 10"/>
          <p:cNvSpPr txBox="1">
            <a:spLocks/>
          </p:cNvSpPr>
          <p:nvPr/>
        </p:nvSpPr>
        <p:spPr>
          <a:xfrm>
            <a:off x="269239" y="1395167"/>
            <a:ext cx="11495413" cy="4458878"/>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rPr>
              <a:t>//Create the picker object</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a:t>
            </a:r>
            <a:r>
              <a:rPr lang="en-GB" sz="1800" dirty="0" smtClean="0">
                <a:solidFill>
                  <a:srgbClr val="000000"/>
                </a:solidFill>
                <a:highlight>
                  <a:srgbClr val="F2F2F2"/>
                </a:highlight>
                <a:latin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openPicker.ViewMode</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PickerViewMode</a:t>
            </a:r>
            <a:r>
              <a:rPr lang="en-GB" sz="1800" dirty="0" err="1" smtClean="0">
                <a:solidFill>
                  <a:srgbClr val="000000"/>
                </a:solidFill>
                <a:highlight>
                  <a:srgbClr val="F2F2F2"/>
                </a:highlight>
                <a:latin typeface="Consolas" panose="020B0609020204030204" pitchFamily="49" charset="0"/>
              </a:rPr>
              <a:t>.Thumbnail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openPicker.SuggestedStartLocation</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rPr>
              <a:t>.PicturesLibrary</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Users expect to have a filtered view of their folders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".jpg"</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png</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Open the picker for the user to pick a file</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openPicker.PickSingleFileAsync</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if</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null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8000"/>
                </a:solidFill>
                <a:highlight>
                  <a:srgbClr val="F2F2F2"/>
                </a:highlight>
                <a:latin typeface="Consolas" panose="020B0609020204030204" pitchFamily="49" charset="0"/>
              </a:rPr>
              <a:t>// Do something with the file...</a:t>
            </a:r>
            <a:br>
              <a:rPr lang="en-GB" sz="1800" dirty="0" smtClean="0">
                <a:solidFill>
                  <a:srgbClr val="008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r>
              <a:rPr lang="en-GB" sz="1600" dirty="0" smtClean="0">
                <a:solidFill>
                  <a:srgbClr val="000000"/>
                </a:solidFill>
                <a:highlight>
                  <a:srgbClr val="F2F2F2"/>
                </a:highlight>
                <a:latin typeface="Consolas" panose="020B0609020204030204" pitchFamily="49" charset="0"/>
              </a:rPr>
              <a:t> </a:t>
            </a:r>
            <a:endParaRPr lang="en-US" sz="1600" dirty="0"/>
          </a:p>
        </p:txBody>
      </p:sp>
      <p:sp>
        <p:nvSpPr>
          <p:cNvPr id="5" name="TextBox 4"/>
          <p:cNvSpPr txBox="1"/>
          <p:nvPr/>
        </p:nvSpPr>
        <p:spPr>
          <a:xfrm>
            <a:off x="269239" y="6174557"/>
            <a:ext cx="10109672"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solidFill>
                  <a:schemeClr val="tx1">
                    <a:lumMod val="50000"/>
                  </a:schemeClr>
                </a:solidFill>
              </a:rPr>
              <a:t>Note: The Windows Phone 8.1 </a:t>
            </a:r>
            <a:r>
              <a:rPr lang="en-GB" dirty="0" err="1" smtClean="0">
                <a:solidFill>
                  <a:schemeClr val="tx1">
                    <a:lumMod val="50000"/>
                  </a:schemeClr>
                </a:solidFill>
              </a:rPr>
              <a:t>PickSingleFileAndContinue</a:t>
            </a:r>
            <a:r>
              <a:rPr lang="en-GB" dirty="0" smtClean="0">
                <a:solidFill>
                  <a:schemeClr val="tx1">
                    <a:lumMod val="50000"/>
                  </a:schemeClr>
                </a:solidFill>
              </a:rPr>
              <a:t>() API has been deprecated (Yay!) </a:t>
            </a:r>
          </a:p>
        </p:txBody>
      </p:sp>
      <p:sp>
        <p:nvSpPr>
          <p:cNvPr id="3" name="Rectangle 2"/>
          <p:cNvSpPr/>
          <p:nvPr/>
        </p:nvSpPr>
        <p:spPr>
          <a:xfrm>
            <a:off x="3393650" y="3827283"/>
            <a:ext cx="4185501"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2281120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Save a File</a:t>
            </a:r>
            <a:endParaRPr lang="en-GB" dirty="0"/>
          </a:p>
        </p:txBody>
      </p:sp>
      <p:sp>
        <p:nvSpPr>
          <p:cNvPr id="3" name="Text Placeholder 2"/>
          <p:cNvSpPr>
            <a:spLocks noGrp="1"/>
          </p:cNvSpPr>
          <p:nvPr>
            <p:ph type="body" sz="quarter" idx="10"/>
          </p:nvPr>
        </p:nvSpPr>
        <p:spPr/>
        <p:txBody>
          <a:bodyPr/>
          <a:lstStyle/>
          <a:p>
            <a:r>
              <a:rPr lang="en-GB" dirty="0" smtClean="0"/>
              <a:t> </a:t>
            </a:r>
            <a:endParaRPr lang="en-GB" dirty="0"/>
          </a:p>
        </p:txBody>
      </p:sp>
      <p:sp>
        <p:nvSpPr>
          <p:cNvPr id="4" name="Text Placeholder 10"/>
          <p:cNvSpPr txBox="1">
            <a:spLocks/>
          </p:cNvSpPr>
          <p:nvPr/>
        </p:nvSpPr>
        <p:spPr>
          <a:xfrm>
            <a:off x="269240" y="1563646"/>
            <a:ext cx="11653522" cy="4326756"/>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cs typeface="Consolas" panose="020B0609020204030204" pitchFamily="49" charset="0"/>
              </a:rPr>
              <a:t>//Create the picker object</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savePicker.SuggestedStartLocation</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.DocumentsLibrary</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Dropdown of file types the user can save the file as</a:t>
            </a:r>
            <a:r>
              <a:rPr lang="en-US" sz="1800" dirty="0" smtClean="0">
                <a:latin typeface="Consolas" panose="020B0609020204030204" pitchFamily="49" charset="0"/>
                <a:cs typeface="Consolas" panose="020B0609020204030204" pitchFamily="49" charset="0"/>
              </a:rPr>
              <a:t>   </a:t>
            </a:r>
            <a:br>
              <a:rPr lang="en-US" sz="1800" dirty="0" smtClean="0">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savePicker.FileTypeChoices.Add</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solidFill>
                  <a:srgbClr val="800000"/>
                </a:solidFill>
                <a:latin typeface="Consolas" panose="020B0609020204030204" pitchFamily="49" charset="0"/>
                <a:cs typeface="Consolas" panose="020B0609020204030204" pitchFamily="49" charset="0"/>
              </a:rPr>
              <a:t>"Plain Text"</a:t>
            </a:r>
            <a:r>
              <a:rPr lang="en-US" sz="1800" dirty="0" smtClean="0">
                <a:latin typeface="Consolas" panose="020B0609020204030204" pitchFamily="49" charset="0"/>
                <a:cs typeface="Consolas" panose="020B0609020204030204" pitchFamily="49" charset="0"/>
              </a:rPr>
              <a:t>, </a:t>
            </a:r>
            <a:r>
              <a:rPr lang="en-US" sz="1800" b="1" dirty="0" smtClean="0">
                <a:solidFill>
                  <a:srgbClr val="3A3AFF"/>
                </a:solidFill>
                <a:latin typeface="Consolas" panose="020B0609020204030204" pitchFamily="49" charset="0"/>
                <a:cs typeface="Consolas" panose="020B0609020204030204" pitchFamily="49" charset="0"/>
              </a:rPr>
              <a:t>new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List&lt;</a:t>
            </a:r>
            <a:r>
              <a:rPr lang="en-US" sz="1800" b="1" dirty="0" smtClean="0">
                <a:solidFill>
                  <a:srgbClr val="3A3AFF"/>
                </a:solidFill>
                <a:latin typeface="Consolas" panose="020B0609020204030204" pitchFamily="49" charset="0"/>
                <a:cs typeface="Consolas" panose="020B0609020204030204" pitchFamily="49" charset="0"/>
              </a:rPr>
              <a:t>string</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&gt;()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 </a:t>
            </a:r>
            <a:r>
              <a:rPr lang="en-US" sz="1800" dirty="0" smtClean="0">
                <a:solidFill>
                  <a:srgbClr val="800000"/>
                </a:solidFill>
                <a:latin typeface="Consolas" panose="020B0609020204030204" pitchFamily="49" charset="0"/>
                <a:cs typeface="Consolas" panose="020B0609020204030204" pitchFamily="49" charset="0"/>
              </a:rPr>
              <a:t>".txt"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0000"/>
                </a:solidFill>
                <a:highlight>
                  <a:srgbClr val="F2F2F2"/>
                </a:highlight>
                <a:latin typeface="Consolas" panose="020B0609020204030204" pitchFamily="49" charset="0"/>
                <a:cs typeface="Consolas" panose="020B0609020204030204" pitchFamily="49" charset="0"/>
              </a:rPr>
              <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Default file name if the user does not type one in or select a file to replace</a:t>
            </a:r>
            <a:br>
              <a:rPr lang="en-US" sz="1800" dirty="0" smtClean="0">
                <a:solidFill>
                  <a:srgbClr val="008000"/>
                </a:solidFill>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savePicker.SuggestedFileName</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US" sz="1800" dirty="0" smtClean="0">
                <a:solidFill>
                  <a:srgbClr val="800000"/>
                </a:solidFill>
                <a:latin typeface="Consolas" panose="020B0609020204030204" pitchFamily="49" charset="0"/>
                <a:cs typeface="Consolas" panose="020B0609020204030204" pitchFamily="49" charset="0"/>
              </a:rPr>
              <a:t>"New Document"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Open the picker for the user to select the target file</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openPicker.PickSaveFileAsync</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Save the content to the file</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smtClean="0">
                <a:solidFill>
                  <a:srgbClr val="0000FF"/>
                </a:solidFill>
                <a:highlight>
                  <a:srgbClr val="F2F2F2"/>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658361" y="4468305"/>
            <a:ext cx="4817096"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133367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quarter" idx="10"/>
          </p:nvPr>
        </p:nvSpPr>
        <p:spPr/>
        <p:txBody>
          <a:bodyPr/>
          <a:lstStyle/>
          <a:p>
            <a:r>
              <a:rPr lang="en-US" dirty="0" smtClean="0"/>
              <a:t>demo</a:t>
            </a:r>
            <a:endParaRPr lang="en-US" dirty="0"/>
          </a:p>
        </p:txBody>
      </p:sp>
      <p:sp>
        <p:nvSpPr>
          <p:cNvPr id="4" name="Title 3"/>
          <p:cNvSpPr>
            <a:spLocks noGrp="1"/>
          </p:cNvSpPr>
          <p:nvPr>
            <p:ph type="ctrTitle"/>
          </p:nvPr>
        </p:nvSpPr>
        <p:spPr/>
        <p:txBody>
          <a:bodyPr/>
          <a:lstStyle/>
          <a:p>
            <a:r>
              <a:rPr lang="en-US" dirty="0"/>
              <a:t>Using the </a:t>
            </a:r>
            <a:r>
              <a:rPr lang="en-US" dirty="0" smtClean="0"/>
              <a:t>File Open/Save pickers</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28</a:t>
            </a:fld>
            <a:endParaRPr lang="en-US"/>
          </a:p>
        </p:txBody>
      </p:sp>
    </p:spTree>
    <p:extLst>
      <p:ext uri="{BB962C8B-B14F-4D97-AF65-F5344CB8AC3E}">
        <p14:creationId xmlns:p14="http://schemas.microsoft.com/office/powerpoint/2010/main" val="361051629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File Picker Provider apps</a:t>
            </a:r>
            <a:endParaRPr lang="en-GB" dirty="0"/>
          </a:p>
        </p:txBody>
      </p:sp>
      <p:sp>
        <p:nvSpPr>
          <p:cNvPr id="7" name="Text Placeholder 6"/>
          <p:cNvSpPr>
            <a:spLocks noGrp="1"/>
          </p:cNvSpPr>
          <p:nvPr>
            <p:ph type="body" sz="quarter" idx="10"/>
          </p:nvPr>
        </p:nvSpPr>
        <p:spPr/>
        <p:txBody>
          <a:bodyPr/>
          <a:lstStyle/>
          <a:p>
            <a:r>
              <a:rPr lang="en-GB" dirty="0" smtClean="0"/>
              <a:t>You can create Picker Provider apps </a:t>
            </a:r>
          </a:p>
          <a:p>
            <a:pPr lvl="1"/>
            <a:r>
              <a:rPr lang="en-GB" dirty="0" smtClean="0"/>
              <a:t>Listed in the shell Picker UI that the user can select</a:t>
            </a:r>
          </a:p>
          <a:p>
            <a:pPr lvl="1"/>
            <a:r>
              <a:rPr lang="en-GB" dirty="0" smtClean="0"/>
              <a:t>Allows user to pick files that the provider app controls, or to save new files in the storage of that provider </a:t>
            </a:r>
          </a:p>
          <a:p>
            <a:r>
              <a:rPr lang="en-GB" dirty="0" smtClean="0">
                <a:latin typeface="+mn-lt"/>
              </a:rPr>
              <a:t>Example: OneDrive app is a picker provider that allows users to pick and save files in their OneDrive account in the cloud</a:t>
            </a:r>
          </a:p>
          <a:p>
            <a:r>
              <a:rPr lang="en-GB" dirty="0">
                <a:latin typeface="+mn-lt"/>
              </a:rPr>
              <a:t>See MSDN documentation for further details</a:t>
            </a:r>
          </a:p>
          <a:p>
            <a:endParaRPr lang="en-GB"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29</a:t>
            </a:fld>
            <a:endParaRPr lang="en-US"/>
          </a:p>
        </p:txBody>
      </p:sp>
    </p:spTree>
    <p:extLst>
      <p:ext uri="{BB962C8B-B14F-4D97-AF65-F5344CB8AC3E}">
        <p14:creationId xmlns:p14="http://schemas.microsoft.com/office/powerpoint/2010/main" val="6323651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Where are files?</a:t>
            </a:r>
            <a:endParaRPr lang="en-GB" dirty="0"/>
          </a:p>
        </p:txBody>
      </p:sp>
    </p:spTree>
    <p:extLst>
      <p:ext uri="{BB962C8B-B14F-4D97-AF65-F5344CB8AC3E}">
        <p14:creationId xmlns:p14="http://schemas.microsoft.com/office/powerpoint/2010/main" val="112116277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2"/>
            <a:ext cx="11637012" cy="2437399"/>
          </a:xfrm>
        </p:spPr>
        <p:txBody>
          <a:bodyPr/>
          <a:lstStyle/>
          <a:p>
            <a:r>
              <a:rPr lang="en-GB" dirty="0" smtClean="0"/>
              <a:t>File Pickers allow file access to user folders and to locations served by File Picker Provider apps</a:t>
            </a:r>
            <a:endParaRPr lang="en-GB" dirty="0"/>
          </a:p>
        </p:txBody>
      </p:sp>
    </p:spTree>
    <p:extLst>
      <p:ext uri="{BB962C8B-B14F-4D97-AF65-F5344CB8AC3E}">
        <p14:creationId xmlns:p14="http://schemas.microsoft.com/office/powerpoint/2010/main" val="5467910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69239" y="2829445"/>
            <a:ext cx="11637012" cy="1199111"/>
          </a:xfrm>
        </p:spPr>
        <p:txBody>
          <a:bodyPr/>
          <a:lstStyle/>
          <a:p>
            <a:r>
              <a:rPr lang="en-GB" sz="7058" dirty="0" err="1" smtClean="0"/>
              <a:t>AccessCache</a:t>
            </a:r>
            <a:endParaRPr lang="en-GB" sz="7058"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31</a:t>
            </a:fld>
            <a:endParaRPr lang="en-US"/>
          </a:p>
        </p:txBody>
      </p:sp>
    </p:spTree>
    <p:extLst>
      <p:ext uri="{BB962C8B-B14F-4D97-AF65-F5344CB8AC3E}">
        <p14:creationId xmlns:p14="http://schemas.microsoft.com/office/powerpoint/2010/main" val="47398158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What is </a:t>
            </a:r>
            <a:r>
              <a:rPr lang="en-GB" dirty="0" err="1" smtClean="0"/>
              <a:t>AccessCache</a:t>
            </a:r>
            <a:r>
              <a:rPr lang="en-GB" dirty="0" smtClean="0"/>
              <a:t>?</a:t>
            </a:r>
            <a:endParaRPr lang="en-GB" dirty="0"/>
          </a:p>
        </p:txBody>
      </p:sp>
      <p:sp>
        <p:nvSpPr>
          <p:cNvPr id="7" name="Text Placeholder 6"/>
          <p:cNvSpPr>
            <a:spLocks noGrp="1"/>
          </p:cNvSpPr>
          <p:nvPr>
            <p:ph type="body" sz="quarter" idx="10"/>
          </p:nvPr>
        </p:nvSpPr>
        <p:spPr/>
        <p:txBody>
          <a:bodyPr/>
          <a:lstStyle/>
          <a:p>
            <a:r>
              <a:rPr lang="en-GB" sz="3137" dirty="0"/>
              <a:t>Imagine an app that uses the File pickers to open and save files at any location</a:t>
            </a:r>
          </a:p>
          <a:p>
            <a:r>
              <a:rPr lang="en-GB" sz="3137" dirty="0">
                <a:latin typeface="+mn-lt"/>
              </a:rPr>
              <a:t>What if the user wants to reopen a file he or she edited last week?</a:t>
            </a:r>
          </a:p>
          <a:p>
            <a:r>
              <a:rPr lang="en-GB" sz="3137" dirty="0">
                <a:latin typeface="+mn-lt"/>
              </a:rPr>
              <a:t>Do we need to show the picker and get the user to open the file again?</a:t>
            </a:r>
          </a:p>
          <a:p>
            <a:r>
              <a:rPr lang="en-GB" sz="3137" dirty="0" smtClean="0">
                <a:latin typeface="+mn-lt"/>
              </a:rPr>
              <a:t>We </a:t>
            </a:r>
            <a:r>
              <a:rPr lang="en-GB" sz="3137" dirty="0">
                <a:latin typeface="+mn-lt"/>
              </a:rPr>
              <a:t>need a way to store references to files and folders and their permissions so that the user can reopen them with one tap</a:t>
            </a:r>
          </a:p>
          <a:p>
            <a:r>
              <a:rPr lang="en-GB" sz="3137" dirty="0">
                <a:latin typeface="+mn-lt"/>
              </a:rPr>
              <a:t>That way is through </a:t>
            </a:r>
            <a:r>
              <a:rPr lang="en-GB" sz="3137" dirty="0" err="1">
                <a:latin typeface="+mn-lt"/>
              </a:rPr>
              <a:t>Windows.Storage.AccessCache.StorageApplicationPermissions</a:t>
            </a:r>
            <a:endParaRPr lang="en-GB" sz="3137" dirty="0">
              <a:latin typeface="+mn-lt"/>
            </a:endParaRPr>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32</a:t>
            </a:fld>
            <a:endParaRPr lang="en-US"/>
          </a:p>
        </p:txBody>
      </p:sp>
    </p:spTree>
    <p:extLst>
      <p:ext uri="{BB962C8B-B14F-4D97-AF65-F5344CB8AC3E}">
        <p14:creationId xmlns:p14="http://schemas.microsoft.com/office/powerpoint/2010/main" val="323262761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5487"/>
            <a:ext cx="11834777" cy="982133"/>
          </a:xfrm>
        </p:spPr>
        <p:txBody>
          <a:bodyPr/>
          <a:lstStyle/>
          <a:p>
            <a:r>
              <a:rPr lang="en-GB" sz="4400" dirty="0" err="1" smtClean="0"/>
              <a:t>FutureAccessList</a:t>
            </a:r>
            <a:r>
              <a:rPr lang="en-GB" sz="4400" dirty="0" smtClean="0"/>
              <a:t> and </a:t>
            </a:r>
            <a:r>
              <a:rPr lang="en-GB" sz="4400" dirty="0" err="1" smtClean="0"/>
              <a:t>MostRecentlyUsedList</a:t>
            </a:r>
            <a:endParaRPr lang="en-GB" sz="4400" dirty="0"/>
          </a:p>
        </p:txBody>
      </p:sp>
      <p:sp>
        <p:nvSpPr>
          <p:cNvPr id="3" name="Text Placeholder 2"/>
          <p:cNvSpPr>
            <a:spLocks noGrp="1"/>
          </p:cNvSpPr>
          <p:nvPr>
            <p:ph type="body" sz="quarter" idx="10"/>
          </p:nvPr>
        </p:nvSpPr>
        <p:spPr/>
        <p:txBody>
          <a:bodyPr/>
          <a:lstStyle/>
          <a:p>
            <a:r>
              <a:rPr lang="en-GB" sz="3137" dirty="0"/>
              <a:t>All apps have a </a:t>
            </a:r>
            <a:r>
              <a:rPr lang="en-GB" sz="3137" dirty="0" err="1"/>
              <a:t>FutureAccessList</a:t>
            </a:r>
            <a:r>
              <a:rPr lang="en-GB" sz="3137" dirty="0"/>
              <a:t> and a </a:t>
            </a:r>
            <a:r>
              <a:rPr lang="en-GB" sz="3137" dirty="0" err="1"/>
              <a:t>MostRecentlyUsedList</a:t>
            </a:r>
            <a:r>
              <a:rPr lang="en-GB" sz="3137" dirty="0"/>
              <a:t> (MRU)</a:t>
            </a:r>
          </a:p>
          <a:p>
            <a:r>
              <a:rPr lang="en-GB" sz="3137" dirty="0"/>
              <a:t>The MRU is a list you can use to track the files and folders your user accesses frequently</a:t>
            </a:r>
          </a:p>
          <a:p>
            <a:pPr lvl="1"/>
            <a:r>
              <a:rPr lang="en-GB" dirty="0" smtClean="0"/>
              <a:t>25-item limit, automatically managed so oldest item automatically removed when limit is reached</a:t>
            </a:r>
          </a:p>
          <a:p>
            <a:r>
              <a:rPr lang="en-GB" sz="3137" dirty="0" err="1" smtClean="0"/>
              <a:t>FutureAccessList</a:t>
            </a:r>
            <a:r>
              <a:rPr lang="en-GB" sz="3137" dirty="0" smtClean="0"/>
              <a:t> </a:t>
            </a:r>
            <a:r>
              <a:rPr lang="en-GB" sz="3137" dirty="0"/>
              <a:t>is a list you can use to store files and/or locations (like folders) and easily access them in the future</a:t>
            </a:r>
          </a:p>
          <a:p>
            <a:pPr lvl="1"/>
            <a:r>
              <a:rPr lang="en-GB" dirty="0" smtClean="0"/>
              <a:t>1000-item limit, but not automatically managed, so you must remove items when limit is reached</a:t>
            </a:r>
          </a:p>
          <a:p>
            <a:pPr lvl="1"/>
            <a:r>
              <a:rPr lang="en-GB" dirty="0" smtClean="0"/>
              <a:t>If File or Folder is later moved, </a:t>
            </a:r>
            <a:r>
              <a:rPr lang="en-GB" dirty="0" err="1" smtClean="0"/>
              <a:t>FutureAccessList</a:t>
            </a:r>
            <a:r>
              <a:rPr lang="en-GB" dirty="0" smtClean="0"/>
              <a:t> tracks it automatically, maintaining access in the future</a:t>
            </a:r>
          </a:p>
          <a:p>
            <a:pPr lvl="1"/>
            <a:endParaRPr lang="en-GB" dirty="0"/>
          </a:p>
          <a:p>
            <a:r>
              <a:rPr lang="en-GB" sz="3137" dirty="0"/>
              <a:t>When a user picks a file or folder, you should consider adding that item to both the MRU and the </a:t>
            </a:r>
            <a:r>
              <a:rPr lang="en-GB" sz="3137" dirty="0" err="1"/>
              <a:t>FutureAccessList</a:t>
            </a:r>
            <a:endParaRPr lang="en-GB" sz="3137"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33</a:t>
            </a:fld>
            <a:endParaRPr lang="en-US" dirty="0"/>
          </a:p>
        </p:txBody>
      </p:sp>
    </p:spTree>
    <p:extLst>
      <p:ext uri="{BB962C8B-B14F-4D97-AF65-F5344CB8AC3E}">
        <p14:creationId xmlns:p14="http://schemas.microsoft.com/office/powerpoint/2010/main" val="57731204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Usage – Saving in the </a:t>
            </a:r>
            <a:r>
              <a:rPr lang="en-GB" dirty="0" err="1" smtClean="0"/>
              <a:t>AccessCache</a:t>
            </a:r>
            <a:endParaRPr lang="en-GB" dirty="0"/>
          </a:p>
        </p:txBody>
      </p:sp>
      <p:sp>
        <p:nvSpPr>
          <p:cNvPr id="8" name="Text Placeholder 7"/>
          <p:cNvSpPr>
            <a:spLocks noGrp="1"/>
          </p:cNvSpPr>
          <p:nvPr>
            <p:ph type="body" sz="quarter" idx="10"/>
          </p:nvPr>
        </p:nvSpPr>
        <p:spPr>
          <a:xfrm>
            <a:off x="257174" y="1204914"/>
            <a:ext cx="11934825" cy="5393850"/>
          </a:xfrm>
          <a:solidFill>
            <a:srgbClr val="F2F2F2"/>
          </a:solidFill>
        </p:spPr>
        <p:txBody>
          <a:bodyPr/>
          <a:lstStyle/>
          <a:p>
            <a:pPr lvl="0" defTabSz="914400">
              <a:lnSpc>
                <a:spcPct val="100000"/>
              </a:lnSpc>
              <a:spcBef>
                <a:spcPts val="0"/>
              </a:spcBef>
            </a:pPr>
            <a:r>
              <a:rPr lang="en-GB" sz="1600" b="0" dirty="0" smtClean="0">
                <a:solidFill>
                  <a:srgbClr val="000000"/>
                </a:solidFill>
                <a:highlight>
                  <a:srgbClr val="F2F2F2"/>
                </a:highlight>
                <a:latin typeface="Consolas" panose="020B0609020204030204" pitchFamily="49" charset="0"/>
              </a:rPr>
              <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800" b="0" dirty="0">
                <a:solidFill>
                  <a:srgbClr val="008000"/>
                </a:solidFill>
                <a:highlight>
                  <a:srgbClr val="F2F2F2"/>
                </a:highlight>
                <a:latin typeface="Consolas" panose="020B0609020204030204" pitchFamily="49" charset="0"/>
              </a:rPr>
              <a:t>// Open the picker for the user to pick a file</a:t>
            </a:r>
            <a:br>
              <a:rPr lang="en-GB" sz="1800" b="0" dirty="0">
                <a:solidFill>
                  <a:srgbClr val="008000"/>
                </a:solidFill>
                <a:highlight>
                  <a:srgbClr val="F2F2F2"/>
                </a:highlight>
                <a:latin typeface="Consolas" panose="020B0609020204030204" pitchFamily="49" charset="0"/>
              </a:rPr>
            </a:br>
            <a:r>
              <a:rPr lang="en-GB" sz="1800" b="0" dirty="0" smtClean="0">
                <a:solidFill>
                  <a:srgbClr val="008000"/>
                </a:solidFill>
                <a:highlight>
                  <a:srgbClr val="F2F2F2"/>
                </a:highlight>
                <a:latin typeface="Consolas" panose="020B0609020204030204" pitchFamily="49" charset="0"/>
              </a:rPr>
              <a:t>    </a:t>
            </a:r>
            <a:r>
              <a:rPr lang="en-GB" sz="1800" b="0" dirty="0" err="1" smtClean="0">
                <a:solidFill>
                  <a:srgbClr val="2B91AF"/>
                </a:solidFill>
                <a:highlight>
                  <a:srgbClr val="F2F2F2"/>
                </a:highlight>
                <a:latin typeface="Consolas" panose="020B0609020204030204" pitchFamily="49" charset="0"/>
              </a:rPr>
              <a:t>StorageFile</a:t>
            </a:r>
            <a:r>
              <a:rPr lang="en-GB" sz="1800" b="0" dirty="0" smtClean="0">
                <a:solidFill>
                  <a:srgbClr val="000000"/>
                </a:solidFill>
                <a:highlight>
                  <a:srgbClr val="F2F2F2"/>
                </a:highlight>
                <a:latin typeface="Consolas" panose="020B0609020204030204" pitchFamily="49" charset="0"/>
              </a:rPr>
              <a:t> </a:t>
            </a:r>
            <a:r>
              <a:rPr lang="en-GB" sz="1800" b="0" dirty="0">
                <a:solidFill>
                  <a:srgbClr val="000000"/>
                </a:solidFill>
                <a:highlight>
                  <a:srgbClr val="F2F2F2"/>
                </a:highlight>
                <a:latin typeface="Consolas" panose="020B0609020204030204" pitchFamily="49" charset="0"/>
              </a:rPr>
              <a:t>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openPicker.PickSingleFileAsync</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r>
            <a:br>
              <a:rPr lang="en-GB" sz="1800" b="0" dirty="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smtClean="0">
                <a:solidFill>
                  <a:srgbClr val="0000FF"/>
                </a:solidFill>
                <a:highlight>
                  <a:srgbClr val="F2F2F2"/>
                </a:highlight>
                <a:latin typeface="Consolas" panose="020B0609020204030204" pitchFamily="49" charset="0"/>
              </a:rPr>
              <a:t>if</a:t>
            </a:r>
            <a:r>
              <a:rPr lang="en-GB" sz="1800" b="0" dirty="0" smtClean="0">
                <a:solidFill>
                  <a:srgbClr val="000000"/>
                </a:solidFill>
                <a:highlight>
                  <a:srgbClr val="F2F2F2"/>
                </a:highlight>
                <a:latin typeface="Consolas" panose="020B0609020204030204" pitchFamily="49" charset="0"/>
              </a:rPr>
              <a:t> </a:t>
            </a:r>
            <a:r>
              <a:rPr lang="en-GB" sz="1800" b="0" dirty="0">
                <a:solidFill>
                  <a:srgbClr val="000000"/>
                </a:solidFill>
                <a:highlight>
                  <a:srgbClr val="F2F2F2"/>
                </a:highlight>
                <a:latin typeface="Consolas" panose="020B0609020204030204" pitchFamily="49" charset="0"/>
              </a:rPr>
              <a:t>(file != </a:t>
            </a:r>
            <a:r>
              <a:rPr lang="en-GB" sz="1800" b="0" dirty="0">
                <a:solidFill>
                  <a:srgbClr val="0000FF"/>
                </a:solidFill>
                <a:highlight>
                  <a:srgbClr val="F2F2F2"/>
                </a:highlight>
                <a:latin typeface="Consolas" panose="020B0609020204030204" pitchFamily="49" charset="0"/>
              </a:rPr>
              <a:t>null</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00"/>
                </a:solidFill>
                <a:highlight>
                  <a:srgbClr val="F2F2F2"/>
                </a:highlight>
                <a:latin typeface="Consolas" panose="020B0609020204030204" pitchFamily="49" charset="0"/>
              </a:rPr>
              <a:t/>
            </a:r>
            <a:br>
              <a:rPr lang="en-GB" sz="1800" b="0" dirty="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600" b="0" dirty="0" smtClean="0">
                <a:solidFill>
                  <a:srgbClr val="008000"/>
                </a:solidFill>
                <a:highlight>
                  <a:srgbClr val="F2F2F2"/>
                </a:highlight>
                <a:latin typeface="Consolas" panose="020B0609020204030204" pitchFamily="49" charset="0"/>
              </a:rPr>
              <a:t>// Save the picked file in the </a:t>
            </a:r>
            <a:r>
              <a:rPr lang="en-GB" sz="1600" b="0" dirty="0" err="1" smtClean="0">
                <a:solidFill>
                  <a:srgbClr val="008000"/>
                </a:solidFill>
                <a:highlight>
                  <a:srgbClr val="F2F2F2"/>
                </a:highlight>
                <a:latin typeface="Consolas" panose="020B0609020204030204" pitchFamily="49" charset="0"/>
              </a:rPr>
              <a:t>AccessCache</a:t>
            </a:r>
            <a:r>
              <a:rPr lang="en-GB" sz="1600" b="0" dirty="0" smtClean="0">
                <a:solidFill>
                  <a:srgbClr val="008000"/>
                </a:solidFill>
                <a:highlight>
                  <a:srgbClr val="F2F2F2"/>
                </a:highlight>
                <a:latin typeface="Consolas" panose="020B0609020204030204" pitchFamily="49" charset="0"/>
              </a:rPr>
              <a:t/>
            </a:r>
            <a:br>
              <a:rPr lang="en-GB" sz="1600" b="0" dirty="0" smtClean="0">
                <a:solidFill>
                  <a:srgbClr val="008000"/>
                </a:solidFill>
                <a:highlight>
                  <a:srgbClr val="F2F2F2"/>
                </a:highlight>
                <a:latin typeface="Consolas" panose="020B0609020204030204" pitchFamily="49" charset="0"/>
              </a:rPr>
            </a:br>
            <a:r>
              <a:rPr lang="en-GB" sz="1600" b="0" dirty="0" smtClean="0">
                <a:solidFill>
                  <a:srgbClr val="008000"/>
                </a:solidFill>
                <a:highlight>
                  <a:srgbClr val="F2F2F2"/>
                </a:highlight>
                <a:latin typeface="Consolas" panose="020B0609020204030204" pitchFamily="49" charset="0"/>
              </a:rPr>
              <a:t>        // Add to MRU with metadata (For example, a string that represents the date)</a:t>
            </a:r>
            <a:br>
              <a:rPr lang="en-GB" sz="1600" b="0" dirty="0" smtClean="0">
                <a:solidFill>
                  <a:srgbClr val="008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00FF"/>
                </a:solidFill>
                <a:highlight>
                  <a:srgbClr val="F2F2F2"/>
                </a:highlight>
                <a:latin typeface="Consolas" panose="020B0609020204030204" pitchFamily="49" charset="0"/>
              </a:rPr>
              <a:t>string</a:t>
            </a:r>
            <a:r>
              <a:rPr lang="en-GB" sz="1600" b="0" dirty="0" smtClean="0">
                <a:solidFill>
                  <a:srgbClr val="000000"/>
                </a:solidFill>
                <a:highlight>
                  <a:srgbClr val="F2F2F2"/>
                </a:highlight>
                <a:latin typeface="Consolas" panose="020B0609020204030204" pitchFamily="49" charset="0"/>
              </a:rPr>
              <a:t> </a:t>
            </a:r>
            <a:r>
              <a:rPr lang="en-GB" sz="1600" b="0" dirty="0" err="1" smtClean="0">
                <a:solidFill>
                  <a:srgbClr val="000000"/>
                </a:solidFill>
                <a:highlight>
                  <a:srgbClr val="F2F2F2"/>
                </a:highlight>
                <a:latin typeface="Consolas" panose="020B0609020204030204" pitchFamily="49" charset="0"/>
              </a:rPr>
              <a:t>mruToken</a:t>
            </a:r>
            <a:r>
              <a:rPr lang="en-GB" sz="1600" b="0" dirty="0" smtClean="0">
                <a:solidFill>
                  <a:srgbClr val="000000"/>
                </a:solidFill>
                <a:highlight>
                  <a:srgbClr val="F2F2F2"/>
                </a:highlight>
                <a:latin typeface="Consolas" panose="020B0609020204030204" pitchFamily="49" charset="0"/>
              </a:rPr>
              <a:t> = </a:t>
            </a:r>
            <a:r>
              <a:rPr lang="en-GB" sz="1600" b="0" dirty="0" err="1" smtClean="0">
                <a:solidFill>
                  <a:srgbClr val="2B91AF"/>
                </a:solidFill>
                <a:highlight>
                  <a:srgbClr val="F2F2F2"/>
                </a:highlight>
                <a:latin typeface="Consolas" panose="020B0609020204030204" pitchFamily="49" charset="0"/>
              </a:rPr>
              <a:t>StorageApplicationPermissions</a:t>
            </a:r>
            <a:r>
              <a:rPr lang="en-GB" sz="1600" b="0" dirty="0" err="1" smtClean="0">
                <a:solidFill>
                  <a:srgbClr val="000000"/>
                </a:solidFill>
                <a:highlight>
                  <a:srgbClr val="F2F2F2"/>
                </a:highlight>
                <a:latin typeface="Consolas" panose="020B0609020204030204" pitchFamily="49" charset="0"/>
              </a:rPr>
              <a:t>.MostRecentlyUsedList.Add</a:t>
            </a:r>
            <a:r>
              <a:rPr lang="en-GB" sz="1600" b="0" dirty="0" smtClean="0">
                <a:solidFill>
                  <a:srgbClr val="000000"/>
                </a:solidFill>
                <a:highlight>
                  <a:srgbClr val="F2F2F2"/>
                </a:highlight>
                <a:latin typeface="Consolas" panose="020B0609020204030204" pitchFamily="49" charset="0"/>
              </a:rPr>
              <a:t>(file, </a:t>
            </a:r>
            <a:r>
              <a:rPr lang="en-GB" sz="1600" b="0" dirty="0" smtClean="0">
                <a:solidFill>
                  <a:srgbClr val="A31515"/>
                </a:solidFill>
                <a:highlight>
                  <a:srgbClr val="F2F2F2"/>
                </a:highlight>
                <a:latin typeface="Consolas" panose="020B0609020204030204" pitchFamily="49" charset="0"/>
              </a:rPr>
              <a:t>"20120716"</a:t>
            </a:r>
            <a:r>
              <a:rPr lang="en-GB" sz="1600" b="0" dirty="0" smtClean="0">
                <a:solidFill>
                  <a:srgbClr val="000000"/>
                </a:solidFill>
                <a:highlight>
                  <a:srgbClr val="F2F2F2"/>
                </a:highlight>
                <a:latin typeface="Consolas" panose="020B0609020204030204" pitchFamily="49" charset="0"/>
              </a:rPr>
              <a:t>);</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8000"/>
                </a:solidFill>
                <a:highlight>
                  <a:srgbClr val="F2F2F2"/>
                </a:highlight>
                <a:latin typeface="Consolas" panose="020B0609020204030204" pitchFamily="49" charset="0"/>
              </a:rPr>
              <a:t>// Add to FA without metadata</a:t>
            </a:r>
            <a:br>
              <a:rPr lang="en-GB" sz="1600" b="0" dirty="0" smtClean="0">
                <a:solidFill>
                  <a:srgbClr val="008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00FF"/>
                </a:solidFill>
                <a:highlight>
                  <a:srgbClr val="F2F2F2"/>
                </a:highlight>
                <a:latin typeface="Consolas" panose="020B0609020204030204" pitchFamily="49" charset="0"/>
              </a:rPr>
              <a:t>string</a:t>
            </a:r>
            <a:r>
              <a:rPr lang="en-GB" sz="1600" b="0" dirty="0" smtClean="0">
                <a:solidFill>
                  <a:srgbClr val="000000"/>
                </a:solidFill>
                <a:highlight>
                  <a:srgbClr val="F2F2F2"/>
                </a:highlight>
                <a:latin typeface="Consolas" panose="020B0609020204030204" pitchFamily="49" charset="0"/>
              </a:rPr>
              <a:t> </a:t>
            </a:r>
            <a:r>
              <a:rPr lang="en-GB" sz="1600" b="0" dirty="0" err="1" smtClean="0">
                <a:solidFill>
                  <a:srgbClr val="000000"/>
                </a:solidFill>
                <a:highlight>
                  <a:srgbClr val="F2F2F2"/>
                </a:highlight>
                <a:latin typeface="Consolas" panose="020B0609020204030204" pitchFamily="49" charset="0"/>
              </a:rPr>
              <a:t>faToken</a:t>
            </a:r>
            <a:r>
              <a:rPr lang="en-GB" sz="1600" b="0" dirty="0" smtClean="0">
                <a:solidFill>
                  <a:srgbClr val="000000"/>
                </a:solidFill>
                <a:highlight>
                  <a:srgbClr val="F2F2F2"/>
                </a:highlight>
                <a:latin typeface="Consolas" panose="020B0609020204030204" pitchFamily="49" charset="0"/>
              </a:rPr>
              <a:t> = </a:t>
            </a:r>
            <a:r>
              <a:rPr lang="en-GB" sz="1600" b="0" dirty="0" err="1" smtClean="0">
                <a:solidFill>
                  <a:srgbClr val="2B91AF"/>
                </a:solidFill>
                <a:highlight>
                  <a:srgbClr val="F2F2F2"/>
                </a:highlight>
                <a:latin typeface="Consolas" panose="020B0609020204030204" pitchFamily="49" charset="0"/>
              </a:rPr>
              <a:t>StorageApplicationPermissions</a:t>
            </a:r>
            <a:r>
              <a:rPr lang="en-GB" sz="1600" b="0" dirty="0" err="1" smtClean="0">
                <a:solidFill>
                  <a:srgbClr val="000000"/>
                </a:solidFill>
                <a:highlight>
                  <a:srgbClr val="F2F2F2"/>
                </a:highlight>
                <a:latin typeface="Consolas" panose="020B0609020204030204" pitchFamily="49" charset="0"/>
              </a:rPr>
              <a:t>.FutureAccessList.Add</a:t>
            </a:r>
            <a:r>
              <a:rPr lang="en-GB" sz="1600" b="0" dirty="0" smtClean="0">
                <a:solidFill>
                  <a:srgbClr val="000000"/>
                </a:solidFill>
                <a:highlight>
                  <a:srgbClr val="F2F2F2"/>
                </a:highlight>
                <a:latin typeface="Consolas" panose="020B0609020204030204" pitchFamily="49" charset="0"/>
              </a:rPr>
              <a:t>(file);</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00FF"/>
                </a:solidFill>
                <a:highlight>
                  <a:srgbClr val="F2F2F2"/>
                </a:highlight>
                <a:latin typeface="Consolas" panose="020B0609020204030204" pitchFamily="49" charset="0"/>
              </a:rPr>
              <a:t>else</a:t>
            </a:r>
            <a:br>
              <a:rPr lang="en-GB" sz="1600" b="0" dirty="0" smtClean="0">
                <a:solidFill>
                  <a:srgbClr val="0000FF"/>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8000"/>
                </a:solidFill>
                <a:highlight>
                  <a:srgbClr val="F2F2F2"/>
                </a:highlight>
                <a:latin typeface="Consolas" panose="020B0609020204030204" pitchFamily="49" charset="0"/>
              </a:rPr>
              <a:t>// The file picker was dismissed with no file selected to save</a:t>
            </a:r>
            <a:br>
              <a:rPr lang="en-GB" sz="1600" b="0" dirty="0" smtClean="0">
                <a:solidFill>
                  <a:srgbClr val="008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br>
              <a:rPr lang="en-GB" sz="1600" b="0" dirty="0" smtClean="0">
                <a:solidFill>
                  <a:srgbClr val="000000"/>
                </a:solidFill>
                <a:highlight>
                  <a:srgbClr val="F2F2F2"/>
                </a:highlight>
                <a:latin typeface="Consolas" panose="020B0609020204030204" pitchFamily="49" charset="0"/>
              </a:rPr>
            </a:br>
            <a:endParaRPr lang="en-GB" sz="1600" b="0"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34</a:t>
            </a:fld>
            <a:endParaRPr lang="en-US"/>
          </a:p>
        </p:txBody>
      </p:sp>
    </p:spTree>
    <p:extLst>
      <p:ext uri="{BB962C8B-B14F-4D97-AF65-F5344CB8AC3E}">
        <p14:creationId xmlns:p14="http://schemas.microsoft.com/office/powerpoint/2010/main" val="58471336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Retrieving from the Access Cache</a:t>
            </a:r>
            <a:endParaRPr lang="en-GB" dirty="0"/>
          </a:p>
        </p:txBody>
      </p:sp>
      <p:sp>
        <p:nvSpPr>
          <p:cNvPr id="6" name="Text Placeholder 5"/>
          <p:cNvSpPr>
            <a:spLocks noGrp="1"/>
          </p:cNvSpPr>
          <p:nvPr>
            <p:ph type="body" sz="quarter" idx="10"/>
          </p:nvPr>
        </p:nvSpPr>
        <p:spPr>
          <a:solidFill>
            <a:srgbClr val="F2F2F2"/>
          </a:solidFill>
        </p:spPr>
        <p:txBody>
          <a:bodyPr/>
          <a:lstStyle/>
          <a:p>
            <a:r>
              <a:rPr lang="en-GB" sz="1800" b="0" dirty="0">
                <a:solidFill>
                  <a:srgbClr val="008000"/>
                </a:solidFill>
                <a:highlight>
                  <a:srgbClr val="F2F2F2"/>
                </a:highlight>
                <a:latin typeface="Consolas" panose="020B0609020204030204" pitchFamily="49" charset="0"/>
              </a:rPr>
              <a:t>//  get the token for the first item in our MRU </a:t>
            </a:r>
            <a:r>
              <a:rPr lang="en-GB" sz="1800" b="0" dirty="0" smtClean="0">
                <a:solidFill>
                  <a:srgbClr val="008000"/>
                </a:solidFill>
                <a:highlight>
                  <a:srgbClr val="F2F2F2"/>
                </a:highlight>
                <a:latin typeface="Consolas" panose="020B0609020204030204" pitchFamily="49" charset="0"/>
              </a:rPr>
              <a:t/>
            </a:r>
            <a:br>
              <a:rPr lang="en-GB" sz="1800" b="0" dirty="0" smtClean="0">
                <a:solidFill>
                  <a:srgbClr val="008000"/>
                </a:solidFill>
                <a:highlight>
                  <a:srgbClr val="F2F2F2"/>
                </a:highlight>
                <a:latin typeface="Consolas" panose="020B0609020204030204" pitchFamily="49" charset="0"/>
              </a:rPr>
            </a:br>
            <a:r>
              <a:rPr lang="en-GB" sz="1800" b="0" dirty="0" smtClean="0">
                <a:solidFill>
                  <a:srgbClr val="008000"/>
                </a:solidFill>
                <a:highlight>
                  <a:srgbClr val="F2F2F2"/>
                </a:highlight>
                <a:latin typeface="Consolas" panose="020B0609020204030204" pitchFamily="49" charset="0"/>
              </a:rPr>
              <a:t>//  use it </a:t>
            </a:r>
            <a:r>
              <a:rPr lang="en-GB" sz="1800" b="0" dirty="0">
                <a:solidFill>
                  <a:srgbClr val="008000"/>
                </a:solidFill>
                <a:highlight>
                  <a:srgbClr val="F2F2F2"/>
                </a:highlight>
                <a:latin typeface="Consolas" panose="020B0609020204030204" pitchFamily="49" charset="0"/>
              </a:rPr>
              <a:t>to </a:t>
            </a:r>
            <a:r>
              <a:rPr lang="en-GB" sz="1800" b="0" dirty="0" smtClean="0">
                <a:solidFill>
                  <a:srgbClr val="008000"/>
                </a:solidFill>
                <a:highlight>
                  <a:srgbClr val="F2F2F2"/>
                </a:highlight>
                <a:latin typeface="Consolas" panose="020B0609020204030204" pitchFamily="49" charset="0"/>
              </a:rPr>
              <a:t>retrieve </a:t>
            </a:r>
            <a:r>
              <a:rPr lang="en-GB" sz="1800" b="0" dirty="0">
                <a:solidFill>
                  <a:srgbClr val="008000"/>
                </a:solidFill>
                <a:highlight>
                  <a:srgbClr val="F2F2F2"/>
                </a:highlight>
                <a:latin typeface="Consolas" panose="020B0609020204030204" pitchFamily="49" charset="0"/>
              </a:rPr>
              <a:t>a </a:t>
            </a:r>
            <a:r>
              <a:rPr lang="en-GB" sz="1800" b="0" dirty="0" err="1">
                <a:solidFill>
                  <a:srgbClr val="008000"/>
                </a:solidFill>
                <a:highlight>
                  <a:srgbClr val="F2F2F2"/>
                </a:highlight>
                <a:latin typeface="Consolas" panose="020B0609020204030204" pitchFamily="49" charset="0"/>
              </a:rPr>
              <a:t>StorageFile</a:t>
            </a:r>
            <a:r>
              <a:rPr lang="en-GB" sz="1800" b="0" dirty="0">
                <a:solidFill>
                  <a:srgbClr val="008000"/>
                </a:solidFill>
                <a:highlight>
                  <a:srgbClr val="F2F2F2"/>
                </a:highlight>
                <a:latin typeface="Consolas" panose="020B0609020204030204" pitchFamily="49" charset="0"/>
              </a:rPr>
              <a:t> </a:t>
            </a:r>
            <a:r>
              <a:rPr lang="en-GB" sz="1800" b="0" dirty="0" smtClean="0">
                <a:solidFill>
                  <a:srgbClr val="008000"/>
                </a:solidFill>
                <a:highlight>
                  <a:srgbClr val="F2F2F2"/>
                </a:highlight>
                <a:latin typeface="Consolas" panose="020B0609020204030204" pitchFamily="49" charset="0"/>
              </a:rPr>
              <a:t>for that file</a:t>
            </a:r>
            <a:br>
              <a:rPr lang="en-GB" sz="1800" b="0" dirty="0" smtClean="0">
                <a:solidFill>
                  <a:srgbClr val="008000"/>
                </a:solidFill>
                <a:highlight>
                  <a:srgbClr val="F2F2F2"/>
                </a:highlight>
                <a:latin typeface="Consolas" panose="020B0609020204030204" pitchFamily="49" charset="0"/>
              </a:rPr>
            </a:br>
            <a:r>
              <a:rPr lang="en-GB" sz="1800" b="0" dirty="0" smtClean="0">
                <a:solidFill>
                  <a:srgbClr val="2B91AF"/>
                </a:solidFill>
                <a:highlight>
                  <a:srgbClr val="F2F2F2"/>
                </a:highlight>
                <a:latin typeface="Consolas" panose="020B0609020204030204" pitchFamily="49" charset="0"/>
              </a:rPr>
              <a:t>String</a:t>
            </a:r>
            <a:r>
              <a:rPr lang="en-GB" sz="1800" b="0" dirty="0" smtClean="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mruFirstToken</a:t>
            </a:r>
            <a:r>
              <a:rPr lang="en-GB" sz="1800" b="0" dirty="0">
                <a:solidFill>
                  <a:srgbClr val="000000"/>
                </a:solidFill>
                <a:highlight>
                  <a:srgbClr val="F2F2F2"/>
                </a:highlight>
                <a:latin typeface="Consolas" panose="020B0609020204030204" pitchFamily="49" charset="0"/>
              </a:rPr>
              <a:t>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smtClean="0">
                <a:solidFill>
                  <a:srgbClr val="2B91AF"/>
                </a:solidFill>
                <a:highlight>
                  <a:srgbClr val="F2F2F2"/>
                </a:highlight>
                <a:latin typeface="Consolas" panose="020B0609020204030204" pitchFamily="49" charset="0"/>
              </a:rPr>
              <a:t>StorageApplicationPermissions</a:t>
            </a:r>
            <a:r>
              <a:rPr lang="en-GB" sz="1800" b="0" dirty="0" smtClean="0">
                <a:solidFill>
                  <a:srgbClr val="000000"/>
                </a:solidFill>
                <a:highlight>
                  <a:srgbClr val="F2F2F2"/>
                </a:highlight>
                <a:latin typeface="Consolas" panose="020B0609020204030204" pitchFamily="49" charset="0"/>
              </a:rPr>
              <a:t>.MostRecentlyUsedList.Entries.First</a:t>
            </a:r>
            <a:r>
              <a:rPr lang="en-GB" sz="1800" b="0" dirty="0">
                <a:solidFill>
                  <a:srgbClr val="000000"/>
                </a:solidFill>
                <a:highlight>
                  <a:srgbClr val="F2F2F2"/>
                </a:highlight>
                <a:latin typeface="Consolas" panose="020B0609020204030204" pitchFamily="49" charset="0"/>
              </a:rPr>
              <a:t>().</a:t>
            </a:r>
            <a:r>
              <a:rPr lang="en-GB" sz="1800" b="0" dirty="0" smtClean="0">
                <a:solidFill>
                  <a:srgbClr val="000000"/>
                </a:solidFill>
                <a:highlight>
                  <a:srgbClr val="F2F2F2"/>
                </a:highlight>
                <a:latin typeface="Consolas" panose="020B0609020204030204" pitchFamily="49" charset="0"/>
              </a:rPr>
              <a:t>Token;</a:t>
            </a:r>
            <a:br>
              <a:rPr lang="en-GB" sz="1800" b="0" dirty="0" smtClean="0">
                <a:solidFill>
                  <a:srgbClr val="000000"/>
                </a:solidFill>
                <a:highlight>
                  <a:srgbClr val="F2F2F2"/>
                </a:highlight>
                <a:latin typeface="Consolas" panose="020B0609020204030204" pitchFamily="49" charset="0"/>
              </a:rPr>
            </a:br>
            <a:r>
              <a:rPr lang="en-GB" sz="1800" b="0" dirty="0" err="1" smtClean="0">
                <a:solidFill>
                  <a:srgbClr val="2B91AF"/>
                </a:solidFill>
                <a:highlight>
                  <a:srgbClr val="F2F2F2"/>
                </a:highlight>
                <a:latin typeface="Consolas" panose="020B0609020204030204" pitchFamily="49" charset="0"/>
              </a:rPr>
              <a:t>StorageFile</a:t>
            </a:r>
            <a:r>
              <a:rPr lang="en-GB" sz="1800" b="0" dirty="0" smtClean="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retrievedFile</a:t>
            </a:r>
            <a:r>
              <a:rPr lang="en-GB" sz="1800" b="0" dirty="0">
                <a:solidFill>
                  <a:srgbClr val="000000"/>
                </a:solidFill>
                <a:highlight>
                  <a:srgbClr val="F2F2F2"/>
                </a:highlight>
                <a:latin typeface="Consolas" panose="020B0609020204030204" pitchFamily="49" charset="0"/>
              </a:rPr>
              <a: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smtClean="0">
                <a:solidFill>
                  <a:srgbClr val="2B91AF"/>
                </a:solidFill>
                <a:highlight>
                  <a:srgbClr val="F2F2F2"/>
                </a:highlight>
                <a:latin typeface="Consolas" panose="020B0609020204030204" pitchFamily="49" charset="0"/>
              </a:rPr>
              <a:t>StorageApplicationPermissions</a:t>
            </a:r>
            <a:r>
              <a:rPr lang="en-GB" sz="1800" b="0" dirty="0" err="1" smtClean="0">
                <a:solidFill>
                  <a:srgbClr val="000000"/>
                </a:solidFill>
                <a:highlight>
                  <a:srgbClr val="F2F2F2"/>
                </a:highlight>
                <a:latin typeface="Consolas" panose="020B0609020204030204" pitchFamily="49" charset="0"/>
              </a:rPr>
              <a:t>.MostRecentlyUsedList.GetFileAsync</a:t>
            </a:r>
            <a:r>
              <a:rPr lang="en-GB" sz="1800" b="0" dirty="0" smtClean="0">
                <a:solidFill>
                  <a:srgbClr val="000000"/>
                </a:solidFill>
                <a:highlight>
                  <a:srgbClr val="F2F2F2"/>
                </a:highlight>
                <a:latin typeface="Consolas" panose="020B0609020204030204" pitchFamily="49" charset="0"/>
              </a:rPr>
              <a:t>(</a:t>
            </a:r>
            <a:r>
              <a:rPr lang="en-GB" sz="1800" b="0" dirty="0" err="1" smtClean="0">
                <a:solidFill>
                  <a:srgbClr val="000000"/>
                </a:solidFill>
                <a:highlight>
                  <a:srgbClr val="F2F2F2"/>
                </a:highlight>
                <a:latin typeface="Consolas" panose="020B0609020204030204" pitchFamily="49" charset="0"/>
              </a:rPr>
              <a:t>mruFirstToken</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8000"/>
                </a:solidFill>
                <a:highlight>
                  <a:srgbClr val="F2F2F2"/>
                </a:highlight>
                <a:latin typeface="Consolas" panose="020B0609020204030204" pitchFamily="49" charset="0"/>
              </a:rPr>
              <a:t>// </a:t>
            </a:r>
            <a:r>
              <a:rPr lang="en-GB" sz="1800" b="0" dirty="0">
                <a:solidFill>
                  <a:srgbClr val="008000"/>
                </a:solidFill>
                <a:highlight>
                  <a:srgbClr val="F2F2F2"/>
                </a:highlight>
                <a:latin typeface="Consolas" panose="020B0609020204030204" pitchFamily="49" charset="0"/>
              </a:rPr>
              <a:t>Retrieve tokens for all items in the </a:t>
            </a:r>
            <a:r>
              <a:rPr lang="en-GB" sz="1800" b="0" dirty="0" smtClean="0">
                <a:solidFill>
                  <a:srgbClr val="008000"/>
                </a:solidFill>
                <a:highlight>
                  <a:srgbClr val="F2F2F2"/>
                </a:highlight>
                <a:latin typeface="Consolas" panose="020B0609020204030204" pitchFamily="49" charset="0"/>
              </a:rPr>
              <a:t>MRU</a:t>
            </a:r>
            <a:br>
              <a:rPr lang="en-GB" sz="1800" b="0" dirty="0" smtClean="0">
                <a:solidFill>
                  <a:srgbClr val="008000"/>
                </a:solidFill>
                <a:highlight>
                  <a:srgbClr val="F2F2F2"/>
                </a:highlight>
                <a:latin typeface="Consolas" panose="020B0609020204030204" pitchFamily="49" charset="0"/>
              </a:rPr>
            </a:br>
            <a:r>
              <a:rPr lang="en-GB" sz="1800" b="0" dirty="0" err="1" smtClean="0">
                <a:solidFill>
                  <a:srgbClr val="2B91AF"/>
                </a:solidFill>
                <a:highlight>
                  <a:srgbClr val="F2F2F2"/>
                </a:highlight>
                <a:latin typeface="Consolas" panose="020B0609020204030204" pitchFamily="49" charset="0"/>
              </a:rPr>
              <a:t>AccessListEntryView</a:t>
            </a:r>
            <a:r>
              <a:rPr lang="en-GB" sz="1800" b="0" dirty="0" smtClean="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mruEntries</a:t>
            </a:r>
            <a:r>
              <a:rPr lang="en-GB" sz="1800" b="0" dirty="0">
                <a:solidFill>
                  <a:srgbClr val="000000"/>
                </a:solidFill>
                <a:highlight>
                  <a:srgbClr val="F2F2F2"/>
                </a:highlight>
                <a:latin typeface="Consolas" panose="020B0609020204030204" pitchFamily="49" charset="0"/>
              </a:rPr>
              <a:t> = </a:t>
            </a:r>
            <a:r>
              <a:rPr lang="en-GB" sz="1800" b="0" dirty="0" err="1" smtClean="0">
                <a:solidFill>
                  <a:srgbClr val="2B91AF"/>
                </a:solidFill>
                <a:highlight>
                  <a:srgbClr val="F2F2F2"/>
                </a:highlight>
                <a:latin typeface="Consolas" panose="020B0609020204030204" pitchFamily="49" charset="0"/>
              </a:rPr>
              <a:t>StorageApplicationPermissions</a:t>
            </a:r>
            <a:r>
              <a:rPr lang="en-GB" sz="1800" b="0" dirty="0" err="1" smtClean="0">
                <a:solidFill>
                  <a:srgbClr val="000000"/>
                </a:solidFill>
                <a:highlight>
                  <a:srgbClr val="F2F2F2"/>
                </a:highlight>
                <a:latin typeface="Consolas" panose="020B0609020204030204" pitchFamily="49" charset="0"/>
              </a:rPr>
              <a:t>.MostRecentlyUsedList.Entries</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FF"/>
                </a:solidFill>
                <a:highlight>
                  <a:srgbClr val="F2F2F2"/>
                </a:highlight>
                <a:latin typeface="Consolas" panose="020B0609020204030204" pitchFamily="49" charset="0"/>
              </a:rPr>
              <a:t>if</a:t>
            </a:r>
            <a:r>
              <a:rPr lang="en-GB" sz="1800" b="0" dirty="0" smtClean="0">
                <a:solidFill>
                  <a:srgbClr val="000000"/>
                </a:solidFill>
                <a:highlight>
                  <a:srgbClr val="F2F2F2"/>
                </a:highlight>
                <a:latin typeface="Consolas" panose="020B0609020204030204" pitchFamily="49" charset="0"/>
              </a:rPr>
              <a:t> </a:t>
            </a:r>
            <a:r>
              <a:rPr lang="en-GB" sz="1800" b="0" dirty="0">
                <a:solidFill>
                  <a:srgbClr val="000000"/>
                </a:solidFill>
                <a:highlight>
                  <a:srgbClr val="F2F2F2"/>
                </a:highlight>
                <a:latin typeface="Consolas" panose="020B0609020204030204" pitchFamily="49" charset="0"/>
              </a:rPr>
              <a:t>(</a:t>
            </a:r>
            <a:r>
              <a:rPr lang="en-GB" sz="1800" b="0" dirty="0" err="1">
                <a:solidFill>
                  <a:srgbClr val="000000"/>
                </a:solidFill>
                <a:highlight>
                  <a:srgbClr val="F2F2F2"/>
                </a:highlight>
                <a:latin typeface="Consolas" panose="020B0609020204030204" pitchFamily="49" charset="0"/>
              </a:rPr>
              <a:t>mruEntries.Count</a:t>
            </a:r>
            <a:r>
              <a:rPr lang="en-GB" sz="1800" b="0" dirty="0">
                <a:solidFill>
                  <a:srgbClr val="000000"/>
                </a:solidFill>
                <a:highlight>
                  <a:srgbClr val="F2F2F2"/>
                </a:highlight>
                <a:latin typeface="Consolas" panose="020B0609020204030204" pitchFamily="49" charset="0"/>
              </a:rPr>
              <a:t> &gt; 0</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foreach</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AccessListEntry</a:t>
            </a:r>
            <a:r>
              <a:rPr lang="en-GB" sz="1800" b="0" dirty="0">
                <a:solidFill>
                  <a:srgbClr val="000000"/>
                </a:solidFill>
                <a:highlight>
                  <a:srgbClr val="F2F2F2"/>
                </a:highlight>
                <a:latin typeface="Consolas" panose="020B0609020204030204" pitchFamily="49" charset="0"/>
              </a:rPr>
              <a:t> entry </a:t>
            </a:r>
            <a:r>
              <a:rPr lang="en-GB" sz="1800" b="0" dirty="0">
                <a:solidFill>
                  <a:srgbClr val="0000FF"/>
                </a:solidFill>
                <a:highlight>
                  <a:srgbClr val="F2F2F2"/>
                </a:highlight>
                <a:latin typeface="Consolas" panose="020B0609020204030204" pitchFamily="49" charset="0"/>
              </a:rPr>
              <a:t>in</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mruEntries</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mruToken</a:t>
            </a:r>
            <a:r>
              <a:rPr lang="en-GB" sz="1800" b="0" dirty="0">
                <a:solidFill>
                  <a:srgbClr val="000000"/>
                </a:solidFill>
                <a:highlight>
                  <a:srgbClr val="F2F2F2"/>
                </a:highlight>
                <a:latin typeface="Consolas" panose="020B0609020204030204" pitchFamily="49" charset="0"/>
              </a:rPr>
              <a:t> = </a:t>
            </a:r>
            <a:r>
              <a:rPr lang="en-GB" sz="1800" b="0" dirty="0" err="1">
                <a:solidFill>
                  <a:srgbClr val="000000"/>
                </a:solidFill>
                <a:highlight>
                  <a:srgbClr val="F2F2F2"/>
                </a:highlight>
                <a:latin typeface="Consolas" panose="020B0609020204030204" pitchFamily="49" charset="0"/>
              </a:rPr>
              <a:t>entry.Token</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8000"/>
                </a:solidFill>
                <a:highlight>
                  <a:srgbClr val="F2F2F2"/>
                </a:highlight>
                <a:latin typeface="Consolas" panose="020B0609020204030204" pitchFamily="49" charset="0"/>
              </a:rPr>
              <a:t>// Continue processing the MRU </a:t>
            </a:r>
            <a:r>
              <a:rPr lang="en-GB" sz="1800" b="0" dirty="0" smtClean="0">
                <a:solidFill>
                  <a:srgbClr val="008000"/>
                </a:solidFill>
                <a:highlight>
                  <a:srgbClr val="F2F2F2"/>
                </a:highlight>
                <a:latin typeface="Consolas" panose="020B0609020204030204" pitchFamily="49" charset="0"/>
              </a:rPr>
              <a:t>entry</a:t>
            </a:r>
            <a:br>
              <a:rPr lang="en-GB" sz="1800" b="0" dirty="0" smtClean="0">
                <a:solidFill>
                  <a:srgbClr val="008000"/>
                </a:solidFill>
                <a:highlight>
                  <a:srgbClr val="F2F2F2"/>
                </a:highlight>
                <a:latin typeface="Consolas" panose="020B0609020204030204" pitchFamily="49" charset="0"/>
              </a:rPr>
            </a:br>
            <a:r>
              <a:rPr lang="en-GB" sz="1800" b="0" dirty="0" smtClean="0">
                <a:solidFill>
                  <a:srgbClr val="008000"/>
                </a:solidFill>
                <a:highlight>
                  <a:srgbClr val="F2F2F2"/>
                </a:highlight>
                <a:latin typeface="Consolas" panose="020B0609020204030204" pitchFamily="49" charset="0"/>
              </a:rPr>
              <a:t>        ...</a:t>
            </a:r>
            <a:br>
              <a:rPr lang="en-GB" sz="1800" b="0" dirty="0" smtClean="0">
                <a:solidFill>
                  <a:srgbClr val="008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4" name="Slide Number Placeholder 3"/>
          <p:cNvSpPr>
            <a:spLocks noGrp="1"/>
          </p:cNvSpPr>
          <p:nvPr>
            <p:ph type="sldNum" sz="quarter" idx="4294967295"/>
          </p:nvPr>
        </p:nvSpPr>
        <p:spPr/>
        <p:txBody>
          <a:bodyPr/>
          <a:lstStyle/>
          <a:p>
            <a:fld id="{2775DF8E-1151-4C45-8C93-3AB060627CA9}" type="slidenum">
              <a:rPr lang="en-US" smtClean="0"/>
              <a:pPr/>
              <a:t>35</a:t>
            </a:fld>
            <a:endParaRPr lang="en-US"/>
          </a:p>
        </p:txBody>
      </p:sp>
    </p:spTree>
    <p:extLst>
      <p:ext uri="{BB962C8B-B14F-4D97-AF65-F5344CB8AC3E}">
        <p14:creationId xmlns:p14="http://schemas.microsoft.com/office/powerpoint/2010/main" val="172972711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sz="3200" dirty="0"/>
              <a:t>File Management</a:t>
            </a:r>
          </a:p>
          <a:p>
            <a:pPr lvl="1"/>
            <a:r>
              <a:rPr lang="en-GB" sz="1867" dirty="0"/>
              <a:t>Read/write files </a:t>
            </a:r>
          </a:p>
          <a:p>
            <a:pPr lvl="1"/>
            <a:r>
              <a:rPr lang="en-GB" sz="1867" dirty="0"/>
              <a:t>Publisher folder</a:t>
            </a:r>
          </a:p>
          <a:p>
            <a:pPr lvl="1"/>
            <a:r>
              <a:rPr lang="en-GB" sz="1867" dirty="0"/>
              <a:t>Data encryption</a:t>
            </a:r>
          </a:p>
          <a:p>
            <a:r>
              <a:rPr lang="en-GB" sz="3200" dirty="0"/>
              <a:t>File Open/Save Pickers</a:t>
            </a:r>
          </a:p>
          <a:p>
            <a:pPr lvl="1"/>
            <a:r>
              <a:rPr lang="en-GB" sz="1867" dirty="0"/>
              <a:t>Known Folders</a:t>
            </a:r>
          </a:p>
          <a:p>
            <a:pPr lvl="1"/>
            <a:r>
              <a:rPr lang="en-GB" sz="1867" dirty="0" err="1"/>
              <a:t>Windows.Storage.AccessCache</a:t>
            </a:r>
            <a:endParaRPr lang="en-GB" sz="1867" dirty="0"/>
          </a:p>
          <a:p>
            <a:endParaRPr lang="en-GB" dirty="0"/>
          </a:p>
        </p:txBody>
      </p:sp>
    </p:spTree>
    <p:extLst>
      <p:ext uri="{BB962C8B-B14F-4D97-AF65-F5344CB8AC3E}">
        <p14:creationId xmlns:p14="http://schemas.microsoft.com/office/powerpoint/2010/main" val="35076434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52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Locations where apps can access data</a:t>
            </a:r>
            <a:endParaRPr lang="en-GB" dirty="0"/>
          </a:p>
        </p:txBody>
      </p:sp>
      <p:sp>
        <p:nvSpPr>
          <p:cNvPr id="7" name="Rounded Rectangle 6"/>
          <p:cNvSpPr/>
          <p:nvPr/>
        </p:nvSpPr>
        <p:spPr bwMode="auto">
          <a:xfrm>
            <a:off x="3837041" y="3771738"/>
            <a:ext cx="1764812" cy="211777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2353" dirty="0">
                <a:gradFill>
                  <a:gsLst>
                    <a:gs pos="0">
                      <a:srgbClr val="FFFFFF"/>
                    </a:gs>
                    <a:gs pos="100000">
                      <a:srgbClr val="FFFFFF"/>
                    </a:gs>
                  </a:gsLst>
                  <a:lin ang="5400000" scaled="0"/>
                </a:gradFill>
                <a:ea typeface="Segoe UI" pitchFamily="34" charset="0"/>
                <a:cs typeface="Segoe UI" pitchFamily="34" charset="0"/>
              </a:rPr>
              <a:t>App</a:t>
            </a:r>
          </a:p>
        </p:txBody>
      </p:sp>
      <p:sp>
        <p:nvSpPr>
          <p:cNvPr id="8" name="Flowchart: Magnetic Disk 7"/>
          <p:cNvSpPr/>
          <p:nvPr/>
        </p:nvSpPr>
        <p:spPr bwMode="auto">
          <a:xfrm>
            <a:off x="1399914" y="5148183"/>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smtClean="0">
                <a:solidFill>
                  <a:schemeClr val="accent4"/>
                </a:solidFill>
                <a:ea typeface="Segoe UI" pitchFamily="34" charset="0"/>
                <a:cs typeface="Segoe UI" pitchFamily="34" charset="0"/>
              </a:rPr>
              <a:t>App Package Folder</a:t>
            </a:r>
            <a:endParaRPr lang="en-GB" sz="1600" dirty="0">
              <a:solidFill>
                <a:schemeClr val="accent4"/>
              </a:solidFill>
              <a:ea typeface="Segoe UI" pitchFamily="34" charset="0"/>
              <a:cs typeface="Segoe UI" pitchFamily="34" charset="0"/>
            </a:endParaRPr>
          </a:p>
        </p:txBody>
      </p:sp>
      <p:cxnSp>
        <p:nvCxnSpPr>
          <p:cNvPr id="10" name="Straight Arrow Connector 9"/>
          <p:cNvCxnSpPr>
            <a:stCxn id="8" idx="4"/>
          </p:cNvCxnSpPr>
          <p:nvPr/>
        </p:nvCxnSpPr>
        <p:spPr>
          <a:xfrm>
            <a:off x="2882357" y="5642330"/>
            <a:ext cx="9544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7236" y="5334160"/>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r/o</a:t>
            </a:r>
          </a:p>
        </p:txBody>
      </p:sp>
      <p:sp>
        <p:nvSpPr>
          <p:cNvPr id="13" name="Flowchart: Magnetic Disk 12"/>
          <p:cNvSpPr/>
          <p:nvPr/>
        </p:nvSpPr>
        <p:spPr bwMode="auto">
          <a:xfrm>
            <a:off x="1706299" y="3467909"/>
            <a:ext cx="1482442" cy="988295"/>
          </a:xfrm>
          <a:prstGeom prst="flowChartMagneticDisk">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solidFill>
                  <a:schemeClr val="accent4"/>
                </a:solidFill>
                <a:ea typeface="Segoe UI" pitchFamily="34" charset="0"/>
                <a:cs typeface="Segoe UI" pitchFamily="34" charset="0"/>
              </a:rPr>
              <a:t>App data Folders</a:t>
            </a:r>
          </a:p>
        </p:txBody>
      </p:sp>
      <p:sp>
        <p:nvSpPr>
          <p:cNvPr id="14" name="TextBox 13"/>
          <p:cNvSpPr txBox="1"/>
          <p:nvPr/>
        </p:nvSpPr>
        <p:spPr>
          <a:xfrm>
            <a:off x="3121139" y="4351663"/>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16" name="Straight Arrow Connector 15"/>
          <p:cNvCxnSpPr/>
          <p:nvPr/>
        </p:nvCxnSpPr>
        <p:spPr>
          <a:xfrm>
            <a:off x="2872571" y="4687235"/>
            <a:ext cx="954493"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Flowchart: Magnetic Disk 16"/>
          <p:cNvSpPr/>
          <p:nvPr/>
        </p:nvSpPr>
        <p:spPr bwMode="auto">
          <a:xfrm>
            <a:off x="1572815" y="3698940"/>
            <a:ext cx="1482442" cy="988295"/>
          </a:xfrm>
          <a:prstGeom prst="flowChartMagneticDisk">
            <a:avLst/>
          </a:prstGeom>
          <a:solidFill>
            <a:schemeClr val="accent5">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solidFill>
                  <a:schemeClr val="accent4"/>
                </a:solidFill>
                <a:ea typeface="Segoe UI" pitchFamily="34" charset="0"/>
                <a:cs typeface="Segoe UI" pitchFamily="34" charset="0"/>
              </a:rPr>
              <a:t>App data Folders</a:t>
            </a:r>
          </a:p>
        </p:txBody>
      </p:sp>
      <p:sp>
        <p:nvSpPr>
          <p:cNvPr id="18" name="Flowchart: Magnetic Disk 17"/>
          <p:cNvSpPr/>
          <p:nvPr/>
        </p:nvSpPr>
        <p:spPr bwMode="auto">
          <a:xfrm>
            <a:off x="1390128" y="4022868"/>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solidFill>
                  <a:schemeClr val="accent4"/>
                </a:solidFill>
                <a:ea typeface="Segoe UI" pitchFamily="34" charset="0"/>
                <a:cs typeface="Segoe UI" pitchFamily="34" charset="0"/>
              </a:rPr>
              <a:t>App data Folders</a:t>
            </a:r>
          </a:p>
        </p:txBody>
      </p:sp>
      <p:sp>
        <p:nvSpPr>
          <p:cNvPr id="20" name="TextBox 19"/>
          <p:cNvSpPr txBox="1"/>
          <p:nvPr/>
        </p:nvSpPr>
        <p:spPr>
          <a:xfrm>
            <a:off x="1735715" y="3922148"/>
            <a:ext cx="991286" cy="534056"/>
          </a:xfrm>
          <a:prstGeom prst="rect">
            <a:avLst/>
          </a:prstGeom>
          <a:noFill/>
        </p:spPr>
        <p:txBody>
          <a:bodyPr wrap="square" lIns="179285" tIns="143428" rIns="179285" bIns="143428" rtlCol="0">
            <a:spAutoFit/>
          </a:bodyPr>
          <a:lstStyle/>
          <a:p>
            <a:pPr>
              <a:lnSpc>
                <a:spcPct val="90000"/>
              </a:lnSpc>
            </a:pPr>
            <a:r>
              <a:rPr lang="en-GB" sz="1765" dirty="0">
                <a:solidFill>
                  <a:schemeClr val="bg2"/>
                </a:solidFill>
              </a:rPr>
              <a:t>Local</a:t>
            </a:r>
          </a:p>
        </p:txBody>
      </p:sp>
      <p:sp>
        <p:nvSpPr>
          <p:cNvPr id="21" name="TextBox 20"/>
          <p:cNvSpPr txBox="1"/>
          <p:nvPr/>
        </p:nvSpPr>
        <p:spPr>
          <a:xfrm>
            <a:off x="1769174" y="3579360"/>
            <a:ext cx="1352825" cy="534056"/>
          </a:xfrm>
          <a:prstGeom prst="rect">
            <a:avLst/>
          </a:prstGeom>
          <a:noFill/>
        </p:spPr>
        <p:txBody>
          <a:bodyPr wrap="square" lIns="179285" tIns="143428" rIns="179285" bIns="143428" rtlCol="0">
            <a:spAutoFit/>
          </a:bodyPr>
          <a:lstStyle/>
          <a:p>
            <a:pPr>
              <a:lnSpc>
                <a:spcPct val="90000"/>
              </a:lnSpc>
            </a:pPr>
            <a:r>
              <a:rPr lang="en-GB" sz="1765" dirty="0">
                <a:solidFill>
                  <a:schemeClr val="tx2">
                    <a:lumMod val="75000"/>
                    <a:lumOff val="25000"/>
                  </a:schemeClr>
                </a:solidFill>
              </a:rPr>
              <a:t>Roaming</a:t>
            </a:r>
          </a:p>
        </p:txBody>
      </p:sp>
      <p:sp>
        <p:nvSpPr>
          <p:cNvPr id="22" name="TextBox 21"/>
          <p:cNvSpPr txBox="1"/>
          <p:nvPr/>
        </p:nvSpPr>
        <p:spPr>
          <a:xfrm>
            <a:off x="2032043" y="3336254"/>
            <a:ext cx="991286" cy="534056"/>
          </a:xfrm>
          <a:prstGeom prst="rect">
            <a:avLst/>
          </a:prstGeom>
          <a:noFill/>
        </p:spPr>
        <p:txBody>
          <a:bodyPr wrap="square" lIns="179285" tIns="143428" rIns="179285" bIns="143428" rtlCol="0">
            <a:spAutoFit/>
          </a:bodyPr>
          <a:lstStyle/>
          <a:p>
            <a:pPr>
              <a:lnSpc>
                <a:spcPct val="90000"/>
              </a:lnSpc>
            </a:pPr>
            <a:r>
              <a:rPr lang="en-GB" sz="1765" dirty="0">
                <a:solidFill>
                  <a:schemeClr val="bg2"/>
                </a:solidFill>
              </a:rPr>
              <a:t>Temp</a:t>
            </a:r>
          </a:p>
        </p:txBody>
      </p:sp>
      <p:sp>
        <p:nvSpPr>
          <p:cNvPr id="24" name="Snip Diagonal Corner Rectangle 23"/>
          <p:cNvSpPr/>
          <p:nvPr/>
        </p:nvSpPr>
        <p:spPr bwMode="auto">
          <a:xfrm>
            <a:off x="6816646" y="5090214"/>
            <a:ext cx="1561253" cy="940483"/>
          </a:xfrm>
          <a:prstGeom prst="snip2Diag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smtClean="0">
                <a:solidFill>
                  <a:schemeClr val="tx2">
                    <a:lumMod val="65000"/>
                    <a:lumOff val="35000"/>
                  </a:schemeClr>
                </a:solidFill>
                <a:ea typeface="Segoe UI" pitchFamily="34" charset="0"/>
                <a:cs typeface="Segoe UI" pitchFamily="34" charset="0"/>
              </a:rPr>
              <a:t>Removable</a:t>
            </a:r>
          </a:p>
          <a:p>
            <a:pPr algn="ctr" defTabSz="914102" fontAlgn="base">
              <a:lnSpc>
                <a:spcPct val="90000"/>
              </a:lnSpc>
              <a:spcBef>
                <a:spcPct val="0"/>
              </a:spcBef>
              <a:spcAft>
                <a:spcPct val="0"/>
              </a:spcAft>
            </a:pPr>
            <a:r>
              <a:rPr lang="en-GB" sz="1600" dirty="0" smtClean="0">
                <a:solidFill>
                  <a:schemeClr val="tx2">
                    <a:lumMod val="65000"/>
                    <a:lumOff val="35000"/>
                  </a:schemeClr>
                </a:solidFill>
                <a:ea typeface="Segoe UI" pitchFamily="34" charset="0"/>
                <a:cs typeface="Segoe UI" pitchFamily="34" charset="0"/>
              </a:rPr>
              <a:t>Storage</a:t>
            </a:r>
            <a:br>
              <a:rPr lang="en-GB" sz="1600" dirty="0" smtClean="0">
                <a:solidFill>
                  <a:schemeClr val="tx2">
                    <a:lumMod val="65000"/>
                    <a:lumOff val="35000"/>
                  </a:schemeClr>
                </a:solidFill>
                <a:ea typeface="Segoe UI" pitchFamily="34" charset="0"/>
                <a:cs typeface="Segoe UI" pitchFamily="34" charset="0"/>
              </a:rPr>
            </a:br>
            <a:r>
              <a:rPr lang="en-GB" sz="1600" dirty="0" smtClean="0">
                <a:solidFill>
                  <a:schemeClr val="tx2">
                    <a:lumMod val="65000"/>
                    <a:lumOff val="35000"/>
                  </a:schemeClr>
                </a:solidFill>
                <a:ea typeface="Segoe UI" pitchFamily="34" charset="0"/>
                <a:cs typeface="Segoe UI" pitchFamily="34" charset="0"/>
              </a:rPr>
              <a:t> (SD Card)</a:t>
            </a:r>
            <a:endParaRPr lang="en-GB" sz="1600" dirty="0">
              <a:solidFill>
                <a:schemeClr val="tx2">
                  <a:lumMod val="65000"/>
                  <a:lumOff val="35000"/>
                </a:schemeClr>
              </a:solidFill>
              <a:ea typeface="Segoe UI" pitchFamily="34" charset="0"/>
              <a:cs typeface="Segoe UI" pitchFamily="34" charset="0"/>
            </a:endParaRPr>
          </a:p>
        </p:txBody>
      </p:sp>
      <p:sp>
        <p:nvSpPr>
          <p:cNvPr id="25" name="TextBox 24"/>
          <p:cNvSpPr txBox="1"/>
          <p:nvPr/>
        </p:nvSpPr>
        <p:spPr>
          <a:xfrm>
            <a:off x="5835072" y="5042403"/>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26" name="Straight Arrow Connector 25"/>
          <p:cNvCxnSpPr/>
          <p:nvPr/>
        </p:nvCxnSpPr>
        <p:spPr>
          <a:xfrm>
            <a:off x="5586504" y="5377976"/>
            <a:ext cx="1230142" cy="1739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Snip Single Corner Rectangle 26"/>
          <p:cNvSpPr/>
          <p:nvPr/>
        </p:nvSpPr>
        <p:spPr bwMode="auto">
          <a:xfrm>
            <a:off x="6887238" y="3451975"/>
            <a:ext cx="1341257" cy="765143"/>
          </a:xfrm>
          <a:prstGeom prst="snip1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Snip Single Corner Rectangle 27"/>
          <p:cNvSpPr/>
          <p:nvPr/>
        </p:nvSpPr>
        <p:spPr bwMode="auto">
          <a:xfrm>
            <a:off x="7036642" y="3601380"/>
            <a:ext cx="1341257" cy="765143"/>
          </a:xfrm>
          <a:prstGeom prst="snip1Rect">
            <a:avLst/>
          </a:prstGeom>
          <a:solidFill>
            <a:schemeClr val="accent4">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Snip Single Corner Rectangle 28"/>
          <p:cNvSpPr/>
          <p:nvPr/>
        </p:nvSpPr>
        <p:spPr bwMode="auto">
          <a:xfrm>
            <a:off x="7186046" y="3750784"/>
            <a:ext cx="1341257" cy="765143"/>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gradFill>
                  <a:gsLst>
                    <a:gs pos="0">
                      <a:srgbClr val="FFFFFF"/>
                    </a:gs>
                    <a:gs pos="100000">
                      <a:srgbClr val="FFFFFF"/>
                    </a:gs>
                  </a:gsLst>
                  <a:lin ang="5400000" scaled="0"/>
                </a:gradFill>
                <a:ea typeface="Segoe UI" pitchFamily="34" charset="0"/>
                <a:cs typeface="Segoe UI" pitchFamily="34" charset="0"/>
              </a:rPr>
              <a:t>Known Folders</a:t>
            </a:r>
          </a:p>
        </p:txBody>
      </p:sp>
      <p:sp>
        <p:nvSpPr>
          <p:cNvPr id="30" name="TextBox 29"/>
          <p:cNvSpPr txBox="1"/>
          <p:nvPr/>
        </p:nvSpPr>
        <p:spPr>
          <a:xfrm>
            <a:off x="8581458" y="3412125"/>
            <a:ext cx="2526608" cy="1457285"/>
          </a:xfrm>
          <a:prstGeom prst="rect">
            <a:avLst/>
          </a:prstGeom>
          <a:noFill/>
        </p:spPr>
        <p:txBody>
          <a:bodyPr wrap="square" lIns="179285" tIns="143428" rIns="179285" bIns="143428" rtlCol="0">
            <a:spAutoFit/>
          </a:bodyPr>
          <a:lstStyle/>
          <a:p>
            <a:pPr>
              <a:lnSpc>
                <a:spcPct val="90000"/>
              </a:lnSpc>
            </a:pPr>
            <a:r>
              <a:rPr lang="en-GB" sz="1765" dirty="0">
                <a:gradFill>
                  <a:gsLst>
                    <a:gs pos="2917">
                      <a:schemeClr val="tx1"/>
                    </a:gs>
                    <a:gs pos="30000">
                      <a:schemeClr val="tx1"/>
                    </a:gs>
                  </a:gsLst>
                  <a:lin ang="5400000" scaled="0"/>
                </a:gradFill>
              </a:rPr>
              <a:t>Pictures</a:t>
            </a:r>
            <a:br>
              <a:rPr lang="en-GB" sz="1765" dirty="0">
                <a:gradFill>
                  <a:gsLst>
                    <a:gs pos="2917">
                      <a:schemeClr val="tx1"/>
                    </a:gs>
                    <a:gs pos="30000">
                      <a:schemeClr val="tx1"/>
                    </a:gs>
                  </a:gsLst>
                  <a:lin ang="5400000" scaled="0"/>
                </a:gradFill>
              </a:rPr>
            </a:br>
            <a:r>
              <a:rPr lang="en-GB" sz="1765" dirty="0">
                <a:gradFill>
                  <a:gsLst>
                    <a:gs pos="2917">
                      <a:schemeClr val="tx1"/>
                    </a:gs>
                    <a:gs pos="30000">
                      <a:schemeClr val="tx1"/>
                    </a:gs>
                  </a:gsLst>
                  <a:lin ang="5400000" scaled="0"/>
                </a:gradFill>
              </a:rPr>
              <a:t>Videos</a:t>
            </a:r>
            <a:br>
              <a:rPr lang="en-GB" sz="1765" dirty="0">
                <a:gradFill>
                  <a:gsLst>
                    <a:gs pos="2917">
                      <a:schemeClr val="tx1"/>
                    </a:gs>
                    <a:gs pos="30000">
                      <a:schemeClr val="tx1"/>
                    </a:gs>
                  </a:gsLst>
                  <a:lin ang="5400000" scaled="0"/>
                </a:gradFill>
              </a:rPr>
            </a:br>
            <a:r>
              <a:rPr lang="en-GB" sz="1765" dirty="0">
                <a:gradFill>
                  <a:gsLst>
                    <a:gs pos="2917">
                      <a:schemeClr val="tx1"/>
                    </a:gs>
                    <a:gs pos="30000">
                      <a:schemeClr val="tx1"/>
                    </a:gs>
                  </a:gsLst>
                  <a:lin ang="5400000" scaled="0"/>
                </a:gradFill>
              </a:rPr>
              <a:t>Music</a:t>
            </a:r>
          </a:p>
          <a:p>
            <a:pPr>
              <a:lnSpc>
                <a:spcPct val="90000"/>
              </a:lnSpc>
            </a:pPr>
            <a:r>
              <a:rPr lang="en-GB" sz="1568" dirty="0">
                <a:gradFill>
                  <a:gsLst>
                    <a:gs pos="2917">
                      <a:schemeClr val="tx1"/>
                    </a:gs>
                    <a:gs pos="30000">
                      <a:schemeClr val="tx1"/>
                    </a:gs>
                  </a:gsLst>
                  <a:lin ang="5400000" scaled="0"/>
                </a:gradFill>
              </a:rPr>
              <a:t>- Direct access needs manifest capabilities</a:t>
            </a:r>
          </a:p>
        </p:txBody>
      </p:sp>
      <p:cxnSp>
        <p:nvCxnSpPr>
          <p:cNvPr id="31" name="Straight Arrow Connector 30"/>
          <p:cNvCxnSpPr/>
          <p:nvPr/>
        </p:nvCxnSpPr>
        <p:spPr>
          <a:xfrm flipV="1">
            <a:off x="5574145" y="4346027"/>
            <a:ext cx="1438589" cy="1076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81865" y="3952556"/>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sp>
        <p:nvSpPr>
          <p:cNvPr id="34" name="Cloud 33"/>
          <p:cNvSpPr/>
          <p:nvPr/>
        </p:nvSpPr>
        <p:spPr bwMode="auto">
          <a:xfrm>
            <a:off x="3702690" y="1087166"/>
            <a:ext cx="2139216" cy="1278884"/>
          </a:xfrm>
          <a:prstGeom prst="cloud">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smtClean="0">
                <a:gradFill>
                  <a:gsLst>
                    <a:gs pos="0">
                      <a:srgbClr val="FFFFFF"/>
                    </a:gs>
                    <a:gs pos="100000">
                      <a:srgbClr val="FFFFFF"/>
                    </a:gs>
                  </a:gsLst>
                  <a:lin ang="5400000" scaled="0"/>
                </a:gradFill>
                <a:ea typeface="Segoe UI" pitchFamily="34" charset="0"/>
                <a:cs typeface="Segoe UI" pitchFamily="34" charset="0"/>
              </a:rPr>
              <a:t>Cloud</a:t>
            </a:r>
            <a:endParaRPr lang="en-GB" sz="1765"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p:cNvSpPr txBox="1"/>
          <p:nvPr/>
        </p:nvSpPr>
        <p:spPr>
          <a:xfrm>
            <a:off x="3866457" y="2999386"/>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36" name="Straight Arrow Connector 35"/>
          <p:cNvCxnSpPr/>
          <p:nvPr/>
        </p:nvCxnSpPr>
        <p:spPr>
          <a:xfrm flipV="1">
            <a:off x="4332559" y="2299674"/>
            <a:ext cx="485" cy="147162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Snip Single Corner Rectangle 42"/>
          <p:cNvSpPr/>
          <p:nvPr/>
        </p:nvSpPr>
        <p:spPr bwMode="auto">
          <a:xfrm>
            <a:off x="10061076" y="2246513"/>
            <a:ext cx="1125431" cy="734942"/>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gradFill>
                  <a:gsLst>
                    <a:gs pos="0">
                      <a:srgbClr val="FFFFFF"/>
                    </a:gs>
                    <a:gs pos="100000">
                      <a:srgbClr val="FFFFFF"/>
                    </a:gs>
                  </a:gsLst>
                  <a:lin ang="5400000" scaled="0"/>
                </a:gradFill>
                <a:ea typeface="Segoe UI" pitchFamily="34" charset="0"/>
                <a:cs typeface="Segoe UI" pitchFamily="34" charset="0"/>
              </a:rPr>
              <a:t>File System</a:t>
            </a:r>
          </a:p>
        </p:txBody>
      </p:sp>
      <p:sp>
        <p:nvSpPr>
          <p:cNvPr id="44" name="Rounded Rectangle 43"/>
          <p:cNvSpPr/>
          <p:nvPr/>
        </p:nvSpPr>
        <p:spPr bwMode="auto">
          <a:xfrm>
            <a:off x="6363131" y="1840554"/>
            <a:ext cx="1344140" cy="97275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36000" rIns="144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568" dirty="0">
                <a:gradFill>
                  <a:gsLst>
                    <a:gs pos="0">
                      <a:srgbClr val="FFFFFF"/>
                    </a:gs>
                    <a:gs pos="100000">
                      <a:srgbClr val="FFFFFF"/>
                    </a:gs>
                  </a:gsLst>
                  <a:lin ang="5400000" scaled="0"/>
                </a:gradFill>
                <a:ea typeface="Segoe UI" pitchFamily="34" charset="0"/>
                <a:cs typeface="Segoe UI" pitchFamily="34" charset="0"/>
              </a:rPr>
              <a:t>File </a:t>
            </a:r>
            <a:r>
              <a:rPr lang="en-GB" sz="1568" dirty="0" smtClean="0">
                <a:gradFill>
                  <a:gsLst>
                    <a:gs pos="0">
                      <a:srgbClr val="FFFFFF"/>
                    </a:gs>
                    <a:gs pos="100000">
                      <a:srgbClr val="FFFFFF"/>
                    </a:gs>
                  </a:gsLst>
                  <a:lin ang="5400000" scaled="0"/>
                </a:gradFill>
                <a:ea typeface="Segoe UI" pitchFamily="34" charset="0"/>
                <a:cs typeface="Segoe UI" pitchFamily="34" charset="0"/>
              </a:rPr>
              <a:t>Open/Save Picker </a:t>
            </a:r>
            <a:r>
              <a:rPr lang="en-GB" sz="1765" dirty="0">
                <a:gradFill>
                  <a:gsLst>
                    <a:gs pos="0">
                      <a:srgbClr val="FFFFFF"/>
                    </a:gs>
                    <a:gs pos="100000">
                      <a:srgbClr val="FFFFFF"/>
                    </a:gs>
                  </a:gsLst>
                  <a:lin ang="5400000" scaled="0"/>
                </a:gradFill>
                <a:ea typeface="Segoe UI" pitchFamily="34" charset="0"/>
                <a:cs typeface="Segoe UI" pitchFamily="34" charset="0"/>
              </a:rPr>
              <a:t>APIs</a:t>
            </a:r>
            <a:endParaRPr lang="en-GB"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Arrow Connector 44"/>
          <p:cNvCxnSpPr/>
          <p:nvPr/>
        </p:nvCxnSpPr>
        <p:spPr>
          <a:xfrm flipV="1">
            <a:off x="5257976" y="2676655"/>
            <a:ext cx="1134074" cy="109508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84398" y="2999386"/>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48" name="Straight Arrow Connector 47"/>
          <p:cNvCxnSpPr/>
          <p:nvPr/>
        </p:nvCxnSpPr>
        <p:spPr>
          <a:xfrm>
            <a:off x="7688127" y="2237937"/>
            <a:ext cx="390964" cy="552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a:stretch>
            <a:fillRect/>
          </a:stretch>
        </p:blipFill>
        <p:spPr>
          <a:xfrm>
            <a:off x="10089090" y="1187620"/>
            <a:ext cx="1332795" cy="397448"/>
          </a:xfrm>
          <a:prstGeom prst="rect">
            <a:avLst/>
          </a:prstGeom>
        </p:spPr>
      </p:pic>
      <p:sp>
        <p:nvSpPr>
          <p:cNvPr id="52" name="Cloud 51"/>
          <p:cNvSpPr/>
          <p:nvPr/>
        </p:nvSpPr>
        <p:spPr>
          <a:xfrm>
            <a:off x="9883274" y="1003430"/>
            <a:ext cx="1589185" cy="1105437"/>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a:solidFill>
                <a:prstClr val="white"/>
              </a:solidFill>
            </a:endParaRPr>
          </a:p>
        </p:txBody>
      </p:sp>
      <p:cxnSp>
        <p:nvCxnSpPr>
          <p:cNvPr id="53" name="Straight Arrow Connector 52"/>
          <p:cNvCxnSpPr/>
          <p:nvPr/>
        </p:nvCxnSpPr>
        <p:spPr>
          <a:xfrm>
            <a:off x="9414086" y="2305200"/>
            <a:ext cx="64699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Flowchart: Magnetic Disk 53"/>
          <p:cNvSpPr/>
          <p:nvPr/>
        </p:nvSpPr>
        <p:spPr bwMode="auto">
          <a:xfrm>
            <a:off x="2001679" y="1239458"/>
            <a:ext cx="1275601" cy="856836"/>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8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solidFill>
                  <a:schemeClr val="accent4"/>
                </a:solidFill>
                <a:ea typeface="Segoe UI" pitchFamily="34" charset="0"/>
                <a:cs typeface="Segoe UI" pitchFamily="34" charset="0"/>
              </a:rPr>
              <a:t>Credential Locker</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4525" y="1159078"/>
            <a:ext cx="1081417" cy="540709"/>
          </a:xfrm>
          <a:prstGeom prst="rect">
            <a:avLst/>
          </a:prstGeom>
        </p:spPr>
      </p:pic>
      <p:cxnSp>
        <p:nvCxnSpPr>
          <p:cNvPr id="56" name="Straight Arrow Connector 55"/>
          <p:cNvCxnSpPr/>
          <p:nvPr/>
        </p:nvCxnSpPr>
        <p:spPr>
          <a:xfrm flipH="1" flipV="1">
            <a:off x="2869118" y="2115148"/>
            <a:ext cx="1171568" cy="167035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427671" y="2737378"/>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63" name="Straight Arrow Connector 62"/>
          <p:cNvCxnSpPr/>
          <p:nvPr/>
        </p:nvCxnSpPr>
        <p:spPr>
          <a:xfrm flipV="1">
            <a:off x="4980983" y="2313885"/>
            <a:ext cx="485" cy="147162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bwMode="auto">
          <a:xfrm>
            <a:off x="4497767" y="2520384"/>
            <a:ext cx="1221313" cy="642877"/>
          </a:xfrm>
          <a:prstGeom prst="roundRect">
            <a:avLst/>
          </a:prstGeom>
          <a:solidFill>
            <a:schemeClr val="accent3">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372" dirty="0">
                <a:gradFill>
                  <a:gsLst>
                    <a:gs pos="0">
                      <a:srgbClr val="FFFFFF"/>
                    </a:gs>
                    <a:gs pos="100000">
                      <a:srgbClr val="FFFFFF"/>
                    </a:gs>
                  </a:gsLst>
                  <a:lin ang="5400000" scaled="0"/>
                </a:gradFill>
                <a:ea typeface="Segoe UI" pitchFamily="34" charset="0"/>
                <a:cs typeface="Segoe UI" pitchFamily="34" charset="0"/>
              </a:rPr>
              <a:t>B/ground Transfer</a:t>
            </a:r>
            <a:endParaRPr lang="en-GB" sz="1961" dirty="0">
              <a:gradFill>
                <a:gsLst>
                  <a:gs pos="0">
                    <a:srgbClr val="FFFFFF"/>
                  </a:gs>
                  <a:gs pos="100000">
                    <a:srgbClr val="FFFFFF"/>
                  </a:gs>
                </a:gsLst>
                <a:lin ang="5400000" scaled="0"/>
              </a:gradFill>
              <a:ea typeface="Segoe UI" pitchFamily="34" charset="0"/>
              <a:cs typeface="Segoe UI" pitchFamily="34" charset="0"/>
            </a:endParaRPr>
          </a:p>
        </p:txBody>
      </p:sp>
      <p:sp>
        <p:nvSpPr>
          <p:cNvPr id="46" name="Flowchart: Magnetic Disk 45"/>
          <p:cNvSpPr/>
          <p:nvPr/>
        </p:nvSpPr>
        <p:spPr bwMode="auto">
          <a:xfrm>
            <a:off x="1533030" y="2297283"/>
            <a:ext cx="1275601" cy="856836"/>
          </a:xfrm>
          <a:prstGeom prst="flowChartMagneticDisk">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400" dirty="0" smtClean="0">
                <a:solidFill>
                  <a:schemeClr val="bg1">
                    <a:lumMod val="95000"/>
                  </a:schemeClr>
                </a:solidFill>
                <a:ea typeface="Segoe UI" pitchFamily="34" charset="0"/>
                <a:cs typeface="Segoe UI" pitchFamily="34" charset="0"/>
              </a:rPr>
              <a:t>Publishers Shared Folder</a:t>
            </a:r>
            <a:endParaRPr lang="en-GB" sz="1400" dirty="0">
              <a:solidFill>
                <a:schemeClr val="bg1">
                  <a:lumMod val="95000"/>
                </a:schemeClr>
              </a:solidFill>
              <a:ea typeface="Segoe UI" pitchFamily="34" charset="0"/>
              <a:cs typeface="Segoe UI" pitchFamily="34" charset="0"/>
            </a:endParaRPr>
          </a:p>
        </p:txBody>
      </p:sp>
      <p:cxnSp>
        <p:nvCxnSpPr>
          <p:cNvPr id="49" name="Straight Arrow Connector 48"/>
          <p:cNvCxnSpPr/>
          <p:nvPr/>
        </p:nvCxnSpPr>
        <p:spPr>
          <a:xfrm flipH="1" flipV="1">
            <a:off x="2810525" y="3094245"/>
            <a:ext cx="1077761" cy="82461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82171" y="3090340"/>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sp>
        <p:nvSpPr>
          <p:cNvPr id="57" name="Rounded Rectangle 56"/>
          <p:cNvSpPr/>
          <p:nvPr/>
        </p:nvSpPr>
        <p:spPr bwMode="auto">
          <a:xfrm>
            <a:off x="8089090" y="1501746"/>
            <a:ext cx="943177" cy="11749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App</a:t>
            </a:r>
            <a:endParaRPr lang="en-GB"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8241490" y="1654146"/>
            <a:ext cx="943177" cy="1174908"/>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App</a:t>
            </a:r>
            <a:endParaRPr lang="en-GB" sz="2353"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8393890" y="1806546"/>
            <a:ext cx="1020196" cy="1174908"/>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3428" rIns="108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400" dirty="0" smtClean="0">
                <a:solidFill>
                  <a:schemeClr val="tx2">
                    <a:lumMod val="65000"/>
                    <a:lumOff val="35000"/>
                  </a:schemeClr>
                </a:solidFill>
                <a:ea typeface="Segoe UI" pitchFamily="34" charset="0"/>
                <a:cs typeface="Segoe UI" pitchFamily="34" charset="0"/>
              </a:rPr>
              <a:t>Picker Provider apps</a:t>
            </a:r>
            <a:endParaRPr lang="en-GB" dirty="0">
              <a:solidFill>
                <a:schemeClr val="tx2">
                  <a:lumMod val="65000"/>
                  <a:lumOff val="35000"/>
                </a:schemeClr>
              </a:solidFill>
              <a:ea typeface="Segoe UI" pitchFamily="34" charset="0"/>
              <a:cs typeface="Segoe UI" pitchFamily="34" charset="0"/>
            </a:endParaRPr>
          </a:p>
        </p:txBody>
      </p:sp>
      <p:cxnSp>
        <p:nvCxnSpPr>
          <p:cNvPr id="62" name="Straight Arrow Connector 61"/>
          <p:cNvCxnSpPr/>
          <p:nvPr/>
        </p:nvCxnSpPr>
        <p:spPr>
          <a:xfrm flipV="1">
            <a:off x="9414086" y="1840554"/>
            <a:ext cx="558589" cy="2683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680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par>
                                <p:cTn id="73" presetID="10"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nodeType="with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fade">
                                      <p:cBhvr>
                                        <p:cTn id="89" dur="500"/>
                                        <p:tgtEl>
                                          <p:spTgt spid="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fade">
                                      <p:cBhvr>
                                        <p:cTn id="92" dur="500"/>
                                        <p:tgtEl>
                                          <p:spTgt spid="52"/>
                                        </p:tgtEl>
                                      </p:cBhvr>
                                    </p:animEffect>
                                  </p:childTnLst>
                                </p:cTn>
                              </p:par>
                              <p:par>
                                <p:cTn id="93" presetID="10" presetClass="entr" presetSubtype="0" fill="hold"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fade">
                                      <p:cBhvr>
                                        <p:cTn id="98" dur="500"/>
                                        <p:tgtEl>
                                          <p:spTgt spid="5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500"/>
                                        <p:tgtEl>
                                          <p:spTgt spid="5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par>
                                <p:cTn id="105" presetID="10"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par>
                                <p:cTn id="111" presetID="10" presetClass="entr" presetSubtype="0" fill="hold"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500"/>
                                        <p:tgtEl>
                                          <p:spTgt spid="4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fade">
                                      <p:cBhvr>
                                        <p:cTn id="118" dur="500"/>
                                        <p:tgtEl>
                                          <p:spTgt spid="2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fade">
                                      <p:cBhvr>
                                        <p:cTn id="124" dur="500"/>
                                        <p:tgtEl>
                                          <p:spTgt spid="29"/>
                                        </p:tgtEl>
                                      </p:cBhvr>
                                    </p:animEffect>
                                  </p:childTnLst>
                                </p:cTn>
                              </p:par>
                              <p:par>
                                <p:cTn id="125" presetID="10" presetClass="entr" presetSubtype="0" fill="hold"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500"/>
                                        <p:tgtEl>
                                          <p:spTgt spid="3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0"/>
                                        </p:tgtEl>
                                        <p:attrNameLst>
                                          <p:attrName>style.visibility</p:attrName>
                                        </p:attrNameLst>
                                      </p:cBhvr>
                                      <p:to>
                                        <p:strVal val="visible"/>
                                      </p:to>
                                    </p:set>
                                    <p:animEffect transition="in" filter="fade">
                                      <p:cBhvr>
                                        <p:cTn id="133" dur="500"/>
                                        <p:tgtEl>
                                          <p:spTgt spid="3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34"/>
                                        </p:tgtEl>
                                        <p:attrNameLst>
                                          <p:attrName>style.visibility</p:attrName>
                                        </p:attrNameLst>
                                      </p:cBhvr>
                                      <p:to>
                                        <p:strVal val="visible"/>
                                      </p:to>
                                    </p:set>
                                    <p:animEffect transition="in" filter="fade">
                                      <p:cBhvr>
                                        <p:cTn id="138" dur="500"/>
                                        <p:tgtEl>
                                          <p:spTgt spid="3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par>
                                <p:cTn id="142" presetID="10" presetClass="entr" presetSubtype="0" fill="hold" nodeType="withEffect">
                                  <p:stCondLst>
                                    <p:cond delay="0"/>
                                  </p:stCondLst>
                                  <p:childTnLst>
                                    <p:set>
                                      <p:cBhvr>
                                        <p:cTn id="143" dur="1" fill="hold">
                                          <p:stCondLst>
                                            <p:cond delay="0"/>
                                          </p:stCondLst>
                                        </p:cTn>
                                        <p:tgtEl>
                                          <p:spTgt spid="36"/>
                                        </p:tgtEl>
                                        <p:attrNameLst>
                                          <p:attrName>style.visibility</p:attrName>
                                        </p:attrNameLst>
                                      </p:cBhvr>
                                      <p:to>
                                        <p:strVal val="visible"/>
                                      </p:to>
                                    </p:set>
                                    <p:animEffect transition="in" filter="fade">
                                      <p:cBhvr>
                                        <p:cTn id="144" dur="500"/>
                                        <p:tgtEl>
                                          <p:spTgt spid="36"/>
                                        </p:tgtEl>
                                      </p:cBhvr>
                                    </p:animEffect>
                                  </p:childTnLst>
                                </p:cTn>
                              </p:par>
                              <p:par>
                                <p:cTn id="145" presetID="10" presetClass="entr" presetSubtype="0"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fade">
                                      <p:cBhvr>
                                        <p:cTn id="147" dur="500"/>
                                        <p:tgtEl>
                                          <p:spTgt spid="63"/>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61"/>
                                        </p:tgtEl>
                                        <p:attrNameLst>
                                          <p:attrName>style.visibility</p:attrName>
                                        </p:attrNameLst>
                                      </p:cBhvr>
                                      <p:to>
                                        <p:strVal val="visible"/>
                                      </p:to>
                                    </p:set>
                                    <p:animEffect transition="in" filter="fade">
                                      <p:cBhvr>
                                        <p:cTn id="15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animBg="1"/>
      <p:bldP spid="14" grpId="0"/>
      <p:bldP spid="17" grpId="0" animBg="1"/>
      <p:bldP spid="18" grpId="0" animBg="1"/>
      <p:bldP spid="20" grpId="0"/>
      <p:bldP spid="21" grpId="0"/>
      <p:bldP spid="22" grpId="0"/>
      <p:bldP spid="24" grpId="0" animBg="1"/>
      <p:bldP spid="25" grpId="0"/>
      <p:bldP spid="27" grpId="0" animBg="1"/>
      <p:bldP spid="28" grpId="0" animBg="1"/>
      <p:bldP spid="29" grpId="0" animBg="1"/>
      <p:bldP spid="30" grpId="0"/>
      <p:bldP spid="33" grpId="0"/>
      <p:bldP spid="34" grpId="0" animBg="1"/>
      <p:bldP spid="35" grpId="0"/>
      <p:bldP spid="43" grpId="0" animBg="1"/>
      <p:bldP spid="44" grpId="0" animBg="1"/>
      <p:bldP spid="47" grpId="0"/>
      <p:bldP spid="52" grpId="0" animBg="1"/>
      <p:bldP spid="54" grpId="0" animBg="1"/>
      <p:bldP spid="58" grpId="0"/>
      <p:bldP spid="61" grpId="0" animBg="1"/>
      <p:bldP spid="46" grpId="0" animBg="1"/>
      <p:bldP spid="50" grpId="0"/>
      <p:bldP spid="57"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
          <p:cNvSpPr>
            <a:spLocks noGrp="1" noChangeAspect="1"/>
          </p:cNvSpPr>
          <p:nvPr>
            <p:ph type="title"/>
          </p:nvPr>
        </p:nvSpPr>
        <p:spPr/>
        <p:txBody>
          <a:bodyPr/>
          <a:lstStyle/>
          <a:p>
            <a:r>
              <a:rPr lang="en-US" dirty="0" smtClean="0"/>
              <a:t>Package and App Data Folders</a:t>
            </a:r>
            <a:br>
              <a:rPr lang="en-US" dirty="0" smtClean="0"/>
            </a:br>
            <a:endParaRPr lang="en-US" dirty="0"/>
          </a:p>
        </p:txBody>
      </p:sp>
      <p:sp>
        <p:nvSpPr>
          <p:cNvPr id="2" name="Content Placeholder 1"/>
          <p:cNvSpPr>
            <a:spLocks noGrp="1"/>
          </p:cNvSpPr>
          <p:nvPr>
            <p:ph type="body" sz="quarter" idx="10"/>
          </p:nvPr>
        </p:nvSpPr>
        <p:spPr>
          <a:xfrm>
            <a:off x="257174" y="1204913"/>
            <a:ext cx="3125700" cy="5653087"/>
          </a:xfrm>
          <a:prstGeom prst="rect">
            <a:avLst/>
          </a:prstGeom>
        </p:spPr>
        <p:txBody>
          <a:bodyPr/>
          <a:lstStyle/>
          <a:p>
            <a:pPr>
              <a:lnSpc>
                <a:spcPct val="100000"/>
              </a:lnSpc>
            </a:pPr>
            <a:r>
              <a:rPr lang="en-US" sz="1600" dirty="0"/>
              <a:t>Package Manager installs all app files into the </a:t>
            </a:r>
            <a:r>
              <a:rPr lang="en-US" sz="1600" dirty="0" smtClean="0"/>
              <a:t>App package Folder</a:t>
            </a:r>
            <a:endParaRPr lang="en-US" sz="1600" dirty="0"/>
          </a:p>
          <a:p>
            <a:pPr>
              <a:lnSpc>
                <a:spcPct val="100000"/>
              </a:lnSpc>
            </a:pPr>
            <a:r>
              <a:rPr lang="en-US" sz="1600" dirty="0"/>
              <a:t>Read-only access from app</a:t>
            </a:r>
          </a:p>
          <a:p>
            <a:pPr>
              <a:lnSpc>
                <a:spcPct val="100000"/>
              </a:lnSpc>
            </a:pPr>
            <a:endParaRPr lang="en-US" sz="1600" dirty="0" smtClean="0"/>
          </a:p>
          <a:p>
            <a:pPr>
              <a:lnSpc>
                <a:spcPct val="100000"/>
              </a:lnSpc>
            </a:pPr>
            <a:endParaRPr lang="en-US" sz="1600" dirty="0"/>
          </a:p>
          <a:p>
            <a:pPr>
              <a:lnSpc>
                <a:spcPct val="100000"/>
              </a:lnSpc>
            </a:pPr>
            <a:r>
              <a:rPr lang="en-US" sz="1600" dirty="0"/>
              <a:t>Apps store data in </a:t>
            </a:r>
            <a:br>
              <a:rPr lang="en-US" sz="1600" dirty="0"/>
            </a:br>
            <a:r>
              <a:rPr lang="en-US" sz="1600" dirty="0"/>
              <a:t>Local Folder</a:t>
            </a:r>
          </a:p>
          <a:p>
            <a:pPr>
              <a:lnSpc>
                <a:spcPct val="100000"/>
              </a:lnSpc>
            </a:pPr>
            <a:r>
              <a:rPr lang="en-US" sz="1600" dirty="0"/>
              <a:t>Settings and properties in the app </a:t>
            </a:r>
            <a:r>
              <a:rPr lang="en-US" sz="1600" dirty="0" smtClean="0"/>
              <a:t>settings dictionaries</a:t>
            </a:r>
            <a:endParaRPr lang="en-US" sz="1600" dirty="0"/>
          </a:p>
          <a:p>
            <a:pPr>
              <a:lnSpc>
                <a:spcPct val="100000"/>
              </a:lnSpc>
            </a:pPr>
            <a:r>
              <a:rPr lang="en-US" sz="1600" dirty="0" smtClean="0"/>
              <a:t>Data </a:t>
            </a:r>
            <a:r>
              <a:rPr lang="en-US" sz="1600" dirty="0"/>
              <a:t>in </a:t>
            </a:r>
            <a:r>
              <a:rPr lang="en-US" sz="1600" dirty="0" smtClean="0"/>
              <a:t>files </a:t>
            </a:r>
            <a:endParaRPr lang="en-US" sz="1600" dirty="0"/>
          </a:p>
          <a:p>
            <a:pPr>
              <a:lnSpc>
                <a:spcPct val="100000"/>
              </a:lnSpc>
            </a:pPr>
            <a:r>
              <a:rPr lang="en-US" sz="1600" dirty="0"/>
              <a:t>Structured data in database files</a:t>
            </a:r>
          </a:p>
        </p:txBody>
      </p:sp>
      <p:sp>
        <p:nvSpPr>
          <p:cNvPr id="41" name="Rectangle 40"/>
          <p:cNvSpPr>
            <a:spLocks noChangeAspect="1"/>
          </p:cNvSpPr>
          <p:nvPr/>
        </p:nvSpPr>
        <p:spPr bwMode="auto">
          <a:xfrm>
            <a:off x="3371030" y="1238772"/>
            <a:ext cx="8210592" cy="2638245"/>
          </a:xfrm>
          <a:prstGeom prst="rect">
            <a:avLst/>
          </a:prstGeom>
          <a:solidFill>
            <a:schemeClr val="accent3"/>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dirty="0">
              <a:solidFill>
                <a:schemeClr val="bg1"/>
              </a:solidFill>
              <a:ea typeface="Times New Roman"/>
            </a:endParaRPr>
          </a:p>
        </p:txBody>
      </p:sp>
      <p:sp>
        <p:nvSpPr>
          <p:cNvPr id="46" name="Rounded Rectangle 45"/>
          <p:cNvSpPr>
            <a:spLocks noChangeAspect="1"/>
          </p:cNvSpPr>
          <p:nvPr/>
        </p:nvSpPr>
        <p:spPr bwMode="auto">
          <a:xfrm>
            <a:off x="401323" y="1375246"/>
            <a:ext cx="3230278" cy="1250370"/>
          </a:xfrm>
          <a:prstGeom prst="roundRect">
            <a:avLst>
              <a:gd name="adj" fmla="val 21540"/>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t" anchorCtr="0" compatLnSpc="1">
            <a:prstTxWarp prst="textNoShape">
              <a:avLst/>
            </a:prstTxWarp>
          </a:bodyPr>
          <a:lstStyle/>
          <a:p>
            <a:pPr>
              <a:lnSpc>
                <a:spcPct val="90000"/>
              </a:lnSpc>
              <a:spcBef>
                <a:spcPts val="672"/>
              </a:spcBef>
              <a:buClr>
                <a:schemeClr val="accent3"/>
              </a:buClr>
              <a:buSzPct val="80000"/>
            </a:pPr>
            <a:endParaRPr lang="en-US" sz="1866" spc="-130" dirty="0">
              <a:gradFill>
                <a:gsLst>
                  <a:gs pos="0">
                    <a:schemeClr val="tx2">
                      <a:lumMod val="85000"/>
                      <a:lumOff val="15000"/>
                    </a:schemeClr>
                  </a:gs>
                  <a:gs pos="100000">
                    <a:schemeClr val="tx2">
                      <a:lumMod val="85000"/>
                      <a:lumOff val="15000"/>
                    </a:schemeClr>
                  </a:gs>
                </a:gsLst>
                <a:lin ang="10800000" scaled="1"/>
              </a:gradFill>
            </a:endParaRPr>
          </a:p>
        </p:txBody>
      </p:sp>
      <p:sp>
        <p:nvSpPr>
          <p:cNvPr id="51" name="Rectangle 50"/>
          <p:cNvSpPr>
            <a:spLocks noChangeAspect="1"/>
          </p:cNvSpPr>
          <p:nvPr/>
        </p:nvSpPr>
        <p:spPr bwMode="auto">
          <a:xfrm>
            <a:off x="3371030" y="3941735"/>
            <a:ext cx="8210592" cy="2763865"/>
          </a:xfrm>
          <a:prstGeom prst="rect">
            <a:avLst/>
          </a:prstGeom>
          <a:solidFill>
            <a:schemeClr val="accent2">
              <a:lumMod val="40000"/>
              <a:lumOff val="60000"/>
            </a:schemeClr>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dirty="0">
              <a:solidFill>
                <a:prstClr val="black">
                  <a:lumMod val="65000"/>
                  <a:lumOff val="35000"/>
                </a:prstClr>
              </a:solidFill>
              <a:ea typeface="Times New Roman"/>
            </a:endParaRPr>
          </a:p>
        </p:txBody>
      </p:sp>
      <p:sp>
        <p:nvSpPr>
          <p:cNvPr id="58" name="TextBox 57"/>
          <p:cNvSpPr txBox="1">
            <a:spLocks noChangeAspect="1"/>
          </p:cNvSpPr>
          <p:nvPr/>
        </p:nvSpPr>
        <p:spPr>
          <a:xfrm>
            <a:off x="6324567" y="5377412"/>
            <a:ext cx="1219027" cy="703419"/>
          </a:xfrm>
          <a:prstGeom prst="rect">
            <a:avLst/>
          </a:prstGeom>
          <a:noFill/>
        </p:spPr>
        <p:txBody>
          <a:bodyPr wrap="square" lIns="102360" tIns="51181" rIns="102360" bIns="51181">
            <a:spAutoFit/>
          </a:bodyPr>
          <a:lstStyle/>
          <a:p>
            <a:pPr algn="ctr" fontAlgn="base">
              <a:spcBef>
                <a:spcPct val="0"/>
              </a:spcBef>
            </a:pPr>
            <a:r>
              <a:rPr lang="en-US" sz="1300" dirty="0">
                <a:solidFill>
                  <a:prstClr val="black">
                    <a:lumMod val="65000"/>
                    <a:lumOff val="35000"/>
                  </a:prstClr>
                </a:solidFill>
              </a:rPr>
              <a:t>Local or Roaming</a:t>
            </a:r>
          </a:p>
          <a:p>
            <a:pPr algn="ctr" fontAlgn="base">
              <a:spcBef>
                <a:spcPct val="0"/>
              </a:spcBef>
            </a:pPr>
            <a:r>
              <a:rPr lang="en-US" sz="1300" dirty="0">
                <a:solidFill>
                  <a:prstClr val="black">
                    <a:lumMod val="65000"/>
                    <a:lumOff val="35000"/>
                  </a:prstClr>
                </a:solidFill>
              </a:rPr>
              <a:t>Settings File</a:t>
            </a:r>
          </a:p>
        </p:txBody>
      </p:sp>
      <p:sp>
        <p:nvSpPr>
          <p:cNvPr id="60" name="AutoShape 4"/>
          <p:cNvSpPr>
            <a:spLocks noChangeAspect="1" noChangeArrowheads="1"/>
          </p:cNvSpPr>
          <p:nvPr/>
        </p:nvSpPr>
        <p:spPr bwMode="auto">
          <a:xfrm>
            <a:off x="3478284" y="4272232"/>
            <a:ext cx="1752352" cy="1246732"/>
          </a:xfrm>
          <a:prstGeom prst="rect">
            <a:avLst/>
          </a:prstGeom>
          <a:ln w="127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2357" tIns="71652" rIns="102357" bIns="51178" numCol="1" rtlCol="0" anchor="t" anchorCtr="0" compatLnSpc="1">
            <a:prstTxWarp prst="textNoShape">
              <a:avLst/>
            </a:prstTxWarp>
          </a:bodyPr>
          <a:lstStyle/>
          <a:p>
            <a:pPr indent="-383839" algn="ctr" defTabSz="895626" fontAlgn="base">
              <a:lnSpc>
                <a:spcPct val="90000"/>
              </a:lnSpc>
              <a:spcBef>
                <a:spcPct val="0"/>
              </a:spcBef>
              <a:spcAft>
                <a:spcPct val="35000"/>
              </a:spcAft>
              <a:defRPr/>
            </a:pPr>
            <a:r>
              <a:rPr lang="en-US" b="1" dirty="0">
                <a:solidFill>
                  <a:prstClr val="white"/>
                </a:solidFill>
              </a:rPr>
              <a:t>App</a:t>
            </a:r>
          </a:p>
        </p:txBody>
      </p:sp>
      <p:sp>
        <p:nvSpPr>
          <p:cNvPr id="62" name="Rectangle 61"/>
          <p:cNvSpPr>
            <a:spLocks noChangeAspect="1"/>
          </p:cNvSpPr>
          <p:nvPr/>
        </p:nvSpPr>
        <p:spPr>
          <a:xfrm>
            <a:off x="5347613" y="4319256"/>
            <a:ext cx="1752352" cy="53420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102360" tIns="51181" rIns="102360" bIns="51181">
            <a:spAutoFit/>
          </a:bodyPr>
          <a:lstStyle/>
          <a:p>
            <a:pPr algn="ctr"/>
            <a:r>
              <a:rPr lang="en-US" sz="1400" b="1" dirty="0">
                <a:solidFill>
                  <a:schemeClr val="accent4"/>
                </a:solidFill>
              </a:rPr>
              <a:t>Creates/Manages</a:t>
            </a:r>
          </a:p>
          <a:p>
            <a:pPr algn="ctr"/>
            <a:r>
              <a:rPr lang="en-US" sz="1400" b="1" dirty="0">
                <a:solidFill>
                  <a:schemeClr val="accent4"/>
                </a:solidFill>
              </a:rPr>
              <a:t>files and settings</a:t>
            </a:r>
          </a:p>
        </p:txBody>
      </p:sp>
      <p:sp>
        <p:nvSpPr>
          <p:cNvPr id="63" name="Rectangle 62"/>
          <p:cNvSpPr>
            <a:spLocks noChangeAspect="1"/>
          </p:cNvSpPr>
          <p:nvPr/>
        </p:nvSpPr>
        <p:spPr>
          <a:xfrm>
            <a:off x="10362596" y="5377414"/>
            <a:ext cx="990458" cy="472724"/>
          </a:xfrm>
          <a:prstGeom prst="rect">
            <a:avLst/>
          </a:prstGeom>
          <a:noFill/>
        </p:spPr>
        <p:txBody>
          <a:bodyPr wrap="square" lIns="102360" tIns="51181" rIns="102360" bIns="51181">
            <a:spAutoFit/>
          </a:bodyPr>
          <a:lstStyle/>
          <a:p>
            <a:pPr fontAlgn="base">
              <a:spcBef>
                <a:spcPct val="0"/>
              </a:spcBef>
            </a:pPr>
            <a:r>
              <a:rPr lang="en-US" sz="1200" dirty="0">
                <a:solidFill>
                  <a:prstClr val="black">
                    <a:lumMod val="65000"/>
                    <a:lumOff val="35000"/>
                  </a:prstClr>
                </a:solidFill>
              </a:rPr>
              <a:t>Application</a:t>
            </a:r>
          </a:p>
          <a:p>
            <a:pPr fontAlgn="base">
              <a:spcBef>
                <a:spcPct val="0"/>
              </a:spcBef>
            </a:pPr>
            <a:r>
              <a:rPr lang="en-US" sz="1200" dirty="0">
                <a:solidFill>
                  <a:prstClr val="black">
                    <a:lumMod val="65000"/>
                    <a:lumOff val="35000"/>
                  </a:prstClr>
                </a:solidFill>
              </a:rPr>
              <a:t>Files</a:t>
            </a:r>
          </a:p>
        </p:txBody>
      </p:sp>
      <p:sp>
        <p:nvSpPr>
          <p:cNvPr id="64" name="TextBox 63"/>
          <p:cNvSpPr txBox="1">
            <a:spLocks noChangeAspect="1"/>
          </p:cNvSpPr>
          <p:nvPr/>
        </p:nvSpPr>
        <p:spPr>
          <a:xfrm>
            <a:off x="9821006" y="3948994"/>
            <a:ext cx="1725346" cy="677899"/>
          </a:xfrm>
          <a:prstGeom prst="rect">
            <a:avLst/>
          </a:prstGeom>
          <a:noFill/>
        </p:spPr>
        <p:txBody>
          <a:bodyPr wrap="square" lIns="102360" tIns="51181" rIns="102360" bIns="51181">
            <a:spAutoFit/>
          </a:bodyPr>
          <a:lstStyle/>
          <a:p>
            <a:pPr algn="ctr"/>
            <a:r>
              <a:rPr lang="en-US" sz="1866" b="1" dirty="0">
                <a:solidFill>
                  <a:schemeClr val="accent4"/>
                </a:solidFill>
              </a:rPr>
              <a:t>App Data Folder</a:t>
            </a:r>
          </a:p>
        </p:txBody>
      </p:sp>
      <p:sp>
        <p:nvSpPr>
          <p:cNvPr id="65" name="Rectangle 64"/>
          <p:cNvSpPr>
            <a:spLocks noChangeAspect="1"/>
          </p:cNvSpPr>
          <p:nvPr/>
        </p:nvSpPr>
        <p:spPr>
          <a:xfrm>
            <a:off x="5268731" y="2168528"/>
            <a:ext cx="1828541" cy="534201"/>
          </a:xfrm>
          <a:prstGeom prst="rect">
            <a:avLst/>
          </a:prstGeom>
          <a:noFill/>
        </p:spPr>
        <p:txBody>
          <a:bodyPr wrap="square" lIns="102360" tIns="51181" rIns="102360" bIns="51181">
            <a:spAutoFit/>
          </a:bodyPr>
          <a:lstStyle/>
          <a:p>
            <a:pPr algn="ctr"/>
            <a:r>
              <a:rPr lang="en-US" sz="1400" b="1" dirty="0">
                <a:solidFill>
                  <a:schemeClr val="bg2"/>
                </a:solidFill>
              </a:rPr>
              <a:t>Creates root folder</a:t>
            </a:r>
          </a:p>
          <a:p>
            <a:pPr algn="ctr"/>
            <a:r>
              <a:rPr lang="en-US" sz="1400" b="1" dirty="0">
                <a:solidFill>
                  <a:schemeClr val="bg2"/>
                </a:solidFill>
              </a:rPr>
              <a:t>sandboxed to App</a:t>
            </a:r>
          </a:p>
        </p:txBody>
      </p:sp>
      <p:sp>
        <p:nvSpPr>
          <p:cNvPr id="66" name="Rectangle 65"/>
          <p:cNvSpPr>
            <a:spLocks noChangeAspect="1"/>
          </p:cNvSpPr>
          <p:nvPr/>
        </p:nvSpPr>
        <p:spPr>
          <a:xfrm>
            <a:off x="3478285" y="2127506"/>
            <a:ext cx="1676162" cy="1066648"/>
          </a:xfrm>
          <a:prstGeom prst="rect">
            <a:avLst/>
          </a:prstGeom>
          <a:ln w="127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2357" tIns="51178" rIns="102357" bIns="51178" numCol="1" rtlCol="0" anchor="ctr" anchorCtr="0" compatLnSpc="1">
            <a:prstTxWarp prst="textNoShape">
              <a:avLst/>
            </a:prstTxWarp>
          </a:bodyPr>
          <a:lstStyle/>
          <a:p>
            <a:pPr indent="-383839" algn="ctr" defTabSz="895626" fontAlgn="base">
              <a:lnSpc>
                <a:spcPct val="90000"/>
              </a:lnSpc>
              <a:spcBef>
                <a:spcPct val="0"/>
              </a:spcBef>
              <a:spcAft>
                <a:spcPct val="35000"/>
              </a:spcAft>
              <a:defRPr/>
            </a:pPr>
            <a:r>
              <a:rPr lang="en-US" b="1" dirty="0">
                <a:solidFill>
                  <a:prstClr val="white"/>
                </a:solidFill>
              </a:rPr>
              <a:t>Package Manager</a:t>
            </a:r>
          </a:p>
        </p:txBody>
      </p:sp>
      <p:sp>
        <p:nvSpPr>
          <p:cNvPr id="67" name="TextBox 66"/>
          <p:cNvSpPr txBox="1">
            <a:spLocks noChangeAspect="1"/>
          </p:cNvSpPr>
          <p:nvPr/>
        </p:nvSpPr>
        <p:spPr>
          <a:xfrm>
            <a:off x="9354322" y="1222743"/>
            <a:ext cx="2227299" cy="390630"/>
          </a:xfrm>
          <a:prstGeom prst="rect">
            <a:avLst/>
          </a:prstGeom>
          <a:noFill/>
        </p:spPr>
        <p:txBody>
          <a:bodyPr wrap="square" lIns="102360" tIns="51181" rIns="102360" bIns="51181">
            <a:spAutoFit/>
          </a:bodyPr>
          <a:lstStyle/>
          <a:p>
            <a:pPr algn="ctr"/>
            <a:r>
              <a:rPr lang="en-US" sz="1866" b="1" dirty="0" smtClean="0">
                <a:solidFill>
                  <a:schemeClr val="bg1"/>
                </a:solidFill>
              </a:rPr>
              <a:t>App Package Folder</a:t>
            </a:r>
            <a:endParaRPr lang="en-US" sz="1866" b="1" dirty="0">
              <a:solidFill>
                <a:schemeClr val="bg1"/>
              </a:solidFill>
            </a:endParaRPr>
          </a:p>
        </p:txBody>
      </p:sp>
      <p:sp>
        <p:nvSpPr>
          <p:cNvPr id="68" name="Rectangle 67"/>
          <p:cNvSpPr>
            <a:spLocks noChangeAspect="1"/>
          </p:cNvSpPr>
          <p:nvPr/>
        </p:nvSpPr>
        <p:spPr bwMode="auto">
          <a:xfrm>
            <a:off x="3631603" y="4616524"/>
            <a:ext cx="1411911" cy="850935"/>
          </a:xfrm>
          <a:prstGeom prst="rect">
            <a:avLst/>
          </a:prstGeom>
          <a:solidFill>
            <a:schemeClr val="accent2">
              <a:lumMod val="40000"/>
              <a:lumOff val="60000"/>
              <a:alpha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a:r>
              <a:rPr lang="en-US" sz="1333" dirty="0" err="1">
                <a:solidFill>
                  <a:prstClr val="white"/>
                </a:solidFill>
              </a:rPr>
              <a:t>WinRT</a:t>
            </a:r>
            <a:r>
              <a:rPr lang="en-US" sz="1333" dirty="0">
                <a:solidFill>
                  <a:prstClr val="white"/>
                </a:solidFill>
              </a:rPr>
              <a:t> Storage APIs</a:t>
            </a:r>
            <a:br>
              <a:rPr lang="en-US" sz="1333" dirty="0">
                <a:solidFill>
                  <a:prstClr val="white"/>
                </a:solidFill>
              </a:rPr>
            </a:br>
            <a:endParaRPr lang="en-US" sz="1333" dirty="0">
              <a:solidFill>
                <a:prstClr val="white"/>
              </a:solidFill>
            </a:endParaRPr>
          </a:p>
        </p:txBody>
      </p:sp>
      <p:sp>
        <p:nvSpPr>
          <p:cNvPr id="69" name="Right Arrow 68"/>
          <p:cNvSpPr>
            <a:spLocks noChangeAspect="1"/>
          </p:cNvSpPr>
          <p:nvPr/>
        </p:nvSpPr>
        <p:spPr bwMode="black">
          <a:xfrm>
            <a:off x="5184405" y="2790566"/>
            <a:ext cx="2359190"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70" name="Right Arrow 69"/>
          <p:cNvSpPr>
            <a:spLocks noChangeAspect="1"/>
          </p:cNvSpPr>
          <p:nvPr/>
        </p:nvSpPr>
        <p:spPr bwMode="black">
          <a:xfrm>
            <a:off x="5321261" y="4968515"/>
            <a:ext cx="2222335"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71"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8027739" y="1675893"/>
            <a:ext cx="1187233" cy="925079"/>
          </a:xfrm>
          <a:prstGeom prst="rect">
            <a:avLst/>
          </a:prstGeom>
          <a:noFill/>
        </p:spPr>
      </p:pic>
      <p:pic>
        <p:nvPicPr>
          <p:cNvPr id="72"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8039764" y="3941736"/>
            <a:ext cx="1187233" cy="925079"/>
          </a:xfrm>
          <a:prstGeom prst="rect">
            <a:avLst/>
          </a:prstGeom>
          <a:noFill/>
        </p:spPr>
      </p:pic>
      <p:pic>
        <p:nvPicPr>
          <p:cNvPr id="73"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4" cstate="print"/>
          <a:srcRect/>
          <a:stretch>
            <a:fillRect/>
          </a:stretch>
        </p:blipFill>
        <p:spPr bwMode="auto">
          <a:xfrm>
            <a:off x="9370710" y="5381875"/>
            <a:ext cx="306180" cy="394810"/>
          </a:xfrm>
          <a:prstGeom prst="rect">
            <a:avLst/>
          </a:prstGeom>
          <a:noFill/>
        </p:spPr>
      </p:pic>
      <p:pic>
        <p:nvPicPr>
          <p:cNvPr id="74" name="Picture 4" descr="C:\Documents and Settings\Pennie\My Documents\ACERDATA (D)\Pennie's documents\MS Image\Shapes and Graphics\Windows_Vista_Icons_ for_Marketing_use\Vista Icons off the web\imageres.dll_I0043_0409.png"/>
          <p:cNvPicPr>
            <a:picLocks noChangeAspect="1" noChangeArrowheads="1"/>
          </p:cNvPicPr>
          <p:nvPr/>
        </p:nvPicPr>
        <p:blipFill>
          <a:blip r:embed="rId5" cstate="print"/>
          <a:srcRect/>
          <a:stretch>
            <a:fillRect/>
          </a:stretch>
        </p:blipFill>
        <p:spPr bwMode="auto">
          <a:xfrm>
            <a:off x="7467409" y="5267594"/>
            <a:ext cx="636519" cy="636519"/>
          </a:xfrm>
          <a:prstGeom prst="rect">
            <a:avLst/>
          </a:prstGeom>
          <a:noFill/>
        </p:spPr>
      </p:pic>
      <p:sp>
        <p:nvSpPr>
          <p:cNvPr id="75" name="Right Arrow 74"/>
          <p:cNvSpPr>
            <a:spLocks noChangeAspect="1"/>
          </p:cNvSpPr>
          <p:nvPr/>
        </p:nvSpPr>
        <p:spPr bwMode="black">
          <a:xfrm rot="5400000">
            <a:off x="7968891" y="3175160"/>
            <a:ext cx="1328974" cy="25678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77" name="Right Arrow 76"/>
          <p:cNvSpPr>
            <a:spLocks noChangeAspect="1"/>
          </p:cNvSpPr>
          <p:nvPr/>
        </p:nvSpPr>
        <p:spPr bwMode="black">
          <a:xfrm rot="5400000">
            <a:off x="8389379" y="4819617"/>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78" name="Right Arrow 77"/>
          <p:cNvSpPr>
            <a:spLocks noChangeAspect="1"/>
          </p:cNvSpPr>
          <p:nvPr/>
        </p:nvSpPr>
        <p:spPr bwMode="black">
          <a:xfrm rot="8560660">
            <a:off x="7925025" y="4925708"/>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80" name="Right Arrow 79"/>
          <p:cNvSpPr>
            <a:spLocks noChangeAspect="1"/>
          </p:cNvSpPr>
          <p:nvPr/>
        </p:nvSpPr>
        <p:spPr bwMode="black">
          <a:xfrm rot="12064995" flipH="1">
            <a:off x="8851030" y="4850868"/>
            <a:ext cx="750324" cy="29152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81"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9600705" y="2258115"/>
            <a:ext cx="616294" cy="480211"/>
          </a:xfrm>
          <a:prstGeom prst="rect">
            <a:avLst/>
          </a:prstGeom>
          <a:noFill/>
        </p:spPr>
      </p:pic>
      <p:sp>
        <p:nvSpPr>
          <p:cNvPr id="82" name="Right Arrow 81"/>
          <p:cNvSpPr>
            <a:spLocks noChangeAspect="1"/>
          </p:cNvSpPr>
          <p:nvPr/>
        </p:nvSpPr>
        <p:spPr bwMode="black">
          <a:xfrm rot="5400000">
            <a:off x="9778450" y="2711972"/>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83"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9753084" y="4860868"/>
            <a:ext cx="616294" cy="480211"/>
          </a:xfrm>
          <a:prstGeom prst="rect">
            <a:avLst/>
          </a:prstGeom>
          <a:noFill/>
        </p:spPr>
      </p:pic>
      <p:sp>
        <p:nvSpPr>
          <p:cNvPr id="84" name="Right Arrow 83"/>
          <p:cNvSpPr>
            <a:spLocks noChangeAspect="1"/>
          </p:cNvSpPr>
          <p:nvPr/>
        </p:nvSpPr>
        <p:spPr bwMode="black">
          <a:xfrm rot="5400000">
            <a:off x="9929959" y="5369146"/>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85"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9905459" y="5645407"/>
            <a:ext cx="327398" cy="422171"/>
          </a:xfrm>
          <a:prstGeom prst="rect">
            <a:avLst/>
          </a:prstGeom>
          <a:noFill/>
        </p:spPr>
      </p:pic>
      <p:sp>
        <p:nvSpPr>
          <p:cNvPr id="86" name="Rectangle 85"/>
          <p:cNvSpPr>
            <a:spLocks noChangeAspect="1"/>
          </p:cNvSpPr>
          <p:nvPr/>
        </p:nvSpPr>
        <p:spPr>
          <a:xfrm>
            <a:off x="10331280" y="2296213"/>
            <a:ext cx="723797" cy="303381"/>
          </a:xfrm>
          <a:prstGeom prst="rect">
            <a:avLst/>
          </a:prstGeom>
          <a:noFill/>
        </p:spPr>
        <p:txBody>
          <a:bodyPr wrap="square" lIns="102360" tIns="51181" rIns="102360" bIns="51181">
            <a:spAutoFit/>
          </a:bodyPr>
          <a:lstStyle/>
          <a:p>
            <a:pPr fontAlgn="base">
              <a:spcBef>
                <a:spcPct val="0"/>
              </a:spcBef>
              <a:spcAft>
                <a:spcPts val="1119"/>
              </a:spcAft>
            </a:pPr>
            <a:r>
              <a:rPr lang="en-US" sz="1300" dirty="0">
                <a:solidFill>
                  <a:schemeClr val="bg1"/>
                </a:solidFill>
              </a:rPr>
              <a:t>Install</a:t>
            </a:r>
          </a:p>
        </p:txBody>
      </p:sp>
      <p:sp>
        <p:nvSpPr>
          <p:cNvPr id="88" name="Flowchart: Magnetic Disk 87"/>
          <p:cNvSpPr>
            <a:spLocks noChangeAspect="1"/>
          </p:cNvSpPr>
          <p:nvPr/>
        </p:nvSpPr>
        <p:spPr bwMode="auto">
          <a:xfrm>
            <a:off x="8381675" y="5305684"/>
            <a:ext cx="533325" cy="550808"/>
          </a:xfrm>
          <a:prstGeom prst="flowChartMagneticDisk">
            <a:avLst/>
          </a:prstGeom>
          <a:solidFill>
            <a:schemeClr val="accent1">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500" dirty="0">
                <a:solidFill>
                  <a:schemeClr val="accent1">
                    <a:lumMod val="75000"/>
                  </a:schemeClr>
                </a:solidFill>
              </a:rPr>
              <a:t>DB</a:t>
            </a:r>
          </a:p>
        </p:txBody>
      </p:sp>
      <p:sp>
        <p:nvSpPr>
          <p:cNvPr id="89" name="TextBox 88"/>
          <p:cNvSpPr txBox="1">
            <a:spLocks noChangeAspect="1"/>
          </p:cNvSpPr>
          <p:nvPr/>
        </p:nvSpPr>
        <p:spPr>
          <a:xfrm>
            <a:off x="8076918" y="5866808"/>
            <a:ext cx="1219027" cy="303381"/>
          </a:xfrm>
          <a:prstGeom prst="rect">
            <a:avLst/>
          </a:prstGeom>
          <a:noFill/>
        </p:spPr>
        <p:txBody>
          <a:bodyPr wrap="square" lIns="102360" tIns="51181" rIns="102360" bIns="51181">
            <a:spAutoFit/>
          </a:bodyPr>
          <a:lstStyle/>
          <a:p>
            <a:pPr algn="ctr" fontAlgn="base">
              <a:spcBef>
                <a:spcPct val="0"/>
              </a:spcBef>
              <a:spcAft>
                <a:spcPts val="1119"/>
              </a:spcAft>
            </a:pPr>
            <a:r>
              <a:rPr lang="en-US" sz="1300" dirty="0">
                <a:solidFill>
                  <a:prstClr val="black">
                    <a:lumMod val="65000"/>
                    <a:lumOff val="35000"/>
                  </a:prstClr>
                </a:solidFill>
              </a:rPr>
              <a:t>Database file</a:t>
            </a:r>
          </a:p>
        </p:txBody>
      </p:sp>
      <p:sp>
        <p:nvSpPr>
          <p:cNvPr id="90" name="Right Arrow 89"/>
          <p:cNvSpPr>
            <a:spLocks noChangeAspect="1"/>
          </p:cNvSpPr>
          <p:nvPr/>
        </p:nvSpPr>
        <p:spPr bwMode="black">
          <a:xfrm rot="1238838">
            <a:off x="8905761" y="2427469"/>
            <a:ext cx="494469" cy="207263"/>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91" name="Flowchart: Magnetic Disk 90"/>
          <p:cNvSpPr>
            <a:spLocks noChangeAspect="1"/>
          </p:cNvSpPr>
          <p:nvPr/>
        </p:nvSpPr>
        <p:spPr bwMode="auto">
          <a:xfrm>
            <a:off x="9912749" y="3031231"/>
            <a:ext cx="533325" cy="550808"/>
          </a:xfrm>
          <a:prstGeom prst="flowChartMagneticDisk">
            <a:avLst/>
          </a:prstGeom>
          <a:solidFill>
            <a:schemeClr val="accent1">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500" dirty="0">
                <a:solidFill>
                  <a:schemeClr val="bg1"/>
                </a:solidFill>
              </a:rPr>
              <a:t>DB</a:t>
            </a:r>
          </a:p>
        </p:txBody>
      </p:sp>
      <p:sp>
        <p:nvSpPr>
          <p:cNvPr id="92" name="TextBox 91"/>
          <p:cNvSpPr txBox="1">
            <a:spLocks noChangeAspect="1"/>
          </p:cNvSpPr>
          <p:nvPr/>
        </p:nvSpPr>
        <p:spPr>
          <a:xfrm>
            <a:off x="10591677" y="3119956"/>
            <a:ext cx="1225803" cy="303381"/>
          </a:xfrm>
          <a:prstGeom prst="rect">
            <a:avLst/>
          </a:prstGeom>
          <a:noFill/>
        </p:spPr>
        <p:txBody>
          <a:bodyPr wrap="square" lIns="102360" tIns="51181" rIns="102360" bIns="51181">
            <a:spAutoFit/>
          </a:bodyPr>
          <a:lstStyle/>
          <a:p>
            <a:pPr fontAlgn="base">
              <a:spcBef>
                <a:spcPct val="0"/>
              </a:spcBef>
            </a:pPr>
            <a:r>
              <a:rPr lang="en-US" sz="1300" dirty="0">
                <a:solidFill>
                  <a:schemeClr val="bg1"/>
                </a:solidFill>
              </a:rPr>
              <a:t>Files (r/o)</a:t>
            </a:r>
          </a:p>
        </p:txBody>
      </p:sp>
      <p:pic>
        <p:nvPicPr>
          <p:cNvPr id="37"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9467254" y="3103687"/>
            <a:ext cx="327398" cy="422171"/>
          </a:xfrm>
          <a:prstGeom prst="rect">
            <a:avLst/>
          </a:prstGeom>
          <a:noFill/>
        </p:spPr>
      </p:pic>
    </p:spTree>
    <p:extLst>
      <p:ext uri="{BB962C8B-B14F-4D97-AF65-F5344CB8AC3E}">
        <p14:creationId xmlns:p14="http://schemas.microsoft.com/office/powerpoint/2010/main" val="406923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Methods For Addressing Storage Locations</a:t>
            </a:r>
            <a:endParaRPr lang="en-US" dirty="0"/>
          </a:p>
        </p:txBody>
      </p:sp>
      <p:graphicFrame>
        <p:nvGraphicFramePr>
          <p:cNvPr id="4" name="Table Placeholder 7"/>
          <p:cNvGraphicFramePr>
            <a:graphicFrameLocks/>
          </p:cNvGraphicFramePr>
          <p:nvPr>
            <p:extLst>
              <p:ext uri="{D42A27DB-BD31-4B8C-83A1-F6EECF244321}">
                <p14:modId xmlns:p14="http://schemas.microsoft.com/office/powerpoint/2010/main" val="248325785"/>
              </p:ext>
            </p:extLst>
          </p:nvPr>
        </p:nvGraphicFramePr>
        <p:xfrm>
          <a:off x="169566" y="1847653"/>
          <a:ext cx="11925023" cy="4282184"/>
        </p:xfrm>
        <a:graphic>
          <a:graphicData uri="http://schemas.openxmlformats.org/drawingml/2006/table">
            <a:tbl>
              <a:tblPr bandRow="1"/>
              <a:tblGrid>
                <a:gridCol w="1772356">
                  <a:extLst>
                    <a:ext uri="{9D8B030D-6E8A-4147-A177-3AD203B41FA5}">
                      <a16:colId xmlns:a16="http://schemas.microsoft.com/office/drawing/2014/main" xmlns="" val="20000"/>
                    </a:ext>
                  </a:extLst>
                </a:gridCol>
                <a:gridCol w="2073897">
                  <a:extLst>
                    <a:ext uri="{9D8B030D-6E8A-4147-A177-3AD203B41FA5}">
                      <a16:colId xmlns:a16="http://schemas.microsoft.com/office/drawing/2014/main" xmlns="" val="20001"/>
                    </a:ext>
                  </a:extLst>
                </a:gridCol>
                <a:gridCol w="2564090">
                  <a:extLst>
                    <a:ext uri="{9D8B030D-6E8A-4147-A177-3AD203B41FA5}">
                      <a16:colId xmlns:a16="http://schemas.microsoft.com/office/drawing/2014/main" xmlns="" val="20002"/>
                    </a:ext>
                  </a:extLst>
                </a:gridCol>
                <a:gridCol w="5514680">
                  <a:extLst>
                    <a:ext uri="{9D8B030D-6E8A-4147-A177-3AD203B41FA5}">
                      <a16:colId xmlns:a16="http://schemas.microsoft.com/office/drawing/2014/main" xmlns="" val="20003"/>
                    </a:ext>
                  </a:extLst>
                </a:gridCol>
              </a:tblGrid>
              <a:tr h="581338">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smtClean="0">
                          <a:solidFill>
                            <a:schemeClr val="bg1"/>
                          </a:solidFill>
                        </a:rPr>
                        <a:t>File Type/ API</a:t>
                      </a:r>
                      <a:endParaRPr lang="en-US" sz="19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smtClean="0">
                          <a:solidFill>
                            <a:schemeClr val="bg1"/>
                          </a:solidFill>
                        </a:rPr>
                        <a:t>Installation Folder</a:t>
                      </a:r>
                      <a:endParaRPr lang="en-US" sz="19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smtClean="0">
                          <a:solidFill>
                            <a:schemeClr val="bg1"/>
                          </a:solidFill>
                        </a:rPr>
                        <a:t>App data folder</a:t>
                      </a:r>
                      <a:endParaRPr lang="en-US" sz="19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smtClean="0">
                          <a:solidFill>
                            <a:schemeClr val="bg1"/>
                          </a:solidFill>
                        </a:rPr>
                        <a:t>Example</a:t>
                      </a:r>
                      <a:endParaRPr lang="en-US" sz="19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xmlns="" val="10000"/>
                  </a:ext>
                </a:extLst>
              </a:tr>
              <a:tr h="1386168">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US" sz="1400" dirty="0" smtClean="0">
                          <a:solidFill>
                            <a:schemeClr val="accent4"/>
                          </a:solidFill>
                        </a:rPr>
                        <a:t>File access using </a:t>
                      </a:r>
                      <a:r>
                        <a:rPr lang="en-US" sz="1400" dirty="0" err="1" smtClean="0">
                          <a:solidFill>
                            <a:schemeClr val="accent4"/>
                          </a:solidFill>
                        </a:rPr>
                        <a:t>Windows.Storage</a:t>
                      </a:r>
                      <a:r>
                        <a:rPr lang="en-US" sz="1400" dirty="0" smtClean="0">
                          <a:solidFill>
                            <a:schemeClr val="accent4"/>
                          </a:solidFill>
                        </a:rPr>
                        <a:t> </a:t>
                      </a:r>
                      <a:br>
                        <a:rPr lang="en-US" sz="1400" dirty="0" smtClean="0">
                          <a:solidFill>
                            <a:schemeClr val="accent4"/>
                          </a:solidFill>
                        </a:rPr>
                      </a:br>
                      <a:r>
                        <a:rPr lang="en-US" sz="1400" dirty="0" smtClean="0">
                          <a:solidFill>
                            <a:schemeClr val="accent4"/>
                          </a:solidFill>
                        </a:rPr>
                        <a:t>API via URIs</a:t>
                      </a:r>
                      <a:endParaRPr lang="en-US" sz="14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ms-appx</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en-US" sz="14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marR="0" indent="0" algn="l" defTabSz="914377" rtl="0" eaLnBrk="1" fontAlgn="auto" latinLnBrk="0" hangingPunct="1">
                        <a:lnSpc>
                          <a:spcPct val="100000"/>
                        </a:lnSpc>
                        <a:spcBef>
                          <a:spcPts val="0"/>
                        </a:spcBef>
                        <a:spcAft>
                          <a:spcPts val="0"/>
                        </a:spcAft>
                        <a:buClrTx/>
                        <a:buSzTx/>
                        <a:buFontTx/>
                        <a:buNone/>
                        <a:tabLst/>
                        <a:defRPr/>
                      </a:pP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:///local/</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:///roaming/</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:///temp/</a:t>
                      </a:r>
                      <a:endParaRPr lang="en-US" sz="14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1400" kern="1200" dirty="0" smtClean="0">
                          <a:solidFill>
                            <a:srgbClr val="2B91AF"/>
                          </a:solidFill>
                          <a:latin typeface="Consolas"/>
                          <a:ea typeface="+mn-ea"/>
                          <a:cs typeface="+mn-cs"/>
                        </a:rPr>
                        <a:t>var</a:t>
                      </a:r>
                      <a:r>
                        <a:rPr lang="en-GB" sz="1400" kern="1200" dirty="0" smtClean="0">
                          <a:solidFill>
                            <a:prstClr val="black"/>
                          </a:solidFill>
                          <a:latin typeface="Consolas"/>
                          <a:ea typeface="+mn-ea"/>
                          <a:cs typeface="+mn-cs"/>
                        </a:rPr>
                        <a:t> file = </a:t>
                      </a:r>
                      <a:r>
                        <a:rPr lang="en-GB" sz="1400" kern="1200" dirty="0" smtClean="0">
                          <a:solidFill>
                            <a:srgbClr val="0000FF"/>
                          </a:solidFill>
                          <a:highlight>
                            <a:srgbClr val="FFFFFF"/>
                          </a:highlight>
                          <a:latin typeface="Consolas" panose="020B0609020204030204" pitchFamily="49" charset="0"/>
                          <a:ea typeface="+mn-ea"/>
                          <a:cs typeface="+mn-cs"/>
                        </a:rPr>
                        <a:t>await</a:t>
                      </a:r>
                      <a:r>
                        <a:rPr lang="en-GB" sz="1400" kern="1200" dirty="0" smtClean="0">
                          <a:solidFill>
                            <a:prstClr val="black"/>
                          </a:solidFill>
                          <a:latin typeface="Consolas"/>
                          <a:ea typeface="+mn-ea"/>
                          <a:cs typeface="+mn-cs"/>
                        </a:rPr>
                        <a:t>  </a:t>
                      </a:r>
                      <a:br>
                        <a:rPr lang="en-GB" sz="1400" kern="1200" dirty="0" smtClean="0">
                          <a:solidFill>
                            <a:prstClr val="black"/>
                          </a:solidFill>
                          <a:latin typeface="Consolas"/>
                          <a:ea typeface="+mn-ea"/>
                          <a:cs typeface="+mn-cs"/>
                        </a:rPr>
                      </a:br>
                      <a:r>
                        <a:rPr lang="en-GB" sz="1400" kern="1200" dirty="0" smtClean="0">
                          <a:solidFill>
                            <a:prstClr val="black"/>
                          </a:solidFill>
                          <a:latin typeface="Consolas"/>
                          <a:ea typeface="+mn-ea"/>
                          <a:cs typeface="+mn-cs"/>
                        </a:rPr>
                        <a:t> </a:t>
                      </a:r>
                      <a:r>
                        <a:rPr lang="en-GB" sz="1400" kern="1200" dirty="0" err="1" smtClean="0">
                          <a:solidFill>
                            <a:srgbClr val="2B91AF"/>
                          </a:solidFill>
                          <a:latin typeface="Consolas"/>
                          <a:ea typeface="+mn-ea"/>
                          <a:cs typeface="+mn-cs"/>
                        </a:rPr>
                        <a:t>Windows.StorageFile.GetFileFromApplicationUriAsync</a:t>
                      </a:r>
                      <a:r>
                        <a:rPr lang="en-GB" sz="1400" kern="1200" dirty="0" smtClean="0">
                          <a:solidFill>
                            <a:schemeClr val="tx2"/>
                          </a:solidFill>
                          <a:latin typeface="Consolas"/>
                          <a:ea typeface="+mn-ea"/>
                          <a:cs typeface="+mn-cs"/>
                        </a:rPr>
                        <a:t>(</a:t>
                      </a:r>
                      <a:br>
                        <a:rPr lang="en-GB" sz="1400" kern="1200" dirty="0" smtClean="0">
                          <a:solidFill>
                            <a:schemeClr val="tx2"/>
                          </a:solidFill>
                          <a:latin typeface="Consolas"/>
                          <a:ea typeface="+mn-ea"/>
                          <a:cs typeface="+mn-cs"/>
                        </a:rPr>
                      </a:br>
                      <a:r>
                        <a:rPr lang="en-GB" sz="1400" kern="1200" dirty="0" smtClean="0">
                          <a:solidFill>
                            <a:srgbClr val="0000FF"/>
                          </a:solidFill>
                          <a:highlight>
                            <a:srgbClr val="FFFFFF"/>
                          </a:highlight>
                          <a:latin typeface="Consolas" panose="020B0609020204030204" pitchFamily="49" charset="0"/>
                          <a:ea typeface="+mn-ea"/>
                          <a:cs typeface="+mn-cs"/>
                        </a:rPr>
                        <a:t>new</a:t>
                      </a:r>
                      <a:r>
                        <a:rPr lang="en-GB" sz="1400" kern="1200" dirty="0" smtClean="0">
                          <a:solidFill>
                            <a:prstClr val="black"/>
                          </a:solidFill>
                          <a:latin typeface="Consolas"/>
                          <a:ea typeface="+mn-ea"/>
                          <a:cs typeface="+mn-cs"/>
                        </a:rPr>
                        <a:t> </a:t>
                      </a:r>
                      <a:r>
                        <a:rPr lang="en-GB" sz="1400" kern="1200" dirty="0" smtClean="0">
                          <a:solidFill>
                            <a:srgbClr val="2B91AF"/>
                          </a:solidFill>
                          <a:latin typeface="Consolas"/>
                          <a:ea typeface="+mn-ea"/>
                          <a:cs typeface="+mn-cs"/>
                        </a:rPr>
                        <a:t>Uri</a:t>
                      </a:r>
                      <a:r>
                        <a:rPr lang="en-GB" sz="1400" kern="1200" dirty="0" smtClean="0">
                          <a:solidFill>
                            <a:prstClr val="black"/>
                          </a:solidFill>
                          <a:latin typeface="Consolas"/>
                          <a:ea typeface="+mn-ea"/>
                          <a:cs typeface="+mn-cs"/>
                        </a:rPr>
                        <a:t>(</a:t>
                      </a:r>
                      <a:r>
                        <a:rPr lang="en-GB" sz="1400" kern="1200" dirty="0" smtClean="0">
                          <a:solidFill>
                            <a:srgbClr val="A31515"/>
                          </a:solidFill>
                          <a:highlight>
                            <a:srgbClr val="FFFFFF"/>
                          </a:highlight>
                          <a:latin typeface="Consolas" panose="020B0609020204030204" pitchFamily="49" charset="0"/>
                          <a:ea typeface="+mn-ea"/>
                          <a:cs typeface="+mn-cs"/>
                        </a:rPr>
                        <a:t>"</a:t>
                      </a:r>
                      <a:r>
                        <a:rPr lang="en-GB" sz="1400" kern="1200" dirty="0" err="1" smtClean="0">
                          <a:solidFill>
                            <a:srgbClr val="A31515"/>
                          </a:solidFill>
                          <a:highlight>
                            <a:srgbClr val="FFFFFF"/>
                          </a:highlight>
                          <a:latin typeface="Consolas" panose="020B0609020204030204" pitchFamily="49" charset="0"/>
                          <a:ea typeface="+mn-ea"/>
                          <a:cs typeface="+mn-cs"/>
                        </a:rPr>
                        <a:t>ms-appdata</a:t>
                      </a:r>
                      <a:r>
                        <a:rPr lang="en-GB" sz="1400" kern="1200" dirty="0" smtClean="0">
                          <a:solidFill>
                            <a:srgbClr val="A31515"/>
                          </a:solidFill>
                          <a:highlight>
                            <a:srgbClr val="FFFFFF"/>
                          </a:highlight>
                          <a:latin typeface="Consolas" panose="020B0609020204030204" pitchFamily="49" charset="0"/>
                          <a:ea typeface="+mn-ea"/>
                          <a:cs typeface="+mn-cs"/>
                        </a:rPr>
                        <a:t>:///local/AppConfig.xml"</a:t>
                      </a:r>
                      <a:r>
                        <a:rPr lang="en-GB" sz="1400" kern="1200" dirty="0" smtClean="0">
                          <a:solidFill>
                            <a:prstClr val="black"/>
                          </a:solidFill>
                          <a:latin typeface="Consolas"/>
                          <a:ea typeface="+mn-ea"/>
                          <a:cs typeface="+mn-cs"/>
                        </a:rPr>
                        <a:t>));</a:t>
                      </a:r>
                      <a:endParaRPr lang="en-US" sz="14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130375">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US" sz="1400" dirty="0" smtClean="0">
                          <a:solidFill>
                            <a:schemeClr val="accent4"/>
                          </a:solidFill>
                        </a:rPr>
                        <a:t>File access using </a:t>
                      </a:r>
                      <a:r>
                        <a:rPr lang="en-US" sz="1400" dirty="0" err="1" smtClean="0">
                          <a:solidFill>
                            <a:schemeClr val="accent4"/>
                          </a:solidFill>
                        </a:rPr>
                        <a:t>Windows.Storage</a:t>
                      </a:r>
                      <a:r>
                        <a:rPr lang="en-US" sz="1400" dirty="0" smtClean="0">
                          <a:solidFill>
                            <a:schemeClr val="accent4"/>
                          </a:solidFill>
                        </a:rPr>
                        <a:t> API via </a:t>
                      </a:r>
                      <a:r>
                        <a:rPr lang="en-US" sz="1400" dirty="0" err="1" smtClean="0">
                          <a:solidFill>
                            <a:schemeClr val="accent4"/>
                          </a:solidFill>
                        </a:rPr>
                        <a:t>StorageFolder</a:t>
                      </a:r>
                      <a:r>
                        <a:rPr lang="en-US" sz="1400" baseline="0" dirty="0" smtClean="0">
                          <a:solidFill>
                            <a:schemeClr val="accent4"/>
                          </a:solidFill>
                        </a:rPr>
                        <a:t> references</a:t>
                      </a:r>
                      <a:endParaRPr lang="en-US" sz="14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1400" dirty="0" smtClean="0">
                          <a:solidFill>
                            <a:schemeClr val="tx1">
                              <a:lumMod val="50000"/>
                            </a:schemeClr>
                          </a:solidFill>
                          <a:effectLst/>
                          <a:latin typeface="Consolas" panose="020B0609020204030204" pitchFamily="49" charset="0"/>
                          <a:cs typeface="Consolas" panose="020B0609020204030204" pitchFamily="49" charset="0"/>
                        </a:rPr>
                        <a:t>Windows.</a:t>
                      </a:r>
                      <a:br>
                        <a:rPr lang="en-GB" sz="1400" dirty="0" smtClean="0">
                          <a:solidFill>
                            <a:schemeClr val="tx1">
                              <a:lumMod val="50000"/>
                            </a:schemeClr>
                          </a:solidFill>
                          <a:effectLst/>
                          <a:latin typeface="Consolas" panose="020B0609020204030204" pitchFamily="49" charset="0"/>
                          <a:cs typeface="Consolas" panose="020B0609020204030204" pitchFamily="49" charset="0"/>
                        </a:rPr>
                      </a:br>
                      <a:r>
                        <a:rPr lang="en-GB" sz="1400" dirty="0" err="1" smtClean="0">
                          <a:solidFill>
                            <a:schemeClr val="tx1">
                              <a:lumMod val="50000"/>
                            </a:schemeClr>
                          </a:solidFill>
                          <a:effectLst/>
                          <a:latin typeface="Consolas" panose="020B0609020204030204" pitchFamily="49" charset="0"/>
                          <a:cs typeface="Consolas" panose="020B0609020204030204" pitchFamily="49" charset="0"/>
                        </a:rPr>
                        <a:t>ApplicationModel.Package.Current</a:t>
                      </a:r>
                      <a:r>
                        <a:rPr lang="en-GB" sz="1400" dirty="0" smtClean="0">
                          <a:solidFill>
                            <a:schemeClr val="tx1">
                              <a:lumMod val="50000"/>
                            </a:schemeClr>
                          </a:solidFill>
                          <a:effectLst/>
                          <a:latin typeface="Consolas" panose="020B0609020204030204" pitchFamily="49" charset="0"/>
                          <a:cs typeface="Consolas" panose="020B0609020204030204" pitchFamily="49" charset="0"/>
                        </a:rPr>
                        <a:t>.</a:t>
                      </a:r>
                      <a:br>
                        <a:rPr lang="en-GB" sz="1400" dirty="0" smtClean="0">
                          <a:solidFill>
                            <a:schemeClr val="tx1">
                              <a:lumMod val="50000"/>
                            </a:schemeClr>
                          </a:solidFill>
                          <a:effectLst/>
                          <a:latin typeface="Consolas" panose="020B0609020204030204" pitchFamily="49" charset="0"/>
                          <a:cs typeface="Consolas" panose="020B0609020204030204" pitchFamily="49" charset="0"/>
                        </a:rPr>
                      </a:br>
                      <a:r>
                        <a:rPr lang="en-GB" sz="1400" dirty="0" err="1" smtClean="0">
                          <a:solidFill>
                            <a:schemeClr val="tx1">
                              <a:lumMod val="50000"/>
                            </a:schemeClr>
                          </a:solidFill>
                          <a:effectLst/>
                          <a:latin typeface="Consolas" panose="020B0609020204030204" pitchFamily="49" charset="0"/>
                          <a:cs typeface="Consolas" panose="020B0609020204030204" pitchFamily="49" charset="0"/>
                        </a:rPr>
                        <a:t>InstalledLocation</a:t>
                      </a:r>
                      <a:r>
                        <a:rPr lang="en-GB" sz="1200" dirty="0" smtClean="0">
                          <a:solidFill>
                            <a:schemeClr val="tx1">
                              <a:lumMod val="50000"/>
                            </a:schemeClr>
                          </a:solidFill>
                          <a:effectLst/>
                          <a:latin typeface="Consolas" panose="020B0609020204030204" pitchFamily="49" charset="0"/>
                          <a:cs typeface="Consolas" panose="020B0609020204030204" pitchFamily="49" charset="0"/>
                        </a:rPr>
                        <a:t> </a:t>
                      </a:r>
                      <a:endParaRPr lang="en-GB" sz="1200" dirty="0">
                        <a:solidFill>
                          <a:schemeClr val="tx1">
                            <a:lumMod val="50000"/>
                          </a:schemeClr>
                        </a:solidFill>
                        <a:effectLst/>
                        <a:latin typeface="Consolas" panose="020B0609020204030204" pitchFamily="49" charset="0"/>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Windows.Storage</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ApplicationData</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Current</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LocalFolder</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RoamingFolder</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TempFolder</a:t>
                      </a:r>
                      <a:endParaRPr lang="en-GB" sz="14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1400" kern="1200" dirty="0" err="1" smtClean="0">
                          <a:solidFill>
                            <a:srgbClr val="2B91AF"/>
                          </a:solidFill>
                          <a:latin typeface="Consolas"/>
                          <a:ea typeface="+mn-ea"/>
                          <a:cs typeface="+mn-cs"/>
                        </a:rPr>
                        <a:t>var</a:t>
                      </a:r>
                      <a:r>
                        <a:rPr lang="en-GB" sz="1400" kern="1200" dirty="0" smtClean="0">
                          <a:solidFill>
                            <a:srgbClr val="2B91AF"/>
                          </a:solidFill>
                          <a:latin typeface="Consolas"/>
                          <a:ea typeface="+mn-ea"/>
                          <a:cs typeface="+mn-cs"/>
                        </a:rPr>
                        <a:t> </a:t>
                      </a:r>
                      <a:r>
                        <a:rPr lang="en-GB" sz="1400" kern="1200" dirty="0" err="1" smtClean="0">
                          <a:solidFill>
                            <a:prstClr val="black"/>
                          </a:solidFill>
                          <a:latin typeface="Consolas"/>
                          <a:ea typeface="+mn-ea"/>
                          <a:cs typeface="+mn-cs"/>
                        </a:rPr>
                        <a:t>localFolder</a:t>
                      </a:r>
                      <a:r>
                        <a:rPr lang="en-GB" sz="1400" kern="1200" dirty="0" smtClean="0">
                          <a:solidFill>
                            <a:prstClr val="black"/>
                          </a:solidFill>
                          <a:latin typeface="Consolas"/>
                          <a:ea typeface="+mn-ea"/>
                          <a:cs typeface="+mn-cs"/>
                        </a:rPr>
                        <a:t> =    </a:t>
                      </a:r>
                      <a:r>
                        <a:rPr lang="en-GB" sz="1400" kern="1200" dirty="0" err="1" smtClean="0">
                          <a:solidFill>
                            <a:prstClr val="black"/>
                          </a:solidFill>
                          <a:latin typeface="Consolas"/>
                          <a:ea typeface="+mn-ea"/>
                          <a:cs typeface="+mn-cs"/>
                        </a:rPr>
                        <a:t>Windows.Storage.</a:t>
                      </a:r>
                      <a:r>
                        <a:rPr lang="en-GB" sz="1400" kern="1200" dirty="0" err="1" smtClean="0">
                          <a:solidFill>
                            <a:srgbClr val="2B91AF"/>
                          </a:solidFill>
                          <a:latin typeface="Consolas"/>
                          <a:ea typeface="+mn-ea"/>
                          <a:cs typeface="+mn-cs"/>
                        </a:rPr>
                        <a:t>ApplicationData</a:t>
                      </a:r>
                      <a:r>
                        <a:rPr lang="en-GB" sz="1400" kern="1200" dirty="0" err="1" smtClean="0">
                          <a:solidFill>
                            <a:prstClr val="black"/>
                          </a:solidFill>
                          <a:latin typeface="Consolas"/>
                          <a:ea typeface="+mn-ea"/>
                          <a:cs typeface="+mn-cs"/>
                        </a:rPr>
                        <a:t>.Current.LocalFolder</a:t>
                      </a:r>
                      <a:r>
                        <a:rPr lang="en-GB" sz="1400" kern="1200" dirty="0" smtClean="0">
                          <a:solidFill>
                            <a:prstClr val="black"/>
                          </a:solidFill>
                          <a:latin typeface="Consolas"/>
                          <a:ea typeface="+mn-ea"/>
                          <a:cs typeface="+mn-cs"/>
                        </a:rPr>
                        <a:t>;</a:t>
                      </a:r>
                    </a:p>
                    <a:p>
                      <a:endParaRPr lang="en-GB" sz="1400" dirty="0" smtClean="0">
                        <a:solidFill>
                          <a:srgbClr val="000000"/>
                        </a:solidFill>
                        <a:highlight>
                          <a:srgbClr val="FFFFFF"/>
                        </a:highlight>
                        <a:latin typeface="Consolas" panose="020B0609020204030204" pitchFamily="49" charset="0"/>
                      </a:endParaRPr>
                    </a:p>
                    <a:p>
                      <a:r>
                        <a:rPr lang="en-GB" sz="1400" kern="1200" dirty="0" err="1" smtClean="0">
                          <a:solidFill>
                            <a:prstClr val="black"/>
                          </a:solidFill>
                          <a:latin typeface="Consolas"/>
                          <a:ea typeface="+mn-ea"/>
                          <a:cs typeface="+mn-cs"/>
                        </a:rPr>
                        <a:t>Windows.Storage.</a:t>
                      </a:r>
                      <a:r>
                        <a:rPr lang="en-GB" sz="1400" kern="1200" dirty="0" err="1" smtClean="0">
                          <a:solidFill>
                            <a:srgbClr val="2B91AF"/>
                          </a:solidFill>
                          <a:latin typeface="Consolas"/>
                          <a:ea typeface="+mn-ea"/>
                          <a:cs typeface="+mn-cs"/>
                        </a:rPr>
                        <a:t>StorageFile</a:t>
                      </a:r>
                      <a:r>
                        <a:rPr lang="en-GB" sz="1400" kern="1200" dirty="0" smtClean="0">
                          <a:solidFill>
                            <a:srgbClr val="2B91AF"/>
                          </a:solidFill>
                          <a:latin typeface="Consolas"/>
                          <a:ea typeface="+mn-ea"/>
                          <a:cs typeface="+mn-cs"/>
                        </a:rPr>
                        <a:t> </a:t>
                      </a:r>
                      <a:r>
                        <a:rPr lang="en-GB" sz="1400" kern="1200" dirty="0" err="1" smtClean="0">
                          <a:solidFill>
                            <a:prstClr val="black"/>
                          </a:solidFill>
                          <a:latin typeface="Consolas"/>
                          <a:ea typeface="+mn-ea"/>
                          <a:cs typeface="+mn-cs"/>
                        </a:rPr>
                        <a:t>storageFile</a:t>
                      </a:r>
                      <a:r>
                        <a:rPr lang="en-GB" sz="1400" kern="1200" dirty="0" smtClean="0">
                          <a:solidFill>
                            <a:prstClr val="black"/>
                          </a:solidFill>
                          <a:latin typeface="Consolas"/>
                          <a:ea typeface="+mn-ea"/>
                          <a:cs typeface="+mn-cs"/>
                        </a:rPr>
                        <a:t> = </a:t>
                      </a:r>
                      <a:r>
                        <a:rPr lang="en-GB" sz="1400" dirty="0" smtClean="0">
                          <a:solidFill>
                            <a:srgbClr val="000000"/>
                          </a:solidFill>
                          <a:highlight>
                            <a:srgbClr val="FFFFFF"/>
                          </a:highlight>
                          <a:latin typeface="Consolas" panose="020B0609020204030204" pitchFamily="49" charset="0"/>
                        </a:rPr>
                        <a:t>                </a:t>
                      </a:r>
                      <a:br>
                        <a:rPr lang="en-GB" sz="1400" dirty="0" smtClean="0">
                          <a:solidFill>
                            <a:srgbClr val="000000"/>
                          </a:solidFill>
                          <a:highlight>
                            <a:srgbClr val="FFFFFF"/>
                          </a:highlight>
                          <a:latin typeface="Consolas" panose="020B0609020204030204" pitchFamily="49" charset="0"/>
                        </a:rPr>
                      </a:br>
                      <a:r>
                        <a:rPr lang="en-GB" sz="1400" kern="1200" dirty="0" smtClean="0">
                          <a:solidFill>
                            <a:srgbClr val="0070C0"/>
                          </a:solidFill>
                          <a:latin typeface="Consolas"/>
                          <a:ea typeface="+mn-ea"/>
                          <a:cs typeface="+mn-cs"/>
                        </a:rPr>
                        <a:t>await </a:t>
                      </a:r>
                      <a:r>
                        <a:rPr lang="en-GB" sz="1400" kern="1200" dirty="0" err="1" smtClean="0">
                          <a:solidFill>
                            <a:prstClr val="black"/>
                          </a:solidFill>
                          <a:latin typeface="Consolas"/>
                          <a:ea typeface="+mn-ea"/>
                          <a:cs typeface="+mn-cs"/>
                        </a:rPr>
                        <a:t>localFolder.GetFileAsync</a:t>
                      </a:r>
                      <a:r>
                        <a:rPr lang="en-GB" sz="1400" kern="1200" dirty="0" smtClean="0">
                          <a:solidFill>
                            <a:prstClr val="black"/>
                          </a:solidFill>
                          <a:latin typeface="Consolas"/>
                          <a:ea typeface="+mn-ea"/>
                          <a:cs typeface="+mn-cs"/>
                        </a:rPr>
                        <a:t>(</a:t>
                      </a:r>
                      <a:r>
                        <a:rPr lang="en-GB" sz="1400" kern="1200" dirty="0" smtClean="0">
                          <a:solidFill>
                            <a:srgbClr val="C00000"/>
                          </a:solidFill>
                          <a:latin typeface="Consolas"/>
                          <a:ea typeface="+mn-ea"/>
                          <a:cs typeface="+mn-cs"/>
                        </a:rPr>
                        <a:t>"</a:t>
                      </a:r>
                      <a:r>
                        <a:rPr lang="en-GB" sz="1400" kern="1200" dirty="0" err="1" smtClean="0">
                          <a:solidFill>
                            <a:srgbClr val="C00000"/>
                          </a:solidFill>
                          <a:latin typeface="Consolas"/>
                          <a:ea typeface="+mn-ea"/>
                          <a:cs typeface="+mn-cs"/>
                        </a:rPr>
                        <a:t>CaptainsLog.store</a:t>
                      </a:r>
                      <a:r>
                        <a:rPr lang="en-GB" sz="1400" kern="1200" dirty="0" smtClean="0">
                          <a:solidFill>
                            <a:srgbClr val="C00000"/>
                          </a:solidFill>
                          <a:latin typeface="Consolas"/>
                          <a:ea typeface="+mn-ea"/>
                          <a:cs typeface="+mn-cs"/>
                        </a:rPr>
                        <a:t>"</a:t>
                      </a:r>
                      <a:r>
                        <a:rPr lang="en-GB" sz="1400" kern="1200" dirty="0" smtClean="0">
                          <a:solidFill>
                            <a:prstClr val="black"/>
                          </a:solidFill>
                          <a:latin typeface="Consolas"/>
                          <a:ea typeface="+mn-ea"/>
                          <a:cs typeface="+mn-cs"/>
                        </a:rPr>
                        <a:t>);</a:t>
                      </a:r>
                      <a:endParaRPr lang="en-US" sz="14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2022219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Directly Accessible R/W Data Storage</a:t>
            </a:r>
            <a:endParaRPr lang="en-US" dirty="0"/>
          </a:p>
        </p:txBody>
      </p:sp>
      <p:grpSp>
        <p:nvGrpSpPr>
          <p:cNvPr id="3" name="Group 2"/>
          <p:cNvGrpSpPr/>
          <p:nvPr/>
        </p:nvGrpSpPr>
        <p:grpSpPr>
          <a:xfrm>
            <a:off x="592372" y="2216555"/>
            <a:ext cx="2280519" cy="2554356"/>
            <a:chOff x="800764" y="2364509"/>
            <a:chExt cx="3144985" cy="4082035"/>
          </a:xfrm>
        </p:grpSpPr>
        <p:sp>
          <p:nvSpPr>
            <p:cNvPr id="4" name="Rectangle 3"/>
            <p:cNvSpPr/>
            <p:nvPr/>
          </p:nvSpPr>
          <p:spPr>
            <a:xfrm>
              <a:off x="800765" y="2364509"/>
              <a:ext cx="3144984"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Roaming</a:t>
              </a:r>
            </a:p>
          </p:txBody>
        </p:sp>
        <p:sp>
          <p:nvSpPr>
            <p:cNvPr id="7" name="Rectangle 6"/>
            <p:cNvSpPr/>
            <p:nvPr/>
          </p:nvSpPr>
          <p:spPr>
            <a:xfrm>
              <a:off x="960582" y="2974109"/>
              <a:ext cx="1089891"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Folder</a:t>
              </a:r>
              <a:endParaRPr lang="en-US" dirty="0"/>
            </a:p>
          </p:txBody>
        </p:sp>
        <p:sp>
          <p:nvSpPr>
            <p:cNvPr id="8" name="Rectangle 7"/>
            <p:cNvSpPr/>
            <p:nvPr/>
          </p:nvSpPr>
          <p:spPr>
            <a:xfrm>
              <a:off x="2533654" y="2974110"/>
              <a:ext cx="1196757" cy="58189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Settings</a:t>
              </a:r>
            </a:p>
          </p:txBody>
        </p:sp>
        <p:sp>
          <p:nvSpPr>
            <p:cNvPr id="12" name="TextBox 11"/>
            <p:cNvSpPr txBox="1"/>
            <p:nvPr/>
          </p:nvSpPr>
          <p:spPr>
            <a:xfrm>
              <a:off x="800764" y="4137891"/>
              <a:ext cx="3144985" cy="2308653"/>
            </a:xfrm>
            <a:prstGeom prst="rect">
              <a:avLst/>
            </a:prstGeom>
            <a:noFill/>
          </p:spPr>
          <p:txBody>
            <a:bodyPr wrap="square" rtlCol="0">
              <a:spAutoFit/>
            </a:bodyPr>
            <a:lstStyle/>
            <a:p>
              <a:pPr marL="285695" indent="-285695">
                <a:buFont typeface="Arial" panose="020B0604020202020204" pitchFamily="34" charset="0"/>
                <a:buChar char="•"/>
              </a:pPr>
              <a:r>
                <a:rPr lang="en-US" dirty="0"/>
                <a:t>Other devices can access what you put in here</a:t>
              </a:r>
            </a:p>
            <a:p>
              <a:pPr marL="285695" indent="-285695">
                <a:buFont typeface="Arial" panose="020B0604020202020204" pitchFamily="34" charset="0"/>
                <a:buChar char="•"/>
              </a:pPr>
              <a:r>
                <a:rPr lang="en-US" dirty="0"/>
                <a:t>Data roamed cross-device</a:t>
              </a:r>
            </a:p>
            <a:p>
              <a:pPr marL="285695" indent="-285695">
                <a:buFont typeface="Arial" panose="020B0604020202020204" pitchFamily="34" charset="0"/>
                <a:buChar char="•"/>
              </a:pPr>
              <a:r>
                <a:rPr lang="en-US" dirty="0"/>
                <a:t>Limited to 100kb per application</a:t>
              </a:r>
            </a:p>
            <a:p>
              <a:pPr marL="285695" indent="-285695">
                <a:buFont typeface="Arial" panose="020B0604020202020204" pitchFamily="34" charset="0"/>
                <a:buChar char="•"/>
              </a:pPr>
              <a:r>
                <a:rPr lang="en-US" dirty="0"/>
                <a:t>Held in OneDrive storage</a:t>
              </a:r>
            </a:p>
          </p:txBody>
        </p:sp>
      </p:grpSp>
      <p:grpSp>
        <p:nvGrpSpPr>
          <p:cNvPr id="21" name="Group 20"/>
          <p:cNvGrpSpPr/>
          <p:nvPr/>
        </p:nvGrpSpPr>
        <p:grpSpPr>
          <a:xfrm>
            <a:off x="2991444" y="2210340"/>
            <a:ext cx="2347698" cy="2379690"/>
            <a:chOff x="4121236" y="2701635"/>
            <a:chExt cx="3258621" cy="3802905"/>
          </a:xfrm>
        </p:grpSpPr>
        <p:sp>
          <p:nvSpPr>
            <p:cNvPr id="5" name="Rectangle 4"/>
            <p:cNvSpPr/>
            <p:nvPr/>
          </p:nvSpPr>
          <p:spPr>
            <a:xfrm>
              <a:off x="4234875" y="2701635"/>
              <a:ext cx="3144982"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Local</a:t>
              </a:r>
            </a:p>
          </p:txBody>
        </p:sp>
        <p:sp>
          <p:nvSpPr>
            <p:cNvPr id="9" name="Rectangle 8"/>
            <p:cNvSpPr/>
            <p:nvPr/>
          </p:nvSpPr>
          <p:spPr>
            <a:xfrm>
              <a:off x="4458367" y="3311235"/>
              <a:ext cx="1089891"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Folder</a:t>
              </a:r>
            </a:p>
          </p:txBody>
        </p:sp>
        <p:sp>
          <p:nvSpPr>
            <p:cNvPr id="10" name="Rectangle 9"/>
            <p:cNvSpPr/>
            <p:nvPr/>
          </p:nvSpPr>
          <p:spPr>
            <a:xfrm>
              <a:off x="5969674" y="3311235"/>
              <a:ext cx="1296547"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Settings</a:t>
              </a:r>
            </a:p>
          </p:txBody>
        </p:sp>
        <p:sp>
          <p:nvSpPr>
            <p:cNvPr id="13" name="TextBox 12"/>
            <p:cNvSpPr txBox="1"/>
            <p:nvPr/>
          </p:nvSpPr>
          <p:spPr>
            <a:xfrm>
              <a:off x="4121236" y="4475016"/>
              <a:ext cx="3144985" cy="2029524"/>
            </a:xfrm>
            <a:prstGeom prst="rect">
              <a:avLst/>
            </a:prstGeom>
            <a:noFill/>
          </p:spPr>
          <p:txBody>
            <a:bodyPr wrap="square" rtlCol="0">
              <a:spAutoFit/>
            </a:bodyPr>
            <a:lstStyle/>
            <a:p>
              <a:pPr marL="285695" indent="-285695">
                <a:buFont typeface="Arial" panose="020B0604020202020204" pitchFamily="34" charset="0"/>
                <a:buChar char="•"/>
              </a:pPr>
              <a:r>
                <a:rPr lang="en-US" dirty="0"/>
                <a:t>Store local data here for use by your application</a:t>
              </a:r>
            </a:p>
            <a:p>
              <a:pPr marL="285695" indent="-285695">
                <a:buFont typeface="Arial" panose="020B0604020202020204" pitchFamily="34" charset="0"/>
                <a:buChar char="•"/>
              </a:pPr>
              <a:r>
                <a:rPr lang="en-US" dirty="0"/>
                <a:t>Can store data up to the limit of the storage on the device</a:t>
              </a:r>
            </a:p>
            <a:p>
              <a:pPr marL="285695" indent="-285695">
                <a:buFont typeface="Arial" panose="020B0604020202020204" pitchFamily="34" charset="0"/>
                <a:buChar char="•"/>
              </a:pPr>
              <a:r>
                <a:rPr lang="en-US" dirty="0"/>
                <a:t>Retained if the application is updated</a:t>
              </a:r>
            </a:p>
          </p:txBody>
        </p:sp>
      </p:grpSp>
      <p:grpSp>
        <p:nvGrpSpPr>
          <p:cNvPr id="16" name="Group 15"/>
          <p:cNvGrpSpPr/>
          <p:nvPr/>
        </p:nvGrpSpPr>
        <p:grpSpPr>
          <a:xfrm>
            <a:off x="5539567" y="2210340"/>
            <a:ext cx="1969257" cy="2525467"/>
            <a:chOff x="7668984" y="2364509"/>
            <a:chExt cx="3145538" cy="4035866"/>
          </a:xfrm>
        </p:grpSpPr>
        <p:sp>
          <p:nvSpPr>
            <p:cNvPr id="6" name="Rectangle 5"/>
            <p:cNvSpPr/>
            <p:nvPr/>
          </p:nvSpPr>
          <p:spPr>
            <a:xfrm>
              <a:off x="7668986" y="2364509"/>
              <a:ext cx="314553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Temp</a:t>
              </a:r>
            </a:p>
          </p:txBody>
        </p:sp>
        <p:sp>
          <p:nvSpPr>
            <p:cNvPr id="11" name="Rectangle 10"/>
            <p:cNvSpPr/>
            <p:nvPr/>
          </p:nvSpPr>
          <p:spPr>
            <a:xfrm>
              <a:off x="8625652" y="2974109"/>
              <a:ext cx="1161045"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Folder</a:t>
              </a:r>
              <a:endParaRPr lang="en-US" dirty="0"/>
            </a:p>
          </p:txBody>
        </p:sp>
        <p:sp>
          <p:nvSpPr>
            <p:cNvPr id="14" name="TextBox 13"/>
            <p:cNvSpPr txBox="1"/>
            <p:nvPr/>
          </p:nvSpPr>
          <p:spPr>
            <a:xfrm>
              <a:off x="7668984" y="4091724"/>
              <a:ext cx="3144984" cy="2308651"/>
            </a:xfrm>
            <a:prstGeom prst="rect">
              <a:avLst/>
            </a:prstGeom>
            <a:noFill/>
          </p:spPr>
          <p:txBody>
            <a:bodyPr wrap="square" rtlCol="0">
              <a:spAutoFit/>
            </a:bodyPr>
            <a:lstStyle/>
            <a:p>
              <a:pPr marL="285695" indent="-285695">
                <a:buFont typeface="Arial" panose="020B0604020202020204" pitchFamily="34" charset="0"/>
                <a:buChar char="•"/>
              </a:pPr>
              <a:r>
                <a:rPr lang="en-US" dirty="0"/>
                <a:t>Use for temporary storage</a:t>
              </a:r>
            </a:p>
            <a:p>
              <a:pPr marL="285695" indent="-285695">
                <a:buFont typeface="Arial" panose="020B0604020202020204" pitchFamily="34" charset="0"/>
                <a:buChar char="•"/>
              </a:pPr>
              <a:r>
                <a:rPr lang="en-US" dirty="0"/>
                <a:t>No guarantee it will still be here next time your program runs</a:t>
              </a:r>
            </a:p>
            <a:p>
              <a:pPr marL="285695" indent="-285695">
                <a:buFont typeface="Arial" panose="020B0604020202020204" pitchFamily="34" charset="0"/>
                <a:buChar char="•"/>
              </a:pPr>
              <a:r>
                <a:rPr lang="en-US" dirty="0"/>
                <a:t>Cleaned up in a low storage condition</a:t>
              </a:r>
            </a:p>
          </p:txBody>
        </p:sp>
      </p:grpSp>
      <p:sp>
        <p:nvSpPr>
          <p:cNvPr id="15" name="Rectangle 14"/>
          <p:cNvSpPr/>
          <p:nvPr/>
        </p:nvSpPr>
        <p:spPr bwMode="auto">
          <a:xfrm>
            <a:off x="594125" y="1423446"/>
            <a:ext cx="9083688" cy="5938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Windows.Storage.ApplicationData</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9924280" y="1423446"/>
            <a:ext cx="1886418" cy="59389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600" dirty="0" err="1">
                <a:solidFill>
                  <a:schemeClr val="tx2">
                    <a:lumMod val="65000"/>
                    <a:lumOff val="35000"/>
                  </a:schemeClr>
                </a:solidFill>
                <a:ea typeface="Segoe UI" pitchFamily="34" charset="0"/>
                <a:cs typeface="Segoe UI" pitchFamily="34" charset="0"/>
              </a:rPr>
              <a:t>Windows.Security</a:t>
            </a:r>
            <a:r>
              <a:rPr lang="en-US" sz="1600" dirty="0">
                <a:solidFill>
                  <a:schemeClr val="tx2">
                    <a:lumMod val="65000"/>
                    <a:lumOff val="35000"/>
                  </a:schemeClr>
                </a:solidFill>
                <a:ea typeface="Segoe UI" pitchFamily="34" charset="0"/>
                <a:cs typeface="Segoe UI" pitchFamily="34" charset="0"/>
              </a:rPr>
              <a:t>.</a:t>
            </a:r>
            <a:br>
              <a:rPr lang="en-US" sz="1600" dirty="0">
                <a:solidFill>
                  <a:schemeClr val="tx2">
                    <a:lumMod val="65000"/>
                    <a:lumOff val="35000"/>
                  </a:schemeClr>
                </a:solidFill>
                <a:ea typeface="Segoe UI" pitchFamily="34" charset="0"/>
                <a:cs typeface="Segoe UI" pitchFamily="34" charset="0"/>
              </a:rPr>
            </a:br>
            <a:r>
              <a:rPr lang="en-US" sz="1600" dirty="0">
                <a:solidFill>
                  <a:schemeClr val="tx2">
                    <a:lumMod val="65000"/>
                    <a:lumOff val="35000"/>
                  </a:schemeClr>
                </a:solidFill>
                <a:ea typeface="Segoe UI" pitchFamily="34" charset="0"/>
                <a:cs typeface="Segoe UI" pitchFamily="34" charset="0"/>
              </a:rPr>
              <a:t>Credentials</a:t>
            </a:r>
          </a:p>
        </p:txBody>
      </p:sp>
      <p:grpSp>
        <p:nvGrpSpPr>
          <p:cNvPr id="23" name="Group 22"/>
          <p:cNvGrpSpPr/>
          <p:nvPr/>
        </p:nvGrpSpPr>
        <p:grpSpPr>
          <a:xfrm>
            <a:off x="9924280" y="2216555"/>
            <a:ext cx="1998482" cy="3666137"/>
            <a:chOff x="7668984" y="2364509"/>
            <a:chExt cx="3343131" cy="5858736"/>
          </a:xfrm>
        </p:grpSpPr>
        <p:sp>
          <p:nvSpPr>
            <p:cNvPr id="24" name="Rectangle 23"/>
            <p:cNvSpPr/>
            <p:nvPr/>
          </p:nvSpPr>
          <p:spPr>
            <a:xfrm>
              <a:off x="7668984" y="2364509"/>
              <a:ext cx="3145536" cy="15240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2">
                      <a:lumMod val="65000"/>
                      <a:lumOff val="35000"/>
                    </a:schemeClr>
                  </a:solidFill>
                </a:rPr>
                <a:t>PasswordVault</a:t>
              </a:r>
              <a:endParaRPr lang="en-US" dirty="0">
                <a:solidFill>
                  <a:schemeClr val="tx2">
                    <a:lumMod val="65000"/>
                    <a:lumOff val="35000"/>
                  </a:schemeClr>
                </a:solidFill>
              </a:endParaRPr>
            </a:p>
          </p:txBody>
        </p:sp>
        <p:sp>
          <p:nvSpPr>
            <p:cNvPr id="25" name="Rectangle 24"/>
            <p:cNvSpPr/>
            <p:nvPr/>
          </p:nvSpPr>
          <p:spPr>
            <a:xfrm>
              <a:off x="8308841" y="2974109"/>
              <a:ext cx="1919570"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Credentials</a:t>
              </a:r>
              <a:endParaRPr lang="en-US" dirty="0"/>
            </a:p>
          </p:txBody>
        </p:sp>
        <p:sp>
          <p:nvSpPr>
            <p:cNvPr id="26" name="TextBox 25"/>
            <p:cNvSpPr txBox="1"/>
            <p:nvPr/>
          </p:nvSpPr>
          <p:spPr>
            <a:xfrm>
              <a:off x="7668984" y="4091723"/>
              <a:ext cx="3343131" cy="4131522"/>
            </a:xfrm>
            <a:prstGeom prst="rect">
              <a:avLst/>
            </a:prstGeom>
            <a:noFill/>
          </p:spPr>
          <p:txBody>
            <a:bodyPr wrap="square" rtlCol="0">
              <a:spAutoFit/>
            </a:bodyPr>
            <a:lstStyle/>
            <a:p>
              <a:pPr marL="285695" indent="-285695">
                <a:buFont typeface="Arial" panose="020B0604020202020204" pitchFamily="34" charset="0"/>
                <a:buChar char="•"/>
              </a:pPr>
              <a:r>
                <a:rPr lang="en-US" dirty="0"/>
                <a:t>Credential Locker</a:t>
              </a:r>
            </a:p>
            <a:p>
              <a:pPr marL="285695" indent="-285695">
                <a:buFont typeface="Arial" panose="020B0604020202020204" pitchFamily="34" charset="0"/>
                <a:buChar char="•"/>
              </a:pPr>
              <a:r>
                <a:rPr lang="en-US" dirty="0"/>
                <a:t>Use for secure storage of </a:t>
              </a:r>
              <a:r>
                <a:rPr lang="en-US" dirty="0" err="1" smtClean="0"/>
                <a:t>PasswordCred-ential</a:t>
              </a:r>
              <a:r>
                <a:rPr lang="en-US" dirty="0" smtClean="0"/>
                <a:t> </a:t>
              </a:r>
              <a:r>
                <a:rPr lang="en-US" dirty="0"/>
                <a:t>objects</a:t>
              </a:r>
            </a:p>
            <a:p>
              <a:pPr marL="285695" indent="-285695">
                <a:buFont typeface="Arial" panose="020B0604020202020204" pitchFamily="34" charset="0"/>
                <a:buChar char="•"/>
              </a:pPr>
              <a:r>
                <a:rPr lang="en-US" dirty="0"/>
                <a:t>Data roamed cross-device</a:t>
              </a:r>
            </a:p>
            <a:p>
              <a:endParaRPr lang="en-US" dirty="0"/>
            </a:p>
          </p:txBody>
        </p:sp>
      </p:grpSp>
      <p:grpSp>
        <p:nvGrpSpPr>
          <p:cNvPr id="27" name="Group 26"/>
          <p:cNvGrpSpPr/>
          <p:nvPr/>
        </p:nvGrpSpPr>
        <p:grpSpPr>
          <a:xfrm>
            <a:off x="7708903" y="2210340"/>
            <a:ext cx="1969257" cy="2558143"/>
            <a:chOff x="7668984" y="2364509"/>
            <a:chExt cx="3145538" cy="4088084"/>
          </a:xfrm>
        </p:grpSpPr>
        <p:sp>
          <p:nvSpPr>
            <p:cNvPr id="28" name="Rectangle 27"/>
            <p:cNvSpPr/>
            <p:nvPr/>
          </p:nvSpPr>
          <p:spPr>
            <a:xfrm>
              <a:off x="7668986" y="2364509"/>
              <a:ext cx="3145536"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Publisher Cache</a:t>
              </a:r>
              <a:endParaRPr lang="en-US" dirty="0"/>
            </a:p>
          </p:txBody>
        </p:sp>
        <p:sp>
          <p:nvSpPr>
            <p:cNvPr id="29" name="Rectangle 28"/>
            <p:cNvSpPr/>
            <p:nvPr/>
          </p:nvSpPr>
          <p:spPr>
            <a:xfrm>
              <a:off x="8625652" y="2974109"/>
              <a:ext cx="1161045"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Folder</a:t>
              </a:r>
              <a:endParaRPr lang="en-US" dirty="0"/>
            </a:p>
          </p:txBody>
        </p:sp>
        <p:sp>
          <p:nvSpPr>
            <p:cNvPr id="30" name="TextBox 29"/>
            <p:cNvSpPr txBox="1"/>
            <p:nvPr/>
          </p:nvSpPr>
          <p:spPr>
            <a:xfrm>
              <a:off x="7668984" y="4091724"/>
              <a:ext cx="3144984" cy="2360869"/>
            </a:xfrm>
            <a:prstGeom prst="rect">
              <a:avLst/>
            </a:prstGeom>
            <a:noFill/>
          </p:spPr>
          <p:txBody>
            <a:bodyPr wrap="square" rtlCol="0">
              <a:spAutoFit/>
            </a:bodyPr>
            <a:lstStyle/>
            <a:p>
              <a:pPr marL="285695" indent="-285695">
                <a:buFont typeface="Arial" panose="020B0604020202020204" pitchFamily="34" charset="0"/>
                <a:buChar char="•"/>
              </a:pPr>
              <a:r>
                <a:rPr lang="en-US" dirty="0" smtClean="0"/>
                <a:t>Shared storage for apps from same publisher</a:t>
              </a:r>
              <a:endParaRPr lang="en-US" dirty="0"/>
            </a:p>
            <a:p>
              <a:pPr marL="285695" indent="-285695">
                <a:buFont typeface="Arial" panose="020B0604020202020204" pitchFamily="34" charset="0"/>
                <a:buChar char="•"/>
              </a:pPr>
              <a:r>
                <a:rPr lang="en-US" dirty="0" smtClean="0"/>
                <a:t>Declare in app manifest</a:t>
              </a:r>
              <a:endParaRPr lang="en-US" dirty="0"/>
            </a:p>
          </p:txBody>
        </p:sp>
      </p:grpSp>
      <p:sp>
        <p:nvSpPr>
          <p:cNvPr id="17" name="Explosion 1 16"/>
          <p:cNvSpPr/>
          <p:nvPr/>
        </p:nvSpPr>
        <p:spPr>
          <a:xfrm>
            <a:off x="9164871" y="1730099"/>
            <a:ext cx="1025884" cy="761264"/>
          </a:xfrm>
          <a:prstGeom prst="irregularSeal1">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r>
              <a:rPr lang="en-GB" sz="1200" dirty="0" smtClean="0"/>
              <a:t>New</a:t>
            </a:r>
          </a:p>
        </p:txBody>
      </p:sp>
    </p:spTree>
    <p:extLst>
      <p:ext uri="{BB962C8B-B14F-4D97-AF65-F5344CB8AC3E}">
        <p14:creationId xmlns:p14="http://schemas.microsoft.com/office/powerpoint/2010/main" val="432212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870162"/>
            <a:ext cx="11637012" cy="1117678"/>
          </a:xfrm>
        </p:spPr>
        <p:txBody>
          <a:bodyPr/>
          <a:lstStyle/>
          <a:p>
            <a:r>
              <a:rPr lang="en-US" sz="6470" dirty="0" smtClean="0"/>
              <a:t>Basic Data Storage</a:t>
            </a:r>
            <a:endParaRPr lang="en-US" sz="6470" dirty="0"/>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8</a:t>
            </a:fld>
            <a:endParaRPr lang="en-US"/>
          </a:p>
        </p:txBody>
      </p:sp>
    </p:spTree>
    <p:extLst>
      <p:ext uri="{BB962C8B-B14F-4D97-AF65-F5344CB8AC3E}">
        <p14:creationId xmlns:p14="http://schemas.microsoft.com/office/powerpoint/2010/main" val="422139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239" y="2903456"/>
            <a:ext cx="11585542" cy="306371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9" name="Text Placeholder 8"/>
          <p:cNvSpPr>
            <a:spLocks noGrp="1"/>
          </p:cNvSpPr>
          <p:nvPr>
            <p:ph type="body" sz="quarter" idx="10"/>
          </p:nvPr>
        </p:nvSpPr>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void</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writeTextToLocalStorageFile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StorageFolder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fold.CreateFileAsync</a:t>
            </a:r>
            <a:r>
              <a:rPr lang="en-GB" sz="1800" b="0" dirty="0">
                <a:solidFill>
                  <a:srgbClr val="000000"/>
                </a:solidFill>
                <a:highlight>
                  <a:srgbClr val="F2F2F2"/>
                </a:highlight>
                <a:latin typeface="Consolas" panose="020B0609020204030204" pitchFamily="49" charset="0"/>
              </a:rPr>
              <a:t>(filename, </a:t>
            </a:r>
            <a:r>
              <a:rPr lang="en-GB" sz="1800" b="0" dirty="0" err="1">
                <a:solidFill>
                  <a:srgbClr val="2B91AF"/>
                </a:solidFill>
                <a:highlight>
                  <a:srgbClr val="F2F2F2"/>
                </a:highlight>
                <a:latin typeface="Consolas" panose="020B0609020204030204" pitchFamily="49" charset="0"/>
              </a:rPr>
              <a:t>CreationCollisionOption</a:t>
            </a:r>
            <a:r>
              <a:rPr lang="en-GB" sz="1800" b="0" dirty="0" err="1">
                <a:solidFill>
                  <a:srgbClr val="000000"/>
                </a:solidFill>
                <a:highlight>
                  <a:srgbClr val="F2F2F2"/>
                </a:highlight>
                <a:latin typeface="Consolas" panose="020B0609020204030204" pitchFamily="49" charset="0"/>
              </a:rPr>
              <a:t>.ReplaceExisting</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.WriteTextAsync</a:t>
            </a:r>
            <a:r>
              <a:rPr lang="en-GB" sz="1800" b="0" dirty="0">
                <a:solidFill>
                  <a:srgbClr val="000000"/>
                </a:solidFill>
                <a:highlight>
                  <a:srgbClr val="F2F2F2"/>
                </a:highlight>
                <a:latin typeface="Consolas" panose="020B0609020204030204" pitchFamily="49" charset="0"/>
              </a:rPr>
              <a:t>(file,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3" name="Title 2"/>
          <p:cNvSpPr>
            <a:spLocks noGrp="1"/>
          </p:cNvSpPr>
          <p:nvPr>
            <p:ph type="title"/>
          </p:nvPr>
        </p:nvSpPr>
        <p:spPr/>
        <p:txBody>
          <a:bodyPr/>
          <a:lstStyle/>
          <a:p>
            <a:r>
              <a:rPr lang="en-US" dirty="0" smtClean="0"/>
              <a:t>Writing a complete file</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9</a:t>
            </a:fld>
            <a:endParaRPr lang="en-US"/>
          </a:p>
        </p:txBody>
      </p:sp>
      <p:sp>
        <p:nvSpPr>
          <p:cNvPr id="2" name="TextBox 1"/>
          <p:cNvSpPr txBox="1"/>
          <p:nvPr/>
        </p:nvSpPr>
        <p:spPr>
          <a:xfrm>
            <a:off x="269240" y="1168510"/>
            <a:ext cx="11653522" cy="110430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en-GB" sz="3529" dirty="0">
                <a:gradFill>
                  <a:gsLst>
                    <a:gs pos="1250">
                      <a:schemeClr val="tx2"/>
                    </a:gs>
                    <a:gs pos="99000">
                      <a:schemeClr val="tx2"/>
                    </a:gs>
                  </a:gsLst>
                  <a:lin ang="5400000" scaled="0"/>
                </a:gradFill>
                <a:latin typeface="+mj-lt"/>
              </a:rPr>
              <a:t>This method will </a:t>
            </a:r>
            <a:r>
              <a:rPr lang="en-GB" sz="3529" dirty="0" smtClean="0">
                <a:gradFill>
                  <a:gsLst>
                    <a:gs pos="1250">
                      <a:schemeClr val="tx2"/>
                    </a:gs>
                    <a:gs pos="99000">
                      <a:schemeClr val="tx2"/>
                    </a:gs>
                  </a:gsLst>
                  <a:lin ang="5400000" scaled="0"/>
                </a:gradFill>
                <a:latin typeface="+mj-lt"/>
              </a:rPr>
              <a:t>write text to </a:t>
            </a:r>
            <a:r>
              <a:rPr lang="en-GB" sz="3529" dirty="0">
                <a:gradFill>
                  <a:gsLst>
                    <a:gs pos="1250">
                      <a:schemeClr val="tx2"/>
                    </a:gs>
                    <a:gs pos="99000">
                      <a:schemeClr val="tx2"/>
                    </a:gs>
                  </a:gsLst>
                  <a:lin ang="5400000" scaled="0"/>
                </a:gradFill>
                <a:latin typeface="+mj-lt"/>
              </a:rPr>
              <a:t>a file </a:t>
            </a:r>
          </a:p>
        </p:txBody>
      </p:sp>
      <p:sp>
        <p:nvSpPr>
          <p:cNvPr id="8" name="Rectangular Callout 7"/>
          <p:cNvSpPr/>
          <p:nvPr/>
        </p:nvSpPr>
        <p:spPr bwMode="auto">
          <a:xfrm>
            <a:off x="9469946" y="1946557"/>
            <a:ext cx="1976589" cy="1256549"/>
          </a:xfrm>
          <a:prstGeom prst="wedgeRectCallout">
            <a:avLst>
              <a:gd name="adj1" fmla="val -52702"/>
              <a:gd name="adj2" fmla="val 10164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2353" dirty="0">
                <a:gradFill>
                  <a:gsLst>
                    <a:gs pos="0">
                      <a:srgbClr val="FFFFFF"/>
                    </a:gs>
                    <a:gs pos="100000">
                      <a:srgbClr val="FFFFFF"/>
                    </a:gs>
                  </a:gsLst>
                  <a:lin ang="5400000" scaled="0"/>
                </a:gradFill>
                <a:ea typeface="Segoe UI" pitchFamily="34" charset="0"/>
                <a:cs typeface="Segoe UI" pitchFamily="34" charset="0"/>
              </a:rPr>
              <a:t>Sets the target folder</a:t>
            </a:r>
          </a:p>
        </p:txBody>
      </p:sp>
      <p:sp>
        <p:nvSpPr>
          <p:cNvPr id="10" name="Rectangular Callout 9"/>
          <p:cNvSpPr/>
          <p:nvPr/>
        </p:nvSpPr>
        <p:spPr bwMode="auto">
          <a:xfrm>
            <a:off x="6872517" y="5338892"/>
            <a:ext cx="2117774" cy="1256549"/>
          </a:xfrm>
          <a:prstGeom prst="wedgeRectCallout">
            <a:avLst>
              <a:gd name="adj1" fmla="val 39841"/>
              <a:gd name="adj2" fmla="val -776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2353" dirty="0">
                <a:gradFill>
                  <a:gsLst>
                    <a:gs pos="0">
                      <a:srgbClr val="FFFFFF"/>
                    </a:gs>
                    <a:gs pos="100000">
                      <a:srgbClr val="FFFFFF"/>
                    </a:gs>
                  </a:gsLst>
                  <a:lin ang="5400000" scaled="0"/>
                </a:gradFill>
                <a:ea typeface="Segoe UI" pitchFamily="34" charset="0"/>
                <a:cs typeface="Segoe UI" pitchFamily="34" charset="0"/>
              </a:rPr>
              <a:t>Sets action if file already exists</a:t>
            </a:r>
          </a:p>
        </p:txBody>
      </p:sp>
    </p:spTree>
    <p:extLst>
      <p:ext uri="{BB962C8B-B14F-4D97-AF65-F5344CB8AC3E}">
        <p14:creationId xmlns:p14="http://schemas.microsoft.com/office/powerpoint/2010/main" val="96835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2723</Words>
  <Application>Microsoft Office PowerPoint</Application>
  <PresentationFormat>Widescreen</PresentationFormat>
  <Paragraphs>321</Paragraphs>
  <Slides>37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Consolas</vt:lpstr>
      <vt:lpstr>Lucida Grande</vt:lpstr>
      <vt:lpstr>Segoe UI</vt:lpstr>
      <vt:lpstr>Segoe UI Light</vt:lpstr>
      <vt:lpstr>Times New Roman</vt:lpstr>
      <vt:lpstr>Wingdings</vt:lpstr>
      <vt:lpstr>PPT%20Theme</vt:lpstr>
      <vt:lpstr>File Management</vt:lpstr>
      <vt:lpstr>PowerPoint Presentation</vt:lpstr>
      <vt:lpstr>Where are files?</vt:lpstr>
      <vt:lpstr>Locations where apps can access data</vt:lpstr>
      <vt:lpstr>Package and App Data Folders </vt:lpstr>
      <vt:lpstr>Different Methods For Addressing Storage Locations</vt:lpstr>
      <vt:lpstr>Directly Accessible R/W Data Storage</vt:lpstr>
      <vt:lpstr>Basic Data Storage</vt:lpstr>
      <vt:lpstr>Writing a complete file</vt:lpstr>
      <vt:lpstr>Reading a complete file</vt:lpstr>
      <vt:lpstr>Local Settings</vt:lpstr>
      <vt:lpstr>Roaming Settings and Roaming Folder</vt:lpstr>
      <vt:lpstr>Credential Locker</vt:lpstr>
      <vt:lpstr>File Handling</vt:lpstr>
      <vt:lpstr>Apps from the same publisher may share files and settings</vt:lpstr>
      <vt:lpstr>Publisher’s shared storage folder</vt:lpstr>
      <vt:lpstr>Shared storage folder interaction</vt:lpstr>
      <vt:lpstr>Known Folders</vt:lpstr>
      <vt:lpstr>KnownFolders</vt:lpstr>
      <vt:lpstr>KnownFolders</vt:lpstr>
      <vt:lpstr>Accessing User Content</vt:lpstr>
      <vt:lpstr>KnownFolders allows direct access to user content folders  (but don’t forget to declare the Capabilities)</vt:lpstr>
      <vt:lpstr>File Open/Save Pickers</vt:lpstr>
      <vt:lpstr>FileOpenPicker/FileSavePicker UX</vt:lpstr>
      <vt:lpstr>Picker Goals</vt:lpstr>
      <vt:lpstr>Pick a File</vt:lpstr>
      <vt:lpstr>Save a File</vt:lpstr>
      <vt:lpstr>Using the File Open/Save pickers</vt:lpstr>
      <vt:lpstr>File Picker Provider apps</vt:lpstr>
      <vt:lpstr>File Pickers allow file access to user folders and to locations served by File Picker Provider apps</vt:lpstr>
      <vt:lpstr>AccessCache</vt:lpstr>
      <vt:lpstr>What is AccessCache?</vt:lpstr>
      <vt:lpstr>FutureAccessList and MostRecentlyUsedList</vt:lpstr>
      <vt:lpstr>Usage – Saving in the AccessCache</vt:lpstr>
      <vt:lpstr>Retrieving from the Access Cache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2015-05-29T16:13:49Z</dcterms:created>
  <dcterms:modified xsi:type="dcterms:W3CDTF">2015-05-29T16:15:19Z</dcterms:modified>
</cp:coreProperties>
</file>