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36"/>
  </p:notesMasterIdLst>
  <p:sldIdLst>
    <p:sldId id="256" r:id="rId2"/>
    <p:sldId id="257" r:id="rId3"/>
    <p:sldId id="261" r:id="rId4"/>
    <p:sldId id="262" r:id="rId5"/>
    <p:sldId id="263" r:id="rId6"/>
    <p:sldId id="264" r:id="rId7"/>
    <p:sldId id="267" r:id="rId8"/>
    <p:sldId id="268" r:id="rId9"/>
    <p:sldId id="269" r:id="rId10"/>
    <p:sldId id="272" r:id="rId11"/>
    <p:sldId id="310" r:id="rId12"/>
    <p:sldId id="311" r:id="rId13"/>
    <p:sldId id="312" r:id="rId14"/>
    <p:sldId id="313" r:id="rId15"/>
    <p:sldId id="314" r:id="rId16"/>
    <p:sldId id="315" r:id="rId17"/>
    <p:sldId id="282" r:id="rId18"/>
    <p:sldId id="292" r:id="rId19"/>
    <p:sldId id="293" r:id="rId20"/>
    <p:sldId id="295" r:id="rId21"/>
    <p:sldId id="296" r:id="rId22"/>
    <p:sldId id="316" r:id="rId23"/>
    <p:sldId id="317" r:id="rId24"/>
    <p:sldId id="299" r:id="rId25"/>
    <p:sldId id="318" r:id="rId26"/>
    <p:sldId id="303" r:id="rId27"/>
    <p:sldId id="304" r:id="rId28"/>
    <p:sldId id="305" r:id="rId29"/>
    <p:sldId id="306" r:id="rId30"/>
    <p:sldId id="320" r:id="rId31"/>
    <p:sldId id="308" r:id="rId32"/>
    <p:sldId id="319" r:id="rId33"/>
    <p:sldId id="309"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F76BA-8463-4474-A8F7-0E820EB643AE}" type="datetimeFigureOut">
              <a:rPr lang="en-GB" smtClean="0"/>
              <a:t>29/05/2015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849E3-8A77-402C-8222-14E0D25D1074}" type="slidenum">
              <a:rPr lang="en-GB" smtClean="0"/>
              <a:t>‹#›</a:t>
            </a:fld>
            <a:endParaRPr lang="en-GB"/>
          </a:p>
        </p:txBody>
      </p:sp>
    </p:spTree>
    <p:extLst>
      <p:ext uri="{BB962C8B-B14F-4D97-AF65-F5344CB8AC3E}">
        <p14:creationId xmlns:p14="http://schemas.microsoft.com/office/powerpoint/2010/main" val="424371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3</a:t>
            </a:fld>
            <a:endParaRPr lang="en-US"/>
          </a:p>
        </p:txBody>
      </p:sp>
    </p:spTree>
    <p:extLst>
      <p:ext uri="{BB962C8B-B14F-4D97-AF65-F5344CB8AC3E}">
        <p14:creationId xmlns:p14="http://schemas.microsoft.com/office/powerpoint/2010/main" val="251426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4</a:t>
            </a:fld>
            <a:endParaRPr lang="en-US"/>
          </a:p>
        </p:txBody>
      </p:sp>
    </p:spTree>
    <p:extLst>
      <p:ext uri="{BB962C8B-B14F-4D97-AF65-F5344CB8AC3E}">
        <p14:creationId xmlns:p14="http://schemas.microsoft.com/office/powerpoint/2010/main" val="200480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5/29/2015 9:15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141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86B6F6D-10A7-4370-A088-967AA50D8CFD}" type="datetime8">
              <a:rPr lang="en-US" smtClean="0"/>
              <a:t>5/29/2015 9:15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8089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5/29/2015 9:15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0798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5/29/2015 9:15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021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5376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792666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6285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15843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806985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9697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5/29/2015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2447882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5/29/2015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8451691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7" r:id="rId20"/>
    <p:sldLayoutId id="2147483739" r:id="rId21"/>
    <p:sldLayoutId id="2147483740" r:id="rId22"/>
    <p:sldLayoutId id="2147483741" r:id="rId23"/>
    <p:sldLayoutId id="2147483743" r:id="rId24"/>
    <p:sldLayoutId id="2147483744" r:id="rId25"/>
    <p:sldLayoutId id="2147483745" r:id="rId26"/>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qlitestudio.pl/" TargetMode="External"/><Relationship Id="rId2" Type="http://schemas.openxmlformats.org/officeDocument/2006/relationships/hyperlink" Target="http://www.sqlite.org/cvstrac/wiki?p=ManagementTools" TargetMode="Externa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hyperlink" Target="http://www.sqliteexpert.co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ptools.codeplex.com/"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hyperlink" Target="http://channel9.msdn.com/Events/Build/2015/2-693" TargetMode="Externa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SQLite </a:t>
            </a:r>
            <a:r>
              <a:rPr lang="en-GB" dirty="0" smtClean="0"/>
              <a:t>Local Database</a:t>
            </a:r>
            <a:endParaRPr lang="en-GB" dirty="0"/>
          </a:p>
        </p:txBody>
      </p:sp>
      <p:sp>
        <p:nvSpPr>
          <p:cNvPr id="3" name="Subtitle 2"/>
          <p:cNvSpPr>
            <a:spLocks noGrp="1"/>
          </p:cNvSpPr>
          <p:nvPr>
            <p:ph type="subTitle" idx="1"/>
          </p:nvPr>
        </p:nvSpPr>
        <p:spPr>
          <a:xfrm>
            <a:off x="728296" y="3431828"/>
            <a:ext cx="9216982" cy="2238552"/>
          </a:xfrm>
        </p:spPr>
        <p:txBody>
          <a:bodyPr/>
          <a:lstStyle/>
          <a:p>
            <a:r>
              <a:rPr lang="en-GB" dirty="0"/>
              <a:t>A Developer's Guide to </a:t>
            </a:r>
            <a:endParaRPr lang="en-GB" dirty="0" smtClean="0"/>
          </a:p>
          <a:p>
            <a:r>
              <a:rPr lang="en-GB" dirty="0" smtClean="0"/>
              <a:t>Windows 10 Insider Preview</a:t>
            </a:r>
            <a:br>
              <a:rPr lang="en-GB" dirty="0" smtClean="0"/>
            </a:br>
            <a:r>
              <a:rPr lang="en-US" dirty="0" smtClean="0">
                <a:solidFill>
                  <a:schemeClr val="bg1">
                    <a:lumMod val="75000"/>
                  </a:schemeClr>
                </a:solidFill>
              </a:rPr>
              <a:t>Andy &amp; Jerry</a:t>
            </a:r>
            <a:endParaRPr lang="en-GB" dirty="0"/>
          </a:p>
        </p:txBody>
      </p:sp>
    </p:spTree>
    <p:extLst>
      <p:ext uri="{BB962C8B-B14F-4D97-AF65-F5344CB8AC3E}">
        <p14:creationId xmlns:p14="http://schemas.microsoft.com/office/powerpoint/2010/main" val="97429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460146"/>
            <a:ext cx="11637012" cy="1937710"/>
          </a:xfrm>
        </p:spPr>
        <p:txBody>
          <a:bodyPr/>
          <a:lstStyle/>
          <a:p>
            <a:r>
              <a:rPr lang="en-US" dirty="0" err="1" smtClean="0"/>
              <a:t>SQLitePCL</a:t>
            </a:r>
            <a:r>
              <a:rPr lang="en-US" dirty="0" smtClean="0"/>
              <a:t/>
            </a:r>
            <a:br>
              <a:rPr lang="en-US" dirty="0" smtClean="0"/>
            </a:br>
            <a:r>
              <a:rPr lang="en-US" sz="7058" dirty="0"/>
              <a:t>The basics</a:t>
            </a:r>
          </a:p>
        </p:txBody>
      </p:sp>
    </p:spTree>
    <p:extLst>
      <p:ext uri="{BB962C8B-B14F-4D97-AF65-F5344CB8AC3E}">
        <p14:creationId xmlns:p14="http://schemas.microsoft.com/office/powerpoint/2010/main" val="36817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Defining tables</a:t>
            </a:r>
            <a:endParaRPr lang="en-GB" sz="3529" dirty="0">
              <a:latin typeface="Segoe UI Semibold" panose="020B0702040204020203" pitchFamily="34" charset="0"/>
              <a:cs typeface="Segoe UI Semibold" panose="020B0702040204020203" pitchFamily="34" charset="0"/>
            </a:endParaRPr>
          </a:p>
        </p:txBody>
      </p:sp>
      <p:sp>
        <p:nvSpPr>
          <p:cNvPr id="4" name="Text Placeholder 3"/>
          <p:cNvSpPr>
            <a:spLocks noGrp="1"/>
          </p:cNvSpPr>
          <p:nvPr>
            <p:ph type="body" sz="quarter" idx="10"/>
          </p:nvPr>
        </p:nvSpPr>
        <p:spPr/>
        <p:txBody>
          <a:bodyPr/>
          <a:lstStyle/>
          <a:p>
            <a:r>
              <a:rPr lang="en-GB" dirty="0" err="1" smtClean="0"/>
              <a:t>SQLitePCL</a:t>
            </a:r>
            <a:r>
              <a:rPr lang="en-GB" dirty="0" smtClean="0"/>
              <a:t> is really a thin wrapper around the SQLite ‘C’ API</a:t>
            </a:r>
          </a:p>
          <a:p>
            <a:r>
              <a:rPr lang="en-GB" dirty="0" smtClean="0"/>
              <a:t>Interact with the database using</a:t>
            </a:r>
          </a:p>
          <a:p>
            <a:pPr lvl="1"/>
            <a:r>
              <a:rPr lang="en-GB" sz="2353" dirty="0"/>
              <a:t>SQL statements</a:t>
            </a:r>
          </a:p>
          <a:p>
            <a:pPr lvl="1"/>
            <a:r>
              <a:rPr lang="en-GB" sz="2353" dirty="0"/>
              <a:t>Parameterized queries and statements</a:t>
            </a:r>
          </a:p>
        </p:txBody>
      </p:sp>
    </p:spTree>
    <p:extLst>
      <p:ext uri="{BB962C8B-B14F-4D97-AF65-F5344CB8AC3E}">
        <p14:creationId xmlns:p14="http://schemas.microsoft.com/office/powerpoint/2010/main" val="27564898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Create database and tables</a:t>
            </a:r>
            <a:endParaRPr lang="en-GB" dirty="0"/>
          </a:p>
        </p:txBody>
      </p:sp>
      <p:sp>
        <p:nvSpPr>
          <p:cNvPr id="3" name="Rectangle 2"/>
          <p:cNvSpPr/>
          <p:nvPr/>
        </p:nvSpPr>
        <p:spPr>
          <a:xfrm>
            <a:off x="269239" y="1546150"/>
            <a:ext cx="11653523" cy="4998804"/>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private</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LoadDatabase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8000"/>
                </a:solidFill>
                <a:highlight>
                  <a:srgbClr val="FFFFFF"/>
                </a:highlight>
                <a:latin typeface="Consolas" panose="020B0609020204030204" pitchFamily="49" charset="0"/>
                <a:cs typeface="Times New Roman" panose="02020603050405020304" pitchFamily="18" charset="0"/>
              </a:rPr>
              <a:t>// Get a reference to the SQLite database</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conn = </a:t>
            </a:r>
            <a:r>
              <a:rPr lang="en-GB" dirty="0">
                <a:solidFill>
                  <a:srgbClr val="0000FF"/>
                </a:solidFill>
                <a:highlight>
                  <a:srgbClr val="FFFFFF"/>
                </a:highlight>
                <a:latin typeface="Consolas" panose="020B0609020204030204" pitchFamily="49" charset="0"/>
                <a:cs typeface="Times New Roman" panose="02020603050405020304" pitchFamily="18" charset="0"/>
              </a:rPr>
              <a:t>new</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2B91AF"/>
                </a:solidFill>
                <a:highlight>
                  <a:srgbClr val="FFFFFF"/>
                </a:highlight>
                <a:latin typeface="Consolas" panose="020B0609020204030204" pitchFamily="49" charset="0"/>
                <a:cs typeface="Times New Roman" panose="02020603050405020304" pitchFamily="18" charset="0"/>
              </a:rPr>
              <a:t>SQLiteConnection</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err="1">
                <a:solidFill>
                  <a:srgbClr val="A31515"/>
                </a:solidFill>
                <a:highlight>
                  <a:srgbClr val="FFFFFF"/>
                </a:highlight>
                <a:latin typeface="Consolas" panose="020B0609020204030204" pitchFamily="49" charset="0"/>
                <a:cs typeface="Times New Roman" panose="02020603050405020304" pitchFamily="18" charset="0"/>
              </a:rPr>
              <a:t>sqlitepcldemo.db</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string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 = </a:t>
            </a:r>
            <a:r>
              <a:rPr lang="en-GB" dirty="0">
                <a:solidFill>
                  <a:srgbClr val="A31515"/>
                </a:solidFill>
                <a:highlight>
                  <a:srgbClr val="FFFFFF"/>
                </a:highlight>
                <a:latin typeface="Consolas" panose="020B0609020204030204" pitchFamily="49" charset="0"/>
                <a:cs typeface="Times New Roman" panose="02020603050405020304" pitchFamily="18" charset="0"/>
              </a:rPr>
              <a:t>@"CREATE TABLE IF NOT EXISTS</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Customer (Id      INTEGER PRIMARY KEY AUTOINCREMENT NOT NULL,</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Name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City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Contact VARCHAR( 140 )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05829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a:t>
            </a:r>
            <a:r>
              <a:rPr lang="en-GB" dirty="0" smtClean="0"/>
              <a:t>nsert</a:t>
            </a:r>
            <a:endParaRPr lang="en-GB" dirty="0"/>
          </a:p>
        </p:txBody>
      </p:sp>
      <p:sp>
        <p:nvSpPr>
          <p:cNvPr id="3" name="Rectangle 2"/>
          <p:cNvSpPr/>
          <p:nvPr/>
        </p:nvSpPr>
        <p:spPr>
          <a:xfrm>
            <a:off x="269238" y="1505740"/>
            <a:ext cx="11653523" cy="4752455"/>
          </a:xfrm>
          <a:prstGeom prst="rect">
            <a:avLst/>
          </a:prstGeom>
        </p:spPr>
        <p:txBody>
          <a:bodyPr wrap="square">
            <a:spAutoFit/>
          </a:bodyPr>
          <a:lstStyle/>
          <a:p>
            <a:pPr>
              <a:lnSpc>
                <a:spcPct val="107000"/>
              </a:lnSpc>
              <a:spcAft>
                <a:spcPts val="800"/>
              </a:spcAft>
            </a:pPr>
            <a:r>
              <a:rPr lang="en-GB" sz="1600" b="1" dirty="0">
                <a:solidFill>
                  <a:srgbClr val="008000"/>
                </a:solidFill>
                <a:highlight>
                  <a:srgbClr val="FFFFFF"/>
                </a:highlight>
                <a:latin typeface="Consolas" panose="020B0609020204030204" pitchFamily="49" charset="0"/>
              </a:rPr>
              <a:t>// </a:t>
            </a:r>
            <a:r>
              <a:rPr lang="en-GB" sz="1600" b="1" dirty="0" err="1">
                <a:solidFill>
                  <a:srgbClr val="008000"/>
                </a:solidFill>
                <a:highlight>
                  <a:srgbClr val="FFFFFF"/>
                </a:highlight>
                <a:latin typeface="Consolas" panose="020B0609020204030204" pitchFamily="49" charset="0"/>
              </a:rPr>
              <a:t>SqlConnection</a:t>
            </a:r>
            <a:r>
              <a:rPr lang="en-GB" sz="1600" b="1" dirty="0">
                <a:solidFill>
                  <a:srgbClr val="008000"/>
                </a:solidFill>
                <a:highlight>
                  <a:srgbClr val="FFFFFF"/>
                </a:highlight>
                <a:latin typeface="Consolas" panose="020B0609020204030204" pitchFamily="49" charset="0"/>
              </a:rPr>
              <a:t> was opened in </a:t>
            </a:r>
            <a:r>
              <a:rPr lang="en-GB" sz="1600" b="1" dirty="0" err="1">
                <a:solidFill>
                  <a:srgbClr val="008000"/>
                </a:solidFill>
                <a:highlight>
                  <a:srgbClr val="FFFFFF"/>
                </a:highlight>
                <a:latin typeface="Consolas" panose="020B0609020204030204" pitchFamily="49" charset="0"/>
              </a:rPr>
              <a:t>App.xaml.cs</a:t>
            </a:r>
            <a:r>
              <a:rPr lang="en-GB" sz="1600" b="1" dirty="0">
                <a:solidFill>
                  <a:srgbClr val="008000"/>
                </a:solidFill>
                <a:highlight>
                  <a:srgbClr val="FFFFFF"/>
                </a:highlight>
                <a:latin typeface="Consolas" panose="020B0609020204030204" pitchFamily="49" charset="0"/>
              </a:rPr>
              <a:t> and exposed through property conn</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db</a:t>
            </a:r>
            <a:r>
              <a:rPr lang="en-GB" sz="1600" b="1" dirty="0">
                <a:solidFill>
                  <a:srgbClr val="000000"/>
                </a:solidFill>
                <a:highlight>
                  <a:srgbClr val="FFFFFF"/>
                </a:highlight>
                <a:latin typeface="Consolas" panose="020B0609020204030204" pitchFamily="49" charset="0"/>
              </a:rPr>
              <a:t> = </a:t>
            </a:r>
            <a:r>
              <a:rPr lang="en-GB" sz="1600" b="1" dirty="0" err="1">
                <a:solidFill>
                  <a:srgbClr val="2B91AF"/>
                </a:solidFill>
                <a:highlight>
                  <a:srgbClr val="FFFFFF"/>
                </a:highlight>
                <a:latin typeface="Consolas" panose="020B0609020204030204" pitchFamily="49" charset="0"/>
              </a:rPr>
              <a:t>App</a:t>
            </a:r>
            <a:r>
              <a:rPr lang="en-GB" sz="1600" b="1" dirty="0" err="1">
                <a:solidFill>
                  <a:srgbClr val="000000"/>
                </a:solidFill>
                <a:highlight>
                  <a:srgbClr val="FFFFFF"/>
                </a:highlight>
                <a:latin typeface="Consolas" panose="020B0609020204030204" pitchFamily="49" charset="0"/>
              </a:rPr>
              <a:t>.conn</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try</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    using</a:t>
            </a:r>
            <a:r>
              <a:rPr lang="en-GB" sz="1600" b="1" dirty="0">
                <a:solidFill>
                  <a:srgbClr val="000000"/>
                </a:solidFill>
                <a:highlight>
                  <a:srgbClr val="FFFFFF"/>
                </a:highlight>
                <a:latin typeface="Consolas" panose="020B0609020204030204" pitchFamily="49" charset="0"/>
              </a:rPr>
              <a:t> (</a:t>
            </a: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a:t>
            </a:r>
            <a:r>
              <a:rPr lang="en-GB" sz="1600" b="1" dirty="0">
                <a:solidFill>
                  <a:srgbClr val="000000"/>
                </a:solidFill>
                <a:highlight>
                  <a:srgbClr val="FFFFFF"/>
                </a:highlight>
                <a:latin typeface="Consolas" panose="020B0609020204030204" pitchFamily="49" charset="0"/>
              </a:rPr>
              <a:t> = </a:t>
            </a:r>
            <a:r>
              <a:rPr lang="en-GB" sz="1600" b="1" dirty="0" err="1">
                <a:solidFill>
                  <a:srgbClr val="000000"/>
                </a:solidFill>
                <a:highlight>
                  <a:srgbClr val="FFFFFF"/>
                </a:highlight>
                <a:latin typeface="Consolas" panose="020B0609020204030204" pitchFamily="49" charset="0"/>
              </a:rPr>
              <a:t>db.Prepare</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"INSERT INTO Customer (Name, City, Contact) VALUES (?, ?, ?)"</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(1, </a:t>
            </a:r>
            <a:r>
              <a:rPr lang="en-GB" sz="1600" b="1" dirty="0" err="1">
                <a:solidFill>
                  <a:srgbClr val="000000"/>
                </a:solidFill>
                <a:highlight>
                  <a:srgbClr val="FFFFFF"/>
                </a:highlight>
                <a:latin typeface="Consolas" panose="020B0609020204030204" pitchFamily="49" charset="0"/>
              </a:rPr>
              <a:t>customerName</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(2, </a:t>
            </a:r>
            <a:r>
              <a:rPr lang="en-GB" sz="1600" b="1" dirty="0" err="1">
                <a:solidFill>
                  <a:srgbClr val="000000"/>
                </a:solidFill>
                <a:highlight>
                  <a:srgbClr val="FFFFFF"/>
                </a:highlight>
                <a:latin typeface="Consolas" panose="020B0609020204030204" pitchFamily="49" charset="0"/>
              </a:rPr>
              <a:t>customerCity</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(3, </a:t>
            </a:r>
            <a:r>
              <a:rPr lang="en-GB" sz="1600" b="1" dirty="0" err="1">
                <a:solidFill>
                  <a:srgbClr val="000000"/>
                </a:solidFill>
                <a:highlight>
                  <a:srgbClr val="FFFFFF"/>
                </a:highlight>
                <a:latin typeface="Consolas" panose="020B0609020204030204" pitchFamily="49" charset="0"/>
              </a:rPr>
              <a:t>customerContact</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custstmt.Step</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catch</a:t>
            </a:r>
            <a:r>
              <a:rPr lang="en-GB" sz="1600" b="1" dirty="0">
                <a:solidFill>
                  <a:srgbClr val="000000"/>
                </a:solidFill>
                <a:highlight>
                  <a:srgbClr val="FFFFFF"/>
                </a:highlight>
                <a:latin typeface="Consolas" panose="020B0609020204030204" pitchFamily="49" charset="0"/>
              </a:rPr>
              <a:t> (</a:t>
            </a:r>
            <a:r>
              <a:rPr lang="en-GB" sz="1600" b="1" dirty="0">
                <a:solidFill>
                  <a:srgbClr val="2B91AF"/>
                </a:solidFill>
                <a:highlight>
                  <a:srgbClr val="FFFFFF"/>
                </a:highlight>
                <a:latin typeface="Consolas" panose="020B0609020204030204" pitchFamily="49" charset="0"/>
              </a:rPr>
              <a:t>Exception</a:t>
            </a:r>
            <a:r>
              <a:rPr lang="en-GB" sz="1600" b="1" dirty="0">
                <a:solidFill>
                  <a:srgbClr val="000000"/>
                </a:solidFill>
                <a:highlight>
                  <a:srgbClr val="FFFFFF"/>
                </a:highlight>
                <a:latin typeface="Consolas" panose="020B0609020204030204" pitchFamily="49" charset="0"/>
              </a:rPr>
              <a:t> ex)</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a:solidFill>
                  <a:srgbClr val="008000"/>
                </a:solidFill>
                <a:highlight>
                  <a:srgbClr val="FFFFFF"/>
                </a:highlight>
                <a:latin typeface="Consolas" panose="020B0609020204030204" pitchFamily="49" charset="0"/>
              </a:rPr>
              <a:t>// TODO: Handle error</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756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t>
            </a:r>
            <a:r>
              <a:rPr lang="en-GB" dirty="0" smtClean="0"/>
              <a:t>elect</a:t>
            </a:r>
            <a:endParaRPr lang="en-GB" dirty="0"/>
          </a:p>
        </p:txBody>
      </p:sp>
      <p:sp>
        <p:nvSpPr>
          <p:cNvPr id="5" name="Rectangle 4"/>
          <p:cNvSpPr/>
          <p:nvPr/>
        </p:nvSpPr>
        <p:spPr>
          <a:xfrm>
            <a:off x="269238" y="1393430"/>
            <a:ext cx="11653523" cy="5460534"/>
          </a:xfrm>
          <a:prstGeom prst="rect">
            <a:avLst/>
          </a:prstGeom>
        </p:spPr>
        <p:txBody>
          <a:bodyPr wrap="square">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public</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2B91AF"/>
                </a:solidFill>
                <a:highlight>
                  <a:srgbClr val="FFFFFF"/>
                </a:highlight>
                <a:latin typeface="Consolas" panose="020B0609020204030204" pitchFamily="49" charset="0"/>
                <a:cs typeface="Times New Roman" panose="02020603050405020304" pitchFamily="18" charset="0"/>
              </a:rPr>
              <a:t>    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"SELECT Id, Name, City, Contact FROM Customer WHERE Id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2B91AF"/>
                </a:solidFill>
                <a:highlight>
                  <a:srgbClr val="FFFFFF"/>
                </a:highlight>
                <a:latin typeface="Consolas" panose="020B0609020204030204" pitchFamily="49" charset="0"/>
                <a:cs typeface="Times New Roman" panose="02020603050405020304" pitchFamily="18" charset="0"/>
              </a:rPr>
              <a:t>SQLiteResult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.DONE</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new</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Id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long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)statement[0],</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Name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)statement[1],</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City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)statement[2],</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Contact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)statement[3]</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return</a:t>
            </a: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1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a:t>
            </a:r>
            <a:r>
              <a:rPr lang="en-GB" dirty="0" smtClean="0"/>
              <a:t>pdate</a:t>
            </a:r>
            <a:endParaRPr lang="en-GB" dirty="0"/>
          </a:p>
        </p:txBody>
      </p:sp>
      <p:sp>
        <p:nvSpPr>
          <p:cNvPr id="3" name="Rectangle 2"/>
          <p:cNvSpPr/>
          <p:nvPr/>
        </p:nvSpPr>
        <p:spPr>
          <a:xfrm>
            <a:off x="269239" y="1698605"/>
            <a:ext cx="11653523" cy="4406656"/>
          </a:xfrm>
          <a:prstGeom prst="rect">
            <a:avLst/>
          </a:prstGeom>
        </p:spPr>
        <p:txBody>
          <a:bodyPr wrap="square">
            <a:spAutoFit/>
          </a:bodyPr>
          <a:lstStyle/>
          <a:p>
            <a:pPr>
              <a:lnSpc>
                <a:spcPct val="107000"/>
              </a:lnSpc>
              <a:spcAft>
                <a:spcPts val="800"/>
              </a:spcAft>
            </a:pPr>
            <a:r>
              <a:rPr lang="en-GB" sz="1600" dirty="0">
                <a:solidFill>
                  <a:srgbClr val="008000"/>
                </a:solidFill>
                <a:highlight>
                  <a:srgbClr val="FFFFFF"/>
                </a:highlight>
                <a:latin typeface="Consolas" panose="020B0609020204030204" pitchFamily="49" charset="0"/>
                <a:cs typeface="Times New Roman" panose="02020603050405020304" pitchFamily="18" charset="0"/>
              </a:rPr>
              <a:t>// See if the customer already exists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"UPDATE Customer SET Name = ?, City = ?, Contact = ? WHERE 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8000"/>
                </a:solidFill>
                <a:highlight>
                  <a:srgbClr val="FFFFFF"/>
                </a:highlight>
                <a:latin typeface="Consolas" panose="020B0609020204030204" pitchFamily="49" charset="0"/>
                <a:cs typeface="Times New Roman" panose="02020603050405020304" pitchFamily="18" charset="0"/>
              </a:rPr>
              <a:t>// NOTE when using anonymous parameters the first has an index of 1, not 0.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customer.Name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(2,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customer.City</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(3,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customer.Contact</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(4,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1573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
            </a:r>
            <a:r>
              <a:rPr lang="en-GB" dirty="0" smtClean="0"/>
              <a:t>elete</a:t>
            </a:r>
            <a:endParaRPr lang="en-GB" dirty="0"/>
          </a:p>
        </p:txBody>
      </p:sp>
      <p:sp>
        <p:nvSpPr>
          <p:cNvPr id="2" name="Rectangle 1"/>
          <p:cNvSpPr/>
          <p:nvPr/>
        </p:nvSpPr>
        <p:spPr>
          <a:xfrm>
            <a:off x="269239" y="1896749"/>
            <a:ext cx="11653523" cy="2924262"/>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public</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DeleteCustomer</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"DELETE FROM Customer WHERE Id =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dirty="0">
                <a:solidFill>
                  <a:srgbClr val="000000"/>
                </a:solidFill>
                <a:highlight>
                  <a:srgbClr val="FFFFFF"/>
                </a:highlight>
                <a:latin typeface="Consolas" panose="020B0609020204030204" pitchFamily="49" charset="0"/>
                <a:cs typeface="Times New Roman" panose="02020603050405020304" pitchFamily="18" charset="0"/>
              </a:rPr>
              <a:t>(1,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41655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SQLite using </a:t>
            </a:r>
            <a:r>
              <a:rPr lang="en-US" dirty="0" err="1" smtClean="0"/>
              <a:t>SQLitePCL</a:t>
            </a:r>
            <a:endParaRPr lang="en-US" dirty="0"/>
          </a:p>
        </p:txBody>
      </p:sp>
      <p:sp>
        <p:nvSpPr>
          <p:cNvPr id="2" name="Content Placeholder 1"/>
          <p:cNvSpPr>
            <a:spLocks noGrp="1"/>
          </p:cNvSpPr>
          <p:nvPr>
            <p:ph sz="quarter" idx="10"/>
          </p:nvPr>
        </p:nvSpPr>
        <p:spPr/>
        <p:txBody>
          <a:bodyPr/>
          <a:lstStyle/>
          <a:p>
            <a:endParaRPr lang="en-GB"/>
          </a:p>
        </p:txBody>
      </p:sp>
    </p:spTree>
    <p:extLst>
      <p:ext uri="{BB962C8B-B14F-4D97-AF65-F5344CB8AC3E}">
        <p14:creationId xmlns:p14="http://schemas.microsoft.com/office/powerpoint/2010/main" val="415042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Transactions, relations and other constraints</a:t>
            </a:r>
            <a:endParaRPr lang="en-US" dirty="0"/>
          </a:p>
        </p:txBody>
      </p:sp>
    </p:spTree>
    <p:extLst>
      <p:ext uri="{BB962C8B-B14F-4D97-AF65-F5344CB8AC3E}">
        <p14:creationId xmlns:p14="http://schemas.microsoft.com/office/powerpoint/2010/main" val="1871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t>
            </a:r>
            <a:r>
              <a:rPr lang="en-GB" dirty="0" smtClean="0"/>
              <a:t>ransactions</a:t>
            </a:r>
            <a:endParaRPr lang="en-GB" dirty="0"/>
          </a:p>
        </p:txBody>
      </p:sp>
      <p:sp>
        <p:nvSpPr>
          <p:cNvPr id="4" name="Text Placeholder 3"/>
          <p:cNvSpPr>
            <a:spLocks noGrp="1"/>
          </p:cNvSpPr>
          <p:nvPr>
            <p:ph type="body" sz="quarter" idx="10"/>
          </p:nvPr>
        </p:nvSpPr>
        <p:spPr/>
        <p:txBody>
          <a:bodyPr/>
          <a:lstStyle/>
          <a:p>
            <a:r>
              <a:rPr lang="en-GB" dirty="0" smtClean="0"/>
              <a:t>No changes can be made to the database except within a transaction</a:t>
            </a:r>
          </a:p>
          <a:p>
            <a:pPr lvl="1"/>
            <a:r>
              <a:rPr lang="en-GB" dirty="0" smtClean="0"/>
              <a:t>Any command that changes the database will automatically execute within a transaction if one is not already in effect</a:t>
            </a:r>
          </a:p>
          <a:p>
            <a:r>
              <a:rPr lang="en-GB" dirty="0" smtClean="0"/>
              <a:t>Transactions can be started manually using the BEGIN TRANSACTION statement</a:t>
            </a:r>
          </a:p>
          <a:p>
            <a:pPr lvl="1"/>
            <a:r>
              <a:rPr lang="en-GB" dirty="0" smtClean="0"/>
              <a:t>Such transactions persist until the next </a:t>
            </a:r>
            <a:r>
              <a:rPr lang="en-GB" b="1" dirty="0" smtClean="0">
                <a:solidFill>
                  <a:schemeClr val="bg2">
                    <a:lumMod val="25000"/>
                  </a:schemeClr>
                </a:solidFill>
              </a:rPr>
              <a:t>COMMIT TRANSACTION </a:t>
            </a:r>
            <a:r>
              <a:rPr lang="en-GB" dirty="0" smtClean="0"/>
              <a:t>or </a:t>
            </a:r>
            <a:r>
              <a:rPr lang="en-GB" b="1" dirty="0" smtClean="0">
                <a:solidFill>
                  <a:schemeClr val="bg2">
                    <a:lumMod val="25000"/>
                  </a:schemeClr>
                </a:solidFill>
              </a:rPr>
              <a:t>ROLLBACK TRANSACTION</a:t>
            </a:r>
          </a:p>
          <a:p>
            <a:pPr lvl="1"/>
            <a:r>
              <a:rPr lang="en-GB" dirty="0" smtClean="0"/>
              <a:t>Transaction will also rollback if the database is closed</a:t>
            </a:r>
            <a:endParaRPr lang="en-GB" dirty="0"/>
          </a:p>
        </p:txBody>
      </p:sp>
    </p:spTree>
    <p:extLst>
      <p:ext uri="{BB962C8B-B14F-4D97-AF65-F5344CB8AC3E}">
        <p14:creationId xmlns:p14="http://schemas.microsoft.com/office/powerpoint/2010/main" val="56708647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Why Use a Database?</a:t>
            </a:r>
          </a:p>
          <a:p>
            <a:r>
              <a:rPr lang="en-GB" dirty="0"/>
              <a:t>Why SQLite?</a:t>
            </a:r>
          </a:p>
          <a:p>
            <a:r>
              <a:rPr lang="en-GB" dirty="0"/>
              <a:t>.NET APIs: </a:t>
            </a:r>
            <a:r>
              <a:rPr lang="en-GB" dirty="0" smtClean="0"/>
              <a:t>SQLite-NET, </a:t>
            </a:r>
            <a:r>
              <a:rPr lang="en-GB" dirty="0" err="1" smtClean="0"/>
              <a:t>SQLiteWinRT</a:t>
            </a:r>
            <a:r>
              <a:rPr lang="en-GB" dirty="0" smtClean="0"/>
              <a:t> and others</a:t>
            </a:r>
            <a:endParaRPr lang="en-GB" dirty="0"/>
          </a:p>
          <a:p>
            <a:r>
              <a:rPr lang="en-GB" dirty="0" err="1" smtClean="0"/>
              <a:t>SQLitePCL</a:t>
            </a:r>
            <a:r>
              <a:rPr lang="en-GB" dirty="0" smtClean="0"/>
              <a:t> </a:t>
            </a:r>
            <a:r>
              <a:rPr lang="en-GB" dirty="0"/>
              <a:t>– The Basics</a:t>
            </a:r>
          </a:p>
          <a:p>
            <a:r>
              <a:rPr lang="en-GB" dirty="0" smtClean="0"/>
              <a:t>Transactions</a:t>
            </a:r>
            <a:r>
              <a:rPr lang="en-GB" dirty="0"/>
              <a:t>, Relations and other Constraints</a:t>
            </a:r>
          </a:p>
          <a:p>
            <a:r>
              <a:rPr lang="en-GB" dirty="0"/>
              <a:t>Tools</a:t>
            </a:r>
          </a:p>
          <a:p>
            <a:endParaRPr lang="en-GB" dirty="0"/>
          </a:p>
        </p:txBody>
      </p:sp>
    </p:spTree>
    <p:extLst>
      <p:ext uri="{BB962C8B-B14F-4D97-AF65-F5344CB8AC3E}">
        <p14:creationId xmlns:p14="http://schemas.microsoft.com/office/powerpoint/2010/main" val="31726234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Manual transaction </a:t>
            </a:r>
            <a:r>
              <a:rPr lang="en-GB" dirty="0" smtClean="0"/>
              <a:t>– </a:t>
            </a:r>
            <a:r>
              <a:rPr lang="en-GB" dirty="0" err="1" smtClean="0"/>
              <a:t>SQLitePCL</a:t>
            </a:r>
            <a:endParaRPr lang="en-GB" dirty="0"/>
          </a:p>
        </p:txBody>
      </p:sp>
      <p:sp>
        <p:nvSpPr>
          <p:cNvPr id="2" name="Text Placeholder 1"/>
          <p:cNvSpPr>
            <a:spLocks noGrp="1" noChangeArrowheads="1"/>
          </p:cNvSpPr>
          <p:nvPr>
            <p:ph type="body" sz="quarter" idx="10"/>
          </p:nvPr>
        </p:nvSpPr>
        <p:spPr bwMode="auto">
          <a:xfrm>
            <a:off x="269239" y="1187620"/>
            <a:ext cx="9382272" cy="5557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rtlCol="0" anchor="ctr" anchorCtr="0" compatLnSpc="1">
            <a:prstTxWarp prst="textNoShape">
              <a:avLst/>
            </a:prstTxWarp>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"BEGIN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Execute one or more statements…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Customer (Name, City, Contact) VALUES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projstmt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Project (Name, Title,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DueDate</a:t>
            </a:r>
            <a:r>
              <a:rPr lang="en-GB" sz="1600" dirty="0">
                <a:solidFill>
                  <a:srgbClr val="A31515"/>
                </a:solidFill>
                <a:highlight>
                  <a:srgbClr val="FFFFFF"/>
                </a:highlight>
                <a:latin typeface="Consolas" panose="020B0609020204030204" pitchFamily="49" charset="0"/>
                <a:cs typeface="Times New Roman" panose="02020603050405020304" pitchFamily="18" charset="0"/>
              </a:rPr>
              <a:t>,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A31515"/>
                </a:solidFill>
                <a:highlight>
                  <a:srgbClr val="FFFFFF"/>
                </a:highlight>
                <a:latin typeface="Consolas" panose="020B0609020204030204" pitchFamily="49" charset="0"/>
                <a:cs typeface="Times New Roman" panose="02020603050405020304" pitchFamily="18" charset="0"/>
              </a:rPr>
              <a:t>) VALUES (?,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COMMIT to accept all changes or ROLLBACK TRANSACTION to discard pending changes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“COMMIT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877274" y="125794"/>
            <a:ext cx="2149760" cy="615522"/>
          </a:xfrm>
          <a:prstGeom prst="rect">
            <a:avLst/>
          </a:prstGeom>
          <a:noFill/>
        </p:spPr>
        <p:txBody>
          <a:bodyPr wrap="square" lIns="179285" tIns="143428" rIns="179285" bIns="143428" rtlCol="0">
            <a:spAutoFit/>
          </a:bodyPr>
          <a:lstStyle/>
          <a:p>
            <a:pPr algn="r">
              <a:lnSpc>
                <a:spcPct val="90000"/>
              </a:lnSpc>
              <a:spcAft>
                <a:spcPts val="588"/>
              </a:spcAft>
            </a:pPr>
            <a:r>
              <a:rPr lang="en-GB" sz="2353" dirty="0">
                <a:solidFill>
                  <a:srgbClr val="FFFFFF"/>
                </a:solidFill>
                <a:latin typeface="Segoe UI Semibold" panose="020B0702040204020203" pitchFamily="34" charset="0"/>
                <a:cs typeface="Segoe UI Semibold" panose="020B0702040204020203" pitchFamily="34" charset="0"/>
              </a:rPr>
              <a:t>SQLite-NET</a:t>
            </a:r>
            <a:endParaRPr lang="en-GB" sz="2353"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30836500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Relations</a:t>
            </a:r>
            <a:endParaRPr lang="en-GB" dirty="0"/>
          </a:p>
        </p:txBody>
      </p:sp>
      <p:sp>
        <p:nvSpPr>
          <p:cNvPr id="2" name="Text Placeholder 1"/>
          <p:cNvSpPr>
            <a:spLocks noGrp="1"/>
          </p:cNvSpPr>
          <p:nvPr>
            <p:ph type="body" sz="quarter" idx="10"/>
          </p:nvPr>
        </p:nvSpPr>
        <p:spPr/>
        <p:txBody>
          <a:bodyPr/>
          <a:lstStyle/>
          <a:p>
            <a:endParaRPr lang="en-GB"/>
          </a:p>
        </p:txBody>
      </p:sp>
      <p:sp>
        <p:nvSpPr>
          <p:cNvPr id="7" name="Text Placeholder 5"/>
          <p:cNvSpPr txBox="1">
            <a:spLocks noChangeAspect="1"/>
          </p:cNvSpPr>
          <p:nvPr/>
        </p:nvSpPr>
        <p:spPr>
          <a:xfrm>
            <a:off x="510249" y="1905218"/>
            <a:ext cx="6237838" cy="4089156"/>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00" dirty="0"/>
              <a:t>Parent – Child relationship between records in one table and those in another</a:t>
            </a:r>
          </a:p>
          <a:p>
            <a:pPr marL="0" indent="0">
              <a:buNone/>
            </a:pPr>
            <a:r>
              <a:rPr lang="en-US" sz="2700" dirty="0"/>
              <a:t>Example: </a:t>
            </a:r>
          </a:p>
          <a:p>
            <a:pPr marL="236546" lvl="1" indent="0">
              <a:buNone/>
            </a:pPr>
            <a:r>
              <a:rPr lang="en-US" sz="2353" dirty="0"/>
              <a:t>Each Customer has a collection of one or more Projects</a:t>
            </a:r>
          </a:p>
          <a:p>
            <a:pPr marL="236546" lvl="1" indent="0">
              <a:buNone/>
            </a:pPr>
            <a:endParaRPr lang="en-US" sz="2353" dirty="0"/>
          </a:p>
          <a:p>
            <a:pPr marL="0" lvl="1" indent="0">
              <a:buNone/>
            </a:pPr>
            <a:r>
              <a:rPr lang="en-US" sz="1961" dirty="0">
                <a:latin typeface="+mj-lt"/>
              </a:rPr>
              <a:t>Relationship represented in the database by a column in the child object which stores the ID of the parent</a:t>
            </a:r>
          </a:p>
          <a:p>
            <a:pPr marL="0" lvl="1" indent="0">
              <a:buNone/>
            </a:pPr>
            <a:r>
              <a:rPr lang="en-US" sz="1961" dirty="0">
                <a:latin typeface="+mj-lt"/>
              </a:rPr>
              <a:t>Foreign key constraints enforce the relationship and maintain </a:t>
            </a:r>
            <a:r>
              <a:rPr lang="en-US" sz="1961" dirty="0" err="1">
                <a:latin typeface="+mj-lt"/>
              </a:rPr>
              <a:t>db</a:t>
            </a:r>
            <a:r>
              <a:rPr lang="en-US" sz="1961" dirty="0">
                <a:latin typeface="+mj-lt"/>
              </a:rPr>
              <a:t> </a:t>
            </a:r>
            <a:r>
              <a:rPr lang="en-US" sz="1961" dirty="0" smtClean="0">
                <a:latin typeface="+mj-lt"/>
              </a:rPr>
              <a:t>integrity</a:t>
            </a:r>
            <a:endParaRPr lang="en-US" sz="1765" dirty="0"/>
          </a:p>
        </p:txBody>
      </p:sp>
      <p:graphicFrame>
        <p:nvGraphicFramePr>
          <p:cNvPr id="8" name="Object 7"/>
          <p:cNvGraphicFramePr>
            <a:graphicFrameLocks noChangeAspect="1"/>
          </p:cNvGraphicFramePr>
          <p:nvPr>
            <p:extLst/>
          </p:nvPr>
        </p:nvGraphicFramePr>
        <p:xfrm>
          <a:off x="6828426" y="1191085"/>
          <a:ext cx="5096342" cy="4806199"/>
        </p:xfrm>
        <a:graphic>
          <a:graphicData uri="http://schemas.openxmlformats.org/presentationml/2006/ole">
            <mc:AlternateContent xmlns:mc="http://schemas.openxmlformats.org/markup-compatibility/2006">
              <mc:Choice xmlns:v="urn:schemas-microsoft-com:vml" Requires="v">
                <p:oleObj spid="_x0000_s3083" name="Visio" r:id="rId3" imgW="3466974" imgH="3170129" progId="Visio.Drawing.11">
                  <p:embed/>
                </p:oleObj>
              </mc:Choice>
              <mc:Fallback>
                <p:oleObj name="Visio" r:id="rId3" imgW="3466974" imgH="3170129" progId="Visio.Drawing.11">
                  <p:embed/>
                  <p:pic>
                    <p:nvPicPr>
                      <p:cNvPr id="8" name="Object 7"/>
                      <p:cNvPicPr>
                        <a:picLocks noChangeAspect="1" noChangeArrowheads="1"/>
                      </p:cNvPicPr>
                      <p:nvPr/>
                    </p:nvPicPr>
                    <p:blipFill>
                      <a:blip r:embed="rId4"/>
                      <a:srcRect/>
                      <a:stretch>
                        <a:fillRect/>
                      </a:stretch>
                    </p:blipFill>
                    <p:spPr bwMode="auto">
                      <a:xfrm>
                        <a:off x="6828426" y="1191085"/>
                        <a:ext cx="5096342" cy="4806199"/>
                      </a:xfrm>
                      <a:prstGeom prst="rect">
                        <a:avLst/>
                      </a:prstGeom>
                      <a:noFill/>
                      <a:extLst/>
                    </p:spPr>
                  </p:pic>
                </p:oleObj>
              </mc:Fallback>
            </mc:AlternateContent>
          </a:graphicData>
        </a:graphic>
      </p:graphicFrame>
      <p:cxnSp>
        <p:nvCxnSpPr>
          <p:cNvPr id="10" name="Straight Connector 9"/>
          <p:cNvCxnSpPr/>
          <p:nvPr/>
        </p:nvCxnSpPr>
        <p:spPr>
          <a:xfrm>
            <a:off x="7741452" y="3141639"/>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16552" y="908878"/>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49753" y="5324600"/>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02318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foreign key constraints</a:t>
            </a:r>
            <a:endParaRPr lang="en-GB" dirty="0"/>
          </a:p>
        </p:txBody>
      </p:sp>
      <p:sp>
        <p:nvSpPr>
          <p:cNvPr id="6" name="Text Placeholder 5"/>
          <p:cNvSpPr>
            <a:spLocks noGrp="1"/>
          </p:cNvSpPr>
          <p:nvPr>
            <p:ph type="body" sz="quarter" idx="10"/>
          </p:nvPr>
        </p:nvSpPr>
        <p:spPr/>
        <p:txBody>
          <a:bodyPr/>
          <a:lstStyle/>
          <a:p>
            <a:r>
              <a:rPr lang="en-GB" dirty="0"/>
              <a:t>With </a:t>
            </a:r>
            <a:r>
              <a:rPr lang="en-GB" dirty="0" err="1"/>
              <a:t>SQLiteWinRT</a:t>
            </a:r>
            <a:r>
              <a:rPr lang="en-GB" dirty="0"/>
              <a:t>, FK constraint is defined in the CREATE TABLE statement</a:t>
            </a:r>
          </a:p>
          <a:p>
            <a:endParaRPr lang="en-GB" dirty="0"/>
          </a:p>
        </p:txBody>
      </p:sp>
      <p:sp>
        <p:nvSpPr>
          <p:cNvPr id="5" name="Rectangle 1"/>
          <p:cNvSpPr>
            <a:spLocks noChangeArrowheads="1"/>
          </p:cNvSpPr>
          <p:nvPr/>
        </p:nvSpPr>
        <p:spPr bwMode="auto">
          <a:xfrm>
            <a:off x="598722" y="2649851"/>
            <a:ext cx="8755067" cy="25043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CREATE TABLE IF NOT EXISTS Project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(Id          INTEGER PRIMARY KEY AUTOINCREMENT NOT NULL,</a:t>
            </a:r>
          </a:p>
          <a:p>
            <a:pPr defTabSz="896328" eaLnBrk="0" fontAlgn="base" hangingPunct="0">
              <a:spcBef>
                <a:spcPct val="0"/>
              </a:spcBef>
              <a:spcAft>
                <a:spcPct val="0"/>
              </a:spcAft>
            </a:pP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INTEGER</a:t>
            </a:r>
            <a:r>
              <a:rPr lang="en-US" sz="1961" dirty="0">
                <a:solidFill>
                  <a:srgbClr val="A31515"/>
                </a:solidFill>
                <a:latin typeface="Consolas" panose="020B0609020204030204" pitchFamily="49" charset="0"/>
                <a:cs typeface="Consolas" panose="020B0609020204030204" pitchFamily="49" charset="0"/>
              </a:rPr>
              <a:t>,</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Name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Description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dirty="0" err="1">
                <a:solidFill>
                  <a:srgbClr val="A31515"/>
                </a:solidFill>
                <a:latin typeface="Consolas" panose="020B0609020204030204" pitchFamily="49" charset="0"/>
                <a:cs typeface="Consolas" panose="020B0609020204030204" pitchFamily="49" charset="0"/>
              </a:rPr>
              <a:t>DueDate</a:t>
            </a:r>
            <a:r>
              <a:rPr lang="en-US" sz="1961" dirty="0">
                <a:solidFill>
                  <a:srgbClr val="A31515"/>
                </a:solidFill>
                <a:latin typeface="Consolas" panose="020B0609020204030204" pitchFamily="49" charset="0"/>
                <a:cs typeface="Consolas" panose="020B0609020204030204" pitchFamily="49" charset="0"/>
              </a:rPr>
              <a:t>     DATETIME,</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b="1" dirty="0">
                <a:solidFill>
                  <a:srgbClr val="A31515"/>
                </a:solidFill>
                <a:latin typeface="Consolas" panose="020B0609020204030204" pitchFamily="49" charset="0"/>
                <a:cs typeface="Consolas" panose="020B0609020204030204" pitchFamily="49" charset="0"/>
              </a:rPr>
              <a:t>FOREIGN KEY(</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REFERENCES Customer(Id)</a:t>
            </a:r>
            <a:r>
              <a:rPr lang="en-US" sz="1961" dirty="0">
                <a:solidFill>
                  <a:srgbClr val="A31515"/>
                </a:solidFill>
                <a:latin typeface="Consolas" panose="020B0609020204030204" pitchFamily="49" charset="0"/>
                <a:cs typeface="Consolas" panose="020B0609020204030204" pitchFamily="49" charset="0"/>
              </a:rPr>
              <a:t>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endParaRPr lang="en-US" sz="1961" dirty="0">
              <a:latin typeface="Arial" panose="020B0604020202020204" pitchFamily="34" charset="0"/>
            </a:endParaRPr>
          </a:p>
        </p:txBody>
      </p:sp>
    </p:spTree>
    <p:extLst>
      <p:ext uri="{BB962C8B-B14F-4D97-AF65-F5344CB8AC3E}">
        <p14:creationId xmlns:p14="http://schemas.microsoft.com/office/powerpoint/2010/main" val="984970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Enforcing foreign key constraints</a:t>
            </a:r>
            <a:endParaRPr lang="en-GB" dirty="0"/>
          </a:p>
        </p:txBody>
      </p:sp>
      <p:sp>
        <p:nvSpPr>
          <p:cNvPr id="3" name="Text Placeholder 2"/>
          <p:cNvSpPr>
            <a:spLocks noGrp="1"/>
          </p:cNvSpPr>
          <p:nvPr>
            <p:ph type="body" sz="quarter" idx="10"/>
          </p:nvPr>
        </p:nvSpPr>
        <p:spPr/>
        <p:txBody>
          <a:bodyPr/>
          <a:lstStyle/>
          <a:p>
            <a:r>
              <a:rPr lang="en-GB" sz="2666" dirty="0"/>
              <a:t>Defining a foreign key constraint on the table is not enough!</a:t>
            </a:r>
          </a:p>
          <a:p>
            <a:r>
              <a:rPr lang="en-GB" sz="2666" dirty="0"/>
              <a:t>Foreign key constraints are disabled by default (for backwards compatibility)</a:t>
            </a:r>
          </a:p>
          <a:p>
            <a:r>
              <a:rPr lang="en-GB" sz="2666" dirty="0"/>
              <a:t>Must be enabled at runtime using a PRAGMA</a:t>
            </a:r>
          </a:p>
        </p:txBody>
      </p:sp>
      <p:sp>
        <p:nvSpPr>
          <p:cNvPr id="5" name="Rectangle 1"/>
          <p:cNvSpPr>
            <a:spLocks noChangeArrowheads="1"/>
          </p:cNvSpPr>
          <p:nvPr/>
        </p:nvSpPr>
        <p:spPr bwMode="auto">
          <a:xfrm>
            <a:off x="395926" y="3765215"/>
            <a:ext cx="11331018" cy="2293108"/>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Turn on Foreign Key constraints</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@"PRAGMA </a:t>
            </a:r>
            <a:r>
              <a:rPr lang="en-US" sz="1765" dirty="0" err="1">
                <a:solidFill>
                  <a:srgbClr val="A31515"/>
                </a:solidFill>
                <a:latin typeface="Consolas" panose="020B0609020204030204" pitchFamily="49" charset="0"/>
                <a:cs typeface="Consolas" panose="020B0609020204030204" pitchFamily="49" charset="0"/>
              </a:rPr>
              <a:t>foreign_keys</a:t>
            </a:r>
            <a:r>
              <a:rPr lang="en-US" sz="1765" dirty="0">
                <a:solidFill>
                  <a:srgbClr val="A31515"/>
                </a:solidFill>
                <a:latin typeface="Consolas" panose="020B0609020204030204" pitchFamily="49" charset="0"/>
                <a:cs typeface="Consolas" panose="020B0609020204030204" pitchFamily="49" charset="0"/>
              </a:rPr>
              <a:t> = ON"</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pPr defTabSz="896328" eaLnBrk="0" fontAlgn="base" hangingPunct="0">
              <a:spcBef>
                <a:spcPct val="0"/>
              </a:spcBef>
              <a:spcAft>
                <a:spcPct val="0"/>
              </a:spcAft>
            </a:pPr>
            <a:endParaRPr lang="en-US" sz="1961" dirty="0">
              <a:latin typeface="Arial" panose="020B0604020202020204" pitchFamily="34" charset="0"/>
            </a:endParaRPr>
          </a:p>
        </p:txBody>
      </p:sp>
    </p:spTree>
    <p:extLst>
      <p:ext uri="{BB962C8B-B14F-4D97-AF65-F5344CB8AC3E}">
        <p14:creationId xmlns:p14="http://schemas.microsoft.com/office/powerpoint/2010/main" val="294311901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constraints</a:t>
            </a:r>
            <a:endParaRPr lang="en-GB" dirty="0"/>
          </a:p>
        </p:txBody>
      </p:sp>
      <p:sp>
        <p:nvSpPr>
          <p:cNvPr id="3" name="Text Placeholder 2"/>
          <p:cNvSpPr>
            <a:spLocks noGrp="1"/>
          </p:cNvSpPr>
          <p:nvPr>
            <p:ph type="body" sz="quarter" idx="10"/>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208248501"/>
              </p:ext>
            </p:extLst>
          </p:nvPr>
        </p:nvGraphicFramePr>
        <p:xfrm>
          <a:off x="452202" y="1511856"/>
          <a:ext cx="11133339" cy="4074563"/>
        </p:xfrm>
        <a:graphic>
          <a:graphicData uri="http://schemas.openxmlformats.org/drawingml/2006/table">
            <a:tbl>
              <a:tblPr firstRow="1" bandRow="1">
                <a:tableStyleId>{5C22544A-7EE6-4342-B048-85BDC9FD1C3A}</a:tableStyleId>
              </a:tblPr>
              <a:tblGrid>
                <a:gridCol w="2571356">
                  <a:extLst>
                    <a:ext uri="{9D8B030D-6E8A-4147-A177-3AD203B41FA5}">
                      <a16:colId xmlns:a16="http://schemas.microsoft.com/office/drawing/2014/main" xmlns="" val="20000"/>
                    </a:ext>
                  </a:extLst>
                </a:gridCol>
                <a:gridCol w="5805216">
                  <a:extLst>
                    <a:ext uri="{9D8B030D-6E8A-4147-A177-3AD203B41FA5}">
                      <a16:colId xmlns:a16="http://schemas.microsoft.com/office/drawing/2014/main" xmlns="" val="20001"/>
                    </a:ext>
                  </a:extLst>
                </a:gridCol>
                <a:gridCol w="2756767">
                  <a:extLst>
                    <a:ext uri="{9D8B030D-6E8A-4147-A177-3AD203B41FA5}">
                      <a16:colId xmlns:a16="http://schemas.microsoft.com/office/drawing/2014/main" xmlns="" val="20002"/>
                    </a:ext>
                  </a:extLst>
                </a:gridCol>
              </a:tblGrid>
              <a:tr h="368593">
                <a:tc>
                  <a:txBody>
                    <a:bodyPr/>
                    <a:lstStyle/>
                    <a:p>
                      <a:r>
                        <a:rPr lang="en-GB" sz="1800" dirty="0" smtClean="0"/>
                        <a:t>Type</a:t>
                      </a:r>
                      <a:endParaRPr lang="en-GB" sz="1800" dirty="0"/>
                    </a:p>
                  </a:txBody>
                  <a:tcPr marL="89642" marR="89642" marT="44821" marB="44821"/>
                </a:tc>
                <a:tc>
                  <a:txBody>
                    <a:bodyPr/>
                    <a:lstStyle/>
                    <a:p>
                      <a:r>
                        <a:rPr lang="en-GB" sz="1800" dirty="0" smtClean="0"/>
                        <a:t>Description</a:t>
                      </a:r>
                      <a:endParaRPr lang="en-GB" sz="1800" dirty="0"/>
                    </a:p>
                  </a:txBody>
                  <a:tcPr marL="89642" marR="89642" marT="44821" marB="44821"/>
                </a:tc>
                <a:tc>
                  <a:txBody>
                    <a:bodyPr/>
                    <a:lstStyle/>
                    <a:p>
                      <a:r>
                        <a:rPr lang="en-GB" sz="1800" dirty="0" smtClean="0"/>
                        <a:t>SQLite-NET</a:t>
                      </a:r>
                      <a:endParaRPr lang="en-GB" sz="1800" dirty="0"/>
                    </a:p>
                  </a:txBody>
                  <a:tcPr marL="89642" marR="89642" marT="44821" marB="44821"/>
                </a:tc>
                <a:extLst>
                  <a:ext uri="{0D108BD9-81ED-4DB2-BD59-A6C34878D82A}">
                    <a16:rowId xmlns:a16="http://schemas.microsoft.com/office/drawing/2014/main" xmlns="" val="10000"/>
                  </a:ext>
                </a:extLst>
              </a:tr>
              <a:tr h="1484393">
                <a:tc>
                  <a:txBody>
                    <a:bodyPr/>
                    <a:lstStyle/>
                    <a:p>
                      <a:r>
                        <a:rPr lang="en-GB" sz="1800" dirty="0" smtClean="0"/>
                        <a:t>PRIMARY KEY</a:t>
                      </a:r>
                      <a:endParaRPr lang="en-GB" sz="1800" dirty="0"/>
                    </a:p>
                  </a:txBody>
                  <a:tcPr marL="89642" marR="89642" marT="44821" marB="44821"/>
                </a:tc>
                <a:tc>
                  <a:txBody>
                    <a:bodyPr/>
                    <a:lstStyle/>
                    <a:p>
                      <a:r>
                        <a:rPr lang="en-GB" sz="1800" dirty="0" smtClean="0"/>
                        <a:t>Defines the column(s) of the primary</a:t>
                      </a:r>
                      <a:r>
                        <a:rPr lang="en-GB" sz="1800" baseline="0" dirty="0" smtClean="0"/>
                        <a:t> key</a:t>
                      </a:r>
                    </a:p>
                    <a:p>
                      <a:r>
                        <a:rPr lang="en-GB" sz="1800" baseline="0" dirty="0" smtClean="0"/>
                        <a:t>- 1 per table max</a:t>
                      </a:r>
                      <a:endParaRPr lang="en-GB" sz="1800" dirty="0"/>
                    </a:p>
                  </a:txBody>
                  <a:tcPr marL="89642" marR="89642" marT="44821" marB="44821"/>
                </a:tc>
                <a:tc>
                  <a:txBody>
                    <a:bodyPr/>
                    <a:lstStyle/>
                    <a:p>
                      <a:r>
                        <a:rPr lang="en-GB" sz="1800" dirty="0" smtClean="0"/>
                        <a:t>Declare by using</a:t>
                      </a:r>
                      <a:br>
                        <a:rPr lang="en-GB" sz="1800" dirty="0" smtClean="0"/>
                      </a:br>
                      <a:r>
                        <a:rPr lang="en-GB" sz="1800" dirty="0" smtClean="0">
                          <a:latin typeface="Consolas" panose="020B0609020204030204" pitchFamily="49" charset="0"/>
                          <a:cs typeface="Consolas" panose="020B0609020204030204" pitchFamily="49" charset="0"/>
                        </a:rPr>
                        <a:t>[</a:t>
                      </a:r>
                      <a:r>
                        <a:rPr lang="en-GB" sz="1800" dirty="0" err="1" smtClean="0">
                          <a:latin typeface="Consolas" panose="020B0609020204030204" pitchFamily="49" charset="0"/>
                          <a:cs typeface="Consolas" panose="020B0609020204030204" pitchFamily="49" charset="0"/>
                        </a:rPr>
                        <a:t>PrimaryKey</a:t>
                      </a:r>
                      <a:r>
                        <a:rPr lang="en-GB" sz="1800" dirty="0" smtClean="0">
                          <a:latin typeface="Consolas" panose="020B0609020204030204" pitchFamily="49" charset="0"/>
                          <a:cs typeface="Consolas" panose="020B0609020204030204" pitchFamily="49" charset="0"/>
                        </a:rPr>
                        <a:t>] </a:t>
                      </a:r>
                      <a:r>
                        <a:rPr lang="en-GB" sz="1800" dirty="0" smtClean="0"/>
                        <a:t>attribute</a:t>
                      </a:r>
                      <a:endParaRPr lang="en-GB" sz="1800" dirty="0"/>
                    </a:p>
                  </a:txBody>
                  <a:tcPr marL="89642" marR="89642" marT="44821" marB="44821"/>
                </a:tc>
                <a:extLst>
                  <a:ext uri="{0D108BD9-81ED-4DB2-BD59-A6C34878D82A}">
                    <a16:rowId xmlns:a16="http://schemas.microsoft.com/office/drawing/2014/main" xmlns="" val="10001"/>
                  </a:ext>
                </a:extLst>
              </a:tr>
              <a:tr h="647542">
                <a:tc>
                  <a:txBody>
                    <a:bodyPr/>
                    <a:lstStyle/>
                    <a:p>
                      <a:r>
                        <a:rPr lang="en-GB" sz="1800" dirty="0" smtClean="0"/>
                        <a:t>UNIQUE</a:t>
                      </a:r>
                      <a:endParaRPr lang="en-GB" sz="1800" dirty="0"/>
                    </a:p>
                  </a:txBody>
                  <a:tcPr marL="89642" marR="89642" marT="44821" marB="44821"/>
                </a:tc>
                <a:tc>
                  <a:txBody>
                    <a:bodyPr/>
                    <a:lstStyle/>
                    <a:p>
                      <a:r>
                        <a:rPr lang="en-GB" sz="1800" dirty="0" smtClean="0"/>
                        <a:t>Column constraint enforces unique values in that</a:t>
                      </a:r>
                      <a:r>
                        <a:rPr lang="en-GB" sz="1800" baseline="0" dirty="0" smtClean="0"/>
                        <a:t> </a:t>
                      </a:r>
                      <a:r>
                        <a:rPr lang="en-GB" sz="1800" dirty="0" smtClean="0"/>
                        <a:t>column</a:t>
                      </a:r>
                      <a:endParaRPr lang="en-GB" sz="1800" dirty="0"/>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800" dirty="0" smtClean="0"/>
                        <a:t>Declare by using</a:t>
                      </a:r>
                      <a:br>
                        <a:rPr lang="en-GB" sz="1800" dirty="0" smtClean="0"/>
                      </a:br>
                      <a:r>
                        <a:rPr lang="en-GB" sz="1800" kern="1200" dirty="0" smtClean="0">
                          <a:solidFill>
                            <a:schemeClr val="dk1"/>
                          </a:solidFill>
                          <a:latin typeface="Consolas" panose="020B0609020204030204" pitchFamily="49" charset="0"/>
                          <a:ea typeface="+mn-ea"/>
                          <a:cs typeface="Consolas" panose="020B0609020204030204" pitchFamily="49" charset="0"/>
                        </a:rPr>
                        <a:t>[Unique] </a:t>
                      </a:r>
                      <a:r>
                        <a:rPr lang="en-GB" sz="1800" dirty="0" smtClean="0"/>
                        <a:t>attribute</a:t>
                      </a:r>
                    </a:p>
                  </a:txBody>
                  <a:tcPr marL="89642" marR="89642" marT="44821" marB="44821"/>
                </a:tc>
                <a:extLst>
                  <a:ext uri="{0D108BD9-81ED-4DB2-BD59-A6C34878D82A}">
                    <a16:rowId xmlns:a16="http://schemas.microsoft.com/office/drawing/2014/main" xmlns="" val="10002"/>
                  </a:ext>
                </a:extLst>
              </a:tr>
              <a:tr h="647542">
                <a:tc>
                  <a:txBody>
                    <a:bodyPr/>
                    <a:lstStyle/>
                    <a:p>
                      <a:r>
                        <a:rPr lang="en-GB" sz="1800" dirty="0" smtClean="0"/>
                        <a:t>NOT NULL</a:t>
                      </a:r>
                      <a:endParaRPr lang="en-GB" sz="1800" dirty="0"/>
                    </a:p>
                  </a:txBody>
                  <a:tcPr marL="89642" marR="89642" marT="44821" marB="44821"/>
                </a:tc>
                <a:tc>
                  <a:txBody>
                    <a:bodyPr/>
                    <a:lstStyle/>
                    <a:p>
                      <a:r>
                        <a:rPr lang="en-GB" sz="1800" dirty="0" smtClean="0"/>
                        <a:t>Column constraint prevents</a:t>
                      </a:r>
                      <a:r>
                        <a:rPr lang="en-GB" sz="1800" baseline="0" dirty="0" smtClean="0"/>
                        <a:t> null values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a16="http://schemas.microsoft.com/office/drawing/2014/main" xmlns="" val="10003"/>
                  </a:ext>
                </a:extLst>
              </a:tr>
              <a:tr h="926493">
                <a:tc>
                  <a:txBody>
                    <a:bodyPr/>
                    <a:lstStyle/>
                    <a:p>
                      <a:r>
                        <a:rPr lang="en-GB" sz="1800" dirty="0" smtClean="0"/>
                        <a:t>CHECK</a:t>
                      </a:r>
                      <a:endParaRPr lang="en-GB" sz="1800" dirty="0"/>
                    </a:p>
                  </a:txBody>
                  <a:tcPr marL="89642" marR="89642" marT="44821" marB="44821"/>
                </a:tc>
                <a:tc>
                  <a:txBody>
                    <a:bodyPr/>
                    <a:lstStyle/>
                    <a:p>
                      <a:r>
                        <a:rPr lang="en-GB" sz="1800" dirty="0" smtClean="0"/>
                        <a:t>Column or Table constraint: constraint expression is evaluated</a:t>
                      </a:r>
                      <a:r>
                        <a:rPr lang="en-GB" sz="1800" baseline="0" dirty="0" smtClean="0"/>
                        <a:t> on every insert or update, and if ‘0’ returned, constraint fails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a16="http://schemas.microsoft.com/office/drawing/2014/main" xmlns="" val="10004"/>
                  </a:ext>
                </a:extLst>
              </a:tr>
            </a:tbl>
          </a:graphicData>
        </a:graphic>
      </p:graphicFrame>
      <p:sp>
        <p:nvSpPr>
          <p:cNvPr id="5" name="TextBox 4"/>
          <p:cNvSpPr txBox="1"/>
          <p:nvPr/>
        </p:nvSpPr>
        <p:spPr>
          <a:xfrm>
            <a:off x="268928" y="5879365"/>
            <a:ext cx="10267191" cy="615522"/>
          </a:xfrm>
          <a:prstGeom prst="rect">
            <a:avLst/>
          </a:prstGeom>
          <a:noFill/>
        </p:spPr>
        <p:txBody>
          <a:bodyPr wrap="square" lIns="179285" tIns="143428" rIns="179285" bIns="143428" rtlCol="0">
            <a:spAutoFit/>
          </a:bodyPr>
          <a:lstStyle/>
          <a:p>
            <a:pPr>
              <a:lnSpc>
                <a:spcPct val="90000"/>
              </a:lnSpc>
              <a:spcAft>
                <a:spcPts val="588"/>
              </a:spcAft>
            </a:pPr>
            <a:r>
              <a:rPr lang="en-GB" sz="2353" dirty="0">
                <a:gradFill>
                  <a:gsLst>
                    <a:gs pos="2917">
                      <a:schemeClr val="tx1"/>
                    </a:gs>
                    <a:gs pos="30000">
                      <a:schemeClr val="tx1"/>
                    </a:gs>
                  </a:gsLst>
                  <a:lin ang="5400000" scaled="0"/>
                </a:gradFill>
              </a:rPr>
              <a:t>See </a:t>
            </a:r>
            <a:r>
              <a:rPr lang="en-GB" sz="2353" dirty="0">
                <a:solidFill>
                  <a:schemeClr val="bg2">
                    <a:lumMod val="25000"/>
                  </a:schemeClr>
                </a:solidFill>
              </a:rPr>
              <a:t>http://sqlite.org/lang_createtable.html </a:t>
            </a:r>
            <a:r>
              <a:rPr lang="en-GB" sz="2353" dirty="0">
                <a:gradFill>
                  <a:gsLst>
                    <a:gs pos="2917">
                      <a:schemeClr val="tx1"/>
                    </a:gs>
                    <a:gs pos="30000">
                      <a:schemeClr val="tx1"/>
                    </a:gs>
                  </a:gsLst>
                  <a:lin ang="5400000" scaled="0"/>
                </a:gradFill>
              </a:rPr>
              <a:t>for more information</a:t>
            </a:r>
          </a:p>
        </p:txBody>
      </p:sp>
    </p:spTree>
    <p:extLst>
      <p:ext uri="{BB962C8B-B14F-4D97-AF65-F5344CB8AC3E}">
        <p14:creationId xmlns:p14="http://schemas.microsoft.com/office/powerpoint/2010/main" val="24912715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Indexes</a:t>
            </a:r>
            <a:endParaRPr lang="en-GB" dirty="0"/>
          </a:p>
        </p:txBody>
      </p:sp>
      <p:sp>
        <p:nvSpPr>
          <p:cNvPr id="3" name="Text Placeholder 2"/>
          <p:cNvSpPr>
            <a:spLocks noGrp="1"/>
          </p:cNvSpPr>
          <p:nvPr>
            <p:ph type="body" sz="quarter" idx="10"/>
          </p:nvPr>
        </p:nvSpPr>
        <p:spPr/>
        <p:txBody>
          <a:bodyPr/>
          <a:lstStyle/>
          <a:p>
            <a:r>
              <a:rPr lang="en-GB" sz="2666" dirty="0"/>
              <a:t>Index is created automatically for PRIMARY KEY columns</a:t>
            </a:r>
          </a:p>
          <a:p>
            <a:r>
              <a:rPr lang="en-GB" sz="2666" dirty="0"/>
              <a:t>Important to create indices on foreign key columns or columns used to select records from large tables</a:t>
            </a:r>
            <a:r>
              <a:rPr lang="en-GB" dirty="0"/>
              <a:t/>
            </a:r>
            <a:br>
              <a:rPr lang="en-GB" dirty="0"/>
            </a:br>
            <a:endParaRPr lang="en-GB" dirty="0"/>
          </a:p>
          <a:p>
            <a:r>
              <a:rPr lang="en-GB" dirty="0"/>
              <a:t>				</a:t>
            </a:r>
          </a:p>
        </p:txBody>
      </p:sp>
      <p:sp>
        <p:nvSpPr>
          <p:cNvPr id="5" name="Rectangle 1"/>
          <p:cNvSpPr>
            <a:spLocks noChangeArrowheads="1"/>
          </p:cNvSpPr>
          <p:nvPr/>
        </p:nvSpPr>
        <p:spPr bwMode="auto">
          <a:xfrm>
            <a:off x="448602" y="2934853"/>
            <a:ext cx="11153611" cy="2534489"/>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Create index on Foreign Key column</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@"CREATE INDEX IF NOT EXISTS </a:t>
            </a:r>
            <a:br>
              <a:rPr lang="en-US" sz="1765" dirty="0">
                <a:solidFill>
                  <a:srgbClr val="A31515"/>
                </a:solidFill>
                <a:latin typeface="Consolas" panose="020B0609020204030204" pitchFamily="49" charset="0"/>
                <a:cs typeface="Consolas" panose="020B0609020204030204" pitchFamily="49" charset="0"/>
              </a:rPr>
            </a:br>
            <a:r>
              <a:rPr lang="en-US" sz="1765" dirty="0">
                <a:solidFill>
                  <a:srgbClr val="A31515"/>
                </a:solidFill>
                <a:latin typeface="Consolas" panose="020B0609020204030204" pitchFamily="49" charset="0"/>
                <a:cs typeface="Consolas" panose="020B0609020204030204" pitchFamily="49" charset="0"/>
              </a:rPr>
              <a:t>        </a:t>
            </a:r>
            <a:r>
              <a:rPr lang="en-US" sz="1765" dirty="0" err="1">
                <a:solidFill>
                  <a:srgbClr val="A31515"/>
                </a:solidFill>
                <a:latin typeface="Consolas" panose="020B0609020204030204" pitchFamily="49" charset="0"/>
                <a:cs typeface="Consolas" panose="020B0609020204030204" pitchFamily="49" charset="0"/>
              </a:rPr>
              <a:t>fk_customer_project_idx</a:t>
            </a:r>
            <a:endParaRPr lang="en-US" sz="1765" dirty="0">
              <a:solidFill>
                <a:srgbClr val="A31515"/>
              </a:solidFill>
              <a:latin typeface="Consolas" panose="020B0609020204030204" pitchFamily="49" charset="0"/>
              <a:cs typeface="Consolas" panose="020B0609020204030204" pitchFamily="49" charset="0"/>
            </a:endParaRPr>
          </a:p>
          <a:p>
            <a:pPr defTabSz="896328" eaLnBrk="0" fontAlgn="base" hangingPunct="0">
              <a:spcBef>
                <a:spcPct val="0"/>
              </a:spcBef>
              <a:spcAft>
                <a:spcPct val="0"/>
              </a:spcAft>
            </a:pPr>
            <a:r>
              <a:rPr lang="en-US" sz="1765" dirty="0">
                <a:solidFill>
                  <a:srgbClr val="A31515"/>
                </a:solidFill>
                <a:latin typeface="Consolas" panose="020B0609020204030204" pitchFamily="49" charset="0"/>
                <a:cs typeface="Consolas" panose="020B0609020204030204" pitchFamily="49" charset="0"/>
              </a:rPr>
              <a:t>        ON project (</a:t>
            </a:r>
            <a:r>
              <a:rPr lang="en-US" sz="1765" dirty="0" err="1">
                <a:solidFill>
                  <a:srgbClr val="A31515"/>
                </a:solidFill>
                <a:latin typeface="Consolas" panose="020B0609020204030204" pitchFamily="49" charset="0"/>
                <a:cs typeface="Consolas" panose="020B0609020204030204" pitchFamily="49" charset="0"/>
              </a:rPr>
              <a:t>customerId</a:t>
            </a:r>
            <a:r>
              <a:rPr lang="en-US" sz="1765" dirty="0">
                <a:solidFill>
                  <a:srgbClr val="A31515"/>
                </a:solidFill>
                <a:latin typeface="Consolas" panose="020B0609020204030204" pitchFamily="49" charset="0"/>
                <a:cs typeface="Consolas" panose="020B0609020204030204" pitchFamily="49" charset="0"/>
              </a:rPr>
              <a:t>) ASC"</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p:txBody>
      </p:sp>
    </p:spTree>
    <p:extLst>
      <p:ext uri="{BB962C8B-B14F-4D97-AF65-F5344CB8AC3E}">
        <p14:creationId xmlns:p14="http://schemas.microsoft.com/office/powerpoint/2010/main" val="20549760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a:t>
            </a:r>
            <a:r>
              <a:rPr lang="en-US" dirty="0" smtClean="0"/>
              <a:t>ools</a:t>
            </a:r>
            <a:endParaRPr lang="en-US" dirty="0"/>
          </a:p>
        </p:txBody>
      </p:sp>
    </p:spTree>
    <p:extLst>
      <p:ext uri="{BB962C8B-B14F-4D97-AF65-F5344CB8AC3E}">
        <p14:creationId xmlns:p14="http://schemas.microsoft.com/office/powerpoint/2010/main" val="29058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sqlite3.exe</a:t>
            </a:r>
            <a:endParaRPr lang="en-GB" dirty="0"/>
          </a:p>
        </p:txBody>
      </p:sp>
      <p:sp>
        <p:nvSpPr>
          <p:cNvPr id="4" name="Text Placeholder 3"/>
          <p:cNvSpPr>
            <a:spLocks noGrp="1"/>
          </p:cNvSpPr>
          <p:nvPr>
            <p:ph type="body" sz="quarter" idx="10"/>
          </p:nvPr>
        </p:nvSpPr>
        <p:spPr/>
        <p:txBody>
          <a:bodyPr/>
          <a:lstStyle/>
          <a:p>
            <a:r>
              <a:rPr lang="en-GB" dirty="0" smtClean="0"/>
              <a:t>Download command line tool from sqlite.org</a:t>
            </a:r>
            <a:endParaRPr lang="en-GB" dirty="0"/>
          </a:p>
        </p:txBody>
      </p:sp>
      <p:pic>
        <p:nvPicPr>
          <p:cNvPr id="5" name="Picture 4"/>
          <p:cNvPicPr>
            <a:picLocks noChangeAspect="1"/>
          </p:cNvPicPr>
          <p:nvPr/>
        </p:nvPicPr>
        <p:blipFill>
          <a:blip r:embed="rId2"/>
          <a:stretch>
            <a:fillRect/>
          </a:stretch>
        </p:blipFill>
        <p:spPr>
          <a:xfrm>
            <a:off x="1760675" y="1987672"/>
            <a:ext cx="7703905" cy="4695314"/>
          </a:xfrm>
          <a:prstGeom prst="rect">
            <a:avLst/>
          </a:prstGeom>
        </p:spPr>
      </p:pic>
    </p:spTree>
    <p:extLst>
      <p:ext uri="{BB962C8B-B14F-4D97-AF65-F5344CB8AC3E}">
        <p14:creationId xmlns:p14="http://schemas.microsoft.com/office/powerpoint/2010/main" val="37000108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IDEs</a:t>
            </a:r>
            <a:endParaRPr lang="en-GB" dirty="0"/>
          </a:p>
        </p:txBody>
      </p:sp>
      <p:sp>
        <p:nvSpPr>
          <p:cNvPr id="4" name="Text Placeholder 3"/>
          <p:cNvSpPr>
            <a:spLocks noGrp="1"/>
          </p:cNvSpPr>
          <p:nvPr>
            <p:ph type="body" sz="quarter" idx="10"/>
          </p:nvPr>
        </p:nvSpPr>
        <p:spPr/>
        <p:txBody>
          <a:bodyPr/>
          <a:lstStyle/>
          <a:p>
            <a:r>
              <a:rPr lang="en-GB" sz="3529" dirty="0"/>
              <a:t>For those who prefer a GUI, see the list of IDEs at </a:t>
            </a:r>
            <a:r>
              <a:rPr lang="en-GB" sz="3200" dirty="0">
                <a:hlinkClick r:id="rId2"/>
              </a:rPr>
              <a:t>http://www.sqlite.org/cvstrac/wiki?p=ManagementTools</a:t>
            </a:r>
            <a:r>
              <a:rPr lang="en-GB" sz="3200" dirty="0"/>
              <a:t> </a:t>
            </a:r>
          </a:p>
          <a:p>
            <a:r>
              <a:rPr lang="en-GB" sz="3529" dirty="0" smtClean="0"/>
              <a:t>Some popular </a:t>
            </a:r>
            <a:r>
              <a:rPr lang="en-GB" sz="3529" dirty="0"/>
              <a:t>ones include:</a:t>
            </a:r>
          </a:p>
          <a:p>
            <a:r>
              <a:rPr lang="en-GB" sz="3529" dirty="0"/>
              <a:t>	</a:t>
            </a:r>
            <a:r>
              <a:rPr lang="en-GB" sz="3529" dirty="0" smtClean="0"/>
              <a:t>SQLite Studio</a:t>
            </a:r>
            <a:r>
              <a:rPr lang="en-GB" sz="3529" dirty="0"/>
              <a:t/>
            </a:r>
            <a:br>
              <a:rPr lang="en-GB" sz="3529" dirty="0"/>
            </a:br>
            <a:r>
              <a:rPr lang="en-GB" sz="3529" dirty="0"/>
              <a:t>	</a:t>
            </a:r>
            <a:r>
              <a:rPr lang="en-GB" sz="3200" dirty="0">
                <a:hlinkClick r:id="rId3"/>
              </a:rPr>
              <a:t>http://sqlitestudio.pl/</a:t>
            </a:r>
            <a:r>
              <a:rPr lang="en-GB" sz="3200" dirty="0"/>
              <a:t> </a:t>
            </a:r>
          </a:p>
          <a:p>
            <a:r>
              <a:rPr lang="en-GB" sz="3529" dirty="0"/>
              <a:t>	</a:t>
            </a:r>
            <a:r>
              <a:rPr lang="en-GB" sz="3529" dirty="0" smtClean="0"/>
              <a:t>SQLite </a:t>
            </a:r>
            <a:r>
              <a:rPr lang="en-GB" sz="3529" dirty="0"/>
              <a:t>Expert</a:t>
            </a:r>
            <a:br>
              <a:rPr lang="en-GB" sz="3529" dirty="0"/>
            </a:br>
            <a:r>
              <a:rPr lang="en-GB" sz="3529" dirty="0"/>
              <a:t>	</a:t>
            </a:r>
            <a:r>
              <a:rPr lang="en-GB" sz="3200" dirty="0">
                <a:hlinkClick r:id="rId4"/>
              </a:rPr>
              <a:t>http://www.sqliteexpert.com/</a:t>
            </a:r>
            <a:r>
              <a:rPr lang="en-GB" sz="3529" dirty="0"/>
              <a:t> </a:t>
            </a:r>
          </a:p>
          <a:p>
            <a:r>
              <a:rPr lang="en-GB" sz="3529" dirty="0"/>
              <a:t>	 </a:t>
            </a:r>
          </a:p>
        </p:txBody>
      </p:sp>
      <p:pic>
        <p:nvPicPr>
          <p:cNvPr id="5" name="Picture 4"/>
          <p:cNvPicPr>
            <a:picLocks noChangeAspect="1"/>
          </p:cNvPicPr>
          <p:nvPr/>
        </p:nvPicPr>
        <p:blipFill>
          <a:blip r:embed="rId5"/>
          <a:stretch>
            <a:fillRect/>
          </a:stretch>
        </p:blipFill>
        <p:spPr>
          <a:xfrm>
            <a:off x="7412403" y="2721032"/>
            <a:ext cx="4657293" cy="3064522"/>
          </a:xfrm>
          <a:prstGeom prst="rect">
            <a:avLst/>
          </a:prstGeom>
        </p:spPr>
      </p:pic>
    </p:spTree>
    <p:extLst>
      <p:ext uri="{BB962C8B-B14F-4D97-AF65-F5344CB8AC3E}">
        <p14:creationId xmlns:p14="http://schemas.microsoft.com/office/powerpoint/2010/main" val="291632374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debugging tool</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646216" y="1365972"/>
            <a:ext cx="8901263" cy="5271024"/>
          </a:xfrm>
          <a:prstGeom prst="rect">
            <a:avLst/>
          </a:prstGeom>
        </p:spPr>
      </p:pic>
    </p:spTree>
    <p:extLst>
      <p:ext uri="{BB962C8B-B14F-4D97-AF65-F5344CB8AC3E}">
        <p14:creationId xmlns:p14="http://schemas.microsoft.com/office/powerpoint/2010/main" val="24191280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spect="1"/>
          </p:cNvSpPr>
          <p:nvPr>
            <p:ph type="title"/>
          </p:nvPr>
        </p:nvSpPr>
        <p:spPr/>
        <p:txBody>
          <a:bodyPr vert="horz" wrap="square" lIns="102399" tIns="51198" rIns="102399" bIns="51198" rtlCol="0" anchor="t" anchorCtr="0">
            <a:noAutofit/>
          </a:bodyPr>
          <a:lstStyle/>
          <a:p>
            <a:r>
              <a:rPr lang="en-US" dirty="0" smtClean="0"/>
              <a:t>Complex Schema</a:t>
            </a:r>
            <a:endParaRPr lang="en-US" dirty="0"/>
          </a:p>
        </p:txBody>
      </p:sp>
      <p:sp>
        <p:nvSpPr>
          <p:cNvPr id="10" name="Content Placeholder 3"/>
          <p:cNvSpPr>
            <a:spLocks noGrp="1" noChangeAspect="1"/>
          </p:cNvSpPr>
          <p:nvPr>
            <p:ph type="body" sz="quarter" idx="10"/>
          </p:nvPr>
        </p:nvSpPr>
        <p:spPr>
          <a:prstGeom prst="rect">
            <a:avLst/>
          </a:prstGeom>
        </p:spPr>
        <p:txBody>
          <a:bodyPr vert="horz" lIns="102399" tIns="51198" rIns="102399" bIns="51198" rtlCol="0">
            <a:normAutofit/>
          </a:bodyPr>
          <a:lstStyle/>
          <a:p>
            <a:r>
              <a:rPr lang="en-US" sz="2700" dirty="0"/>
              <a:t>Numerous relationships and constraints</a:t>
            </a:r>
          </a:p>
          <a:p>
            <a:r>
              <a:rPr lang="en-US" sz="2700" dirty="0"/>
              <a:t>Example: Shopping List</a:t>
            </a:r>
          </a:p>
          <a:p>
            <a:pPr marL="336145" lvl="1"/>
            <a:r>
              <a:rPr lang="en-US" dirty="0" smtClean="0"/>
              <a:t>7 tables</a:t>
            </a:r>
          </a:p>
          <a:p>
            <a:pPr marL="336145" lvl="1"/>
            <a:r>
              <a:rPr lang="en-US" dirty="0" smtClean="0"/>
              <a:t>100s of records</a:t>
            </a:r>
          </a:p>
          <a:p>
            <a:pPr marL="336145" lvl="1"/>
            <a:r>
              <a:rPr lang="en-US" dirty="0" smtClean="0"/>
              <a:t>5 foreign keys</a:t>
            </a:r>
          </a:p>
        </p:txBody>
      </p:sp>
      <p:sp>
        <p:nvSpPr>
          <p:cNvPr id="11"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7321457" y="1721983"/>
          <a:ext cx="4043262" cy="4220564"/>
        </p:xfrm>
        <a:graphic>
          <a:graphicData uri="http://schemas.openxmlformats.org/presentationml/2006/ole">
            <mc:AlternateContent xmlns:mc="http://schemas.openxmlformats.org/markup-compatibility/2006">
              <mc:Choice xmlns:v="urn:schemas-microsoft-com:vml" Requires="v">
                <p:oleObj spid="_x0000_s1034" name="Visio" r:id="rId4" imgW="5349132" imgH="5440632" progId="Visio.Drawing.11">
                  <p:embed/>
                </p:oleObj>
              </mc:Choice>
              <mc:Fallback>
                <p:oleObj name="Visio" r:id="rId4" imgW="5349132" imgH="5440632" progId="Visio.Drawing.11">
                  <p:embed/>
                  <p:pic>
                    <p:nvPicPr>
                      <p:cNvPr id="12" name="Object 11"/>
                      <p:cNvPicPr>
                        <a:picLocks noChangeAspect="1" noChangeArrowheads="1"/>
                      </p:cNvPicPr>
                      <p:nvPr/>
                    </p:nvPicPr>
                    <p:blipFill>
                      <a:blip r:embed="rId5"/>
                      <a:srcRect/>
                      <a:stretch>
                        <a:fillRect/>
                      </a:stretch>
                    </p:blipFill>
                    <p:spPr bwMode="auto">
                      <a:xfrm>
                        <a:off x="7321457" y="1721983"/>
                        <a:ext cx="4043262" cy="4220564"/>
                      </a:xfrm>
                      <a:prstGeom prst="rect">
                        <a:avLst/>
                      </a:prstGeom>
                      <a:noFill/>
                      <a:extLst/>
                    </p:spPr>
                  </p:pic>
                </p:oleObj>
              </mc:Fallback>
            </mc:AlternateContent>
          </a:graphicData>
        </a:graphic>
      </p:graphicFrame>
      <p:pic>
        <p:nvPicPr>
          <p:cNvPr id="13" name="Picture 3" descr="D:\SevenAppHA\private\AppPlatform\HeroApps\ShoppingList\ShoppingListPhone\icon.shopp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1458" y="233325"/>
            <a:ext cx="838081" cy="83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4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Transferring databases to desktop</a:t>
            </a:r>
            <a:endParaRPr lang="en-GB" dirty="0"/>
          </a:p>
        </p:txBody>
      </p:sp>
      <p:sp>
        <p:nvSpPr>
          <p:cNvPr id="3" name="Text Placeholder 2"/>
          <p:cNvSpPr>
            <a:spLocks noGrp="1"/>
          </p:cNvSpPr>
          <p:nvPr>
            <p:ph type="body" sz="quarter" idx="10"/>
          </p:nvPr>
        </p:nvSpPr>
        <p:spPr>
          <a:xfrm>
            <a:off x="257175" y="1204913"/>
            <a:ext cx="10202442" cy="5653087"/>
          </a:xfrm>
        </p:spPr>
        <p:txBody>
          <a:bodyPr/>
          <a:lstStyle/>
          <a:p>
            <a:r>
              <a:rPr lang="en-GB" sz="2745" dirty="0" smtClean="0"/>
              <a:t>For Desktop: go </a:t>
            </a:r>
            <a:r>
              <a:rPr lang="en-GB" sz="2745" dirty="0"/>
              <a:t>to %USERPROFILE%\</a:t>
            </a:r>
            <a:r>
              <a:rPr lang="en-GB" sz="2745" dirty="0" err="1"/>
              <a:t>AppData</a:t>
            </a:r>
            <a:r>
              <a:rPr lang="en-GB" sz="2745" dirty="0"/>
              <a:t>\Local\Packages\{</a:t>
            </a:r>
            <a:r>
              <a:rPr lang="en-GB" sz="2745" dirty="0" err="1"/>
              <a:t>PackageId</a:t>
            </a:r>
            <a:r>
              <a:rPr lang="en-GB" sz="2745" dirty="0"/>
              <a:t>} </a:t>
            </a:r>
            <a:endParaRPr lang="en-GB" sz="2745" dirty="0" smtClean="0"/>
          </a:p>
          <a:p>
            <a:endParaRPr lang="en-GB" sz="2745" b="1" dirty="0" smtClean="0"/>
          </a:p>
          <a:p>
            <a:r>
              <a:rPr lang="en-GB" sz="2745" b="1" dirty="0" smtClean="0"/>
              <a:t>For Mobile: </a:t>
            </a:r>
            <a:br>
              <a:rPr lang="en-GB" sz="2745" b="1" dirty="0" smtClean="0"/>
            </a:br>
            <a:r>
              <a:rPr lang="en-GB" sz="2745" b="1" dirty="0" smtClean="0"/>
              <a:t>Windows Phone Power Tools for WP8.1 – </a:t>
            </a:r>
            <a:r>
              <a:rPr lang="en-GB" sz="2745" b="1" dirty="0" smtClean="0">
                <a:hlinkClick r:id="rId2"/>
              </a:rPr>
              <a:t>https://wptools.codeplex.com</a:t>
            </a:r>
            <a:r>
              <a:rPr lang="en-GB" sz="2745" b="1" dirty="0" smtClean="0"/>
              <a:t> </a:t>
            </a:r>
            <a:br>
              <a:rPr lang="en-GB" sz="2745" b="1" dirty="0" smtClean="0"/>
            </a:br>
            <a:r>
              <a:rPr lang="en-GB" sz="2745" b="1" dirty="0" smtClean="0"/>
              <a:t>Still works with Windows 10 devices</a:t>
            </a:r>
            <a:br>
              <a:rPr lang="en-GB" sz="2745" b="1" dirty="0" smtClean="0"/>
            </a:br>
            <a:r>
              <a:rPr lang="en-GB" sz="2000" dirty="0" smtClean="0">
                <a:latin typeface="+mn-lt"/>
              </a:rPr>
              <a:t>Although you must install the VS2013 – Windows Phone 8.0 SDK </a:t>
            </a:r>
            <a:br>
              <a:rPr lang="en-GB" sz="2000" dirty="0" smtClean="0">
                <a:latin typeface="+mn-lt"/>
              </a:rPr>
            </a:br>
            <a:r>
              <a:rPr lang="en-GB" sz="2000" dirty="0" smtClean="0">
                <a:latin typeface="+mn-lt"/>
              </a:rPr>
              <a:t>to install a device connectivity DLL dependency.</a:t>
            </a:r>
            <a:endParaRPr lang="en-GB" sz="1600" b="1" dirty="0">
              <a:latin typeface="+mn-lt"/>
            </a:endParaRPr>
          </a:p>
          <a:p>
            <a:endParaRPr lang="en-GB" sz="1176" dirty="0"/>
          </a:p>
          <a:p>
            <a:r>
              <a:rPr lang="en-GB" sz="588" dirty="0" smtClean="0"/>
              <a:t> </a:t>
            </a:r>
            <a:endParaRPr lang="en-GB" sz="588" dirty="0"/>
          </a:p>
          <a:p>
            <a:pPr lvl="1"/>
            <a:endParaRPr lang="en-GB" dirty="0"/>
          </a:p>
        </p:txBody>
      </p:sp>
      <p:pic>
        <p:nvPicPr>
          <p:cNvPr id="6" name="Picture 5"/>
          <p:cNvPicPr>
            <a:picLocks noChangeAspect="1"/>
          </p:cNvPicPr>
          <p:nvPr/>
        </p:nvPicPr>
        <p:blipFill>
          <a:blip r:embed="rId3"/>
          <a:stretch>
            <a:fillRect/>
          </a:stretch>
        </p:blipFill>
        <p:spPr>
          <a:xfrm>
            <a:off x="7632441" y="2769032"/>
            <a:ext cx="4290321" cy="3183870"/>
          </a:xfrm>
          <a:prstGeom prst="rect">
            <a:avLst/>
          </a:prstGeom>
        </p:spPr>
      </p:pic>
    </p:spTree>
    <p:extLst>
      <p:ext uri="{BB962C8B-B14F-4D97-AF65-F5344CB8AC3E}">
        <p14:creationId xmlns:p14="http://schemas.microsoft.com/office/powerpoint/2010/main" val="356080250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0"/>
          </p:nvPr>
        </p:nvSpPr>
        <p:spPr/>
        <p:txBody>
          <a:bodyPr/>
          <a:lstStyle/>
          <a:p>
            <a:r>
              <a:rPr lang="en-GB" dirty="0" smtClean="0"/>
              <a:t>Tools</a:t>
            </a:r>
            <a:endParaRPr lang="en-GB" dirty="0"/>
          </a:p>
        </p:txBody>
      </p:sp>
      <p:sp>
        <p:nvSpPr>
          <p:cNvPr id="4" name="Title 3"/>
          <p:cNvSpPr>
            <a:spLocks noGrp="1"/>
          </p:cNvSpPr>
          <p:nvPr>
            <p:ph type="ctrTitle"/>
          </p:nvPr>
        </p:nvSpPr>
        <p:spPr/>
        <p:txBody>
          <a:bodyPr/>
          <a:lstStyle/>
          <a:p>
            <a:r>
              <a:rPr lang="en-GB" dirty="0" smtClean="0"/>
              <a:t>Tools</a:t>
            </a:r>
            <a:endParaRPr lang="en-GB" dirty="0"/>
          </a:p>
        </p:txBody>
      </p:sp>
    </p:spTree>
    <p:extLst>
      <p:ext uri="{BB962C8B-B14F-4D97-AF65-F5344CB8AC3E}">
        <p14:creationId xmlns:p14="http://schemas.microsoft.com/office/powerpoint/2010/main" val="27416531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Frameworks that use SQLite</a:t>
            </a:r>
            <a:endParaRPr lang="en-GB" dirty="0"/>
          </a:p>
        </p:txBody>
      </p:sp>
      <p:sp>
        <p:nvSpPr>
          <p:cNvPr id="7" name="Content Placeholder 6"/>
          <p:cNvSpPr>
            <a:spLocks noGrp="1"/>
          </p:cNvSpPr>
          <p:nvPr>
            <p:ph sz="quarter" idx="15"/>
          </p:nvPr>
        </p:nvSpPr>
        <p:spPr/>
        <p:txBody>
          <a:bodyPr/>
          <a:lstStyle/>
          <a:p>
            <a:r>
              <a:rPr lang="en-GB" sz="2800" dirty="0" smtClean="0"/>
              <a:t>Entity Framework 7</a:t>
            </a:r>
            <a:endParaRPr lang="en-GB" sz="2800" dirty="0"/>
          </a:p>
        </p:txBody>
      </p:sp>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71093" y="2388636"/>
            <a:ext cx="4959698" cy="2603280"/>
          </a:xfrm>
          <a:prstGeom prst="rect">
            <a:avLst/>
          </a:prstGeom>
        </p:spPr>
      </p:pic>
      <p:sp>
        <p:nvSpPr>
          <p:cNvPr id="9" name="TextBox 8"/>
          <p:cNvSpPr txBox="1"/>
          <p:nvPr/>
        </p:nvSpPr>
        <p:spPr>
          <a:xfrm>
            <a:off x="540464" y="1187620"/>
            <a:ext cx="4730621" cy="997196"/>
          </a:xfrm>
          <a:prstGeom prst="rect">
            <a:avLst/>
          </a:prstGeom>
          <a:noFill/>
        </p:spPr>
        <p:txBody>
          <a:bodyPr wrap="square" lIns="137160" tIns="109728" rIns="137160" bIns="109728" rtlCol="0">
            <a:spAutoFit/>
          </a:bodyPr>
          <a:lstStyle/>
          <a:p>
            <a:pPr>
              <a:lnSpc>
                <a:spcPct val="90000"/>
              </a:lnSpc>
              <a:spcBef>
                <a:spcPts val="600"/>
              </a:spcBef>
            </a:pPr>
            <a:r>
              <a:rPr lang="en-GB" sz="2800" b="1" dirty="0">
                <a:latin typeface="+mj-lt"/>
              </a:rPr>
              <a:t>Azure App Service Mobile Apps</a:t>
            </a:r>
          </a:p>
        </p:txBody>
      </p:sp>
      <p:sp>
        <p:nvSpPr>
          <p:cNvPr id="10" name="TextBox 9"/>
          <p:cNvSpPr txBox="1"/>
          <p:nvPr/>
        </p:nvSpPr>
        <p:spPr>
          <a:xfrm>
            <a:off x="547014" y="5261723"/>
            <a:ext cx="4889952" cy="720197"/>
          </a:xfrm>
          <a:prstGeom prst="rect">
            <a:avLst/>
          </a:prstGeom>
          <a:noFill/>
        </p:spPr>
        <p:txBody>
          <a:bodyPr wrap="square" lIns="137160" tIns="109728" rIns="137160" bIns="109728" rtlCol="0">
            <a:spAutoFit/>
          </a:bodyPr>
          <a:lstStyle/>
          <a:p>
            <a:pPr>
              <a:lnSpc>
                <a:spcPct val="90000"/>
              </a:lnSpc>
              <a:spcBef>
                <a:spcPts val="600"/>
              </a:spcBef>
            </a:pPr>
            <a:r>
              <a:rPr lang="en-GB" dirty="0" smtClean="0"/>
              <a:t>Easy to implement offline data sync uses SQLite for local data storage</a:t>
            </a:r>
          </a:p>
        </p:txBody>
      </p:sp>
      <p:grpSp>
        <p:nvGrpSpPr>
          <p:cNvPr id="11" name="Group 10"/>
          <p:cNvGrpSpPr/>
          <p:nvPr/>
        </p:nvGrpSpPr>
        <p:grpSpPr>
          <a:xfrm>
            <a:off x="6385960" y="1816205"/>
            <a:ext cx="4254956" cy="3748142"/>
            <a:chOff x="4786009" y="1497238"/>
            <a:chExt cx="3740037" cy="3536353"/>
          </a:xfrm>
        </p:grpSpPr>
        <p:grpSp>
          <p:nvGrpSpPr>
            <p:cNvPr id="12" name="Group 11"/>
            <p:cNvGrpSpPr/>
            <p:nvPr/>
          </p:nvGrpSpPr>
          <p:grpSpPr>
            <a:xfrm>
              <a:off x="5680954" y="1497238"/>
              <a:ext cx="2083484" cy="1482270"/>
              <a:chOff x="1210042" y="2804160"/>
              <a:chExt cx="1418192" cy="1008956"/>
            </a:xfrm>
          </p:grpSpPr>
          <p:grpSp>
            <p:nvGrpSpPr>
              <p:cNvPr id="14" name="Group 13"/>
              <p:cNvGrpSpPr/>
              <p:nvPr/>
            </p:nvGrpSpPr>
            <p:grpSpPr>
              <a:xfrm>
                <a:off x="1829911" y="3225219"/>
                <a:ext cx="289860" cy="261579"/>
                <a:chOff x="6645952" y="2814028"/>
                <a:chExt cx="315330" cy="310551"/>
              </a:xfrm>
            </p:grpSpPr>
            <p:sp>
              <p:nvSpPr>
                <p:cNvPr id="20" name="Freeform 19"/>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1658499" y="3175731"/>
                <a:ext cx="146685" cy="170217"/>
                <a:chOff x="4246245" y="2192173"/>
                <a:chExt cx="744855" cy="874173"/>
              </a:xfrm>
            </p:grpSpPr>
            <p:sp>
              <p:nvSpPr>
                <p:cNvPr id="18" name="Can 17"/>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5"/>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smtClean="0">
                    <a:solidFill>
                      <a:srgbClr val="E87523"/>
                    </a:solidFill>
                    <a:latin typeface="Consolas" panose="020B0609020204030204" pitchFamily="49" charset="0"/>
                    <a:cs typeface="Consolas" panose="020B0609020204030204" pitchFamily="49" charset="0"/>
                  </a:rPr>
                  <a:t>01010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10110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13" name="Picture 12" descr="OrbitalDe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
        <p:nvSpPr>
          <p:cNvPr id="29" name="TextBox 28"/>
          <p:cNvSpPr txBox="1"/>
          <p:nvPr/>
        </p:nvSpPr>
        <p:spPr>
          <a:xfrm>
            <a:off x="6385960" y="5261723"/>
            <a:ext cx="4889952" cy="1344984"/>
          </a:xfrm>
          <a:prstGeom prst="rect">
            <a:avLst/>
          </a:prstGeom>
          <a:noFill/>
        </p:spPr>
        <p:txBody>
          <a:bodyPr wrap="square" lIns="137160" tIns="109728" rIns="137160" bIns="109728" rtlCol="0">
            <a:spAutoFit/>
          </a:bodyPr>
          <a:lstStyle/>
          <a:p>
            <a:pPr>
              <a:lnSpc>
                <a:spcPct val="90000"/>
              </a:lnSpc>
              <a:spcBef>
                <a:spcPts val="600"/>
              </a:spcBef>
            </a:pPr>
            <a:r>
              <a:rPr lang="en-GB" dirty="0" smtClean="0"/>
              <a:t>Lightweight ORM. Supports offline data sync using SQLite for local data storage</a:t>
            </a:r>
          </a:p>
          <a:p>
            <a:pPr>
              <a:lnSpc>
                <a:spcPct val="90000"/>
              </a:lnSpc>
              <a:spcBef>
                <a:spcPts val="600"/>
              </a:spcBef>
            </a:pPr>
            <a:r>
              <a:rPr lang="en-GB" dirty="0" smtClean="0"/>
              <a:t>See BUILD session 2-693 </a:t>
            </a:r>
            <a:r>
              <a:rPr lang="en-GB" b="1" dirty="0"/>
              <a:t>Entity Framework 7</a:t>
            </a:r>
            <a:endParaRPr lang="en-GB" dirty="0" smtClean="0"/>
          </a:p>
          <a:p>
            <a:pPr>
              <a:lnSpc>
                <a:spcPct val="90000"/>
              </a:lnSpc>
              <a:spcBef>
                <a:spcPts val="600"/>
              </a:spcBef>
            </a:pPr>
            <a:r>
              <a:rPr lang="en-GB" sz="1600" dirty="0" smtClean="0">
                <a:hlinkClick r:id="rId5"/>
              </a:rPr>
              <a:t>http://channel9.msdn.com/Events/Build/2015/2-693</a:t>
            </a:r>
            <a:r>
              <a:rPr lang="en-GB" sz="1600" dirty="0" smtClean="0"/>
              <a:t> </a:t>
            </a:r>
          </a:p>
        </p:txBody>
      </p:sp>
    </p:spTree>
    <p:extLst>
      <p:ext uri="{BB962C8B-B14F-4D97-AF65-F5344CB8AC3E}">
        <p14:creationId xmlns:p14="http://schemas.microsoft.com/office/powerpoint/2010/main" val="8044632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Why Use a Database?</a:t>
            </a:r>
          </a:p>
          <a:p>
            <a:r>
              <a:rPr lang="en-GB" dirty="0"/>
              <a:t>Why SQLite?</a:t>
            </a:r>
          </a:p>
          <a:p>
            <a:r>
              <a:rPr lang="en-GB" dirty="0"/>
              <a:t>.NET APIs: SQLite-NET, </a:t>
            </a:r>
            <a:r>
              <a:rPr lang="en-GB" dirty="0" err="1"/>
              <a:t>SQLiteWinRT</a:t>
            </a:r>
            <a:r>
              <a:rPr lang="en-GB" dirty="0"/>
              <a:t> and others</a:t>
            </a:r>
          </a:p>
          <a:p>
            <a:r>
              <a:rPr lang="en-GB" dirty="0" err="1" smtClean="0"/>
              <a:t>SQLitePCL</a:t>
            </a:r>
            <a:r>
              <a:rPr lang="en-GB" dirty="0" smtClean="0"/>
              <a:t> </a:t>
            </a:r>
            <a:r>
              <a:rPr lang="en-GB" dirty="0"/>
              <a:t>– The Basics</a:t>
            </a:r>
          </a:p>
          <a:p>
            <a:r>
              <a:rPr lang="en-GB" dirty="0"/>
              <a:t>Transactions, Relations and other Constraints</a:t>
            </a:r>
          </a:p>
          <a:p>
            <a:r>
              <a:rPr lang="en-GB" dirty="0"/>
              <a:t>Tools</a:t>
            </a:r>
          </a:p>
          <a:p>
            <a:endParaRPr lang="en-GB" dirty="0"/>
          </a:p>
        </p:txBody>
      </p:sp>
    </p:spTree>
    <p:extLst>
      <p:ext uri="{BB962C8B-B14F-4D97-AF65-F5344CB8AC3E}">
        <p14:creationId xmlns:p14="http://schemas.microsoft.com/office/powerpoint/2010/main" val="28935829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spect="1"/>
          </p:cNvSpPr>
          <p:nvPr>
            <p:ph type="title"/>
          </p:nvPr>
        </p:nvSpPr>
        <p:spPr/>
        <p:txBody>
          <a:bodyPr/>
          <a:lstStyle/>
          <a:p>
            <a:r>
              <a:rPr lang="en-US" dirty="0" smtClean="0"/>
              <a:t>Reference Data</a:t>
            </a:r>
            <a:endParaRPr lang="en-US" dirty="0"/>
          </a:p>
        </p:txBody>
      </p:sp>
      <p:sp>
        <p:nvSpPr>
          <p:cNvPr id="11" name="Text Placeholder 5"/>
          <p:cNvSpPr>
            <a:spLocks noGrp="1" noChangeAspect="1"/>
          </p:cNvSpPr>
          <p:nvPr>
            <p:ph type="body" sz="quarter" idx="10"/>
          </p:nvPr>
        </p:nvSpPr>
        <p:spPr>
          <a:prstGeom prst="rect">
            <a:avLst/>
          </a:prstGeom>
        </p:spPr>
        <p:txBody>
          <a:bodyPr/>
          <a:lstStyle/>
          <a:p>
            <a:r>
              <a:rPr lang="en-US" sz="2700" dirty="0"/>
              <a:t>Huge amounts of static reference data</a:t>
            </a:r>
          </a:p>
          <a:p>
            <a:r>
              <a:rPr lang="en-US" sz="2700" dirty="0"/>
              <a:t>Example: dictionary app</a:t>
            </a:r>
          </a:p>
          <a:p>
            <a:pPr marL="336145" lvl="1"/>
            <a:r>
              <a:rPr lang="en-US" dirty="0" smtClean="0"/>
              <a:t>3 tables</a:t>
            </a:r>
          </a:p>
          <a:p>
            <a:pPr marL="336145" lvl="1"/>
            <a:r>
              <a:rPr lang="en-US" dirty="0" smtClean="0"/>
              <a:t>1 table with 500k rows</a:t>
            </a:r>
          </a:p>
          <a:p>
            <a:pPr lvl="1"/>
            <a:endParaRPr lang="en-US" dirty="0"/>
          </a:p>
        </p:txBody>
      </p:sp>
      <p:sp>
        <p:nvSpPr>
          <p:cNvPr id="12"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7322769" y="2068542"/>
          <a:ext cx="3323757" cy="3338745"/>
        </p:xfrm>
        <a:graphic>
          <a:graphicData uri="http://schemas.openxmlformats.org/presentationml/2006/ole">
            <mc:AlternateContent xmlns:mc="http://schemas.openxmlformats.org/markup-compatibility/2006">
              <mc:Choice xmlns:v="urn:schemas-microsoft-com:vml" Requires="v">
                <p:oleObj spid="_x0000_s2058" name="Visio" r:id="rId4" imgW="3330137" imgH="2804128" progId="Visio.Drawing.11">
                  <p:embed/>
                </p:oleObj>
              </mc:Choice>
              <mc:Fallback>
                <p:oleObj name="Visio" r:id="rId4" imgW="3330137" imgH="2804128" progId="Visio.Drawing.11">
                  <p:embed/>
                  <p:pic>
                    <p:nvPicPr>
                      <p:cNvPr id="13" name="Object 12"/>
                      <p:cNvPicPr>
                        <a:picLocks noChangeAspect="1" noChangeArrowheads="1"/>
                      </p:cNvPicPr>
                      <p:nvPr/>
                    </p:nvPicPr>
                    <p:blipFill>
                      <a:blip r:embed="rId5"/>
                      <a:srcRect/>
                      <a:stretch>
                        <a:fillRect/>
                      </a:stretch>
                    </p:blipFill>
                    <p:spPr bwMode="auto">
                      <a:xfrm>
                        <a:off x="7322769" y="2068542"/>
                        <a:ext cx="3323757" cy="3338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4" descr="http://2.bp.blogspot.com/_fFMNa51hTCE/S6pVCDQp0RI/AAAAAAAAAFY/BOYNc7gb1yY/s1600/dictionar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4790" y="229054"/>
            <a:ext cx="1066648" cy="106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4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SQLite?</a:t>
            </a:r>
            <a:endParaRPr lang="en-GB" dirty="0"/>
          </a:p>
        </p:txBody>
      </p:sp>
      <p:sp>
        <p:nvSpPr>
          <p:cNvPr id="3" name="Text Placeholder 2"/>
          <p:cNvSpPr>
            <a:spLocks noGrp="1"/>
          </p:cNvSpPr>
          <p:nvPr>
            <p:ph type="body" sz="quarter" idx="10"/>
          </p:nvPr>
        </p:nvSpPr>
        <p:spPr/>
        <p:txBody>
          <a:bodyPr/>
          <a:lstStyle/>
          <a:p>
            <a:r>
              <a:rPr lang="en-GB" dirty="0" smtClean="0"/>
              <a:t>Worlds’ most popular database</a:t>
            </a:r>
          </a:p>
          <a:p>
            <a:r>
              <a:rPr lang="en-GB" sz="1961" dirty="0">
                <a:gradFill>
                  <a:gsLst>
                    <a:gs pos="1250">
                      <a:schemeClr val="tx1"/>
                    </a:gs>
                    <a:gs pos="100000">
                      <a:schemeClr val="tx1"/>
                    </a:gs>
                  </a:gsLst>
                  <a:lin ang="5400000" scaled="0"/>
                </a:gradFill>
                <a:latin typeface="+mn-lt"/>
              </a:rPr>
              <a:t>Widely used on </a:t>
            </a:r>
            <a:r>
              <a:rPr lang="en-GB" sz="1961" dirty="0" err="1">
                <a:gradFill>
                  <a:gsLst>
                    <a:gs pos="1250">
                      <a:schemeClr val="tx1"/>
                    </a:gs>
                    <a:gs pos="100000">
                      <a:schemeClr val="tx1"/>
                    </a:gs>
                  </a:gsLst>
                  <a:lin ang="5400000" scaled="0"/>
                </a:gradFill>
                <a:latin typeface="+mn-lt"/>
              </a:rPr>
              <a:t>iOS</a:t>
            </a:r>
            <a:r>
              <a:rPr lang="en-GB" sz="1961" dirty="0">
                <a:gradFill>
                  <a:gsLst>
                    <a:gs pos="1250">
                      <a:schemeClr val="tx1"/>
                    </a:gs>
                    <a:gs pos="100000">
                      <a:schemeClr val="tx1"/>
                    </a:gs>
                  </a:gsLst>
                  <a:lin ang="5400000" scaled="0"/>
                </a:gradFill>
                <a:latin typeface="+mn-lt"/>
              </a:rPr>
              <a:t>, Android, Python, Mono etc…</a:t>
            </a:r>
          </a:p>
          <a:p>
            <a:r>
              <a:rPr lang="en-GB" sz="1961" dirty="0">
                <a:gradFill>
                  <a:gsLst>
                    <a:gs pos="1250">
                      <a:schemeClr val="tx1"/>
                    </a:gs>
                    <a:gs pos="100000">
                      <a:schemeClr val="tx1"/>
                    </a:gs>
                  </a:gsLst>
                  <a:lin ang="5400000" scaled="0"/>
                </a:gradFill>
                <a:latin typeface="+mn-lt"/>
              </a:rPr>
              <a:t>Public Domain</a:t>
            </a:r>
          </a:p>
          <a:p>
            <a:r>
              <a:rPr lang="en-GB" sz="1961" dirty="0">
                <a:gradFill>
                  <a:gsLst>
                    <a:gs pos="1250">
                      <a:schemeClr val="tx1"/>
                    </a:gs>
                    <a:gs pos="100000">
                      <a:schemeClr val="tx1"/>
                    </a:gs>
                  </a:gsLst>
                  <a:lin ang="5400000" scaled="0"/>
                </a:gradFill>
                <a:latin typeface="+mn-lt"/>
              </a:rPr>
              <a:t>Small, Fast, Reliable</a:t>
            </a:r>
          </a:p>
          <a:p>
            <a:r>
              <a:rPr lang="en-GB" dirty="0"/>
              <a:t>Rich</a:t>
            </a:r>
            <a:r>
              <a:rPr lang="en-GB" sz="1961" dirty="0">
                <a:gradFill>
                  <a:gsLst>
                    <a:gs pos="1250">
                      <a:schemeClr val="tx1"/>
                    </a:gs>
                    <a:gs pos="100000">
                      <a:schemeClr val="tx1"/>
                    </a:gs>
                  </a:gsLst>
                  <a:lin ang="5400000" scaled="0"/>
                </a:gradFill>
                <a:latin typeface="+mn-lt"/>
              </a:rPr>
              <a:t> </a:t>
            </a:r>
            <a:r>
              <a:rPr lang="en-GB" dirty="0" smtClean="0"/>
              <a:t>Features</a:t>
            </a:r>
          </a:p>
          <a:p>
            <a:r>
              <a:rPr lang="en-GB" sz="1961" dirty="0">
                <a:gradFill>
                  <a:gsLst>
                    <a:gs pos="1250">
                      <a:schemeClr val="tx1"/>
                    </a:gs>
                    <a:gs pos="100000">
                      <a:schemeClr val="tx1"/>
                    </a:gs>
                  </a:gsLst>
                  <a:lin ang="5400000" scaled="0"/>
                </a:gradFill>
                <a:latin typeface="+mn-lt"/>
              </a:rPr>
              <a:t>Embedded SQL in-process database engine</a:t>
            </a:r>
          </a:p>
          <a:p>
            <a:r>
              <a:rPr lang="en-GB" sz="1961" dirty="0">
                <a:gradFill>
                  <a:gsLst>
                    <a:gs pos="1250">
                      <a:schemeClr val="tx1"/>
                    </a:gs>
                    <a:gs pos="100000">
                      <a:schemeClr val="tx1"/>
                    </a:gs>
                  </a:gsLst>
                  <a:lin ang="5400000" scaled="0"/>
                </a:gradFill>
                <a:latin typeface="+mn-lt"/>
              </a:rPr>
              <a:t>Read/writes to ordinary disk files</a:t>
            </a:r>
          </a:p>
          <a:p>
            <a:r>
              <a:rPr lang="en-GB" sz="1961" dirty="0">
                <a:gradFill>
                  <a:gsLst>
                    <a:gs pos="1250">
                      <a:schemeClr val="tx1"/>
                    </a:gs>
                    <a:gs pos="100000">
                      <a:schemeClr val="tx1"/>
                    </a:gs>
                  </a:gsLst>
                  <a:lin ang="5400000" scaled="0"/>
                </a:gradFill>
                <a:latin typeface="+mn-lt"/>
              </a:rPr>
              <a:t>Supports multiple tables, indices, triggers and views</a:t>
            </a:r>
          </a:p>
          <a:p>
            <a:r>
              <a:rPr lang="en-GB" sz="1961" dirty="0">
                <a:gradFill>
                  <a:gsLst>
                    <a:gs pos="1250">
                      <a:schemeClr val="tx1"/>
                    </a:gs>
                    <a:gs pos="100000">
                      <a:schemeClr val="tx1"/>
                    </a:gs>
                  </a:gsLst>
                  <a:lin ang="5400000" scaled="0"/>
                </a:gradFill>
                <a:latin typeface="+mn-lt"/>
              </a:rPr>
              <a:t>Cross-platform – freely copy database files between 32-bit and 64-bit, or little endian and big endian</a:t>
            </a:r>
          </a:p>
          <a:p>
            <a:r>
              <a:rPr lang="en-GB" dirty="0" smtClean="0"/>
              <a:t>Reliable</a:t>
            </a:r>
          </a:p>
          <a:p>
            <a:r>
              <a:rPr lang="en-GB" sz="1961" dirty="0">
                <a:gradFill>
                  <a:gsLst>
                    <a:gs pos="1250">
                      <a:schemeClr val="tx1"/>
                    </a:gs>
                    <a:gs pos="100000">
                      <a:schemeClr val="tx1"/>
                    </a:gs>
                  </a:gsLst>
                  <a:lin ang="5400000" scaled="0"/>
                </a:gradFill>
                <a:latin typeface="+mn-lt"/>
              </a:rPr>
              <a:t>Reputation for being very reliable</a:t>
            </a:r>
          </a:p>
          <a:p>
            <a:r>
              <a:rPr lang="en-GB" sz="1961" dirty="0">
                <a:gradFill>
                  <a:gsLst>
                    <a:gs pos="1250">
                      <a:schemeClr val="tx1"/>
                    </a:gs>
                    <a:gs pos="100000">
                      <a:schemeClr val="tx1"/>
                    </a:gs>
                  </a:gsLst>
                  <a:lin ang="5400000" scaled="0"/>
                </a:gradFill>
                <a:latin typeface="+mn-lt"/>
              </a:rPr>
              <a:t>Large automated test suite</a:t>
            </a:r>
          </a:p>
          <a:p>
            <a:r>
              <a:rPr lang="en-GB" sz="1961" dirty="0">
                <a:gradFill>
                  <a:gsLst>
                    <a:gs pos="1250">
                      <a:schemeClr val="tx1"/>
                    </a:gs>
                    <a:gs pos="100000">
                      <a:schemeClr val="tx1"/>
                    </a:gs>
                  </a:gsLst>
                  <a:lin ang="5400000" scaled="0"/>
                </a:gradFill>
                <a:latin typeface="+mn-lt"/>
              </a:rPr>
              <a:t>All transactions are ACID even if interrupted by system crashes or power failures</a:t>
            </a:r>
          </a:p>
        </p:txBody>
      </p:sp>
    </p:spTree>
    <p:extLst>
      <p:ext uri="{BB962C8B-B14F-4D97-AF65-F5344CB8AC3E}">
        <p14:creationId xmlns:p14="http://schemas.microsoft.com/office/powerpoint/2010/main" val="25538394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SQLite.org</a:t>
            </a:r>
            <a:endParaRPr lang="en-GB" dirty="0"/>
          </a:p>
        </p:txBody>
      </p:sp>
      <p:sp>
        <p:nvSpPr>
          <p:cNvPr id="3" name="Text Placeholder 2"/>
          <p:cNvSpPr>
            <a:spLocks noGrp="1"/>
          </p:cNvSpPr>
          <p:nvPr>
            <p:ph type="body" sz="quarter" idx="10"/>
          </p:nvPr>
        </p:nvSpPr>
        <p:spPr/>
        <p:txBody>
          <a:bodyPr/>
          <a:lstStyle/>
          <a:p>
            <a:r>
              <a:rPr lang="en-GB" sz="2745" dirty="0"/>
              <a:t>Documentation</a:t>
            </a:r>
          </a:p>
          <a:p>
            <a:endParaRPr lang="en-GB" sz="2745" dirty="0"/>
          </a:p>
          <a:p>
            <a:r>
              <a:rPr lang="en-GB" sz="3137" dirty="0"/>
              <a:t>SQL Syntax</a:t>
            </a:r>
          </a:p>
          <a:p>
            <a:endParaRPr lang="en-GB" sz="3137" dirty="0"/>
          </a:p>
          <a:p>
            <a:r>
              <a:rPr lang="en-GB" sz="3137" dirty="0"/>
              <a:t>C/C++ API Reference</a:t>
            </a:r>
          </a:p>
          <a:p>
            <a:endParaRPr lang="en-GB" sz="3137" dirty="0"/>
          </a:p>
          <a:p>
            <a:r>
              <a:rPr lang="en-GB" sz="3137" dirty="0"/>
              <a:t>Source and tools</a:t>
            </a:r>
            <a:br>
              <a:rPr lang="en-GB" sz="3137" dirty="0"/>
            </a:br>
            <a:r>
              <a:rPr lang="en-GB" sz="3137" dirty="0"/>
              <a:t>download</a:t>
            </a:r>
          </a:p>
        </p:txBody>
      </p:sp>
      <p:pic>
        <p:nvPicPr>
          <p:cNvPr id="5" name="Picture 4"/>
          <p:cNvPicPr>
            <a:picLocks noChangeAspect="1"/>
          </p:cNvPicPr>
          <p:nvPr/>
        </p:nvPicPr>
        <p:blipFill>
          <a:blip r:embed="rId2"/>
          <a:stretch>
            <a:fillRect/>
          </a:stretch>
        </p:blipFill>
        <p:spPr>
          <a:xfrm>
            <a:off x="4263207" y="1311923"/>
            <a:ext cx="7295133" cy="4633473"/>
          </a:xfrm>
          <a:prstGeom prst="rect">
            <a:avLst/>
          </a:prstGeom>
        </p:spPr>
      </p:pic>
    </p:spTree>
    <p:extLst>
      <p:ext uri="{BB962C8B-B14F-4D97-AF65-F5344CB8AC3E}">
        <p14:creationId xmlns:p14="http://schemas.microsoft.com/office/powerpoint/2010/main" val="14023498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Choice of .NET APIs</a:t>
            </a:r>
            <a:endParaRPr lang="en-GB" dirty="0"/>
          </a:p>
        </p:txBody>
      </p:sp>
      <p:sp>
        <p:nvSpPr>
          <p:cNvPr id="5" name="Text Placeholder 4"/>
          <p:cNvSpPr>
            <a:spLocks noGrp="1"/>
          </p:cNvSpPr>
          <p:nvPr>
            <p:ph type="body" sz="quarter" idx="10"/>
          </p:nvPr>
        </p:nvSpPr>
        <p:spPr/>
        <p:txBody>
          <a:bodyPr/>
          <a:lstStyle/>
          <a:p>
            <a:r>
              <a:rPr lang="en-GB" dirty="0" smtClean="0"/>
              <a:t>SQLite-NET</a:t>
            </a:r>
          </a:p>
          <a:p>
            <a:pPr lvl="1"/>
            <a:r>
              <a:rPr lang="en-GB" sz="1960" dirty="0" smtClean="0">
                <a:latin typeface="+mn-lt"/>
              </a:rPr>
              <a:t>LINQ syntax</a:t>
            </a:r>
            <a:r>
              <a:rPr lang="en-GB" sz="1600" dirty="0" smtClean="0">
                <a:latin typeface="+mn-lt"/>
              </a:rPr>
              <a:t/>
            </a:r>
            <a:br>
              <a:rPr lang="en-GB" sz="1600" dirty="0" smtClean="0">
                <a:latin typeface="+mn-lt"/>
              </a:rPr>
            </a:br>
            <a:r>
              <a:rPr lang="en-GB" sz="1961" dirty="0" smtClean="0">
                <a:latin typeface="+mn-lt"/>
              </a:rPr>
              <a:t>Lightweight ORM</a:t>
            </a:r>
            <a:br>
              <a:rPr lang="en-GB" sz="1961" dirty="0" smtClean="0">
                <a:latin typeface="+mn-lt"/>
              </a:rPr>
            </a:br>
            <a:endParaRPr lang="en-GB" sz="1961" dirty="0">
              <a:latin typeface="+mn-lt"/>
            </a:endParaRPr>
          </a:p>
        </p:txBody>
      </p:sp>
      <p:sp>
        <p:nvSpPr>
          <p:cNvPr id="6" name="Text Placeholder 5"/>
          <p:cNvSpPr>
            <a:spLocks noGrp="1"/>
          </p:cNvSpPr>
          <p:nvPr>
            <p:ph type="body" sz="quarter" idx="4294967295"/>
          </p:nvPr>
        </p:nvSpPr>
        <p:spPr>
          <a:xfrm>
            <a:off x="6813550" y="1187620"/>
            <a:ext cx="5378450" cy="1987550"/>
          </a:xfrm>
        </p:spPr>
        <p:txBody>
          <a:bodyPr/>
          <a:lstStyle/>
          <a:p>
            <a:pPr lvl="1"/>
            <a:r>
              <a:rPr lang="en-GB" sz="3733" b="1" dirty="0" err="1" smtClean="0">
                <a:latin typeface="+mj-lt"/>
              </a:rPr>
              <a:t>SQLitePCL</a:t>
            </a:r>
            <a:r>
              <a:rPr lang="en-GB" sz="3733" b="1" dirty="0" smtClean="0">
                <a:latin typeface="+mj-lt"/>
              </a:rPr>
              <a:t/>
            </a:r>
            <a:br>
              <a:rPr lang="en-GB" sz="3733" b="1" dirty="0" smtClean="0">
                <a:latin typeface="+mj-lt"/>
              </a:rPr>
            </a:br>
            <a:r>
              <a:rPr lang="en-GB" sz="1960" dirty="0">
                <a:solidFill>
                  <a:schemeClr val="accent1"/>
                </a:solidFill>
              </a:rPr>
              <a:t>SQL statements</a:t>
            </a:r>
            <a:br>
              <a:rPr lang="en-GB" sz="1960" dirty="0">
                <a:solidFill>
                  <a:schemeClr val="accent1"/>
                </a:solidFill>
              </a:rPr>
            </a:br>
            <a:r>
              <a:rPr lang="en-GB" sz="1960" dirty="0">
                <a:solidFill>
                  <a:schemeClr val="accent1"/>
                </a:solidFill>
              </a:rPr>
              <a:t>Thin wrapper around the SQLite C API</a:t>
            </a:r>
            <a:br>
              <a:rPr lang="en-GB" sz="1960" dirty="0">
                <a:solidFill>
                  <a:schemeClr val="accent1"/>
                </a:solidFill>
              </a:rPr>
            </a:br>
            <a:endParaRPr lang="en-GB" sz="1960" dirty="0">
              <a:solidFill>
                <a:schemeClr val="accent1"/>
              </a:solidFill>
            </a:endParaRPr>
          </a:p>
        </p:txBody>
      </p:sp>
      <p:sp>
        <p:nvSpPr>
          <p:cNvPr id="12" name="Rectangle 4"/>
          <p:cNvSpPr>
            <a:spLocks noChangeArrowheads="1"/>
          </p:cNvSpPr>
          <p:nvPr/>
        </p:nvSpPr>
        <p:spPr bwMode="auto">
          <a:xfrm>
            <a:off x="6174496" y="2467587"/>
            <a:ext cx="5827884" cy="3901241"/>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marL="114290" lvl="0" indent="-114290" defTabSz="932742">
              <a:lnSpc>
                <a:spcPct val="110000"/>
              </a:lnSpc>
              <a:spcBef>
                <a:spcPct val="20000"/>
              </a:spcBef>
              <a:buSzPct val="90000"/>
              <a:buFont typeface="Lucida Grande"/>
              <a:buChar char=" "/>
            </a:pPr>
            <a:r>
              <a:rPr lang="en-US" sz="1400" dirty="0">
                <a:solidFill>
                  <a:srgbClr val="0000FF"/>
                </a:solidFill>
                <a:latin typeface="Consolas" panose="020B0609020204030204" pitchFamily="49" charset="0"/>
                <a:cs typeface="Consolas" panose="020B0609020204030204" pitchFamily="49" charset="0"/>
              </a:rPr>
              <a:t>using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conn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2B91AF"/>
                </a:solidFill>
                <a:latin typeface="Consolas" panose="020B0609020204030204" pitchFamily="49" charset="0"/>
                <a:cs typeface="Consolas" panose="020B0609020204030204" pitchFamily="49" charset="0"/>
              </a:rPr>
              <a:t>SQLiteConnection</a:t>
            </a:r>
            <a:r>
              <a:rPr lang="en-US" sz="1400" dirty="0" smtClean="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demo.db</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568" dirty="0">
                <a:solidFill>
                  <a:srgbClr val="000000"/>
                </a:solidFill>
                <a:latin typeface="Consolas" panose="020B0609020204030204" pitchFamily="49" charset="0"/>
                <a:cs typeface="Consolas" panose="020B0609020204030204" pitchFamily="49" charset="0"/>
              </a:rPr>
              <a:t>    </a:t>
            </a:r>
            <a:br>
              <a:rPr lang="en-US" sz="1568" dirty="0">
                <a:solidFill>
                  <a:srgbClr val="000000"/>
                </a:solidFill>
                <a:latin typeface="Consolas" panose="020B0609020204030204" pitchFamily="49" charset="0"/>
                <a:cs typeface="Consolas" panose="020B0609020204030204" pitchFamily="49" charset="0"/>
              </a:rPr>
            </a:br>
            <a:r>
              <a:rPr lang="en-GB" sz="1400" dirty="0">
                <a:solidFill>
                  <a:srgbClr val="2B91AF"/>
                </a:solidFill>
                <a:highlight>
                  <a:srgbClr val="F2F2F2"/>
                </a:highlight>
                <a:latin typeface="Consolas" panose="020B0609020204030204" pitchFamily="49" charset="0"/>
                <a:cs typeface="Consolas"/>
              </a:rPr>
              <a:t> </a:t>
            </a:r>
            <a:r>
              <a:rPr lang="en-GB" sz="1400" dirty="0" smtClean="0">
                <a:solidFill>
                  <a:srgbClr val="2B91AF"/>
                </a:solidFill>
                <a:highlight>
                  <a:srgbClr val="F2F2F2"/>
                </a:highlight>
                <a:latin typeface="Consolas" panose="020B0609020204030204" pitchFamily="49" charset="0"/>
                <a:cs typeface="Consolas"/>
              </a:rPr>
              <a:t>   Customer</a:t>
            </a:r>
            <a:r>
              <a:rPr lang="en-GB" sz="1400" dirty="0" smtClean="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customer</a:t>
            </a:r>
            <a:r>
              <a:rPr lang="en-GB" sz="1400" dirty="0">
                <a:solidFill>
                  <a:srgbClr val="000000"/>
                </a:solidFill>
                <a:highlight>
                  <a:srgbClr val="F2F2F2"/>
                </a:highlight>
                <a:latin typeface="Consolas" panose="020B0609020204030204" pitchFamily="49" charset="0"/>
                <a:cs typeface="Consolas"/>
              </a:rPr>
              <a:t> = </a:t>
            </a:r>
            <a:r>
              <a:rPr lang="en-GB" sz="1400" dirty="0">
                <a:solidFill>
                  <a:srgbClr val="0000FF"/>
                </a:solidFill>
                <a:highlight>
                  <a:srgbClr val="F2F2F2"/>
                </a:highlight>
                <a:latin typeface="Consolas" panose="020B0609020204030204" pitchFamily="49" charset="0"/>
                <a:cs typeface="Consolas"/>
              </a:rPr>
              <a:t>null</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using</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FF"/>
                </a:solidFill>
                <a:highlight>
                  <a:srgbClr val="F2F2F2"/>
                </a:highlight>
                <a:latin typeface="Consolas" panose="020B0609020204030204" pitchFamily="49" charset="0"/>
                <a:cs typeface="Consolas"/>
              </a:rPr>
              <a:t>var</a:t>
            </a:r>
            <a:r>
              <a:rPr lang="en-GB" sz="1400" dirty="0">
                <a:solidFill>
                  <a:srgbClr val="000000"/>
                </a:solidFill>
                <a:highlight>
                  <a:srgbClr val="F2F2F2"/>
                </a:highlight>
                <a:latin typeface="Consolas" panose="020B0609020204030204" pitchFamily="49" charset="0"/>
                <a:cs typeface="Consolas"/>
              </a:rPr>
              <a:t> statement = </a:t>
            </a:r>
            <a:r>
              <a:rPr lang="en-GB" sz="1400" dirty="0" err="1" smtClean="0">
                <a:solidFill>
                  <a:srgbClr val="000000"/>
                </a:solidFill>
                <a:highlight>
                  <a:srgbClr val="F2F2F2"/>
                </a:highlight>
                <a:latin typeface="Consolas" panose="020B0609020204030204" pitchFamily="49" charset="0"/>
                <a:cs typeface="Consolas"/>
              </a:rPr>
              <a:t>conn.Prepare</a:t>
            </a:r>
            <a:r>
              <a:rPr lang="en-GB" sz="1400" dirty="0" smtClean="0">
                <a:solidFill>
                  <a:srgbClr val="000000"/>
                </a:solidFill>
                <a:highlight>
                  <a:srgbClr val="F2F2F2"/>
                </a:highlight>
                <a:latin typeface="Consolas" panose="020B0609020204030204" pitchFamily="49" charset="0"/>
                <a:cs typeface="Consolas"/>
              </a:rPr>
              <a:t>(</a:t>
            </a:r>
            <a:br>
              <a:rPr lang="en-GB" sz="1400" dirty="0" smtClean="0">
                <a:solidFill>
                  <a:srgbClr val="000000"/>
                </a:solidFill>
                <a:highlight>
                  <a:srgbClr val="F2F2F2"/>
                </a:highlight>
                <a:latin typeface="Consolas" panose="020B0609020204030204" pitchFamily="49" charset="0"/>
                <a:cs typeface="Consolas"/>
              </a:rPr>
            </a:br>
            <a:r>
              <a:rPr lang="en-GB" sz="1400" dirty="0" smtClean="0">
                <a:solidFill>
                  <a:srgbClr val="000000"/>
                </a:solidFill>
                <a:highlight>
                  <a:srgbClr val="F2F2F2"/>
                </a:highlight>
                <a:latin typeface="Consolas" panose="020B0609020204030204" pitchFamily="49" charset="0"/>
                <a:cs typeface="Consolas"/>
              </a:rPr>
              <a:t>        </a:t>
            </a:r>
            <a:r>
              <a:rPr lang="en-GB" sz="1400" dirty="0" smtClean="0">
                <a:solidFill>
                  <a:srgbClr val="A31515"/>
                </a:solidFill>
                <a:highlight>
                  <a:srgbClr val="F2F2F2"/>
                </a:highlight>
                <a:latin typeface="Consolas" panose="020B0609020204030204" pitchFamily="49" charset="0"/>
                <a:cs typeface="Consolas"/>
              </a:rPr>
              <a:t>"</a:t>
            </a:r>
            <a:r>
              <a:rPr lang="en-GB" sz="1400" dirty="0">
                <a:solidFill>
                  <a:srgbClr val="A31515"/>
                </a:solidFill>
                <a:highlight>
                  <a:srgbClr val="F2F2F2"/>
                </a:highlight>
                <a:latin typeface="Consolas" panose="020B0609020204030204" pitchFamily="49" charset="0"/>
                <a:cs typeface="Consolas"/>
              </a:rPr>
              <a:t>SELECT Id, </a:t>
            </a:r>
            <a:r>
              <a:rPr lang="en-GB" sz="1400" dirty="0" smtClean="0">
                <a:solidFill>
                  <a:srgbClr val="A31515"/>
                </a:solidFill>
                <a:highlight>
                  <a:srgbClr val="F2F2F2"/>
                </a:highlight>
                <a:latin typeface="Consolas" panose="020B0609020204030204" pitchFamily="49" charset="0"/>
                <a:cs typeface="Consolas"/>
              </a:rPr>
              <a:t>Name FROM </a:t>
            </a:r>
            <a:r>
              <a:rPr lang="en-GB" sz="1400" dirty="0">
                <a:solidFill>
                  <a:srgbClr val="A31515"/>
                </a:solidFill>
                <a:highlight>
                  <a:srgbClr val="F2F2F2"/>
                </a:highlight>
                <a:latin typeface="Consolas" panose="020B0609020204030204" pitchFamily="49" charset="0"/>
                <a:cs typeface="Consolas"/>
              </a:rPr>
              <a:t>Customer WHERE Id = ?"</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statement.Bind</a:t>
            </a:r>
            <a:r>
              <a:rPr lang="en-GB" sz="1400" dirty="0">
                <a:solidFill>
                  <a:srgbClr val="000000"/>
                </a:solidFill>
                <a:highlight>
                  <a:srgbClr val="F2F2F2"/>
                </a:highlight>
                <a:latin typeface="Consolas" panose="020B0609020204030204" pitchFamily="49" charset="0"/>
                <a:cs typeface="Consolas"/>
              </a:rPr>
              <a:t>(1, </a:t>
            </a:r>
            <a:r>
              <a:rPr lang="en-GB" sz="1400" dirty="0" err="1">
                <a:solidFill>
                  <a:srgbClr val="000000"/>
                </a:solidFill>
                <a:highlight>
                  <a:srgbClr val="F2F2F2"/>
                </a:highlight>
                <a:latin typeface="Consolas" panose="020B0609020204030204" pitchFamily="49" charset="0"/>
                <a:cs typeface="Consolas"/>
              </a:rPr>
              <a:t>customerId</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if</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2B91AF"/>
                </a:solidFill>
                <a:highlight>
                  <a:srgbClr val="F2F2F2"/>
                </a:highlight>
                <a:latin typeface="Consolas" panose="020B0609020204030204" pitchFamily="49" charset="0"/>
                <a:cs typeface="Consolas"/>
              </a:rPr>
              <a:t>SQLiteResult</a:t>
            </a:r>
            <a:r>
              <a:rPr lang="en-GB" sz="1400" dirty="0" err="1">
                <a:solidFill>
                  <a:srgbClr val="000000"/>
                </a:solidFill>
                <a:highlight>
                  <a:srgbClr val="F2F2F2"/>
                </a:highlight>
                <a:latin typeface="Consolas" panose="020B0609020204030204" pitchFamily="49" charset="0"/>
                <a:cs typeface="Consolas"/>
              </a:rPr>
              <a:t>.DONE</a:t>
            </a:r>
            <a:r>
              <a:rPr lang="en-GB" sz="1400" dirty="0">
                <a:solidFill>
                  <a:srgbClr val="000000"/>
                </a:solidFill>
                <a:highlight>
                  <a:srgbClr val="F2F2F2"/>
                </a:highlight>
                <a:latin typeface="Consolas" panose="020B0609020204030204" pitchFamily="49" charset="0"/>
                <a:cs typeface="Consolas"/>
              </a:rPr>
              <a:t> == </a:t>
            </a:r>
            <a:r>
              <a:rPr lang="en-GB" sz="1400" dirty="0" err="1">
                <a:solidFill>
                  <a:srgbClr val="000000"/>
                </a:solidFill>
                <a:highlight>
                  <a:srgbClr val="F2F2F2"/>
                </a:highlight>
                <a:latin typeface="Consolas" panose="020B0609020204030204" pitchFamily="49" charset="0"/>
                <a:cs typeface="Consolas"/>
              </a:rPr>
              <a:t>statement.Step</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customer = </a:t>
            </a:r>
            <a:r>
              <a:rPr lang="en-GB" sz="1400" dirty="0">
                <a:solidFill>
                  <a:srgbClr val="0000FF"/>
                </a:solidFill>
                <a:highlight>
                  <a:srgbClr val="F2F2F2"/>
                </a:highlight>
                <a:latin typeface="Consolas" panose="020B0609020204030204" pitchFamily="49" charset="0"/>
                <a:cs typeface="Consolas"/>
              </a:rPr>
              <a:t>new</a:t>
            </a:r>
            <a:r>
              <a:rPr lang="en-GB" sz="1400" dirty="0">
                <a:solidFill>
                  <a:srgbClr val="000000"/>
                </a:solidFill>
                <a:highlight>
                  <a:srgbClr val="F2F2F2"/>
                </a:highlight>
                <a:latin typeface="Consolas" panose="020B0609020204030204" pitchFamily="49" charset="0"/>
                <a:cs typeface="Consolas"/>
              </a:rPr>
              <a:t> </a:t>
            </a:r>
            <a:r>
              <a:rPr lang="en-GB" sz="1400" dirty="0">
                <a:solidFill>
                  <a:srgbClr val="2B91AF"/>
                </a:solidFill>
                <a:highlight>
                  <a:srgbClr val="F2F2F2"/>
                </a:highlight>
                <a:latin typeface="Consolas" panose="020B0609020204030204" pitchFamily="49" charset="0"/>
                <a:cs typeface="Consolas"/>
              </a:rPr>
              <a:t>Customer</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Id = (</a:t>
            </a:r>
            <a:r>
              <a:rPr lang="en-GB" sz="1400" dirty="0">
                <a:solidFill>
                  <a:srgbClr val="0000FF"/>
                </a:solidFill>
                <a:highlight>
                  <a:srgbClr val="F2F2F2"/>
                </a:highlight>
                <a:latin typeface="Consolas" panose="020B0609020204030204" pitchFamily="49" charset="0"/>
                <a:cs typeface="Consolas"/>
              </a:rPr>
              <a:t>long</a:t>
            </a:r>
            <a:r>
              <a:rPr lang="en-GB" sz="1400" dirty="0">
                <a:solidFill>
                  <a:srgbClr val="000000"/>
                </a:solidFill>
                <a:highlight>
                  <a:srgbClr val="F2F2F2"/>
                </a:highlight>
                <a:latin typeface="Consolas" panose="020B0609020204030204" pitchFamily="49" charset="0"/>
                <a:cs typeface="Consolas"/>
              </a:rPr>
              <a:t>)statement[0],</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Name = (</a:t>
            </a:r>
            <a:r>
              <a:rPr lang="en-GB" sz="1400" dirty="0">
                <a:solidFill>
                  <a:srgbClr val="0000FF"/>
                </a:solidFill>
                <a:highlight>
                  <a:srgbClr val="F2F2F2"/>
                </a:highlight>
                <a:latin typeface="Consolas" panose="020B0609020204030204" pitchFamily="49" charset="0"/>
                <a:cs typeface="Consolas"/>
              </a:rPr>
              <a:t>string</a:t>
            </a:r>
            <a:r>
              <a:rPr lang="en-GB" sz="1400" dirty="0">
                <a:solidFill>
                  <a:srgbClr val="000000"/>
                </a:solidFill>
                <a:highlight>
                  <a:srgbClr val="F2F2F2"/>
                </a:highlight>
                <a:latin typeface="Consolas" panose="020B0609020204030204" pitchFamily="49" charset="0"/>
                <a:cs typeface="Consolas"/>
              </a:rPr>
              <a:t>)statement[1</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a:t>
            </a:r>
          </a:p>
          <a:p>
            <a:pPr marL="114290" indent="-114290" defTabSz="932742">
              <a:lnSpc>
                <a:spcPct val="110000"/>
              </a:lnSpc>
              <a:spcBef>
                <a:spcPct val="20000"/>
              </a:spcBef>
              <a:buSzPct val="90000"/>
              <a:buFont typeface="Lucida Grande"/>
              <a:buChar char=" "/>
            </a:pPr>
            <a:r>
              <a:rPr lang="en-US" sz="1400" dirty="0">
                <a:solidFill>
                  <a:srgbClr val="000000"/>
                </a:solidFill>
                <a:highlight>
                  <a:srgbClr val="F2F2F2"/>
                </a:highlight>
                <a:latin typeface="Consolas" panose="020B0609020204030204" pitchFamily="49" charset="0"/>
                <a:cs typeface="Consolas"/>
              </a:rPr>
              <a:t>}</a:t>
            </a:r>
          </a:p>
        </p:txBody>
      </p:sp>
      <p:sp>
        <p:nvSpPr>
          <p:cNvPr id="14" name="Rectangle 6"/>
          <p:cNvSpPr>
            <a:spLocks noChangeArrowheads="1"/>
          </p:cNvSpPr>
          <p:nvPr/>
        </p:nvSpPr>
        <p:spPr bwMode="auto">
          <a:xfrm>
            <a:off x="311154" y="2499903"/>
            <a:ext cx="5673724" cy="3856420"/>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a:t>
            </a:r>
            <a:r>
              <a:rPr lang="en-US" sz="1400" dirty="0">
                <a:solidFill>
                  <a:srgbClr val="000000"/>
                </a:solidFill>
                <a:latin typeface="Consolas" panose="020B0609020204030204" pitchFamily="49" charset="0"/>
                <a:cs typeface="Consolas" panose="020B0609020204030204" pitchFamily="49" charset="0"/>
              </a:rPr>
              <a:t> =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SQLite.</a:t>
            </a:r>
            <a:r>
              <a:rPr lang="en-US" sz="1400" dirty="0" err="1">
                <a:solidFill>
                  <a:srgbClr val="2B91AF"/>
                </a:solidFill>
                <a:latin typeface="Consolas" panose="020B0609020204030204" pitchFamily="49" charset="0"/>
                <a:cs typeface="Consolas" panose="020B0609020204030204" pitchFamily="49" charset="0"/>
              </a:rPr>
              <a:t>SQLiteAsyncConnection</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App</a:t>
            </a:r>
            <a:r>
              <a:rPr lang="en-US" sz="1400" dirty="0" err="1">
                <a:solidFill>
                  <a:srgbClr val="000000"/>
                </a:solidFill>
                <a:latin typeface="Consolas" panose="020B0609020204030204" pitchFamily="49" charset="0"/>
                <a:cs typeface="Consolas" panose="020B0609020204030204" pitchFamily="49" charset="0"/>
              </a:rPr>
              <a:t>.DBPath</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_customer = </a:t>
            </a:r>
            <a:r>
              <a:rPr lang="en-US" sz="1400" dirty="0">
                <a:solidFill>
                  <a:srgbClr val="0000FF"/>
                </a:solidFill>
                <a:latin typeface="Consolas" panose="020B0609020204030204" pitchFamily="49" charset="0"/>
                <a:cs typeface="Consolas" panose="020B0609020204030204" pitchFamily="49" charset="0"/>
              </a:rPr>
              <a:t>await</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from</a:t>
            </a:r>
            <a:r>
              <a:rPr lang="en-US" sz="1400" dirty="0">
                <a:solidFill>
                  <a:srgbClr val="000000"/>
                </a:solidFill>
                <a:latin typeface="Consolas" panose="020B0609020204030204" pitchFamily="49" charset="0"/>
                <a:cs typeface="Consolas" panose="020B0609020204030204" pitchFamily="49" charset="0"/>
              </a:rPr>
              <a:t> c </a:t>
            </a:r>
            <a:r>
              <a:rPr lang="en-US" sz="1400" dirty="0">
                <a:solidFill>
                  <a:srgbClr val="0000FF"/>
                </a:solidFill>
                <a:latin typeface="Consolas" panose="020B0609020204030204" pitchFamily="49" charset="0"/>
                <a:cs typeface="Consolas" panose="020B0609020204030204" pitchFamily="49" charset="0"/>
              </a:rPr>
              <a:t>in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db.Table</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2B91AF"/>
                </a:solidFill>
                <a:latin typeface="Consolas" panose="020B0609020204030204" pitchFamily="49" charset="0"/>
                <a:cs typeface="Consolas" panose="020B0609020204030204" pitchFamily="49" charset="0"/>
              </a:rPr>
              <a:t>Customer</a:t>
            </a:r>
            <a:r>
              <a:rPr lang="en-US" sz="1400" dirty="0">
                <a:solidFill>
                  <a:srgbClr val="000000"/>
                </a:solidFill>
                <a:latin typeface="Consolas" panose="020B0609020204030204" pitchFamily="49" charset="0"/>
                <a:cs typeface="Consolas" panose="020B0609020204030204" pitchFamily="49" charset="0"/>
              </a:rPr>
              <a:t>&gt;()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where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c.Id</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select</a:t>
            </a:r>
            <a:r>
              <a:rPr lang="en-US" sz="1400" dirty="0">
                <a:solidFill>
                  <a:srgbClr val="000000"/>
                </a:solidFill>
                <a:latin typeface="Consolas" panose="020B0609020204030204" pitchFamily="49" charset="0"/>
                <a:cs typeface="Consolas" panose="020B0609020204030204" pitchFamily="49" charset="0"/>
              </a:rPr>
              <a:t> c).</a:t>
            </a:r>
            <a:r>
              <a:rPr lang="en-US" sz="1400" dirty="0" err="1">
                <a:solidFill>
                  <a:srgbClr val="000000"/>
                </a:solidFill>
                <a:latin typeface="Consolas" panose="020B0609020204030204" pitchFamily="49" charset="0"/>
                <a:cs typeface="Consolas" panose="020B0609020204030204" pitchFamily="49" charset="0"/>
              </a:rPr>
              <a:t>FirstOrDefaultAsync</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(customer != </a:t>
            </a:r>
            <a:r>
              <a:rPr lang="en-US" sz="1400" dirty="0">
                <a:solidFill>
                  <a:srgbClr val="0000FF"/>
                </a:solidFill>
                <a:latin typeface="Consolas" panose="020B0609020204030204" pitchFamily="49" charset="0"/>
                <a:cs typeface="Consolas" panose="020B0609020204030204" pitchFamily="49" charset="0"/>
              </a:rPr>
              <a:t>null</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Id = _</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Name = _</a:t>
            </a:r>
            <a:r>
              <a:rPr lang="en-US" sz="1400" dirty="0" err="1">
                <a:solidFill>
                  <a:srgbClr val="000000"/>
                </a:solidFill>
                <a:latin typeface="Consolas" panose="020B0609020204030204" pitchFamily="49" charset="0"/>
                <a:cs typeface="Consolas" panose="020B0609020204030204" pitchFamily="49" charset="0"/>
              </a:rPr>
              <a:t>customer.Name</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a:t>
            </a: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endParaRPr lang="en-US" sz="1568"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latin typeface="Arial" panose="020B0604020202020204" pitchFamily="34" charset="0"/>
            </a:endParaRPr>
          </a:p>
        </p:txBody>
      </p:sp>
      <p:sp>
        <p:nvSpPr>
          <p:cNvPr id="2" name="TextBox 1"/>
          <p:cNvSpPr txBox="1"/>
          <p:nvPr/>
        </p:nvSpPr>
        <p:spPr>
          <a:xfrm>
            <a:off x="5047167" y="6344960"/>
            <a:ext cx="4694549" cy="609398"/>
          </a:xfrm>
          <a:prstGeom prst="rect">
            <a:avLst/>
          </a:prstGeom>
          <a:noFill/>
        </p:spPr>
        <p:txBody>
          <a:bodyPr wrap="square" lIns="137160" tIns="109728" rIns="137160" bIns="109728" rtlCol="0">
            <a:spAutoFit/>
          </a:bodyPr>
          <a:lstStyle/>
          <a:p>
            <a:pPr>
              <a:lnSpc>
                <a:spcPct val="90000"/>
              </a:lnSpc>
              <a:spcBef>
                <a:spcPts val="600"/>
              </a:spcBef>
            </a:pPr>
            <a:r>
              <a:rPr lang="en-GB" sz="2800" b="1" dirty="0" smtClean="0"/>
              <a:t>…and others!</a:t>
            </a:r>
          </a:p>
        </p:txBody>
      </p:sp>
    </p:spTree>
    <p:extLst>
      <p:ext uri="{BB962C8B-B14F-4D97-AF65-F5344CB8AC3E}">
        <p14:creationId xmlns:p14="http://schemas.microsoft.com/office/powerpoint/2010/main" val="30464889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the SQLite Library</a:t>
            </a:r>
            <a:endParaRPr lang="en-GB" dirty="0"/>
          </a:p>
        </p:txBody>
      </p:sp>
      <p:sp>
        <p:nvSpPr>
          <p:cNvPr id="3" name="Text Placeholder 2"/>
          <p:cNvSpPr>
            <a:spLocks noGrp="1"/>
          </p:cNvSpPr>
          <p:nvPr>
            <p:ph type="body" sz="quarter" idx="10"/>
          </p:nvPr>
        </p:nvSpPr>
        <p:spPr>
          <a:xfrm>
            <a:off x="257175" y="1204913"/>
            <a:ext cx="5367338" cy="5653087"/>
          </a:xfrm>
        </p:spPr>
        <p:txBody>
          <a:bodyPr/>
          <a:lstStyle/>
          <a:p>
            <a:r>
              <a:rPr lang="en-GB" sz="3137" dirty="0" smtClean="0"/>
              <a:t>Visual Studio Extension (.</a:t>
            </a:r>
            <a:r>
              <a:rPr lang="en-GB" sz="3137" dirty="0" err="1" smtClean="0"/>
              <a:t>vsix</a:t>
            </a:r>
            <a:r>
              <a:rPr lang="en-GB" sz="3137" dirty="0" smtClean="0"/>
              <a:t>)</a:t>
            </a:r>
            <a:endParaRPr lang="en-GB" sz="3137" dirty="0"/>
          </a:p>
          <a:p>
            <a:r>
              <a:rPr lang="en-GB" sz="3137" dirty="0"/>
              <a:t>Install from Visual Studio</a:t>
            </a:r>
          </a:p>
          <a:p>
            <a:pPr lvl="1"/>
            <a:r>
              <a:rPr lang="en-GB" sz="1765" dirty="0"/>
              <a:t>Tools – Extensions and Updates</a:t>
            </a:r>
            <a:r>
              <a:rPr lang="en-GB" sz="1765" dirty="0" smtClean="0"/>
              <a:t>…</a:t>
            </a:r>
          </a:p>
          <a:p>
            <a:r>
              <a:rPr lang="en-GB" sz="3098" dirty="0" smtClean="0"/>
              <a:t>Or download from SQLite.org</a:t>
            </a:r>
            <a:endParaRPr lang="en-GB" sz="3098" dirty="0"/>
          </a:p>
          <a:p>
            <a:pPr lvl="1"/>
            <a:r>
              <a:rPr lang="en-GB" sz="1568" dirty="0"/>
              <a:t/>
            </a:r>
            <a:br>
              <a:rPr lang="en-GB" sz="1568" dirty="0"/>
            </a:br>
            <a:r>
              <a:rPr lang="en-GB" sz="1176" dirty="0"/>
              <a:t/>
            </a:r>
            <a:br>
              <a:rPr lang="en-GB" sz="1176" dirty="0"/>
            </a:br>
            <a:endParaRPr lang="en-GB" sz="117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253" y="1417547"/>
            <a:ext cx="6340819" cy="3906121"/>
          </a:xfrm>
          <a:prstGeom prst="rect">
            <a:avLst/>
          </a:prstGeom>
        </p:spPr>
      </p:pic>
    </p:spTree>
    <p:extLst>
      <p:ext uri="{BB962C8B-B14F-4D97-AF65-F5344CB8AC3E}">
        <p14:creationId xmlns:p14="http://schemas.microsoft.com/office/powerpoint/2010/main" val="6155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t>
            </a:r>
            <a:r>
              <a:rPr lang="en-GB" dirty="0" err="1" smtClean="0"/>
              <a:t>SQLitePCL</a:t>
            </a:r>
            <a:r>
              <a:rPr lang="en-GB" dirty="0" smtClean="0"/>
              <a:t> </a:t>
            </a:r>
            <a:r>
              <a:rPr lang="en-GB" dirty="0"/>
              <a:t>to your Solution</a:t>
            </a:r>
          </a:p>
        </p:txBody>
      </p:sp>
      <p:sp>
        <p:nvSpPr>
          <p:cNvPr id="3" name="Text Placeholder 2"/>
          <p:cNvSpPr>
            <a:spLocks noGrp="1"/>
          </p:cNvSpPr>
          <p:nvPr>
            <p:ph type="body" sz="quarter" idx="10"/>
          </p:nvPr>
        </p:nvSpPr>
        <p:spPr/>
        <p:txBody>
          <a:bodyPr/>
          <a:lstStyle/>
          <a:p>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56" y="1335232"/>
            <a:ext cx="8335888" cy="5126629"/>
          </a:xfrm>
          <a:prstGeom prst="rect">
            <a:avLst/>
          </a:prstGeom>
        </p:spPr>
      </p:pic>
    </p:spTree>
    <p:extLst>
      <p:ext uri="{BB962C8B-B14F-4D97-AF65-F5344CB8AC3E}">
        <p14:creationId xmlns:p14="http://schemas.microsoft.com/office/powerpoint/2010/main" val="19400121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1197</Words>
  <Application>Microsoft Office PowerPoint</Application>
  <PresentationFormat>Widescreen</PresentationFormat>
  <Paragraphs>199</Paragraphs>
  <Slides>34</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Arial</vt:lpstr>
      <vt:lpstr>Calibri</vt:lpstr>
      <vt:lpstr>Consolas</vt:lpstr>
      <vt:lpstr>Lucida Grande</vt:lpstr>
      <vt:lpstr>Segoe UI</vt:lpstr>
      <vt:lpstr>Segoe UI Light</vt:lpstr>
      <vt:lpstr>Segoe UI Semibold</vt:lpstr>
      <vt:lpstr>Times New Roman</vt:lpstr>
      <vt:lpstr>Wingdings</vt:lpstr>
      <vt:lpstr>PPT%20Theme</vt:lpstr>
      <vt:lpstr>Visio</vt:lpstr>
      <vt:lpstr>SQLite Local Database</vt:lpstr>
      <vt:lpstr>PowerPoint Presentation</vt:lpstr>
      <vt:lpstr>Complex Schema</vt:lpstr>
      <vt:lpstr>Reference Data</vt:lpstr>
      <vt:lpstr>Why SQLite?</vt:lpstr>
      <vt:lpstr>SQLite.org</vt:lpstr>
      <vt:lpstr>Choice of .NET APIs</vt:lpstr>
      <vt:lpstr>Installing the SQLite Library</vt:lpstr>
      <vt:lpstr>Installing SQLitePCL to your Solution</vt:lpstr>
      <vt:lpstr>SQLitePCL The basics</vt:lpstr>
      <vt:lpstr>Defining tables</vt:lpstr>
      <vt:lpstr>Create database and tables</vt:lpstr>
      <vt:lpstr>Insert</vt:lpstr>
      <vt:lpstr>Select</vt:lpstr>
      <vt:lpstr>Update</vt:lpstr>
      <vt:lpstr>Delete</vt:lpstr>
      <vt:lpstr>SQLite using SQLitePCL</vt:lpstr>
      <vt:lpstr>Transactions, relations and other constraints</vt:lpstr>
      <vt:lpstr>Transactions</vt:lpstr>
      <vt:lpstr>Manual transaction – SQLitePCL</vt:lpstr>
      <vt:lpstr>Relations</vt:lpstr>
      <vt:lpstr>Creating foreign key constraints</vt:lpstr>
      <vt:lpstr>Enforcing foreign key constraints</vt:lpstr>
      <vt:lpstr>Other constraints</vt:lpstr>
      <vt:lpstr>Indexes</vt:lpstr>
      <vt:lpstr>tools</vt:lpstr>
      <vt:lpstr>sqlite3.exe</vt:lpstr>
      <vt:lpstr>IDEs</vt:lpstr>
      <vt:lpstr>Useful debugging tool</vt:lpstr>
      <vt:lpstr>Transferring databases to desktop</vt:lpstr>
      <vt:lpstr>Tools</vt:lpstr>
      <vt:lpstr>Frameworks that use SQLite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2015-05-29T16:15:43Z</dcterms:created>
  <dcterms:modified xsi:type="dcterms:W3CDTF">2015-05-29T16:15:51Z</dcterms:modified>
</cp:coreProperties>
</file>