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6"/>
  </p:notesMasterIdLst>
  <p:handoutMasterIdLst>
    <p:handoutMasterId r:id="rId17"/>
  </p:handoutMasterIdLst>
  <p:sldIdLst>
    <p:sldId id="330" r:id="rId5"/>
    <p:sldId id="356" r:id="rId6"/>
    <p:sldId id="357" r:id="rId7"/>
    <p:sldId id="332" r:id="rId8"/>
    <p:sldId id="354" r:id="rId9"/>
    <p:sldId id="362" r:id="rId10"/>
    <p:sldId id="361" r:id="rId11"/>
    <p:sldId id="359" r:id="rId12"/>
    <p:sldId id="358" r:id="rId13"/>
    <p:sldId id="360" r:id="rId14"/>
    <p:sldId id="364" r:id="rId15"/>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C208A5-9315-8A0E-5589-63A18A87EC80}" v="81" dt="2021-04-19T19:16:54.655"/>
    <p1510:client id="{BBCEDBBA-DF63-445D-B9C7-D0258F994E00}" v="1163" dt="2021-04-08T22:27:0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59051" autoAdjust="0"/>
  </p:normalViewPr>
  <p:slideViewPr>
    <p:cSldViewPr snapToGrid="0" snapToObjects="1" showGuides="1">
      <p:cViewPr varScale="1">
        <p:scale>
          <a:sx n="67" d="100"/>
          <a:sy n="67" d="100"/>
        </p:scale>
        <p:origin x="1963" y="58"/>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3/7/2022</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3/7/2022</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the capstone 1 Tractor Tek data project.</a:t>
            </a:r>
          </a:p>
          <a:p>
            <a:r>
              <a:rPr lang="en-US" dirty="0"/>
              <a:t>(Next slide).</a:t>
            </a:r>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Andrew Korenak, my </a:t>
            </a:r>
            <a:r>
              <a:rPr lang="en-US" dirty="0" err="1"/>
              <a:t>picuture</a:t>
            </a:r>
            <a:r>
              <a:rPr lang="en-US" dirty="0"/>
              <a:t> is there on the left. I would like to talk to you today about the web app sales tracking system, database health checker, and excel dashboard requested by Tractor TEK with an emergency 3 day deadline.</a:t>
            </a:r>
          </a:p>
          <a:p>
            <a:endParaRPr lang="en-US" dirty="0"/>
          </a:p>
          <a:p>
            <a:r>
              <a:rPr lang="en-US" dirty="0"/>
              <a:t>The Web App I created to fulfill the requirements runs on Flask and uses </a:t>
            </a:r>
            <a:r>
              <a:rPr lang="en-US" dirty="0" err="1"/>
              <a:t>SQLalchemy</a:t>
            </a:r>
            <a:r>
              <a:rPr lang="en-US" dirty="0"/>
              <a:t> for connections to the database for Create Read Update and Delete (CRUD) functionality.</a:t>
            </a:r>
          </a:p>
          <a:p>
            <a:r>
              <a:rPr lang="en-US" dirty="0"/>
              <a:t>It is simple in design, with an intentionally non distracting color palate, simple navigation and minimalistic layout. </a:t>
            </a:r>
            <a:br>
              <a:rPr lang="en-US" dirty="0"/>
            </a:br>
            <a:r>
              <a:rPr lang="en-US" dirty="0"/>
              <a:t>It provides the functionality required of adding sales entries into the database while also preventing unexpected data in its forms while providing feedback to reflect user input.</a:t>
            </a:r>
          </a:p>
          <a:p>
            <a:endParaRPr lang="en-US" dirty="0"/>
          </a:p>
          <a:p>
            <a:r>
              <a:rPr lang="en-US" dirty="0"/>
              <a:t>(next slide)</a:t>
            </a:r>
          </a:p>
        </p:txBody>
      </p:sp>
      <p:sp>
        <p:nvSpPr>
          <p:cNvPr id="4" name="Slide Number Placeholder 3"/>
          <p:cNvSpPr>
            <a:spLocks noGrp="1"/>
          </p:cNvSpPr>
          <p:nvPr>
            <p:ph type="sldNum" sz="quarter" idx="5"/>
          </p:nvPr>
        </p:nvSpPr>
        <p:spPr/>
        <p:txBody>
          <a:bodyPr/>
          <a:lstStyle/>
          <a:p>
            <a:fld id="{2455D1DE-A7B1-4046-BEEF-D8F8EFF4F403}" type="slidenum">
              <a:rPr lang="en-US" smtClean="0"/>
              <a:t>2</a:t>
            </a:fld>
            <a:endParaRPr lang="en-US" dirty="0"/>
          </a:p>
        </p:txBody>
      </p:sp>
    </p:spTree>
    <p:extLst>
      <p:ext uri="{BB962C8B-B14F-4D97-AF65-F5344CB8AC3E}">
        <p14:creationId xmlns:p14="http://schemas.microsoft.com/office/powerpoint/2010/main" val="224763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connects directly to a MySQL database. The left image is the normalized output of the web app into the database, with the right image showing connections between the tables. Employee and Item information are stored off to the side in connected dimension and fact tables to enable an OLTP model.</a:t>
            </a:r>
          </a:p>
          <a:p>
            <a:endParaRPr lang="en-US" dirty="0"/>
          </a:p>
          <a:p>
            <a:r>
              <a:rPr lang="en-US" dirty="0"/>
              <a:t>The historic tables stored in the database are not included in this relationship map, only those related to the app. However, those tables have been converted from the original Excel backup into CSV then into data frames with pandas and have been uploaded to the MySQL server. </a:t>
            </a:r>
          </a:p>
          <a:p>
            <a:endParaRPr lang="en-US" dirty="0"/>
          </a:p>
          <a:p>
            <a:r>
              <a:rPr lang="en-US" dirty="0"/>
              <a:t>With greater time than 3 days for the project I would have extended mapping to include historic tables and relations. I also would have liked to expand on the sales week and sales year functionalities of my app to provide better insights on the data in the future.</a:t>
            </a:r>
          </a:p>
          <a:p>
            <a:endParaRPr lang="en-US" dirty="0"/>
          </a:p>
          <a:p>
            <a:r>
              <a:rPr lang="en-US" dirty="0"/>
              <a:t>MySQL schema dump files have been provided for the tables in my database in the </a:t>
            </a:r>
            <a:r>
              <a:rPr lang="en-US" dirty="0" err="1"/>
              <a:t>github</a:t>
            </a:r>
            <a:r>
              <a:rPr lang="en-US" dirty="0"/>
              <a:t> repository.</a:t>
            </a:r>
          </a:p>
          <a:p>
            <a:endParaRPr lang="en-US" dirty="0"/>
          </a:p>
          <a:p>
            <a:r>
              <a:rPr lang="en-US" dirty="0"/>
              <a:t>(The keys and relationships were configured server side rather than app side… So they would not be mapped If someone were to just pluck this project off </a:t>
            </a:r>
            <a:r>
              <a:rPr lang="en-US" dirty="0" err="1"/>
              <a:t>github</a:t>
            </a:r>
            <a:r>
              <a:rPr lang="en-US" dirty="0"/>
              <a:t> and try running it.)</a:t>
            </a:r>
          </a:p>
        </p:txBody>
      </p:sp>
      <p:sp>
        <p:nvSpPr>
          <p:cNvPr id="4" name="Slide Number Placeholder 3"/>
          <p:cNvSpPr>
            <a:spLocks noGrp="1"/>
          </p:cNvSpPr>
          <p:nvPr>
            <p:ph type="sldNum" sz="quarter" idx="5"/>
          </p:nvPr>
        </p:nvSpPr>
        <p:spPr/>
        <p:txBody>
          <a:bodyPr/>
          <a:lstStyle/>
          <a:p>
            <a:fld id="{2455D1DE-A7B1-4046-BEEF-D8F8EFF4F403}" type="slidenum">
              <a:rPr lang="en-US" smtClean="0"/>
              <a:t>3</a:t>
            </a:fld>
            <a:endParaRPr lang="en-US" dirty="0"/>
          </a:p>
        </p:txBody>
      </p:sp>
    </p:spTree>
    <p:extLst>
      <p:ext uri="{BB962C8B-B14F-4D97-AF65-F5344CB8AC3E}">
        <p14:creationId xmlns:p14="http://schemas.microsoft.com/office/powerpoint/2010/main" val="166884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be jumping around a lot of screens in the next few minutes here. So please speak up if any of the screenshares break or fail.</a:t>
            </a:r>
          </a:p>
        </p:txBody>
      </p:sp>
      <p:sp>
        <p:nvSpPr>
          <p:cNvPr id="4" name="Slide Number Placeholder 3"/>
          <p:cNvSpPr>
            <a:spLocks noGrp="1"/>
          </p:cNvSpPr>
          <p:nvPr>
            <p:ph type="sldNum" sz="quarter" idx="5"/>
          </p:nvPr>
        </p:nvSpPr>
        <p:spPr/>
        <p:txBody>
          <a:bodyPr/>
          <a:lstStyle/>
          <a:p>
            <a:fld id="{2455D1DE-A7B1-4046-BEEF-D8F8EFF4F403}" type="slidenum">
              <a:rPr lang="en-US" smtClean="0"/>
              <a:t>4</a:t>
            </a:fld>
            <a:endParaRPr lang="en-US" dirty="0"/>
          </a:p>
        </p:txBody>
      </p:sp>
    </p:spTree>
    <p:extLst>
      <p:ext uri="{BB962C8B-B14F-4D97-AF65-F5344CB8AC3E}">
        <p14:creationId xmlns:p14="http://schemas.microsoft.com/office/powerpoint/2010/main" val="2376942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so much more that could have been done, but early on I realized that I could not afford to do too much extra if I wanted to fulfill all basic requirements within a 3 day span. </a:t>
            </a:r>
          </a:p>
          <a:p>
            <a:r>
              <a:rPr lang="en-US" dirty="0"/>
              <a:t>Having Learned Advanced Excel, MySQL, Python, and the use of tools such as Flask and its many importable libraries in the span of 4 weeks meant that some deeper areas of learning were neglected in the breakneck pace of learning. However, this project was a great opportunity to extend into unknown areas and continue to learn the deeper aspects of SQL but especially that of python. </a:t>
            </a:r>
          </a:p>
        </p:txBody>
      </p:sp>
      <p:sp>
        <p:nvSpPr>
          <p:cNvPr id="4" name="Slide Number Placeholder 3"/>
          <p:cNvSpPr>
            <a:spLocks noGrp="1"/>
          </p:cNvSpPr>
          <p:nvPr>
            <p:ph type="sldNum" sz="quarter" idx="5"/>
          </p:nvPr>
        </p:nvSpPr>
        <p:spPr/>
        <p:txBody>
          <a:bodyPr/>
          <a:lstStyle/>
          <a:p>
            <a:fld id="{2455D1DE-A7B1-4046-BEEF-D8F8EFF4F403}" type="slidenum">
              <a:rPr lang="en-US" smtClean="0"/>
              <a:t>6</a:t>
            </a:fld>
            <a:endParaRPr lang="en-US" dirty="0"/>
          </a:p>
        </p:txBody>
      </p:sp>
    </p:spTree>
    <p:extLst>
      <p:ext uri="{BB962C8B-B14F-4D97-AF65-F5344CB8AC3E}">
        <p14:creationId xmlns:p14="http://schemas.microsoft.com/office/powerpoint/2010/main" val="1143613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Right now if product offerings or employee lists were to change, it would require manual editing of the code. Given greater time to work on the project I would have liked the code to make references back to the tables to self create variables rather than me manually assigning variables.</a:t>
            </a:r>
          </a:p>
          <a:p>
            <a:pPr marL="0" marR="0" lvl="0" indent="0" algn="l" defTabSz="685800" rtl="0" eaLnBrk="1" fontAlgn="auto" latinLnBrk="0" hangingPunct="1">
              <a:lnSpc>
                <a:spcPct val="100000"/>
              </a:lnSpc>
              <a:spcBef>
                <a:spcPts val="0"/>
              </a:spcBef>
              <a:spcAft>
                <a:spcPts val="0"/>
              </a:spcAft>
              <a:buClrTx/>
              <a:buSzTx/>
              <a:buFontTx/>
              <a:buNone/>
              <a:tabLst/>
              <a:defRPr/>
            </a:pPr>
            <a:br>
              <a:rPr lang="en-US" dirty="0"/>
            </a:br>
            <a:r>
              <a:rPr lang="en-US" dirty="0"/>
              <a:t>For instance my drop down menu to select employee. That could reference the length of the employee column, pull an appropriate number of entities to create the allowed list for the </a:t>
            </a:r>
            <a:r>
              <a:rPr lang="en-US" dirty="0" err="1"/>
              <a:t>SelectField</a:t>
            </a:r>
            <a:r>
              <a:rPr lang="en-US" dirty="0"/>
              <a:t> box. In this way if a sales team were added or removed from the database it could reflect in the app without the need for manual change. </a:t>
            </a:r>
            <a:br>
              <a:rPr lang="en-US" dirty="0"/>
            </a:br>
            <a:br>
              <a:rPr lang="en-US" dirty="0"/>
            </a:br>
            <a:r>
              <a:rPr lang="en-US" dirty="0"/>
              <a:t>However, this one change would cause a cascade of failures which would require multiple other changes such as could the need for a table with all employees, past and present to avoid confusion with current records that may end up decoupled from </a:t>
            </a:r>
            <a:r>
              <a:rPr lang="en-US" dirty="0" err="1"/>
              <a:t>employe_id</a:t>
            </a:r>
            <a:r>
              <a:rPr lang="en-US" dirty="0"/>
              <a:t>, and the need for I more flexible code elsewhere to re-normalize the data. </a:t>
            </a:r>
          </a:p>
          <a:p>
            <a:endParaRPr lang="en-US" dirty="0"/>
          </a:p>
        </p:txBody>
      </p:sp>
      <p:sp>
        <p:nvSpPr>
          <p:cNvPr id="4" name="Slide Number Placeholder 3"/>
          <p:cNvSpPr>
            <a:spLocks noGrp="1"/>
          </p:cNvSpPr>
          <p:nvPr>
            <p:ph type="sldNum" sz="quarter" idx="5"/>
          </p:nvPr>
        </p:nvSpPr>
        <p:spPr/>
        <p:txBody>
          <a:bodyPr/>
          <a:lstStyle/>
          <a:p>
            <a:fld id="{2455D1DE-A7B1-4046-BEEF-D8F8EFF4F403}" type="slidenum">
              <a:rPr lang="en-US" smtClean="0"/>
              <a:t>7</a:t>
            </a:fld>
            <a:endParaRPr lang="en-US" dirty="0"/>
          </a:p>
        </p:txBody>
      </p:sp>
    </p:spTree>
    <p:extLst>
      <p:ext uri="{BB962C8B-B14F-4D97-AF65-F5344CB8AC3E}">
        <p14:creationId xmlns:p14="http://schemas.microsoft.com/office/powerpoint/2010/main" val="2210782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 uploaded my csv historic information into MySQL</a:t>
            </a:r>
          </a:p>
        </p:txBody>
      </p:sp>
      <p:sp>
        <p:nvSpPr>
          <p:cNvPr id="4" name="Slide Number Placeholder 3"/>
          <p:cNvSpPr>
            <a:spLocks noGrp="1"/>
          </p:cNvSpPr>
          <p:nvPr>
            <p:ph type="sldNum" sz="quarter" idx="5"/>
          </p:nvPr>
        </p:nvSpPr>
        <p:spPr/>
        <p:txBody>
          <a:bodyPr/>
          <a:lstStyle/>
          <a:p>
            <a:fld id="{2455D1DE-A7B1-4046-BEEF-D8F8EFF4F403}" type="slidenum">
              <a:rPr lang="en-US" smtClean="0"/>
              <a:t>8</a:t>
            </a:fld>
            <a:endParaRPr lang="en-US" dirty="0"/>
          </a:p>
        </p:txBody>
      </p:sp>
    </p:spTree>
    <p:extLst>
      <p:ext uri="{BB962C8B-B14F-4D97-AF65-F5344CB8AC3E}">
        <p14:creationId xmlns:p14="http://schemas.microsoft.com/office/powerpoint/2010/main" val="3463273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Workbench overview of tables in MySQL</a:t>
            </a:r>
          </a:p>
        </p:txBody>
      </p:sp>
      <p:sp>
        <p:nvSpPr>
          <p:cNvPr id="4" name="Slide Number Placeholder 3"/>
          <p:cNvSpPr>
            <a:spLocks noGrp="1"/>
          </p:cNvSpPr>
          <p:nvPr>
            <p:ph type="sldNum" sz="quarter" idx="5"/>
          </p:nvPr>
        </p:nvSpPr>
        <p:spPr/>
        <p:txBody>
          <a:bodyPr/>
          <a:lstStyle/>
          <a:p>
            <a:fld id="{2455D1DE-A7B1-4046-BEEF-D8F8EFF4F403}" type="slidenum">
              <a:rPr lang="en-US" smtClean="0"/>
              <a:t>9</a:t>
            </a:fld>
            <a:endParaRPr lang="en-US" dirty="0"/>
          </a:p>
        </p:txBody>
      </p:sp>
    </p:spTree>
    <p:extLst>
      <p:ext uri="{BB962C8B-B14F-4D97-AF65-F5344CB8AC3E}">
        <p14:creationId xmlns:p14="http://schemas.microsoft.com/office/powerpoint/2010/main" val="3508067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SQL use in creating a </a:t>
            </a:r>
            <a:r>
              <a:rPr lang="en-US" dirty="0" err="1"/>
              <a:t>item_dimensions</a:t>
            </a:r>
            <a:r>
              <a:rPr lang="en-US" dirty="0"/>
              <a:t> table</a:t>
            </a:r>
          </a:p>
        </p:txBody>
      </p:sp>
      <p:sp>
        <p:nvSpPr>
          <p:cNvPr id="4" name="Slide Number Placeholder 3"/>
          <p:cNvSpPr>
            <a:spLocks noGrp="1"/>
          </p:cNvSpPr>
          <p:nvPr>
            <p:ph type="sldNum" sz="quarter" idx="5"/>
          </p:nvPr>
        </p:nvSpPr>
        <p:spPr/>
        <p:txBody>
          <a:bodyPr/>
          <a:lstStyle/>
          <a:p>
            <a:fld id="{2455D1DE-A7B1-4046-BEEF-D8F8EFF4F403}" type="slidenum">
              <a:rPr lang="en-US" smtClean="0"/>
              <a:t>10</a:t>
            </a:fld>
            <a:endParaRPr lang="en-US" dirty="0"/>
          </a:p>
        </p:txBody>
      </p:sp>
    </p:spTree>
    <p:extLst>
      <p:ext uri="{BB962C8B-B14F-4D97-AF65-F5344CB8AC3E}">
        <p14:creationId xmlns:p14="http://schemas.microsoft.com/office/powerpoint/2010/main" val="3999816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93.jpg"/><Relationship Id="rId7" Type="http://schemas.openxmlformats.org/officeDocument/2006/relationships/image" Target="../media/image19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96.png"/><Relationship Id="rId5" Type="http://schemas.openxmlformats.org/officeDocument/2006/relationships/image" Target="../media/image195.png"/><Relationship Id="rId4" Type="http://schemas.openxmlformats.org/officeDocument/2006/relationships/image" Target="../media/image194.png"/></Relationships>
</file>

<file path=ppt/slides/_rels/slide3.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9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1</a:t>
            </a:r>
          </a:p>
        </p:txBody>
      </p:sp>
      <p:sp>
        <p:nvSpPr>
          <p:cNvPr id="3" name="Subtitle 2">
            <a:extLst>
              <a:ext uri="{FF2B5EF4-FFF2-40B4-BE49-F238E27FC236}">
                <a16:creationId xmlns:a16="http://schemas.microsoft.com/office/drawing/2014/main" id="{F0F7B060-5059-2E46-AD03-46622D7DEFC9}"/>
              </a:ext>
            </a:extLst>
          </p:cNvPr>
          <p:cNvSpPr>
            <a:spLocks noGrp="1"/>
          </p:cNvSpPr>
          <p:nvPr>
            <p:ph type="subTitle" idx="1"/>
          </p:nvPr>
        </p:nvSpPr>
        <p:spPr/>
        <p:txBody>
          <a:bodyPr vert="horz" wrap="square" lIns="0" tIns="45720" rIns="91440" bIns="45720" rtlCol="0" anchor="t">
            <a:noAutofit/>
          </a:bodyPr>
          <a:lstStyle/>
          <a:p>
            <a:r>
              <a:rPr lang="en-US" i="1" dirty="0">
                <a:cs typeface="Arial"/>
              </a:rPr>
              <a:t>Tractor TEK Data Project</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t>Presented by: Andrew Korenak</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t>3/10/2022</a:t>
            </a:r>
          </a:p>
        </p:txBody>
      </p:sp>
      <p:pic>
        <p:nvPicPr>
          <p:cNvPr id="28" name="Picture Placeholder 27">
            <a:extLst>
              <a:ext uri="{FF2B5EF4-FFF2-40B4-BE49-F238E27FC236}">
                <a16:creationId xmlns:a16="http://schemas.microsoft.com/office/drawing/2014/main" id="{5165C947-7B7B-1A4F-859E-CFD65B34B3AC}"/>
              </a:ext>
            </a:extLst>
          </p:cNvPr>
          <p:cNvPicPr>
            <a:picLocks noGrp="1" noChangeAspect="1"/>
          </p:cNvPicPr>
          <p:nvPr>
            <p:ph type="pic" sz="quarter" idx="12"/>
          </p:nvPr>
        </p:nvPicPr>
        <p:blipFill rotWithShape="1">
          <a:blip r:embed="rId3" cstate="screen">
            <a:alphaModFix amt="93000"/>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7F21-FF51-43FC-866E-0901B6FC2CA1}"/>
              </a:ext>
            </a:extLst>
          </p:cNvPr>
          <p:cNvSpPr>
            <a:spLocks noGrp="1"/>
          </p:cNvSpPr>
          <p:nvPr>
            <p:ph type="title"/>
          </p:nvPr>
        </p:nvSpPr>
        <p:spPr/>
        <p:txBody>
          <a:bodyPr/>
          <a:lstStyle/>
          <a:p>
            <a:r>
              <a:rPr lang="en-US" dirty="0"/>
              <a:t>SQL use</a:t>
            </a:r>
          </a:p>
        </p:txBody>
      </p:sp>
      <p:pic>
        <p:nvPicPr>
          <p:cNvPr id="6" name="Content Placeholder 5">
            <a:extLst>
              <a:ext uri="{FF2B5EF4-FFF2-40B4-BE49-F238E27FC236}">
                <a16:creationId xmlns:a16="http://schemas.microsoft.com/office/drawing/2014/main" id="{D7258521-1330-479F-A679-056A80CE48C2}"/>
              </a:ext>
            </a:extLst>
          </p:cNvPr>
          <p:cNvPicPr>
            <a:picLocks noGrp="1" noChangeAspect="1"/>
          </p:cNvPicPr>
          <p:nvPr>
            <p:ph idx="1"/>
          </p:nvPr>
        </p:nvPicPr>
        <p:blipFill>
          <a:blip r:embed="rId3"/>
          <a:stretch>
            <a:fillRect/>
          </a:stretch>
        </p:blipFill>
        <p:spPr>
          <a:xfrm>
            <a:off x="1835518" y="1881188"/>
            <a:ext cx="5472963" cy="2703512"/>
          </a:xfrm>
        </p:spPr>
      </p:pic>
      <p:sp>
        <p:nvSpPr>
          <p:cNvPr id="4" name="Text Placeholder 3">
            <a:extLst>
              <a:ext uri="{FF2B5EF4-FFF2-40B4-BE49-F238E27FC236}">
                <a16:creationId xmlns:a16="http://schemas.microsoft.com/office/drawing/2014/main" id="{CCC0E802-4CF1-4710-AB4D-A62F4718E06E}"/>
              </a:ext>
            </a:extLst>
          </p:cNvPr>
          <p:cNvSpPr>
            <a:spLocks noGrp="1"/>
          </p:cNvSpPr>
          <p:nvPr>
            <p:ph type="body" sz="quarter" idx="13"/>
          </p:nvPr>
        </p:nvSpPr>
        <p:spPr>
          <a:xfrm>
            <a:off x="504825" y="1267809"/>
            <a:ext cx="8134350" cy="687368"/>
          </a:xfrm>
        </p:spPr>
        <p:txBody>
          <a:bodyPr/>
          <a:lstStyle/>
          <a:p>
            <a:r>
              <a:rPr lang="en-US" dirty="0"/>
              <a:t>Create and fill a table with data</a:t>
            </a:r>
          </a:p>
          <a:p>
            <a:endParaRPr lang="en-US" dirty="0"/>
          </a:p>
        </p:txBody>
      </p:sp>
    </p:spTree>
    <p:extLst>
      <p:ext uri="{BB962C8B-B14F-4D97-AF65-F5344CB8AC3E}">
        <p14:creationId xmlns:p14="http://schemas.microsoft.com/office/powerpoint/2010/main" val="318890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DCB4-5A60-4B75-90B2-4C01D72EBF9D}"/>
              </a:ext>
            </a:extLst>
          </p:cNvPr>
          <p:cNvSpPr>
            <a:spLocks noGrp="1"/>
          </p:cNvSpPr>
          <p:nvPr>
            <p:ph type="title"/>
          </p:nvPr>
        </p:nvSpPr>
        <p:spPr/>
        <p:txBody>
          <a:bodyPr/>
          <a:lstStyle/>
          <a:p>
            <a:r>
              <a:rPr lang="en-US" dirty="0">
                <a:cs typeface="Arial"/>
              </a:rPr>
              <a:t>Thank You</a:t>
            </a:r>
            <a:br>
              <a:rPr lang="en-US" dirty="0">
                <a:cs typeface="Arial"/>
              </a:rPr>
            </a:br>
            <a:endParaRPr lang="en-US" dirty="0"/>
          </a:p>
        </p:txBody>
      </p:sp>
      <p:sp>
        <p:nvSpPr>
          <p:cNvPr id="3" name="Subtitle 2">
            <a:extLst>
              <a:ext uri="{FF2B5EF4-FFF2-40B4-BE49-F238E27FC236}">
                <a16:creationId xmlns:a16="http://schemas.microsoft.com/office/drawing/2014/main" id="{72CBB34D-B5D1-475F-84A2-18ED9A911E0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4968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dirty="0" err="1"/>
              <a:t>TractorTEK</a:t>
            </a:r>
            <a:r>
              <a:rPr lang="en-US" dirty="0"/>
              <a:t> Database and Web App Project</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p:txBody>
          <a:bodyPr>
            <a:normAutofit/>
          </a:bodyPr>
          <a:lstStyle/>
          <a:p>
            <a:r>
              <a:rPr lang="en-US" b="1" dirty="0">
                <a:solidFill>
                  <a:srgbClr val="0097D9"/>
                </a:solidFill>
              </a:rPr>
              <a:t>Simple Design</a:t>
            </a:r>
          </a:p>
          <a:p>
            <a:pPr lvl="1"/>
            <a:r>
              <a:rPr lang="en-US" dirty="0"/>
              <a:t>Non Distracting Color Palate</a:t>
            </a:r>
          </a:p>
          <a:p>
            <a:pPr lvl="1"/>
            <a:r>
              <a:rPr lang="en-US" dirty="0"/>
              <a:t>Clear Navigation</a:t>
            </a:r>
          </a:p>
          <a:p>
            <a:pPr lvl="1"/>
            <a:r>
              <a:rPr lang="en-US" dirty="0"/>
              <a:t>Clean Layout</a:t>
            </a:r>
          </a:p>
          <a:p>
            <a:r>
              <a:rPr lang="en-US" b="1" dirty="0">
                <a:solidFill>
                  <a:srgbClr val="0097D9"/>
                </a:solidFill>
              </a:rPr>
              <a:t>Form Validation</a:t>
            </a:r>
          </a:p>
          <a:p>
            <a:pPr lvl="1"/>
            <a:r>
              <a:rPr lang="en-US" dirty="0"/>
              <a:t>Prevents Bad Data</a:t>
            </a:r>
          </a:p>
          <a:p>
            <a:pPr lvl="1"/>
            <a:r>
              <a:rPr lang="en-US" dirty="0"/>
              <a:t>Provides Feedback</a:t>
            </a:r>
          </a:p>
          <a:p>
            <a:endParaRPr lang="en-US" dirty="0"/>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a:t>Web App: Admin Submission Dashboard</a:t>
            </a:r>
          </a:p>
        </p:txBody>
      </p:sp>
      <p:sp>
        <p:nvSpPr>
          <p:cNvPr id="21" name="Text Placeholder 20">
            <a:extLst>
              <a:ext uri="{FF2B5EF4-FFF2-40B4-BE49-F238E27FC236}">
                <a16:creationId xmlns:a16="http://schemas.microsoft.com/office/drawing/2014/main" id="{51D40745-204A-EE4A-8428-54FC0DDCA159}"/>
              </a:ext>
            </a:extLst>
          </p:cNvPr>
          <p:cNvSpPr>
            <a:spLocks noGrp="1"/>
          </p:cNvSpPr>
          <p:nvPr>
            <p:ph type="body" sz="quarter" idx="15"/>
          </p:nvPr>
        </p:nvSpPr>
        <p:spPr>
          <a:xfrm>
            <a:off x="504824" y="4106242"/>
            <a:ext cx="1704975" cy="715064"/>
          </a:xfrm>
        </p:spPr>
        <p:txBody>
          <a:bodyPr/>
          <a:lstStyle/>
          <a:p>
            <a:r>
              <a:rPr lang="en-US" dirty="0"/>
              <a:t>Hello, </a:t>
            </a:r>
            <a:br>
              <a:rPr lang="en-US" dirty="0"/>
            </a:br>
            <a:r>
              <a:rPr lang="en-US" dirty="0"/>
              <a:t>My name is Andrew.</a:t>
            </a:r>
          </a:p>
          <a:p>
            <a:endParaRPr lang="en-US" dirty="0"/>
          </a:p>
        </p:txBody>
      </p:sp>
      <p:pic>
        <p:nvPicPr>
          <p:cNvPr id="3" name="Picture 2">
            <a:extLst>
              <a:ext uri="{FF2B5EF4-FFF2-40B4-BE49-F238E27FC236}">
                <a16:creationId xmlns:a16="http://schemas.microsoft.com/office/drawing/2014/main" id="{99E1F2E5-002F-4D6C-8D31-AAEA1292CE80}"/>
              </a:ext>
            </a:extLst>
          </p:cNvPr>
          <p:cNvPicPr>
            <a:picLocks noChangeAspect="1"/>
          </p:cNvPicPr>
          <p:nvPr/>
        </p:nvPicPr>
        <p:blipFill>
          <a:blip r:embed="rId3"/>
          <a:stretch>
            <a:fillRect/>
          </a:stretch>
        </p:blipFill>
        <p:spPr>
          <a:xfrm>
            <a:off x="504825" y="1741160"/>
            <a:ext cx="1697639" cy="2329022"/>
          </a:xfrm>
          <a:prstGeom prst="rect">
            <a:avLst/>
          </a:prstGeom>
        </p:spPr>
      </p:pic>
      <p:pic>
        <p:nvPicPr>
          <p:cNvPr id="14" name="Picture 13">
            <a:extLst>
              <a:ext uri="{FF2B5EF4-FFF2-40B4-BE49-F238E27FC236}">
                <a16:creationId xmlns:a16="http://schemas.microsoft.com/office/drawing/2014/main" id="{32DF1A35-4B51-4536-8A35-60DD45935425}"/>
              </a:ext>
            </a:extLst>
          </p:cNvPr>
          <p:cNvPicPr>
            <a:picLocks noChangeAspect="1"/>
          </p:cNvPicPr>
          <p:nvPr/>
        </p:nvPicPr>
        <p:blipFill>
          <a:blip r:embed="rId4"/>
          <a:stretch>
            <a:fillRect/>
          </a:stretch>
        </p:blipFill>
        <p:spPr>
          <a:xfrm>
            <a:off x="6734101" y="3184646"/>
            <a:ext cx="1720850" cy="537220"/>
          </a:xfrm>
          <a:prstGeom prst="rect">
            <a:avLst/>
          </a:prstGeom>
        </p:spPr>
      </p:pic>
      <p:pic>
        <p:nvPicPr>
          <p:cNvPr id="20" name="Picture 19">
            <a:extLst>
              <a:ext uri="{FF2B5EF4-FFF2-40B4-BE49-F238E27FC236}">
                <a16:creationId xmlns:a16="http://schemas.microsoft.com/office/drawing/2014/main" id="{00E28802-E748-4AFA-85DC-A1B9BECF12CD}"/>
              </a:ext>
            </a:extLst>
          </p:cNvPr>
          <p:cNvPicPr>
            <a:picLocks noChangeAspect="1"/>
          </p:cNvPicPr>
          <p:nvPr/>
        </p:nvPicPr>
        <p:blipFill>
          <a:blip r:embed="rId5"/>
          <a:stretch>
            <a:fillRect/>
          </a:stretch>
        </p:blipFill>
        <p:spPr>
          <a:xfrm>
            <a:off x="5192260" y="3183588"/>
            <a:ext cx="1289222" cy="536225"/>
          </a:xfrm>
          <a:prstGeom prst="rect">
            <a:avLst/>
          </a:prstGeom>
        </p:spPr>
      </p:pic>
      <p:pic>
        <p:nvPicPr>
          <p:cNvPr id="4" name="Picture 3">
            <a:extLst>
              <a:ext uri="{FF2B5EF4-FFF2-40B4-BE49-F238E27FC236}">
                <a16:creationId xmlns:a16="http://schemas.microsoft.com/office/drawing/2014/main" id="{0018A0CD-D0AB-4BD3-87A4-2D0844AE7CD7}"/>
              </a:ext>
            </a:extLst>
          </p:cNvPr>
          <p:cNvPicPr>
            <a:picLocks noChangeAspect="1"/>
          </p:cNvPicPr>
          <p:nvPr/>
        </p:nvPicPr>
        <p:blipFill>
          <a:blip r:embed="rId6"/>
          <a:stretch>
            <a:fillRect/>
          </a:stretch>
        </p:blipFill>
        <p:spPr>
          <a:xfrm>
            <a:off x="6377916" y="1667943"/>
            <a:ext cx="1976025" cy="1402591"/>
          </a:xfrm>
          <a:prstGeom prst="rect">
            <a:avLst/>
          </a:prstGeom>
        </p:spPr>
      </p:pic>
      <p:pic>
        <p:nvPicPr>
          <p:cNvPr id="6" name="Picture 5">
            <a:extLst>
              <a:ext uri="{FF2B5EF4-FFF2-40B4-BE49-F238E27FC236}">
                <a16:creationId xmlns:a16="http://schemas.microsoft.com/office/drawing/2014/main" id="{9F9A482A-B80B-4FE5-A5EC-D4F361947B27}"/>
              </a:ext>
            </a:extLst>
          </p:cNvPr>
          <p:cNvPicPr>
            <a:picLocks noChangeAspect="1"/>
          </p:cNvPicPr>
          <p:nvPr/>
        </p:nvPicPr>
        <p:blipFill>
          <a:blip r:embed="rId7"/>
          <a:stretch>
            <a:fillRect/>
          </a:stretch>
        </p:blipFill>
        <p:spPr>
          <a:xfrm>
            <a:off x="5028899" y="4088614"/>
            <a:ext cx="3521075" cy="223560"/>
          </a:xfrm>
          <a:prstGeom prst="rect">
            <a:avLst/>
          </a:prstGeom>
        </p:spPr>
      </p:pic>
    </p:spTree>
    <p:extLst>
      <p:ext uri="{BB962C8B-B14F-4D97-AF65-F5344CB8AC3E}">
        <p14:creationId xmlns:p14="http://schemas.microsoft.com/office/powerpoint/2010/main" val="138038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dirty="0"/>
              <a:t>Database Connectivity </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467521" y="1810159"/>
            <a:ext cx="2038349" cy="2945207"/>
          </a:xfrm>
        </p:spPr>
        <p:txBody>
          <a:bodyPr>
            <a:normAutofit/>
          </a:bodyPr>
          <a:lstStyle/>
          <a:p>
            <a:r>
              <a:rPr lang="en-US" b="1" dirty="0">
                <a:solidFill>
                  <a:srgbClr val="0097D9"/>
                </a:solidFill>
              </a:rPr>
              <a:t>Normalized App Output</a:t>
            </a:r>
            <a:endParaRPr lang="en-US" dirty="0"/>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3</a:t>
            </a:fld>
            <a:endParaRPr lang="en-US" dirty="0"/>
          </a:p>
        </p:txBody>
      </p:sp>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a:t>App to MySQL</a:t>
            </a:r>
          </a:p>
        </p:txBody>
      </p:sp>
      <p:pic>
        <p:nvPicPr>
          <p:cNvPr id="3" name="Picture 2">
            <a:extLst>
              <a:ext uri="{FF2B5EF4-FFF2-40B4-BE49-F238E27FC236}">
                <a16:creationId xmlns:a16="http://schemas.microsoft.com/office/drawing/2014/main" id="{FB3CEB8A-F5ED-4B24-B652-5D7092CD6798}"/>
              </a:ext>
            </a:extLst>
          </p:cNvPr>
          <p:cNvPicPr>
            <a:picLocks noChangeAspect="1"/>
          </p:cNvPicPr>
          <p:nvPr/>
        </p:nvPicPr>
        <p:blipFill>
          <a:blip r:embed="rId3"/>
          <a:stretch>
            <a:fillRect/>
          </a:stretch>
        </p:blipFill>
        <p:spPr>
          <a:xfrm>
            <a:off x="3921636" y="1996340"/>
            <a:ext cx="4754843" cy="2824966"/>
          </a:xfrm>
          <a:prstGeom prst="rect">
            <a:avLst/>
          </a:prstGeom>
        </p:spPr>
      </p:pic>
      <p:pic>
        <p:nvPicPr>
          <p:cNvPr id="5" name="Picture 4">
            <a:extLst>
              <a:ext uri="{FF2B5EF4-FFF2-40B4-BE49-F238E27FC236}">
                <a16:creationId xmlns:a16="http://schemas.microsoft.com/office/drawing/2014/main" id="{D615A96E-5CA2-4F06-9781-30D99C3B9E3A}"/>
              </a:ext>
            </a:extLst>
          </p:cNvPr>
          <p:cNvPicPr>
            <a:picLocks noChangeAspect="1"/>
          </p:cNvPicPr>
          <p:nvPr/>
        </p:nvPicPr>
        <p:blipFill>
          <a:blip r:embed="rId4"/>
          <a:stretch>
            <a:fillRect/>
          </a:stretch>
        </p:blipFill>
        <p:spPr>
          <a:xfrm>
            <a:off x="214133" y="2360682"/>
            <a:ext cx="3663399" cy="1798568"/>
          </a:xfrm>
          <a:prstGeom prst="rect">
            <a:avLst/>
          </a:prstGeom>
        </p:spPr>
      </p:pic>
      <p:sp>
        <p:nvSpPr>
          <p:cNvPr id="16" name="Content Placeholder 7">
            <a:extLst>
              <a:ext uri="{FF2B5EF4-FFF2-40B4-BE49-F238E27FC236}">
                <a16:creationId xmlns:a16="http://schemas.microsoft.com/office/drawing/2014/main" id="{64653B66-2689-4715-83A3-D32EAA5057CF}"/>
              </a:ext>
            </a:extLst>
          </p:cNvPr>
          <p:cNvSpPr txBox="1">
            <a:spLocks/>
          </p:cNvSpPr>
          <p:nvPr/>
        </p:nvSpPr>
        <p:spPr>
          <a:xfrm>
            <a:off x="4130920" y="1484452"/>
            <a:ext cx="2038349" cy="2945207"/>
          </a:xfrm>
          <a:prstGeom prst="rect">
            <a:avLst/>
          </a:prstGeom>
        </p:spPr>
        <p:txBody>
          <a:bodyPr vert="horz" lIns="91440" tIns="45720" rIns="91440" bIns="45720" rtlCol="0">
            <a:normAutofit/>
          </a:bodyPr>
          <a:lst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solidFill>
                  <a:srgbClr val="0097D9"/>
                </a:solidFill>
              </a:rPr>
              <a:t>PK FK Relationships</a:t>
            </a:r>
            <a:endParaRPr lang="en-US" dirty="0"/>
          </a:p>
          <a:p>
            <a:endParaRPr lang="en-US" dirty="0"/>
          </a:p>
        </p:txBody>
      </p:sp>
    </p:spTree>
    <p:extLst>
      <p:ext uri="{BB962C8B-B14F-4D97-AF65-F5344CB8AC3E}">
        <p14:creationId xmlns:p14="http://schemas.microsoft.com/office/powerpoint/2010/main" val="2312956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Live Demo</a:t>
            </a:r>
          </a:p>
        </p:txBody>
      </p:sp>
      <p:sp>
        <p:nvSpPr>
          <p:cNvPr id="10" name="Subtitle 9">
            <a:extLst>
              <a:ext uri="{FF2B5EF4-FFF2-40B4-BE49-F238E27FC236}">
                <a16:creationId xmlns:a16="http://schemas.microsoft.com/office/drawing/2014/main" id="{9A910F8B-F301-344C-A29C-38C95E379304}"/>
              </a:ext>
            </a:extLst>
          </p:cNvPr>
          <p:cNvSpPr>
            <a:spLocks noGrp="1"/>
          </p:cNvSpPr>
          <p:nvPr>
            <p:ph type="subTitle" idx="1"/>
          </p:nvPr>
        </p:nvSpPr>
        <p:spPr/>
        <p:txBody>
          <a:bodyPr/>
          <a:lstStyle/>
          <a:p>
            <a:r>
              <a:rPr lang="en-US" dirty="0"/>
              <a:t>APP, </a:t>
            </a:r>
            <a:r>
              <a:rPr lang="en-US" dirty="0" err="1"/>
              <a:t>Jupyter</a:t>
            </a:r>
            <a:r>
              <a:rPr lang="en-US" dirty="0"/>
              <a:t>, Excel Dashboard</a:t>
            </a:r>
          </a:p>
        </p:txBody>
      </p:sp>
    </p:spTree>
    <p:extLst>
      <p:ext uri="{BB962C8B-B14F-4D97-AF65-F5344CB8AC3E}">
        <p14:creationId xmlns:p14="http://schemas.microsoft.com/office/powerpoint/2010/main" val="91052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DCB4-5A60-4B75-90B2-4C01D72EBF9D}"/>
              </a:ext>
            </a:extLst>
          </p:cNvPr>
          <p:cNvSpPr>
            <a:spLocks noGrp="1"/>
          </p:cNvSpPr>
          <p:nvPr>
            <p:ph type="title"/>
          </p:nvPr>
        </p:nvSpPr>
        <p:spPr/>
        <p:txBody>
          <a:bodyPr/>
          <a:lstStyle/>
          <a:p>
            <a:r>
              <a:rPr lang="en-US" dirty="0">
                <a:cs typeface="Arial"/>
              </a:rPr>
              <a:t>Q &amp; A</a:t>
            </a:r>
            <a:br>
              <a:rPr lang="en-US" dirty="0">
                <a:cs typeface="Arial"/>
              </a:rPr>
            </a:br>
            <a:endParaRPr lang="en-US" dirty="0"/>
          </a:p>
        </p:txBody>
      </p:sp>
      <p:sp>
        <p:nvSpPr>
          <p:cNvPr id="3" name="Subtitle 2">
            <a:extLst>
              <a:ext uri="{FF2B5EF4-FFF2-40B4-BE49-F238E27FC236}">
                <a16:creationId xmlns:a16="http://schemas.microsoft.com/office/drawing/2014/main" id="{72CBB34D-B5D1-475F-84A2-18ED9A911E0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2998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2925-5882-4B1A-A03E-3FFE4EECDF3A}"/>
              </a:ext>
            </a:extLst>
          </p:cNvPr>
          <p:cNvSpPr>
            <a:spLocks noGrp="1"/>
          </p:cNvSpPr>
          <p:nvPr>
            <p:ph type="title"/>
          </p:nvPr>
        </p:nvSpPr>
        <p:spPr/>
        <p:txBody>
          <a:bodyPr/>
          <a:lstStyle/>
          <a:p>
            <a:r>
              <a:rPr lang="en-US" dirty="0"/>
              <a:t>Problems in production</a:t>
            </a:r>
          </a:p>
        </p:txBody>
      </p:sp>
      <p:sp>
        <p:nvSpPr>
          <p:cNvPr id="3" name="Content Placeholder 2">
            <a:extLst>
              <a:ext uri="{FF2B5EF4-FFF2-40B4-BE49-F238E27FC236}">
                <a16:creationId xmlns:a16="http://schemas.microsoft.com/office/drawing/2014/main" id="{6E121FC1-68F0-410E-8CD1-12B99459EC3C}"/>
              </a:ext>
            </a:extLst>
          </p:cNvPr>
          <p:cNvSpPr>
            <a:spLocks noGrp="1"/>
          </p:cNvSpPr>
          <p:nvPr>
            <p:ph idx="1"/>
          </p:nvPr>
        </p:nvSpPr>
        <p:spPr/>
        <p:txBody>
          <a:bodyPr>
            <a:normAutofit/>
          </a:bodyPr>
          <a:lstStyle/>
          <a:p>
            <a:r>
              <a:rPr lang="en-US" b="1" dirty="0">
                <a:solidFill>
                  <a:srgbClr val="0097D9"/>
                </a:solidFill>
              </a:rPr>
              <a:t>Time Management:</a:t>
            </a:r>
          </a:p>
          <a:p>
            <a:pPr lvl="1"/>
            <a:r>
              <a:rPr lang="en-US" b="1" dirty="0">
                <a:solidFill>
                  <a:srgbClr val="0097D9"/>
                </a:solidFill>
              </a:rPr>
              <a:t>What I wanted to do vs what I had the time to do.</a:t>
            </a:r>
          </a:p>
          <a:p>
            <a:r>
              <a:rPr lang="en-US" b="1" dirty="0">
                <a:solidFill>
                  <a:srgbClr val="0097D9"/>
                </a:solidFill>
              </a:rPr>
              <a:t>Overcoming Knowledge Barriers:</a:t>
            </a:r>
          </a:p>
          <a:p>
            <a:pPr lvl="1"/>
            <a:r>
              <a:rPr lang="en-US" b="1" dirty="0">
                <a:solidFill>
                  <a:srgbClr val="0097D9"/>
                </a:solidFill>
              </a:rPr>
              <a:t>Extracurricular  Learning</a:t>
            </a:r>
          </a:p>
          <a:p>
            <a:pPr lvl="1"/>
            <a:r>
              <a:rPr lang="en-US" b="1" dirty="0">
                <a:solidFill>
                  <a:srgbClr val="0097D9"/>
                </a:solidFill>
              </a:rPr>
              <a:t>Learn By Doing</a:t>
            </a:r>
          </a:p>
        </p:txBody>
      </p:sp>
      <p:sp>
        <p:nvSpPr>
          <p:cNvPr id="4" name="Text Placeholder 3">
            <a:extLst>
              <a:ext uri="{FF2B5EF4-FFF2-40B4-BE49-F238E27FC236}">
                <a16:creationId xmlns:a16="http://schemas.microsoft.com/office/drawing/2014/main" id="{969E2AC0-D01F-4F80-8811-5CF07D92CCC8}"/>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1678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7391-6A16-4DE8-A195-EFBA3FD56BA4}"/>
              </a:ext>
            </a:extLst>
          </p:cNvPr>
          <p:cNvSpPr>
            <a:spLocks noGrp="1"/>
          </p:cNvSpPr>
          <p:nvPr>
            <p:ph type="title"/>
          </p:nvPr>
        </p:nvSpPr>
        <p:spPr>
          <a:xfrm>
            <a:off x="504825" y="809947"/>
            <a:ext cx="8134349" cy="424732"/>
          </a:xfrm>
        </p:spPr>
        <p:txBody>
          <a:bodyPr/>
          <a:lstStyle/>
          <a:p>
            <a:r>
              <a:rPr lang="en-US" dirty="0"/>
              <a:t>Potential Project Expansion Goals</a:t>
            </a:r>
          </a:p>
        </p:txBody>
      </p:sp>
      <p:pic>
        <p:nvPicPr>
          <p:cNvPr id="6" name="Content Placeholder 5">
            <a:extLst>
              <a:ext uri="{FF2B5EF4-FFF2-40B4-BE49-F238E27FC236}">
                <a16:creationId xmlns:a16="http://schemas.microsoft.com/office/drawing/2014/main" id="{9BD3A6ED-82FD-469B-BF76-0D5963D11DE6}"/>
              </a:ext>
            </a:extLst>
          </p:cNvPr>
          <p:cNvPicPr>
            <a:picLocks noGrp="1" noChangeAspect="1"/>
          </p:cNvPicPr>
          <p:nvPr>
            <p:ph idx="1"/>
          </p:nvPr>
        </p:nvPicPr>
        <p:blipFill>
          <a:blip r:embed="rId3"/>
          <a:stretch>
            <a:fillRect/>
          </a:stretch>
        </p:blipFill>
        <p:spPr>
          <a:xfrm>
            <a:off x="504825" y="1856980"/>
            <a:ext cx="7599060" cy="2703512"/>
          </a:xfrm>
        </p:spPr>
      </p:pic>
      <p:sp>
        <p:nvSpPr>
          <p:cNvPr id="4" name="Text Placeholder 3">
            <a:extLst>
              <a:ext uri="{FF2B5EF4-FFF2-40B4-BE49-F238E27FC236}">
                <a16:creationId xmlns:a16="http://schemas.microsoft.com/office/drawing/2014/main" id="{E2D47D20-9A29-4B13-B097-17064D996A2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1100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Handling of Historic Data</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881809"/>
            <a:ext cx="2981323" cy="2702891"/>
          </a:xfrm>
        </p:spPr>
        <p:txBody>
          <a:bodyPr vert="horz" lIns="91440" tIns="45720" rIns="91440" bIns="45720" rtlCol="0" anchor="t">
            <a:normAutofit/>
          </a:bodyPr>
          <a:lstStyle/>
          <a:p>
            <a:pPr marL="0" indent="0">
              <a:buNone/>
            </a:pPr>
            <a:r>
              <a:rPr lang="en-US" b="1" dirty="0">
                <a:solidFill>
                  <a:srgbClr val="0097D9"/>
                </a:solidFill>
              </a:rPr>
              <a:t>CSV Sheets:</a:t>
            </a:r>
          </a:p>
          <a:p>
            <a:pPr marL="0" indent="0">
              <a:buNone/>
            </a:pPr>
            <a:r>
              <a:rPr lang="en-US" dirty="0"/>
              <a:t>After conversion to CSV the contents of historical tables and sales were sent to to MySQL through the use of pandas data frames.​</a:t>
            </a:r>
          </a:p>
          <a:p>
            <a:pPr marL="0" indent="0">
              <a:buNone/>
            </a:pPr>
            <a:endParaRPr lang="en-US" b="1" dirty="0">
              <a:solidFill>
                <a:srgbClr val="0097D9"/>
              </a:solidFill>
            </a:endParaRP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8</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vert="horz" wrap="square" lIns="0" tIns="45720" rIns="91440" bIns="45720" rtlCol="0" anchor="t">
            <a:spAutoFit/>
          </a:bodyPr>
          <a:lstStyle/>
          <a:p>
            <a:r>
              <a:rPr lang="en-US" dirty="0"/>
              <a:t>MySQL storage </a:t>
            </a:r>
          </a:p>
        </p:txBody>
      </p:sp>
      <p:pic>
        <p:nvPicPr>
          <p:cNvPr id="4" name="Picture 3">
            <a:extLst>
              <a:ext uri="{FF2B5EF4-FFF2-40B4-BE49-F238E27FC236}">
                <a16:creationId xmlns:a16="http://schemas.microsoft.com/office/drawing/2014/main" id="{C569459E-C5BB-4475-9AD0-37032D4F79CC}"/>
              </a:ext>
            </a:extLst>
          </p:cNvPr>
          <p:cNvPicPr>
            <a:picLocks noChangeAspect="1"/>
          </p:cNvPicPr>
          <p:nvPr/>
        </p:nvPicPr>
        <p:blipFill>
          <a:blip r:embed="rId3"/>
          <a:stretch>
            <a:fillRect/>
          </a:stretch>
        </p:blipFill>
        <p:spPr>
          <a:xfrm>
            <a:off x="3624353" y="1653815"/>
            <a:ext cx="5531164" cy="2795807"/>
          </a:xfrm>
          <a:prstGeom prst="rect">
            <a:avLst/>
          </a:prstGeom>
        </p:spPr>
      </p:pic>
    </p:spTree>
    <p:extLst>
      <p:ext uri="{BB962C8B-B14F-4D97-AF65-F5344CB8AC3E}">
        <p14:creationId xmlns:p14="http://schemas.microsoft.com/office/powerpoint/2010/main" val="1689292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A906-3CAD-4A78-8918-E03156631D2E}"/>
              </a:ext>
            </a:extLst>
          </p:cNvPr>
          <p:cNvSpPr>
            <a:spLocks noGrp="1"/>
          </p:cNvSpPr>
          <p:nvPr>
            <p:ph type="title"/>
          </p:nvPr>
        </p:nvSpPr>
        <p:spPr/>
        <p:txBody>
          <a:bodyPr/>
          <a:lstStyle/>
          <a:p>
            <a:r>
              <a:rPr lang="en-US" dirty="0"/>
              <a:t>Tables in Database</a:t>
            </a:r>
          </a:p>
        </p:txBody>
      </p:sp>
      <p:sp>
        <p:nvSpPr>
          <p:cNvPr id="4" name="Text Placeholder 3">
            <a:extLst>
              <a:ext uri="{FF2B5EF4-FFF2-40B4-BE49-F238E27FC236}">
                <a16:creationId xmlns:a16="http://schemas.microsoft.com/office/drawing/2014/main" id="{C5EA006E-6E51-4BE8-AB89-C0C818884855}"/>
              </a:ext>
            </a:extLst>
          </p:cNvPr>
          <p:cNvSpPr>
            <a:spLocks noGrp="1"/>
          </p:cNvSpPr>
          <p:nvPr>
            <p:ph type="body" sz="quarter" idx="13"/>
          </p:nvPr>
        </p:nvSpPr>
        <p:spPr/>
        <p:txBody>
          <a:bodyPr/>
          <a:lstStyle/>
          <a:p>
            <a:endParaRPr lang="en-US" dirty="0"/>
          </a:p>
        </p:txBody>
      </p:sp>
      <p:pic>
        <p:nvPicPr>
          <p:cNvPr id="10" name="Content Placeholder 9">
            <a:extLst>
              <a:ext uri="{FF2B5EF4-FFF2-40B4-BE49-F238E27FC236}">
                <a16:creationId xmlns:a16="http://schemas.microsoft.com/office/drawing/2014/main" id="{ED7FD0AD-B69B-49D6-86B8-A30F66CA6BDD}"/>
              </a:ext>
            </a:extLst>
          </p:cNvPr>
          <p:cNvPicPr>
            <a:picLocks noGrp="1" noChangeAspect="1"/>
          </p:cNvPicPr>
          <p:nvPr>
            <p:ph idx="1"/>
          </p:nvPr>
        </p:nvPicPr>
        <p:blipFill>
          <a:blip r:embed="rId3"/>
          <a:stretch>
            <a:fillRect/>
          </a:stretch>
        </p:blipFill>
        <p:spPr>
          <a:xfrm>
            <a:off x="100386" y="1639493"/>
            <a:ext cx="4471613" cy="3070716"/>
          </a:xfrm>
        </p:spPr>
      </p:pic>
    </p:spTree>
    <p:extLst>
      <p:ext uri="{BB962C8B-B14F-4D97-AF65-F5344CB8AC3E}">
        <p14:creationId xmlns:p14="http://schemas.microsoft.com/office/powerpoint/2010/main" val="2434244014"/>
      </p:ext>
    </p:extLst>
  </p:cSld>
  <p:clrMapOvr>
    <a:masterClrMapping/>
  </p:clrMapOvr>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2a9f884-c2eb-4182-8d97-b2c1069a1e77">
      <Terms xmlns="http://schemas.microsoft.com/office/infopath/2007/PartnerControls"/>
    </lcf76f155ced4ddcb4097134ff3c332f>
    <TaxCatchAll xmlns="872877ae-a410-445f-835b-653367d2e53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15" ma:contentTypeDescription="Create a new document." ma:contentTypeScope="" ma:versionID="12fb0db276e8be4984a0823ffe929ad1">
  <xsd:schema xmlns:xsd="http://www.w3.org/2001/XMLSchema" xmlns:xs="http://www.w3.org/2001/XMLSchema" xmlns:p="http://schemas.microsoft.com/office/2006/metadata/properties" xmlns:ns2="d2a9f884-c2eb-4182-8d97-b2c1069a1e77" xmlns:ns3="ad1dcd44-2c79-421e-996d-e07b6b6a06b7" xmlns:ns4="872877ae-a410-445f-835b-653367d2e530" targetNamespace="http://schemas.microsoft.com/office/2006/metadata/properties" ma:root="true" ma:fieldsID="7f400bb4bb80b6365717ab8834d3c4dc" ns2:_="" ns3:_="" ns4:_="">
    <xsd:import namespace="d2a9f884-c2eb-4182-8d97-b2c1069a1e77"/>
    <xsd:import namespace="ad1dcd44-2c79-421e-996d-e07b6b6a06b7"/>
    <xsd:import namespace="872877ae-a410-445f-835b-653367d2e53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a81d85d-ab9f-43c9-b467-086d0af365f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2877ae-a410-445f-835b-653367d2e530"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1ca607b-de2f-4ab3-a81f-3465e519a358}" ma:internalName="TaxCatchAll" ma:showField="CatchAllData" ma:web="ad1dcd44-2c79-421e-996d-e07b6b6a06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F0252B-B6E9-4221-B01E-0247E154DC26}">
  <ds:schemaRefs>
    <ds:schemaRef ds:uri="http://purl.org/dc/elements/1.1/"/>
    <ds:schemaRef ds:uri="http://schemas.microsoft.com/office/2006/metadata/properties"/>
    <ds:schemaRef ds:uri="7fd3c95c-4561-4366-9173-5ef59b8cd20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72877ae-a410-445f-835b-653367d2e530"/>
    <ds:schemaRef ds:uri="http://www.w3.org/XML/1998/namespace"/>
    <ds:schemaRef ds:uri="http://purl.org/dc/dcmitype/"/>
    <ds:schemaRef ds:uri="d2a9f884-c2eb-4182-8d97-b2c1069a1e77"/>
  </ds:schemaRefs>
</ds:datastoreItem>
</file>

<file path=customXml/itemProps2.xml><?xml version="1.0" encoding="utf-8"?>
<ds:datastoreItem xmlns:ds="http://schemas.openxmlformats.org/officeDocument/2006/customXml" ds:itemID="{466406F6-04EA-49D7-891D-0329DF4DF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872877ae-a410-445f-835b-653367d2e5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1117D9-2152-408D-8EA9-A138D8484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41833</TotalTime>
  <Words>877</Words>
  <Application>Microsoft Office PowerPoint</Application>
  <PresentationFormat>On-screen Show (16:9)</PresentationFormat>
  <Paragraphs>73</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.AppleSystemUIFont</vt:lpstr>
      <vt:lpstr>Arial</vt:lpstr>
      <vt:lpstr>Calibri</vt:lpstr>
      <vt:lpstr>System Font Regular</vt:lpstr>
      <vt:lpstr>2018_TEK_PPT_Tmplt_Tagline</vt:lpstr>
      <vt:lpstr>Capstone 1</vt:lpstr>
      <vt:lpstr>TractorTEK Database and Web App Project</vt:lpstr>
      <vt:lpstr>Database Connectivity </vt:lpstr>
      <vt:lpstr>Live Demo</vt:lpstr>
      <vt:lpstr>Q &amp; A </vt:lpstr>
      <vt:lpstr>Problems in production</vt:lpstr>
      <vt:lpstr>Potential Project Expansion Goals</vt:lpstr>
      <vt:lpstr>Handling of Historic Data</vt:lpstr>
      <vt:lpstr>Tables in Database</vt:lpstr>
      <vt:lpstr>SQL use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Andrew Korenak</cp:lastModifiedBy>
  <cp:revision>535</cp:revision>
  <cp:lastPrinted>2019-09-27T20:27:38Z</cp:lastPrinted>
  <dcterms:created xsi:type="dcterms:W3CDTF">2018-04-23T16:24:53Z</dcterms:created>
  <dcterms:modified xsi:type="dcterms:W3CDTF">2022-03-09T16:42:39Z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