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5"/>
  </p:notesMasterIdLst>
  <p:handoutMasterIdLst>
    <p:handoutMasterId r:id="rId16"/>
  </p:handoutMasterIdLst>
  <p:sldIdLst>
    <p:sldId id="330" r:id="rId5"/>
    <p:sldId id="356" r:id="rId6"/>
    <p:sldId id="353" r:id="rId7"/>
    <p:sldId id="357" r:id="rId8"/>
    <p:sldId id="358" r:id="rId9"/>
    <p:sldId id="365" r:id="rId10"/>
    <p:sldId id="366" r:id="rId11"/>
    <p:sldId id="367" r:id="rId12"/>
    <p:sldId id="359" r:id="rId13"/>
    <p:sldId id="364" r:id="rId14"/>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67459" autoAdjust="0"/>
  </p:normalViewPr>
  <p:slideViewPr>
    <p:cSldViewPr snapToGrid="0" snapToObjects="1" showGuides="1">
      <p:cViewPr varScale="1">
        <p:scale>
          <a:sx n="64" d="100"/>
          <a:sy n="64" d="100"/>
        </p:scale>
        <p:origin x="82" y="893"/>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3/28/2022</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3/28/2022</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capstone 2, </a:t>
            </a:r>
            <a:r>
              <a:rPr lang="en-US" dirty="0" err="1"/>
              <a:t>InformatiTek</a:t>
            </a:r>
            <a:r>
              <a:rPr lang="en-US" dirty="0"/>
              <a:t> data visualization project.</a:t>
            </a:r>
          </a:p>
          <a:p>
            <a:r>
              <a:rPr lang="en-US" dirty="0"/>
              <a:t>(Next slide).</a:t>
            </a:r>
          </a:p>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prompt a unique and individually complete visualization was requested to add to a portfolio for </a:t>
            </a:r>
            <a:r>
              <a:rPr lang="en-US" dirty="0" err="1"/>
              <a:t>InformiTEK</a:t>
            </a:r>
            <a:r>
              <a:rPr lang="en-US" dirty="0"/>
              <a:t> . My submission to the data viz portfolio is a unique dataset dealing with EEG or Electro </a:t>
            </a:r>
            <a:r>
              <a:rPr lang="en-US" dirty="0" err="1"/>
              <a:t>Encephalo</a:t>
            </a:r>
            <a:r>
              <a:rPr lang="en-US" dirty="0"/>
              <a:t> Gram data. In layman's terms electrical activity of the brain or “brainwaves”. </a:t>
            </a:r>
          </a:p>
          <a:p>
            <a:endParaRPr lang="en-US" dirty="0"/>
          </a:p>
          <a:p>
            <a:r>
              <a:rPr lang="en-US" dirty="0"/>
              <a:t>With EEG data it would be easy to deliver complex or confusing visualizations that looked great, but revealed very little. However, to appeal to a wider audience or one with little to no knowledge one must be able to boil things down and pick an area to focus on to provide simplicity.  </a:t>
            </a:r>
          </a:p>
          <a:p>
            <a:r>
              <a:rPr lang="en-US" dirty="0"/>
              <a:t>(next slide)</a:t>
            </a:r>
          </a:p>
        </p:txBody>
      </p:sp>
      <p:sp>
        <p:nvSpPr>
          <p:cNvPr id="4" name="Slide Number Placeholder 3"/>
          <p:cNvSpPr>
            <a:spLocks noGrp="1"/>
          </p:cNvSpPr>
          <p:nvPr>
            <p:ph type="sldNum" sz="quarter" idx="5"/>
          </p:nvPr>
        </p:nvSpPr>
        <p:spPr/>
        <p:txBody>
          <a:bodyPr/>
          <a:lstStyle/>
          <a:p>
            <a:fld id="{2455D1DE-A7B1-4046-BEEF-D8F8EFF4F403}" type="slidenum">
              <a:rPr lang="en-US" smtClean="0"/>
              <a:t>2</a:t>
            </a:fld>
            <a:endParaRPr lang="en-US" dirty="0"/>
          </a:p>
        </p:txBody>
      </p:sp>
    </p:spTree>
    <p:extLst>
      <p:ext uri="{BB962C8B-B14F-4D97-AF65-F5344CB8AC3E}">
        <p14:creationId xmlns:p14="http://schemas.microsoft.com/office/powerpoint/2010/main" val="224763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will skip past the more incomprehensible graphs like this.</a:t>
            </a:r>
          </a:p>
          <a:p>
            <a:r>
              <a:rPr lang="en-US" dirty="0"/>
              <a:t>(Next Slide)</a:t>
            </a:r>
          </a:p>
          <a:p>
            <a:endParaRPr lang="en-US" dirty="0"/>
          </a:p>
        </p:txBody>
      </p:sp>
      <p:sp>
        <p:nvSpPr>
          <p:cNvPr id="4" name="Slide Number Placeholder 3"/>
          <p:cNvSpPr>
            <a:spLocks noGrp="1"/>
          </p:cNvSpPr>
          <p:nvPr>
            <p:ph type="sldNum" sz="quarter" idx="5"/>
          </p:nvPr>
        </p:nvSpPr>
        <p:spPr/>
        <p:txBody>
          <a:bodyPr/>
          <a:lstStyle/>
          <a:p>
            <a:fld id="{2455D1DE-A7B1-4046-BEEF-D8F8EFF4F403}" type="slidenum">
              <a:rPr lang="en-US" smtClean="0"/>
              <a:t>3</a:t>
            </a:fld>
            <a:endParaRPr lang="en-US" dirty="0"/>
          </a:p>
        </p:txBody>
      </p:sp>
    </p:spTree>
    <p:extLst>
      <p:ext uri="{BB962C8B-B14F-4D97-AF65-F5344CB8AC3E}">
        <p14:creationId xmlns:p14="http://schemas.microsoft.com/office/powerpoint/2010/main" val="143515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trying to force you all to learn the concepts at an accelerated pace. Even though this visual actually does a decent job at simplification.</a:t>
            </a:r>
          </a:p>
          <a:p>
            <a:r>
              <a:rPr lang="en-US" dirty="0"/>
              <a:t>(Next Slide)</a:t>
            </a:r>
          </a:p>
        </p:txBody>
      </p:sp>
      <p:sp>
        <p:nvSpPr>
          <p:cNvPr id="4" name="Slide Number Placeholder 3"/>
          <p:cNvSpPr>
            <a:spLocks noGrp="1"/>
          </p:cNvSpPr>
          <p:nvPr>
            <p:ph type="sldNum" sz="quarter" idx="5"/>
          </p:nvPr>
        </p:nvSpPr>
        <p:spPr/>
        <p:txBody>
          <a:bodyPr/>
          <a:lstStyle/>
          <a:p>
            <a:fld id="{2455D1DE-A7B1-4046-BEEF-D8F8EFF4F403}" type="slidenum">
              <a:rPr lang="en-US" smtClean="0"/>
              <a:t>4</a:t>
            </a:fld>
            <a:endParaRPr lang="en-US" dirty="0"/>
          </a:p>
        </p:txBody>
      </p:sp>
    </p:spTree>
    <p:extLst>
      <p:ext uri="{BB962C8B-B14F-4D97-AF65-F5344CB8AC3E}">
        <p14:creationId xmlns:p14="http://schemas.microsoft.com/office/powerpoint/2010/main" val="363368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the medical terminology to a minimal we will instead focus on Whether or not the subject was confused, and their levels of mental focus and calmness which are derived from the otherwise confusing measures of raw brainwave data.</a:t>
            </a:r>
          </a:p>
        </p:txBody>
      </p:sp>
      <p:sp>
        <p:nvSpPr>
          <p:cNvPr id="4" name="Slide Number Placeholder 3"/>
          <p:cNvSpPr>
            <a:spLocks noGrp="1"/>
          </p:cNvSpPr>
          <p:nvPr>
            <p:ph type="sldNum" sz="quarter" idx="5"/>
          </p:nvPr>
        </p:nvSpPr>
        <p:spPr/>
        <p:txBody>
          <a:bodyPr/>
          <a:lstStyle/>
          <a:p>
            <a:fld id="{2455D1DE-A7B1-4046-BEEF-D8F8EFF4F403}" type="slidenum">
              <a:rPr lang="en-US" smtClean="0"/>
              <a:t>5</a:t>
            </a:fld>
            <a:endParaRPr lang="en-US" dirty="0"/>
          </a:p>
        </p:txBody>
      </p:sp>
    </p:spTree>
    <p:extLst>
      <p:ext uri="{BB962C8B-B14F-4D97-AF65-F5344CB8AC3E}">
        <p14:creationId xmlns:p14="http://schemas.microsoft.com/office/powerpoint/2010/main" val="74202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study consists of 10 college students and the data collected by sensor headwear. They were tasked with watching videos on topics they were both familiar with and videos on topics they were unfamiliar with. All of these videos started half way through, in an attempt to facilitate confusion in those that the subject was unfamiliar with. </a:t>
            </a:r>
            <a:br>
              <a:rPr lang="en-US" dirty="0"/>
            </a:br>
            <a:r>
              <a:rPr lang="en-US" dirty="0"/>
              <a:t>The brainwaves of each student was sampled and recorded every half second with only a minute of each being recorded in the data table. This means our 12,000 row table is really broken down into 100 combinations of subject ID and video ID consisting of 120 rows each. </a:t>
            </a:r>
          </a:p>
        </p:txBody>
      </p:sp>
      <p:sp>
        <p:nvSpPr>
          <p:cNvPr id="4" name="Slide Number Placeholder 3"/>
          <p:cNvSpPr>
            <a:spLocks noGrp="1"/>
          </p:cNvSpPr>
          <p:nvPr>
            <p:ph type="sldNum" sz="quarter" idx="5"/>
          </p:nvPr>
        </p:nvSpPr>
        <p:spPr/>
        <p:txBody>
          <a:bodyPr/>
          <a:lstStyle/>
          <a:p>
            <a:fld id="{2455D1DE-A7B1-4046-BEEF-D8F8EFF4F403}" type="slidenum">
              <a:rPr lang="en-US" smtClean="0"/>
              <a:t>6</a:t>
            </a:fld>
            <a:endParaRPr lang="en-US" dirty="0"/>
          </a:p>
        </p:txBody>
      </p:sp>
    </p:spTree>
    <p:extLst>
      <p:ext uri="{BB962C8B-B14F-4D97-AF65-F5344CB8AC3E}">
        <p14:creationId xmlns:p14="http://schemas.microsoft.com/office/powerpoint/2010/main" val="3409244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initially ran some basic analysis on my data set though the use of several python libraries in a Notebook environment. This analysis helped me identify data quality, avoid future impediments by making corrections, test assumptions, and even run some basic machine learning models for binary classification. </a:t>
            </a:r>
          </a:p>
          <a:p>
            <a:endParaRPr lang="en-US" dirty="0"/>
          </a:p>
          <a:p>
            <a:r>
              <a:rPr lang="en-US" dirty="0"/>
              <a:t>However, in the end the final work to prepare the data for visualization in Power BI was done through Power Query. </a:t>
            </a:r>
          </a:p>
        </p:txBody>
      </p:sp>
      <p:sp>
        <p:nvSpPr>
          <p:cNvPr id="4" name="Slide Number Placeholder 3"/>
          <p:cNvSpPr>
            <a:spLocks noGrp="1"/>
          </p:cNvSpPr>
          <p:nvPr>
            <p:ph type="sldNum" sz="quarter" idx="5"/>
          </p:nvPr>
        </p:nvSpPr>
        <p:spPr/>
        <p:txBody>
          <a:bodyPr/>
          <a:lstStyle/>
          <a:p>
            <a:fld id="{2455D1DE-A7B1-4046-BEEF-D8F8EFF4F403}" type="slidenum">
              <a:rPr lang="en-US" smtClean="0"/>
              <a:t>7</a:t>
            </a:fld>
            <a:endParaRPr lang="en-US" dirty="0"/>
          </a:p>
        </p:txBody>
      </p:sp>
    </p:spTree>
    <p:extLst>
      <p:ext uri="{BB962C8B-B14F-4D97-AF65-F5344CB8AC3E}">
        <p14:creationId xmlns:p14="http://schemas.microsoft.com/office/powerpoint/2010/main" val="392179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planning for the project I knew there may be change involved. The potential that requirements may change part way through, due to either a change in the rubric, increased understanding of a concept, or new ideas that could be incorporated into the project. </a:t>
            </a:r>
          </a:p>
          <a:p>
            <a:r>
              <a:rPr lang="en-US" dirty="0"/>
              <a:t>To address that I needed a flexible method of development in which a change in requirements could be responded to in a rapid and effective manner. </a:t>
            </a:r>
          </a:p>
          <a:p>
            <a:r>
              <a:rPr lang="en-US" dirty="0"/>
              <a:t>While this was not a team project, I still decided that a agile-like approach would be superior to something like a waterfall method.</a:t>
            </a:r>
          </a:p>
          <a:p>
            <a:endParaRPr lang="en-US" dirty="0"/>
          </a:p>
          <a:p>
            <a:r>
              <a:rPr lang="en-US" dirty="0"/>
              <a:t>I knew my first pass would be massively different from my final pass, so I allowed myself to work and plan in an iterative manner to enable identification of changes in scope, parts of the project that needed fine tuning, or areas that had not yet been addressed by my initial plans.</a:t>
            </a:r>
          </a:p>
        </p:txBody>
      </p:sp>
      <p:sp>
        <p:nvSpPr>
          <p:cNvPr id="4" name="Slide Number Placeholder 3"/>
          <p:cNvSpPr>
            <a:spLocks noGrp="1"/>
          </p:cNvSpPr>
          <p:nvPr>
            <p:ph type="sldNum" sz="quarter" idx="5"/>
          </p:nvPr>
        </p:nvSpPr>
        <p:spPr/>
        <p:txBody>
          <a:bodyPr/>
          <a:lstStyle/>
          <a:p>
            <a:fld id="{2455D1DE-A7B1-4046-BEEF-D8F8EFF4F403}" type="slidenum">
              <a:rPr lang="en-US" smtClean="0"/>
              <a:t>8</a:t>
            </a:fld>
            <a:endParaRPr lang="en-US" dirty="0"/>
          </a:p>
        </p:txBody>
      </p:sp>
    </p:spTree>
    <p:extLst>
      <p:ext uri="{BB962C8B-B14F-4D97-AF65-F5344CB8AC3E}">
        <p14:creationId xmlns:p14="http://schemas.microsoft.com/office/powerpoint/2010/main" val="3187838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we will move on to the dashboard.</a:t>
            </a:r>
          </a:p>
        </p:txBody>
      </p:sp>
      <p:sp>
        <p:nvSpPr>
          <p:cNvPr id="4" name="Slide Number Placeholder 3"/>
          <p:cNvSpPr>
            <a:spLocks noGrp="1"/>
          </p:cNvSpPr>
          <p:nvPr>
            <p:ph type="sldNum" sz="quarter" idx="5"/>
          </p:nvPr>
        </p:nvSpPr>
        <p:spPr/>
        <p:txBody>
          <a:bodyPr/>
          <a:lstStyle/>
          <a:p>
            <a:fld id="{2455D1DE-A7B1-4046-BEEF-D8F8EFF4F403}" type="slidenum">
              <a:rPr lang="en-US" smtClean="0"/>
              <a:t>9</a:t>
            </a:fld>
            <a:endParaRPr lang="en-US" dirty="0"/>
          </a:p>
        </p:txBody>
      </p:sp>
    </p:spTree>
    <p:extLst>
      <p:ext uri="{BB962C8B-B14F-4D97-AF65-F5344CB8AC3E}">
        <p14:creationId xmlns:p14="http://schemas.microsoft.com/office/powerpoint/2010/main" val="2376942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9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2</a:t>
            </a:r>
          </a:p>
        </p:txBody>
      </p:sp>
      <p:sp>
        <p:nvSpPr>
          <p:cNvPr id="3" name="Subtitle 2">
            <a:extLst>
              <a:ext uri="{FF2B5EF4-FFF2-40B4-BE49-F238E27FC236}">
                <a16:creationId xmlns:a16="http://schemas.microsoft.com/office/drawing/2014/main" id="{F0F7B060-5059-2E46-AD03-46622D7DEFC9}"/>
              </a:ext>
            </a:extLst>
          </p:cNvPr>
          <p:cNvSpPr>
            <a:spLocks noGrp="1"/>
          </p:cNvSpPr>
          <p:nvPr>
            <p:ph type="subTitle" idx="1"/>
          </p:nvPr>
        </p:nvSpPr>
        <p:spPr/>
        <p:txBody>
          <a:bodyPr vert="horz" wrap="square" lIns="0" tIns="45720" rIns="91440" bIns="45720" rtlCol="0" anchor="t">
            <a:noAutofit/>
          </a:bodyPr>
          <a:lstStyle/>
          <a:p>
            <a:r>
              <a:rPr lang="en-US" i="1" dirty="0" err="1"/>
              <a:t>InformatiTEK</a:t>
            </a:r>
            <a:r>
              <a:rPr lang="en-US" i="1" dirty="0"/>
              <a:t> Data Visualization Project</a:t>
            </a:r>
          </a:p>
          <a:p>
            <a:endParaRPr lang="en-US" i="1" dirty="0">
              <a:cs typeface="Arial"/>
            </a:endParaRP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Andrew Korenak</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3/31/2022</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DCB4-5A60-4B75-90B2-4C01D72EBF9D}"/>
              </a:ext>
            </a:extLst>
          </p:cNvPr>
          <p:cNvSpPr>
            <a:spLocks noGrp="1"/>
          </p:cNvSpPr>
          <p:nvPr>
            <p:ph type="title"/>
          </p:nvPr>
        </p:nvSpPr>
        <p:spPr/>
        <p:txBody>
          <a:bodyPr/>
          <a:lstStyle/>
          <a:p>
            <a:r>
              <a:rPr lang="en-US" dirty="0">
                <a:cs typeface="Arial"/>
              </a:rPr>
              <a:t>Thank You</a:t>
            </a:r>
            <a:br>
              <a:rPr lang="en-US" dirty="0">
                <a:cs typeface="Arial"/>
              </a:rPr>
            </a:br>
            <a:endParaRPr lang="en-US" dirty="0"/>
          </a:p>
        </p:txBody>
      </p:sp>
      <p:sp>
        <p:nvSpPr>
          <p:cNvPr id="3" name="Subtitle 2">
            <a:extLst>
              <a:ext uri="{FF2B5EF4-FFF2-40B4-BE49-F238E27FC236}">
                <a16:creationId xmlns:a16="http://schemas.microsoft.com/office/drawing/2014/main" id="{72CBB34D-B5D1-475F-84A2-18ED9A911E07}"/>
              </a:ext>
            </a:extLst>
          </p:cNvPr>
          <p:cNvSpPr>
            <a:spLocks noGrp="1"/>
          </p:cNvSpPr>
          <p:nvPr>
            <p:ph type="subTitle" idx="1"/>
          </p:nvPr>
        </p:nvSpPr>
        <p:spPr>
          <a:xfrm>
            <a:off x="524431" y="3727174"/>
            <a:ext cx="4678939" cy="944690"/>
          </a:xfrm>
        </p:spPr>
        <p:txBody>
          <a:bodyPr/>
          <a:lstStyle/>
          <a:p>
            <a:r>
              <a:rPr lang="en-US" dirty="0"/>
              <a:t>Q&amp;A</a:t>
            </a:r>
          </a:p>
        </p:txBody>
      </p:sp>
    </p:spTree>
    <p:extLst>
      <p:ext uri="{BB962C8B-B14F-4D97-AF65-F5344CB8AC3E}">
        <p14:creationId xmlns:p14="http://schemas.microsoft.com/office/powerpoint/2010/main" val="104968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dirty="0" err="1"/>
              <a:t>InformiTEK</a:t>
            </a:r>
            <a:r>
              <a:rPr lang="en-US" dirty="0"/>
              <a:t> Data Vis.</a:t>
            </a:r>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p:txBody>
          <a:bodyPr>
            <a:normAutofit/>
          </a:bodyPr>
          <a:lstStyle/>
          <a:p>
            <a:r>
              <a:rPr lang="en-US" b="1" dirty="0">
                <a:solidFill>
                  <a:srgbClr val="0097D9"/>
                </a:solidFill>
              </a:rPr>
              <a:t>Unique Dataset</a:t>
            </a:r>
          </a:p>
          <a:p>
            <a:pPr lvl="1"/>
            <a:r>
              <a:rPr lang="en-US" dirty="0"/>
              <a:t>EEG (Electroencephalogram)</a:t>
            </a:r>
          </a:p>
          <a:p>
            <a:pPr lvl="1"/>
            <a:r>
              <a:rPr lang="en-US" dirty="0"/>
              <a:t>“Brainwaves”</a:t>
            </a:r>
          </a:p>
          <a:p>
            <a:r>
              <a:rPr lang="en-US" b="1" dirty="0">
                <a:solidFill>
                  <a:srgbClr val="0097D9"/>
                </a:solidFill>
              </a:rPr>
              <a:t>De-mystifying and Simplifying</a:t>
            </a:r>
          </a:p>
          <a:p>
            <a:pPr lvl="1"/>
            <a:r>
              <a:rPr lang="en-US" dirty="0"/>
              <a:t>Boil it Down</a:t>
            </a:r>
          </a:p>
          <a:p>
            <a:pPr lvl="1"/>
            <a:r>
              <a:rPr lang="en-US" dirty="0"/>
              <a:t>Pick Focus Carefully. </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Web App: Admin Submission Dashboard</a:t>
            </a:r>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a:xfrm>
            <a:off x="504824" y="4106242"/>
            <a:ext cx="1704975" cy="715064"/>
          </a:xfrm>
        </p:spPr>
        <p:txBody>
          <a:bodyPr/>
          <a:lstStyle/>
          <a:p>
            <a:r>
              <a:rPr lang="en-US" dirty="0"/>
              <a:t>Hello, </a:t>
            </a:r>
            <a:br>
              <a:rPr lang="en-US" dirty="0"/>
            </a:br>
            <a:r>
              <a:rPr lang="en-US" dirty="0"/>
              <a:t>My name is Andrew.</a:t>
            </a:r>
          </a:p>
          <a:p>
            <a:endParaRPr lang="en-US" dirty="0"/>
          </a:p>
        </p:txBody>
      </p:sp>
      <p:pic>
        <p:nvPicPr>
          <p:cNvPr id="3" name="Picture 2">
            <a:extLst>
              <a:ext uri="{FF2B5EF4-FFF2-40B4-BE49-F238E27FC236}">
                <a16:creationId xmlns:a16="http://schemas.microsoft.com/office/drawing/2014/main" id="{99E1F2E5-002F-4D6C-8D31-AAEA1292CE80}"/>
              </a:ext>
            </a:extLst>
          </p:cNvPr>
          <p:cNvPicPr>
            <a:picLocks noChangeAspect="1"/>
          </p:cNvPicPr>
          <p:nvPr/>
        </p:nvPicPr>
        <p:blipFill>
          <a:blip r:embed="rId3"/>
          <a:stretch>
            <a:fillRect/>
          </a:stretch>
        </p:blipFill>
        <p:spPr>
          <a:xfrm>
            <a:off x="504825" y="1741160"/>
            <a:ext cx="1697639" cy="2329022"/>
          </a:xfrm>
          <a:prstGeom prst="rect">
            <a:avLst/>
          </a:prstGeom>
        </p:spPr>
      </p:pic>
    </p:spTree>
    <p:extLst>
      <p:ext uri="{BB962C8B-B14F-4D97-AF65-F5344CB8AC3E}">
        <p14:creationId xmlns:p14="http://schemas.microsoft.com/office/powerpoint/2010/main" val="138038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9A95-CB26-4CC1-9294-A44BF11967A7}"/>
              </a:ext>
            </a:extLst>
          </p:cNvPr>
          <p:cNvSpPr>
            <a:spLocks noGrp="1"/>
          </p:cNvSpPr>
          <p:nvPr>
            <p:ph type="title"/>
          </p:nvPr>
        </p:nvSpPr>
        <p:spPr/>
        <p:txBody>
          <a:bodyPr/>
          <a:lstStyle/>
          <a:p>
            <a:r>
              <a:rPr lang="en-US" dirty="0"/>
              <a:t>Not This</a:t>
            </a:r>
          </a:p>
        </p:txBody>
      </p:sp>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p:txBody>
          <a:bodyPr vert="horz" lIns="91440" tIns="45720" rIns="91440" bIns="45720" rtlCol="0" anchor="t">
            <a:normAutofit/>
          </a:bodyPr>
          <a:lstStyle/>
          <a:p>
            <a:pPr marL="0" indent="0">
              <a:buNone/>
            </a:pPr>
            <a:r>
              <a:rPr lang="en-US" b="1" dirty="0">
                <a:solidFill>
                  <a:schemeClr val="accent3"/>
                </a:solidFill>
              </a:rPr>
              <a:t>There are many layout options you can use for each of your slides </a:t>
            </a:r>
          </a:p>
          <a:p>
            <a:r>
              <a:rPr lang="en-US" dirty="0"/>
              <a:t>Slides 5-13 are layout templates. They state the font colors and styles to use. </a:t>
            </a:r>
          </a:p>
          <a:p>
            <a:r>
              <a:rPr lang="en-US" dirty="0"/>
              <a:t>Suggest copying and pasting the slide you want and then modifying</a:t>
            </a:r>
          </a:p>
          <a:p>
            <a:r>
              <a:rPr lang="en-US" dirty="0"/>
              <a:t>Slide 14 is a divider if you wanted to have sections to your presentation</a:t>
            </a:r>
          </a:p>
          <a:p>
            <a:r>
              <a:rPr lang="en-US" dirty="0"/>
              <a:t>After you are done creating your presentation, delete any unused slides</a:t>
            </a:r>
          </a:p>
          <a:p>
            <a:endParaRPr lang="en-US" dirty="0"/>
          </a:p>
        </p:txBody>
      </p:sp>
      <p:sp>
        <p:nvSpPr>
          <p:cNvPr id="4" name="Text Placeholder 3">
            <a:extLst>
              <a:ext uri="{FF2B5EF4-FFF2-40B4-BE49-F238E27FC236}">
                <a16:creationId xmlns:a16="http://schemas.microsoft.com/office/drawing/2014/main" id="{1F1D0F82-7F1A-4B83-BDC8-2C2520608F9D}"/>
              </a:ext>
            </a:extLst>
          </p:cNvPr>
          <p:cNvSpPr>
            <a:spLocks noGrp="1"/>
          </p:cNvSpPr>
          <p:nvPr>
            <p:ph type="body" sz="quarter" idx="13"/>
          </p:nvPr>
        </p:nvSpPr>
        <p:spPr/>
        <p:txBody>
          <a:bodyPr/>
          <a:lstStyle/>
          <a:p>
            <a:r>
              <a:rPr lang="en-US" dirty="0"/>
              <a:t>How to use this template</a:t>
            </a:r>
          </a:p>
        </p:txBody>
      </p:sp>
      <p:pic>
        <p:nvPicPr>
          <p:cNvPr id="6" name="Picture 5">
            <a:extLst>
              <a:ext uri="{FF2B5EF4-FFF2-40B4-BE49-F238E27FC236}">
                <a16:creationId xmlns:a16="http://schemas.microsoft.com/office/drawing/2014/main" id="{6C768ABC-1B4E-49C7-9430-90D0180AF921}"/>
              </a:ext>
            </a:extLst>
          </p:cNvPr>
          <p:cNvPicPr>
            <a:picLocks noChangeAspect="1"/>
          </p:cNvPicPr>
          <p:nvPr/>
        </p:nvPicPr>
        <p:blipFill>
          <a:blip r:embed="rId3"/>
          <a:stretch>
            <a:fillRect/>
          </a:stretch>
        </p:blipFill>
        <p:spPr>
          <a:xfrm>
            <a:off x="0" y="1234680"/>
            <a:ext cx="9144000" cy="3908820"/>
          </a:xfrm>
          <a:prstGeom prst="rect">
            <a:avLst/>
          </a:prstGeom>
        </p:spPr>
      </p:pic>
    </p:spTree>
    <p:extLst>
      <p:ext uri="{BB962C8B-B14F-4D97-AF65-F5344CB8AC3E}">
        <p14:creationId xmlns:p14="http://schemas.microsoft.com/office/powerpoint/2010/main" val="49338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3366-9E49-4BBA-A99C-FD8BA5F129AB}"/>
              </a:ext>
            </a:extLst>
          </p:cNvPr>
          <p:cNvSpPr>
            <a:spLocks noGrp="1"/>
          </p:cNvSpPr>
          <p:nvPr>
            <p:ph type="title"/>
          </p:nvPr>
        </p:nvSpPr>
        <p:spPr/>
        <p:txBody>
          <a:bodyPr/>
          <a:lstStyle/>
          <a:p>
            <a:r>
              <a:rPr lang="en-US" dirty="0"/>
              <a:t>Not This Either</a:t>
            </a:r>
          </a:p>
        </p:txBody>
      </p:sp>
      <p:pic>
        <p:nvPicPr>
          <p:cNvPr id="10" name="Content Placeholder 9">
            <a:extLst>
              <a:ext uri="{FF2B5EF4-FFF2-40B4-BE49-F238E27FC236}">
                <a16:creationId xmlns:a16="http://schemas.microsoft.com/office/drawing/2014/main" id="{47BC6D50-1B23-4C7F-A7AD-1989B09FD0E4}"/>
              </a:ext>
            </a:extLst>
          </p:cNvPr>
          <p:cNvPicPr>
            <a:picLocks noGrp="1" noChangeAspect="1"/>
          </p:cNvPicPr>
          <p:nvPr>
            <p:ph idx="1"/>
          </p:nvPr>
        </p:nvPicPr>
        <p:blipFill>
          <a:blip r:embed="rId3"/>
          <a:stretch>
            <a:fillRect/>
          </a:stretch>
        </p:blipFill>
        <p:spPr>
          <a:xfrm>
            <a:off x="0" y="1234679"/>
            <a:ext cx="9144000" cy="3908821"/>
          </a:xfrm>
        </p:spPr>
      </p:pic>
    </p:spTree>
    <p:extLst>
      <p:ext uri="{BB962C8B-B14F-4D97-AF65-F5344CB8AC3E}">
        <p14:creationId xmlns:p14="http://schemas.microsoft.com/office/powerpoint/2010/main" val="227300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12AE-62CB-47C9-86FD-161A857DCB3A}"/>
              </a:ext>
            </a:extLst>
          </p:cNvPr>
          <p:cNvSpPr>
            <a:spLocks noGrp="1"/>
          </p:cNvSpPr>
          <p:nvPr>
            <p:ph type="title"/>
          </p:nvPr>
        </p:nvSpPr>
        <p:spPr/>
        <p:txBody>
          <a:bodyPr/>
          <a:lstStyle/>
          <a:p>
            <a:r>
              <a:rPr lang="en-US" dirty="0"/>
              <a:t>The Simplification</a:t>
            </a:r>
          </a:p>
        </p:txBody>
      </p:sp>
      <p:sp>
        <p:nvSpPr>
          <p:cNvPr id="3" name="Content Placeholder 2">
            <a:extLst>
              <a:ext uri="{FF2B5EF4-FFF2-40B4-BE49-F238E27FC236}">
                <a16:creationId xmlns:a16="http://schemas.microsoft.com/office/drawing/2014/main" id="{8F588B86-0051-41F7-A0BF-78558487574D}"/>
              </a:ext>
            </a:extLst>
          </p:cNvPr>
          <p:cNvSpPr>
            <a:spLocks noGrp="1"/>
          </p:cNvSpPr>
          <p:nvPr>
            <p:ph idx="1"/>
          </p:nvPr>
        </p:nvSpPr>
        <p:spPr/>
        <p:txBody>
          <a:bodyPr/>
          <a:lstStyle/>
          <a:p>
            <a:r>
              <a:rPr lang="en-US" b="1" dirty="0">
                <a:solidFill>
                  <a:schemeClr val="tx1">
                    <a:lumMod val="50000"/>
                    <a:lumOff val="50000"/>
                  </a:schemeClr>
                </a:solidFill>
              </a:rPr>
              <a:t>Was the Subject Confused?</a:t>
            </a:r>
          </a:p>
          <a:p>
            <a:pPr lvl="1"/>
            <a:r>
              <a:rPr lang="en-US" dirty="0"/>
              <a:t>True (Confused).</a:t>
            </a:r>
          </a:p>
          <a:p>
            <a:pPr lvl="1"/>
            <a:r>
              <a:rPr lang="en-US" dirty="0"/>
              <a:t>False (Not Confused).</a:t>
            </a:r>
          </a:p>
          <a:p>
            <a:r>
              <a:rPr lang="en-US" b="1" strike="sngStrike" dirty="0">
                <a:solidFill>
                  <a:schemeClr val="tx1">
                    <a:lumMod val="50000"/>
                    <a:lumOff val="50000"/>
                  </a:schemeClr>
                </a:solidFill>
              </a:rPr>
              <a:t>Alpha1 Alpha2 Beta1 Beta2…</a:t>
            </a:r>
          </a:p>
          <a:p>
            <a:pPr lvl="1"/>
            <a:r>
              <a:rPr lang="en-US" dirty="0"/>
              <a:t>Mental Focus</a:t>
            </a:r>
          </a:p>
          <a:p>
            <a:pPr lvl="1"/>
            <a:r>
              <a:rPr lang="en-US" dirty="0"/>
              <a:t>Calmness</a:t>
            </a:r>
          </a:p>
          <a:p>
            <a:pPr lvl="1"/>
            <a:endParaRPr lang="en-US" dirty="0"/>
          </a:p>
        </p:txBody>
      </p:sp>
      <p:sp>
        <p:nvSpPr>
          <p:cNvPr id="4" name="Text Placeholder 3">
            <a:extLst>
              <a:ext uri="{FF2B5EF4-FFF2-40B4-BE49-F238E27FC236}">
                <a16:creationId xmlns:a16="http://schemas.microsoft.com/office/drawing/2014/main" id="{B5F8AD4F-7DA9-40EF-9AC4-33D8AAB68724}"/>
              </a:ext>
            </a:extLst>
          </p:cNvPr>
          <p:cNvSpPr>
            <a:spLocks noGrp="1"/>
          </p:cNvSpPr>
          <p:nvPr>
            <p:ph type="body" sz="quarter" idx="13"/>
          </p:nvPr>
        </p:nvSpPr>
        <p:spPr/>
        <p:txBody>
          <a:bodyPr/>
          <a:lstStyle/>
          <a:p>
            <a:r>
              <a:rPr lang="en-US" dirty="0"/>
              <a:t>Boling it down and picking the focus</a:t>
            </a:r>
          </a:p>
        </p:txBody>
      </p:sp>
    </p:spTree>
    <p:extLst>
      <p:ext uri="{BB962C8B-B14F-4D97-AF65-F5344CB8AC3E}">
        <p14:creationId xmlns:p14="http://schemas.microsoft.com/office/powerpoint/2010/main" val="125741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9A46-4043-4828-8FDA-80E4FD3148A3}"/>
              </a:ext>
            </a:extLst>
          </p:cNvPr>
          <p:cNvSpPr>
            <a:spLocks noGrp="1"/>
          </p:cNvSpPr>
          <p:nvPr>
            <p:ph type="title"/>
          </p:nvPr>
        </p:nvSpPr>
        <p:spPr/>
        <p:txBody>
          <a:bodyPr/>
          <a:lstStyle/>
          <a:p>
            <a:r>
              <a:rPr lang="en-US" dirty="0"/>
              <a:t>The Study Behind the Dataset</a:t>
            </a:r>
          </a:p>
        </p:txBody>
      </p:sp>
      <p:sp>
        <p:nvSpPr>
          <p:cNvPr id="3" name="Content Placeholder 2">
            <a:extLst>
              <a:ext uri="{FF2B5EF4-FFF2-40B4-BE49-F238E27FC236}">
                <a16:creationId xmlns:a16="http://schemas.microsoft.com/office/drawing/2014/main" id="{1EDC1469-CA76-4E2C-8EFE-9A407BE159A3}"/>
              </a:ext>
            </a:extLst>
          </p:cNvPr>
          <p:cNvSpPr>
            <a:spLocks noGrp="1"/>
          </p:cNvSpPr>
          <p:nvPr>
            <p:ph idx="1"/>
          </p:nvPr>
        </p:nvSpPr>
        <p:spPr/>
        <p:txBody>
          <a:bodyPr/>
          <a:lstStyle/>
          <a:p>
            <a:r>
              <a:rPr lang="en-US" b="1" dirty="0">
                <a:solidFill>
                  <a:schemeClr val="tx1">
                    <a:lumMod val="50000"/>
                    <a:lumOff val="50000"/>
                  </a:schemeClr>
                </a:solidFill>
              </a:rPr>
              <a:t>Subjects</a:t>
            </a:r>
          </a:p>
          <a:p>
            <a:r>
              <a:rPr lang="en-US" b="1" dirty="0">
                <a:solidFill>
                  <a:schemeClr val="tx1">
                    <a:lumMod val="50000"/>
                    <a:lumOff val="50000"/>
                  </a:schemeClr>
                </a:solidFill>
              </a:rPr>
              <a:t>Videos</a:t>
            </a:r>
          </a:p>
          <a:p>
            <a:r>
              <a:rPr lang="en-US" b="1" dirty="0">
                <a:solidFill>
                  <a:schemeClr val="tx1">
                    <a:lumMod val="50000"/>
                    <a:lumOff val="50000"/>
                  </a:schemeClr>
                </a:solidFill>
              </a:rPr>
              <a:t>Sampling</a:t>
            </a:r>
          </a:p>
        </p:txBody>
      </p:sp>
    </p:spTree>
    <p:extLst>
      <p:ext uri="{BB962C8B-B14F-4D97-AF65-F5344CB8AC3E}">
        <p14:creationId xmlns:p14="http://schemas.microsoft.com/office/powerpoint/2010/main" val="380782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267A-0A3B-4E78-93E0-701657CD4F69}"/>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FD6B44BB-3965-45D9-8937-B173974F32F7}"/>
              </a:ext>
            </a:extLst>
          </p:cNvPr>
          <p:cNvSpPr>
            <a:spLocks noGrp="1"/>
          </p:cNvSpPr>
          <p:nvPr>
            <p:ph idx="1"/>
          </p:nvPr>
        </p:nvSpPr>
        <p:spPr>
          <a:xfrm>
            <a:off x="504827" y="1881809"/>
            <a:ext cx="3838573" cy="2702891"/>
          </a:xfrm>
        </p:spPr>
        <p:txBody>
          <a:bodyPr>
            <a:normAutofit lnSpcReduction="10000"/>
          </a:bodyPr>
          <a:lstStyle/>
          <a:p>
            <a:r>
              <a:rPr lang="en-US" b="1" dirty="0">
                <a:solidFill>
                  <a:schemeClr val="tx1">
                    <a:lumMod val="50000"/>
                    <a:lumOff val="50000"/>
                  </a:schemeClr>
                </a:solidFill>
              </a:rPr>
              <a:t>Analysis Tools</a:t>
            </a:r>
          </a:p>
          <a:p>
            <a:pPr lvl="1"/>
            <a:r>
              <a:rPr lang="en-US" dirty="0" err="1"/>
              <a:t>Juypter</a:t>
            </a:r>
            <a:r>
              <a:rPr lang="en-US" dirty="0"/>
              <a:t> Notebook</a:t>
            </a:r>
          </a:p>
          <a:p>
            <a:pPr lvl="1"/>
            <a:r>
              <a:rPr lang="en-US" dirty="0"/>
              <a:t>Pandas</a:t>
            </a:r>
          </a:p>
          <a:p>
            <a:pPr lvl="1"/>
            <a:r>
              <a:rPr lang="en-US" dirty="0" err="1"/>
              <a:t>Plotly</a:t>
            </a:r>
            <a:endParaRPr lang="en-US" dirty="0"/>
          </a:p>
          <a:p>
            <a:pPr lvl="1"/>
            <a:r>
              <a:rPr lang="en-US" dirty="0"/>
              <a:t>Seaborn</a:t>
            </a:r>
          </a:p>
          <a:p>
            <a:pPr lvl="1"/>
            <a:r>
              <a:rPr lang="en-US" dirty="0"/>
              <a:t>Matplotlib</a:t>
            </a:r>
          </a:p>
          <a:p>
            <a:pPr lvl="1"/>
            <a:r>
              <a:rPr lang="en-US" dirty="0" err="1"/>
              <a:t>Sklearn</a:t>
            </a:r>
            <a:endParaRPr lang="en-US" dirty="0"/>
          </a:p>
          <a:p>
            <a:r>
              <a:rPr lang="en-US" b="1" dirty="0">
                <a:solidFill>
                  <a:schemeClr val="tx1">
                    <a:lumMod val="50000"/>
                    <a:lumOff val="50000"/>
                  </a:schemeClr>
                </a:solidFill>
              </a:rPr>
              <a:t>Final Cleanup and Formatting</a:t>
            </a:r>
          </a:p>
          <a:p>
            <a:pPr lvl="1"/>
            <a:r>
              <a:rPr lang="en-US" dirty="0"/>
              <a:t>Power Query</a:t>
            </a:r>
          </a:p>
          <a:p>
            <a:pPr lvl="1"/>
            <a:endParaRPr lang="en-US" b="1" dirty="0">
              <a:solidFill>
                <a:schemeClr val="tx1">
                  <a:lumMod val="50000"/>
                  <a:lumOff val="50000"/>
                </a:schemeClr>
              </a:solidFill>
            </a:endParaRPr>
          </a:p>
        </p:txBody>
      </p:sp>
      <p:sp>
        <p:nvSpPr>
          <p:cNvPr id="4" name="Text Placeholder 3">
            <a:extLst>
              <a:ext uri="{FF2B5EF4-FFF2-40B4-BE49-F238E27FC236}">
                <a16:creationId xmlns:a16="http://schemas.microsoft.com/office/drawing/2014/main" id="{B5DD12E0-094F-4324-BE0D-0A58CA0794BC}"/>
              </a:ext>
            </a:extLst>
          </p:cNvPr>
          <p:cNvSpPr>
            <a:spLocks noGrp="1"/>
          </p:cNvSpPr>
          <p:nvPr>
            <p:ph type="body" sz="quarter" idx="13"/>
          </p:nvPr>
        </p:nvSpPr>
        <p:spPr>
          <a:xfrm>
            <a:off x="504825" y="1267809"/>
            <a:ext cx="8092523" cy="338554"/>
          </a:xfrm>
        </p:spPr>
        <p:txBody>
          <a:bodyPr/>
          <a:lstStyle/>
          <a:p>
            <a:r>
              <a:rPr lang="en-US" dirty="0"/>
              <a:t>Analysis and Cleanup</a:t>
            </a:r>
          </a:p>
        </p:txBody>
      </p:sp>
    </p:spTree>
    <p:extLst>
      <p:ext uri="{BB962C8B-B14F-4D97-AF65-F5344CB8AC3E}">
        <p14:creationId xmlns:p14="http://schemas.microsoft.com/office/powerpoint/2010/main" val="116845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81AC-BB68-4DE4-926D-3015766004B6}"/>
              </a:ext>
            </a:extLst>
          </p:cNvPr>
          <p:cNvSpPr>
            <a:spLocks noGrp="1"/>
          </p:cNvSpPr>
          <p:nvPr>
            <p:ph type="title"/>
          </p:nvPr>
        </p:nvSpPr>
        <p:spPr/>
        <p:txBody>
          <a:bodyPr/>
          <a:lstStyle/>
          <a:p>
            <a:r>
              <a:rPr lang="en-US" dirty="0"/>
              <a:t>The Planning Process</a:t>
            </a:r>
          </a:p>
        </p:txBody>
      </p:sp>
      <p:sp>
        <p:nvSpPr>
          <p:cNvPr id="3" name="Content Placeholder 2">
            <a:extLst>
              <a:ext uri="{FF2B5EF4-FFF2-40B4-BE49-F238E27FC236}">
                <a16:creationId xmlns:a16="http://schemas.microsoft.com/office/drawing/2014/main" id="{33452275-0A7B-444C-97C4-D65CB2D2ED35}"/>
              </a:ext>
            </a:extLst>
          </p:cNvPr>
          <p:cNvSpPr>
            <a:spLocks noGrp="1"/>
          </p:cNvSpPr>
          <p:nvPr>
            <p:ph idx="1"/>
          </p:nvPr>
        </p:nvSpPr>
        <p:spPr/>
        <p:txBody>
          <a:bodyPr/>
          <a:lstStyle/>
          <a:p>
            <a:r>
              <a:rPr lang="en-US" b="1" dirty="0">
                <a:solidFill>
                  <a:schemeClr val="accent3"/>
                </a:solidFill>
              </a:rPr>
              <a:t>Potential for Changing Requirements</a:t>
            </a:r>
          </a:p>
          <a:p>
            <a:pPr lvl="1"/>
            <a:r>
              <a:rPr lang="en-US" dirty="0"/>
              <a:t>Rubric</a:t>
            </a:r>
          </a:p>
          <a:p>
            <a:pPr lvl="1"/>
            <a:r>
              <a:rPr lang="en-US" dirty="0"/>
              <a:t>Understanding</a:t>
            </a:r>
          </a:p>
          <a:p>
            <a:pPr lvl="1"/>
            <a:r>
              <a:rPr lang="en-US" dirty="0"/>
              <a:t>New Ideas</a:t>
            </a:r>
          </a:p>
          <a:p>
            <a:r>
              <a:rPr lang="en-US" b="1" dirty="0">
                <a:solidFill>
                  <a:schemeClr val="accent3"/>
                </a:solidFill>
              </a:rPr>
              <a:t>Reactiveness</a:t>
            </a:r>
          </a:p>
          <a:p>
            <a:pPr lvl="1"/>
            <a:r>
              <a:rPr lang="en-US" dirty="0"/>
              <a:t>Agile-Like Methods</a:t>
            </a:r>
          </a:p>
          <a:p>
            <a:pPr lvl="1"/>
            <a:r>
              <a:rPr lang="en-US" dirty="0"/>
              <a:t>Iterative Process</a:t>
            </a:r>
          </a:p>
          <a:p>
            <a:pPr lvl="1"/>
            <a:endParaRPr lang="en-US" dirty="0"/>
          </a:p>
        </p:txBody>
      </p:sp>
    </p:spTree>
    <p:extLst>
      <p:ext uri="{BB962C8B-B14F-4D97-AF65-F5344CB8AC3E}">
        <p14:creationId xmlns:p14="http://schemas.microsoft.com/office/powerpoint/2010/main" val="394866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Live Demo</a:t>
            </a:r>
          </a:p>
        </p:txBody>
      </p:sp>
      <p:sp>
        <p:nvSpPr>
          <p:cNvPr id="10" name="Subtitle 9">
            <a:extLst>
              <a:ext uri="{FF2B5EF4-FFF2-40B4-BE49-F238E27FC236}">
                <a16:creationId xmlns:a16="http://schemas.microsoft.com/office/drawing/2014/main" id="{9A910F8B-F301-344C-A29C-38C95E379304}"/>
              </a:ext>
            </a:extLst>
          </p:cNvPr>
          <p:cNvSpPr>
            <a:spLocks noGrp="1"/>
          </p:cNvSpPr>
          <p:nvPr>
            <p:ph type="subTitle" idx="1"/>
          </p:nvPr>
        </p:nvSpPr>
        <p:spPr/>
        <p:txBody>
          <a:bodyPr/>
          <a:lstStyle/>
          <a:p>
            <a:r>
              <a:rPr lang="en-US" dirty="0"/>
              <a:t>Power BI</a:t>
            </a:r>
          </a:p>
          <a:p>
            <a:endParaRPr lang="en-US" dirty="0"/>
          </a:p>
        </p:txBody>
      </p:sp>
    </p:spTree>
    <p:extLst>
      <p:ext uri="{BB962C8B-B14F-4D97-AF65-F5344CB8AC3E}">
        <p14:creationId xmlns:p14="http://schemas.microsoft.com/office/powerpoint/2010/main" val="79427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15" ma:contentTypeDescription="Create a new document." ma:contentTypeScope="" ma:versionID="12fb0db276e8be4984a0823ffe929ad1">
  <xsd:schema xmlns:xsd="http://www.w3.org/2001/XMLSchema" xmlns:xs="http://www.w3.org/2001/XMLSchema" xmlns:p="http://schemas.microsoft.com/office/2006/metadata/properties" xmlns:ns2="d2a9f884-c2eb-4182-8d97-b2c1069a1e77" xmlns:ns3="ad1dcd44-2c79-421e-996d-e07b6b6a06b7" xmlns:ns4="872877ae-a410-445f-835b-653367d2e530" targetNamespace="http://schemas.microsoft.com/office/2006/metadata/properties" ma:root="true" ma:fieldsID="7f400bb4bb80b6365717ab8834d3c4dc" ns2:_="" ns3:_="" ns4:_="">
    <xsd:import namespace="d2a9f884-c2eb-4182-8d97-b2c1069a1e77"/>
    <xsd:import namespace="ad1dcd44-2c79-421e-996d-e07b6b6a06b7"/>
    <xsd:import namespace="872877ae-a410-445f-835b-653367d2e53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a81d85d-ab9f-43c9-b467-086d0af365f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2877ae-a410-445f-835b-653367d2e53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1ca607b-de2f-4ab3-a81f-3465e519a358}" ma:internalName="TaxCatchAll" ma:showField="CatchAllData" ma:web="ad1dcd44-2c79-421e-996d-e07b6b6a06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2a9f884-c2eb-4182-8d97-b2c1069a1e77">
      <Terms xmlns="http://schemas.microsoft.com/office/infopath/2007/PartnerControls"/>
    </lcf76f155ced4ddcb4097134ff3c332f>
    <TaxCatchAll xmlns="872877ae-a410-445f-835b-653367d2e53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6406F6-04EA-49D7-891D-0329DF4DF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872877ae-a410-445f-835b-653367d2e5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0252B-B6E9-4221-B01E-0247E154DC26}">
  <ds:schemaRefs>
    <ds:schemaRef ds:uri="http://purl.org/dc/elements/1.1/"/>
    <ds:schemaRef ds:uri="http://schemas.openxmlformats.org/package/2006/metadata/core-properties"/>
    <ds:schemaRef ds:uri="ad1dcd44-2c79-421e-996d-e07b6b6a06b7"/>
    <ds:schemaRef ds:uri="872877ae-a410-445f-835b-653367d2e530"/>
    <ds:schemaRef ds:uri="http://schemas.microsoft.com/office/infopath/2007/PartnerControls"/>
    <ds:schemaRef ds:uri="http://purl.org/dc/terms/"/>
    <ds:schemaRef ds:uri="http://schemas.microsoft.com/office/2006/metadata/properties"/>
    <ds:schemaRef ds:uri="http://schemas.microsoft.com/office/2006/documentManagement/types"/>
    <ds:schemaRef ds:uri="d2a9f884-c2eb-4182-8d97-b2c1069a1e77"/>
    <ds:schemaRef ds:uri="http://www.w3.org/XML/1998/namespace"/>
    <ds:schemaRef ds:uri="http://purl.org/dc/dcmitype/"/>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40410</TotalTime>
  <Words>790</Words>
  <Application>Microsoft Office PowerPoint</Application>
  <PresentationFormat>On-screen Show (16:9)</PresentationFormat>
  <Paragraphs>87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.AppleSystemUIFont</vt:lpstr>
      <vt:lpstr>Arial</vt:lpstr>
      <vt:lpstr>Calibri</vt:lpstr>
      <vt:lpstr>System Font Regular</vt:lpstr>
      <vt:lpstr>2018_TEK_PPT_Tmplt_Tagline</vt:lpstr>
      <vt:lpstr>Capstone 2</vt:lpstr>
      <vt:lpstr>InformiTEK Data Vis.</vt:lpstr>
      <vt:lpstr>Not This</vt:lpstr>
      <vt:lpstr>Not This Either</vt:lpstr>
      <vt:lpstr>The Simplification</vt:lpstr>
      <vt:lpstr>The Study Behind the Dataset</vt:lpstr>
      <vt:lpstr>The Data</vt:lpstr>
      <vt:lpstr>The Planning Process</vt:lpstr>
      <vt:lpstr>Live 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Andrew Korenak</cp:lastModifiedBy>
  <cp:revision>534</cp:revision>
  <cp:lastPrinted>2019-09-27T20:27:38Z</cp:lastPrinted>
  <dcterms:created xsi:type="dcterms:W3CDTF">2018-04-23T16:24:53Z</dcterms:created>
  <dcterms:modified xsi:type="dcterms:W3CDTF">2022-03-31T01:45:29Z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