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96D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12/17/2018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AE8DF2-6E8C-407D-82DB-764B7C663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Taboola project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8F618A8-558E-4EB1-8FD4-C8517D1DC3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 Koren Gast</a:t>
            </a:r>
          </a:p>
        </p:txBody>
      </p:sp>
    </p:spTree>
    <p:extLst>
      <p:ext uri="{BB962C8B-B14F-4D97-AF65-F5344CB8AC3E}">
        <p14:creationId xmlns:p14="http://schemas.microsoft.com/office/powerpoint/2010/main" val="86772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69158" cy="1609344"/>
          </a:xfrm>
        </p:spPr>
        <p:txBody>
          <a:bodyPr/>
          <a:lstStyle/>
          <a:p>
            <a:r>
              <a:rPr lang="en-US" dirty="0"/>
              <a:t>Phase 2 – Location segmentation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each user:</a:t>
            </a:r>
          </a:p>
          <a:p>
            <a:pPr lvl="1"/>
            <a:r>
              <a:rPr lang="en-US" sz="2600" dirty="0"/>
              <a:t>The most common location in 20:00 – 08:00 = Home</a:t>
            </a:r>
          </a:p>
          <a:p>
            <a:pPr lvl="1"/>
            <a:r>
              <a:rPr lang="en-US" sz="2600" dirty="0"/>
              <a:t>The most common location in 10:00 – 17:00 = Work</a:t>
            </a:r>
          </a:p>
          <a:p>
            <a:r>
              <a:rPr lang="en-US" sz="2800" dirty="0"/>
              <a:t>If there is a major change in a long period, update (home\work changed)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C7C2AAF-AC7C-4705-874E-700A96758E63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#1.2</a:t>
            </a:r>
          </a:p>
        </p:txBody>
      </p:sp>
    </p:spTree>
    <p:extLst>
      <p:ext uri="{BB962C8B-B14F-4D97-AF65-F5344CB8AC3E}">
        <p14:creationId xmlns:p14="http://schemas.microsoft.com/office/powerpoint/2010/main" val="379026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Phase 3 – Features creation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From “user matrix” to “user vector”: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Temporal features:</a:t>
            </a:r>
          </a:p>
          <a:p>
            <a:pPr lvl="1"/>
            <a:r>
              <a:rPr lang="en-US" sz="2600" dirty="0"/>
              <a:t>Average periodic </a:t>
            </a:r>
            <a:r>
              <a:rPr lang="en-US" sz="1700" dirty="0"/>
              <a:t>(daily\weekly\monthly\yearly) </a:t>
            </a:r>
            <a:r>
              <a:rPr lang="en-US" sz="2600" dirty="0"/>
              <a:t>platform </a:t>
            </a:r>
            <a:r>
              <a:rPr lang="en-US" sz="1700" dirty="0"/>
              <a:t>(tablet\laptop\pc\smartphone) </a:t>
            </a:r>
            <a:r>
              <a:rPr lang="en-US" sz="2600" dirty="0"/>
              <a:t>use for class </a:t>
            </a:r>
            <a:r>
              <a:rPr lang="en-US" dirty="0"/>
              <a:t>(sports\job search\home buying\other)</a:t>
            </a:r>
          </a:p>
          <a:p>
            <a:pPr lvl="1"/>
            <a:r>
              <a:rPr lang="en-US" sz="2600" dirty="0"/>
              <a:t>Ratio between current period(daily\…) time spent in sports\... and last period    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61EA66DC-1983-453F-B6BE-BAA66BB66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17568"/>
              </p:ext>
            </p:extLst>
          </p:nvPr>
        </p:nvGraphicFramePr>
        <p:xfrm>
          <a:off x="2174095" y="2746057"/>
          <a:ext cx="6956334" cy="1365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483">
                  <a:extLst>
                    <a:ext uri="{9D8B030D-6E8A-4147-A177-3AD203B41FA5}">
                      <a16:colId xmlns:a16="http://schemas.microsoft.com/office/drawing/2014/main" val="3252424333"/>
                    </a:ext>
                  </a:extLst>
                </a:gridCol>
                <a:gridCol w="1478787">
                  <a:extLst>
                    <a:ext uri="{9D8B030D-6E8A-4147-A177-3AD203B41FA5}">
                      <a16:colId xmlns:a16="http://schemas.microsoft.com/office/drawing/2014/main" val="3047034169"/>
                    </a:ext>
                  </a:extLst>
                </a:gridCol>
                <a:gridCol w="1484392">
                  <a:extLst>
                    <a:ext uri="{9D8B030D-6E8A-4147-A177-3AD203B41FA5}">
                      <a16:colId xmlns:a16="http://schemas.microsoft.com/office/drawing/2014/main" val="3755590001"/>
                    </a:ext>
                  </a:extLst>
                </a:gridCol>
                <a:gridCol w="763968">
                  <a:extLst>
                    <a:ext uri="{9D8B030D-6E8A-4147-A177-3AD203B41FA5}">
                      <a16:colId xmlns:a16="http://schemas.microsoft.com/office/drawing/2014/main" val="74041299"/>
                    </a:ext>
                  </a:extLst>
                </a:gridCol>
                <a:gridCol w="1524055">
                  <a:extLst>
                    <a:ext uri="{9D8B030D-6E8A-4147-A177-3AD203B41FA5}">
                      <a16:colId xmlns:a16="http://schemas.microsoft.com/office/drawing/2014/main" val="1401907046"/>
                    </a:ext>
                  </a:extLst>
                </a:gridCol>
                <a:gridCol w="950649">
                  <a:extLst>
                    <a:ext uri="{9D8B030D-6E8A-4147-A177-3AD203B41FA5}">
                      <a16:colId xmlns:a16="http://schemas.microsoft.com/office/drawing/2014/main" val="40596262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User 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Time start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Time end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Location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URL segmentation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Platform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400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17/06/18 21:21:21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17/06/18 22:22:22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Tablet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6391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18/06/18 10:10:10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18/06/18 11:11:11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617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1380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18/12/18 14:14:14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18/12/18 14:41:00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Smartphone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898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21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8885690"/>
                  </a:ext>
                </a:extLst>
              </a:tr>
            </a:tbl>
          </a:graphicData>
        </a:graphic>
      </p:graphicFrame>
      <p:sp>
        <p:nvSpPr>
          <p:cNvPr id="5" name="מלבן 4">
            <a:extLst>
              <a:ext uri="{FF2B5EF4-FFF2-40B4-BE49-F238E27FC236}">
                <a16:creationId xmlns:a16="http://schemas.microsoft.com/office/drawing/2014/main" id="{82FC308C-151C-4BDD-95F4-947724D193C2}"/>
              </a:ext>
            </a:extLst>
          </p:cNvPr>
          <p:cNvSpPr/>
          <p:nvPr/>
        </p:nvSpPr>
        <p:spPr>
          <a:xfrm>
            <a:off x="2174095" y="2952206"/>
            <a:ext cx="6956334" cy="783771"/>
          </a:xfrm>
          <a:prstGeom prst="rect">
            <a:avLst/>
          </a:prstGeom>
          <a:solidFill>
            <a:srgbClr val="E5F96D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6F7DD6E-A513-4E39-90FD-34332AD7F792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#1.2</a:t>
            </a:r>
          </a:p>
        </p:txBody>
      </p:sp>
    </p:spTree>
    <p:extLst>
      <p:ext uri="{BB962C8B-B14F-4D97-AF65-F5344CB8AC3E}">
        <p14:creationId xmlns:p14="http://schemas.microsoft.com/office/powerpoint/2010/main" val="410665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Phase 4 – Clustering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unsupervised learning for clustering the users (K-means)</a:t>
            </a:r>
          </a:p>
          <a:p>
            <a:r>
              <a:rPr lang="en-US" sz="2800" dirty="0"/>
              <a:t>4 clusters would (hopefully) represent:</a:t>
            </a:r>
          </a:p>
          <a:p>
            <a:pPr lvl="1"/>
            <a:r>
              <a:rPr lang="en-US" sz="2600" dirty="0"/>
              <a:t>Job searchers</a:t>
            </a:r>
          </a:p>
          <a:p>
            <a:pPr lvl="1"/>
            <a:r>
              <a:rPr lang="en-US" sz="2600" dirty="0"/>
              <a:t>Sport enthusiasts</a:t>
            </a:r>
          </a:p>
          <a:p>
            <a:pPr lvl="1"/>
            <a:r>
              <a:rPr lang="en-US" sz="2600" dirty="0"/>
              <a:t>Home buyers</a:t>
            </a:r>
          </a:p>
          <a:p>
            <a:pPr lvl="1"/>
            <a:r>
              <a:rPr lang="en-US" sz="2600" dirty="0"/>
              <a:t>None of the above</a:t>
            </a:r>
          </a:p>
          <a:p>
            <a:r>
              <a:rPr lang="en-US" sz="2800" dirty="0"/>
              <a:t>Check some close to center users – are they typical?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EDDA04C-E552-4F26-868E-EF9641A0E3B1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#1.2</a:t>
            </a:r>
          </a:p>
        </p:txBody>
      </p:sp>
    </p:spTree>
    <p:extLst>
      <p:ext uri="{BB962C8B-B14F-4D97-AF65-F5344CB8AC3E}">
        <p14:creationId xmlns:p14="http://schemas.microsoft.com/office/powerpoint/2010/main" val="127531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Phase 5 – Test the model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*Assumption: Job searchers are more likely to click on a job search ad</a:t>
            </a:r>
          </a:p>
          <a:p>
            <a:r>
              <a:rPr lang="en-US" sz="2800" dirty="0"/>
              <a:t>A/B test for #clicks</a:t>
            </a:r>
          </a:p>
          <a:p>
            <a:r>
              <a:rPr lang="en-US" sz="2800" dirty="0"/>
              <a:t>Chi-square test for statistical signification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#1.2</a:t>
            </a:r>
          </a:p>
        </p:txBody>
      </p:sp>
    </p:spTree>
    <p:extLst>
      <p:ext uri="{BB962C8B-B14F-4D97-AF65-F5344CB8AC3E}">
        <p14:creationId xmlns:p14="http://schemas.microsoft.com/office/powerpoint/2010/main" val="330525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E5181-4056-476B-A949-DB681F5D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676" y="1897707"/>
            <a:ext cx="8554648" cy="306258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Question #2 – Statistical analysis and inference</a:t>
            </a: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0D949F5C-4445-401E-B70F-2A5D9620393C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</p:spTree>
    <p:extLst>
      <p:ext uri="{BB962C8B-B14F-4D97-AF65-F5344CB8AC3E}">
        <p14:creationId xmlns:p14="http://schemas.microsoft.com/office/powerpoint/2010/main" val="223274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A784DFCD-3FCD-43CE-A464-F98D42909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63580"/>
              </p:ext>
            </p:extLst>
          </p:nvPr>
        </p:nvGraphicFramePr>
        <p:xfrm>
          <a:off x="818609" y="2786089"/>
          <a:ext cx="4249780" cy="2341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675">
                  <a:extLst>
                    <a:ext uri="{9D8B030D-6E8A-4147-A177-3AD203B41FA5}">
                      <a16:colId xmlns:a16="http://schemas.microsoft.com/office/drawing/2014/main" val="2526395775"/>
                    </a:ext>
                  </a:extLst>
                </a:gridCol>
                <a:gridCol w="690440">
                  <a:extLst>
                    <a:ext uri="{9D8B030D-6E8A-4147-A177-3AD203B41FA5}">
                      <a16:colId xmlns:a16="http://schemas.microsoft.com/office/drawing/2014/main" val="315955252"/>
                    </a:ext>
                  </a:extLst>
                </a:gridCol>
                <a:gridCol w="749962">
                  <a:extLst>
                    <a:ext uri="{9D8B030D-6E8A-4147-A177-3AD203B41FA5}">
                      <a16:colId xmlns:a16="http://schemas.microsoft.com/office/drawing/2014/main" val="4228990036"/>
                    </a:ext>
                  </a:extLst>
                </a:gridCol>
                <a:gridCol w="1043988">
                  <a:extLst>
                    <a:ext uri="{9D8B030D-6E8A-4147-A177-3AD203B41FA5}">
                      <a16:colId xmlns:a16="http://schemas.microsoft.com/office/drawing/2014/main" val="1645897651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21702481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campaign_id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segment_id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d_segment_views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d_segment_clicks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84158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1322667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9/10/2018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266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8/28/2018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74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53325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987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379715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830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021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807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914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1321849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123012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8/29/2018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145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1352598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8/30/2018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491227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8945CC7C-3BC9-4465-88E5-0F5DA1028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894930"/>
              </p:ext>
            </p:extLst>
          </p:nvPr>
        </p:nvGraphicFramePr>
        <p:xfrm>
          <a:off x="6502289" y="2786089"/>
          <a:ext cx="4406900" cy="2403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814">
                  <a:extLst>
                    <a:ext uri="{9D8B030D-6E8A-4147-A177-3AD203B41FA5}">
                      <a16:colId xmlns:a16="http://schemas.microsoft.com/office/drawing/2014/main" val="1239584239"/>
                    </a:ext>
                  </a:extLst>
                </a:gridCol>
                <a:gridCol w="837597">
                  <a:extLst>
                    <a:ext uri="{9D8B030D-6E8A-4147-A177-3AD203B41FA5}">
                      <a16:colId xmlns:a16="http://schemas.microsoft.com/office/drawing/2014/main" val="3211491779"/>
                    </a:ext>
                  </a:extLst>
                </a:gridCol>
                <a:gridCol w="1323022">
                  <a:extLst>
                    <a:ext uri="{9D8B030D-6E8A-4147-A177-3AD203B41FA5}">
                      <a16:colId xmlns:a16="http://schemas.microsoft.com/office/drawing/2014/main" val="340182992"/>
                    </a:ext>
                  </a:extLst>
                </a:gridCol>
                <a:gridCol w="1294467">
                  <a:extLst>
                    <a:ext uri="{9D8B030D-6E8A-4147-A177-3AD203B41FA5}">
                      <a16:colId xmlns:a16="http://schemas.microsoft.com/office/drawing/2014/main" val="30612946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campaign_id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d_campaign_views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d_campaign_clicks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528688"/>
                  </a:ext>
                </a:extLst>
              </a:tr>
              <a:tr h="252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743967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9/8/2018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4060923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6999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765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2964025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176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3079815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11420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529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728856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639880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129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267746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17819685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30513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2752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1209775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1622235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6885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710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541312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2791578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850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1318242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2762343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720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1283051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8/31/2018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1698996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249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1159116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9/3/2018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81970857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27525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855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2BDD8D-C8EA-44F0-B724-48594A73FC0E}"/>
              </a:ext>
            </a:extLst>
          </p:cNvPr>
          <p:cNvSpPr txBox="1"/>
          <p:nvPr/>
        </p:nvSpPr>
        <p:spPr>
          <a:xfrm>
            <a:off x="1802673" y="2154065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C72A6-2493-492D-A234-BE750DD1993A}"/>
              </a:ext>
            </a:extLst>
          </p:cNvPr>
          <p:cNvSpPr txBox="1"/>
          <p:nvPr/>
        </p:nvSpPr>
        <p:spPr>
          <a:xfrm>
            <a:off x="7726024" y="2259958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C8D2A-128C-4880-A49A-327863BC7B68}"/>
              </a:ext>
            </a:extLst>
          </p:cNvPr>
          <p:cNvSpPr txBox="1"/>
          <p:nvPr/>
        </p:nvSpPr>
        <p:spPr>
          <a:xfrm>
            <a:off x="3565505" y="5804473"/>
            <a:ext cx="469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clicks_ratio</a:t>
            </a:r>
            <a:r>
              <a:rPr lang="en-US" sz="2800" b="1" dirty="0"/>
              <a:t> = clicks/views</a:t>
            </a:r>
          </a:p>
        </p:txBody>
      </p:sp>
    </p:spTree>
    <p:extLst>
      <p:ext uri="{BB962C8B-B14F-4D97-AF65-F5344CB8AC3E}">
        <p14:creationId xmlns:p14="http://schemas.microsoft.com/office/powerpoint/2010/main" val="342925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A784DFCD-3FCD-43CE-A464-F98D42909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89568"/>
              </p:ext>
            </p:extLst>
          </p:nvPr>
        </p:nvGraphicFramePr>
        <p:xfrm>
          <a:off x="818609" y="2786089"/>
          <a:ext cx="3270065" cy="2327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5675">
                  <a:extLst>
                    <a:ext uri="{9D8B030D-6E8A-4147-A177-3AD203B41FA5}">
                      <a16:colId xmlns:a16="http://schemas.microsoft.com/office/drawing/2014/main" val="2526395775"/>
                    </a:ext>
                  </a:extLst>
                </a:gridCol>
                <a:gridCol w="690440">
                  <a:extLst>
                    <a:ext uri="{9D8B030D-6E8A-4147-A177-3AD203B41FA5}">
                      <a16:colId xmlns:a16="http://schemas.microsoft.com/office/drawing/2014/main" val="315955252"/>
                    </a:ext>
                  </a:extLst>
                </a:gridCol>
                <a:gridCol w="749962">
                  <a:extLst>
                    <a:ext uri="{9D8B030D-6E8A-4147-A177-3AD203B41FA5}">
                      <a16:colId xmlns:a16="http://schemas.microsoft.com/office/drawing/2014/main" val="4228990036"/>
                    </a:ext>
                  </a:extLst>
                </a:gridCol>
                <a:gridCol w="1043988">
                  <a:extLst>
                    <a:ext uri="{9D8B030D-6E8A-4147-A177-3AD203B41FA5}">
                      <a16:colId xmlns:a16="http://schemas.microsoft.com/office/drawing/2014/main" val="16458976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campaign_id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segment_id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d_segment_cliks_ratio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8415836"/>
                  </a:ext>
                </a:extLst>
              </a:tr>
              <a:tr h="9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1322667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9/10/2018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266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8/28/2018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74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9/7/2018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987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830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021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0.008929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807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914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1321849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123012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8/29/2018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145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1352598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8/30/2018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491227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8945CC7C-3BC9-4465-88E5-0F5DA1028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00950"/>
              </p:ext>
            </p:extLst>
          </p:nvPr>
        </p:nvGraphicFramePr>
        <p:xfrm>
          <a:off x="6502289" y="2786089"/>
          <a:ext cx="3112433" cy="2403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814">
                  <a:extLst>
                    <a:ext uri="{9D8B030D-6E8A-4147-A177-3AD203B41FA5}">
                      <a16:colId xmlns:a16="http://schemas.microsoft.com/office/drawing/2014/main" val="1239584239"/>
                    </a:ext>
                  </a:extLst>
                </a:gridCol>
                <a:gridCol w="837597">
                  <a:extLst>
                    <a:ext uri="{9D8B030D-6E8A-4147-A177-3AD203B41FA5}">
                      <a16:colId xmlns:a16="http://schemas.microsoft.com/office/drawing/2014/main" val="3211491779"/>
                    </a:ext>
                  </a:extLst>
                </a:gridCol>
                <a:gridCol w="1323022">
                  <a:extLst>
                    <a:ext uri="{9D8B030D-6E8A-4147-A177-3AD203B41FA5}">
                      <a16:colId xmlns:a16="http://schemas.microsoft.com/office/drawing/2014/main" val="3401829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campaign_id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d_campaign_clicks_ratio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528688"/>
                  </a:ext>
                </a:extLst>
              </a:tr>
              <a:tr h="252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743967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9/8/2018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765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176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529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728856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129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267746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2752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1209775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710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541312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850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1318242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720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1283051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8/31/2018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249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1159116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9/3/2018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855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2BDD8D-C8EA-44F0-B724-48594A73FC0E}"/>
              </a:ext>
            </a:extLst>
          </p:cNvPr>
          <p:cNvSpPr txBox="1"/>
          <p:nvPr/>
        </p:nvSpPr>
        <p:spPr>
          <a:xfrm>
            <a:off x="1802673" y="2154065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C72A6-2493-492D-A234-BE750DD1993A}"/>
              </a:ext>
            </a:extLst>
          </p:cNvPr>
          <p:cNvSpPr txBox="1"/>
          <p:nvPr/>
        </p:nvSpPr>
        <p:spPr>
          <a:xfrm>
            <a:off x="7726024" y="2259958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C8D2A-128C-4880-A49A-327863BC7B68}"/>
              </a:ext>
            </a:extLst>
          </p:cNvPr>
          <p:cNvSpPr txBox="1"/>
          <p:nvPr/>
        </p:nvSpPr>
        <p:spPr>
          <a:xfrm>
            <a:off x="3565505" y="5804473"/>
            <a:ext cx="469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clicks_ratio</a:t>
            </a:r>
            <a:r>
              <a:rPr lang="en-US" sz="2800" b="1" dirty="0"/>
              <a:t> = clicks/views</a:t>
            </a:r>
          </a:p>
        </p:txBody>
      </p:sp>
    </p:spTree>
    <p:extLst>
      <p:ext uri="{BB962C8B-B14F-4D97-AF65-F5344CB8AC3E}">
        <p14:creationId xmlns:p14="http://schemas.microsoft.com/office/powerpoint/2010/main" val="352721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A784DFCD-3FCD-43CE-A464-F98D42909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65030"/>
              </p:ext>
            </p:extLst>
          </p:nvPr>
        </p:nvGraphicFramePr>
        <p:xfrm>
          <a:off x="818609" y="2786089"/>
          <a:ext cx="4170154" cy="2327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468">
                  <a:extLst>
                    <a:ext uri="{9D8B030D-6E8A-4147-A177-3AD203B41FA5}">
                      <a16:colId xmlns:a16="http://schemas.microsoft.com/office/drawing/2014/main" val="2526395775"/>
                    </a:ext>
                  </a:extLst>
                </a:gridCol>
                <a:gridCol w="667411">
                  <a:extLst>
                    <a:ext uri="{9D8B030D-6E8A-4147-A177-3AD203B41FA5}">
                      <a16:colId xmlns:a16="http://schemas.microsoft.com/office/drawing/2014/main" val="315955252"/>
                    </a:ext>
                  </a:extLst>
                </a:gridCol>
                <a:gridCol w="724945">
                  <a:extLst>
                    <a:ext uri="{9D8B030D-6E8A-4147-A177-3AD203B41FA5}">
                      <a16:colId xmlns:a16="http://schemas.microsoft.com/office/drawing/2014/main" val="4228990036"/>
                    </a:ext>
                  </a:extLst>
                </a:gridCol>
                <a:gridCol w="1009165">
                  <a:extLst>
                    <a:ext uri="{9D8B030D-6E8A-4147-A177-3AD203B41FA5}">
                      <a16:colId xmlns:a16="http://schemas.microsoft.com/office/drawing/2014/main" val="1645897651"/>
                    </a:ext>
                  </a:extLst>
                </a:gridCol>
                <a:gridCol w="1009165">
                  <a:extLst>
                    <a:ext uri="{9D8B030D-6E8A-4147-A177-3AD203B41FA5}">
                      <a16:colId xmlns:a16="http://schemas.microsoft.com/office/drawing/2014/main" val="6796474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campaign_id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segment_id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d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d_segment_cliks_ratio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Clicks_rate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8415836"/>
                  </a:ext>
                </a:extLst>
              </a:tr>
              <a:tr h="956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1322667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9/10/2018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0.715431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2660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8/28/2018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0.004076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1.541857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74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0.93562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987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1169495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0.068417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830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021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1191726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2.265565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0.008929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7.636276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807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1278666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2.237424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914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1321849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123012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8/29/2018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2.325596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145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1352598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8/30/2018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36.61538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491227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8945CC7C-3BC9-4465-88E5-0F5DA1028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73199"/>
              </p:ext>
            </p:extLst>
          </p:nvPr>
        </p:nvGraphicFramePr>
        <p:xfrm>
          <a:off x="6502289" y="2786089"/>
          <a:ext cx="3112433" cy="24031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814">
                  <a:extLst>
                    <a:ext uri="{9D8B030D-6E8A-4147-A177-3AD203B41FA5}">
                      <a16:colId xmlns:a16="http://schemas.microsoft.com/office/drawing/2014/main" val="1239584239"/>
                    </a:ext>
                  </a:extLst>
                </a:gridCol>
                <a:gridCol w="837597">
                  <a:extLst>
                    <a:ext uri="{9D8B030D-6E8A-4147-A177-3AD203B41FA5}">
                      <a16:colId xmlns:a16="http://schemas.microsoft.com/office/drawing/2014/main" val="3211491779"/>
                    </a:ext>
                  </a:extLst>
                </a:gridCol>
                <a:gridCol w="1323022">
                  <a:extLst>
                    <a:ext uri="{9D8B030D-6E8A-4147-A177-3AD203B41FA5}">
                      <a16:colId xmlns:a16="http://schemas.microsoft.com/office/drawing/2014/main" val="3401829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campaign_id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d_campaign_clicks_ratio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528688"/>
                  </a:ext>
                </a:extLst>
              </a:tr>
              <a:tr h="252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743967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9/8/2018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765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0.002643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1766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0529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728856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9/21/2018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0.010008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129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267746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27525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1209775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9/8/2018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5710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541312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9/9/2018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850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1318242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9/17/2018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720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1283051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8/31/2018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249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1159116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9/3/2018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0.000336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855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2BDD8D-C8EA-44F0-B724-48594A73FC0E}"/>
              </a:ext>
            </a:extLst>
          </p:cNvPr>
          <p:cNvSpPr txBox="1"/>
          <p:nvPr/>
        </p:nvSpPr>
        <p:spPr>
          <a:xfrm>
            <a:off x="1802673" y="2154065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C72A6-2493-492D-A234-BE750DD1993A}"/>
              </a:ext>
            </a:extLst>
          </p:cNvPr>
          <p:cNvSpPr txBox="1"/>
          <p:nvPr/>
        </p:nvSpPr>
        <p:spPr>
          <a:xfrm>
            <a:off x="7726024" y="2259958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C8D2A-128C-4880-A49A-327863BC7B68}"/>
              </a:ext>
            </a:extLst>
          </p:cNvPr>
          <p:cNvSpPr txBox="1"/>
          <p:nvPr/>
        </p:nvSpPr>
        <p:spPr>
          <a:xfrm>
            <a:off x="818609" y="5419261"/>
            <a:ext cx="1005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clicks_rate</a:t>
            </a:r>
            <a:r>
              <a:rPr lang="en-US" sz="2800" b="1" dirty="0"/>
              <a:t> = </a:t>
            </a:r>
            <a:r>
              <a:rPr lang="en-US" sz="2800" b="1" dirty="0" err="1"/>
              <a:t>segment_clicks_ratio</a:t>
            </a:r>
            <a:r>
              <a:rPr lang="en-US" sz="2800" b="1" dirty="0"/>
              <a:t>/</a:t>
            </a:r>
            <a:r>
              <a:rPr lang="en-US" sz="2800" b="1" dirty="0" err="1"/>
              <a:t>campaign_clicks_ratio</a:t>
            </a:r>
            <a:r>
              <a:rPr lang="en-US" sz="2800" b="1" dirty="0"/>
              <a:t> (where </a:t>
            </a:r>
            <a:r>
              <a:rPr lang="en-US" sz="2800" b="1" dirty="0" err="1"/>
              <a:t>campaign_id</a:t>
            </a:r>
            <a:r>
              <a:rPr lang="en-US" sz="2800" b="1" dirty="0"/>
              <a:t>=</a:t>
            </a:r>
            <a:r>
              <a:rPr lang="en-US" sz="2800" b="1" dirty="0" err="1"/>
              <a:t>campaign_id</a:t>
            </a:r>
            <a:r>
              <a:rPr lang="en-US" sz="2800" b="1" dirty="0"/>
              <a:t> &amp; d=d)</a:t>
            </a:r>
          </a:p>
        </p:txBody>
      </p:sp>
    </p:spTree>
    <p:extLst>
      <p:ext uri="{BB962C8B-B14F-4D97-AF65-F5344CB8AC3E}">
        <p14:creationId xmlns:p14="http://schemas.microsoft.com/office/powerpoint/2010/main" val="66608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The idea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A784DFCD-3FCD-43CE-A464-F98D42909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0574"/>
              </p:ext>
            </p:extLst>
          </p:nvPr>
        </p:nvGraphicFramePr>
        <p:xfrm>
          <a:off x="3598821" y="2614826"/>
          <a:ext cx="5401489" cy="23408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984">
                  <a:extLst>
                    <a:ext uri="{9D8B030D-6E8A-4147-A177-3AD203B41FA5}">
                      <a16:colId xmlns:a16="http://schemas.microsoft.com/office/drawing/2014/main" val="2526395775"/>
                    </a:ext>
                  </a:extLst>
                </a:gridCol>
                <a:gridCol w="1479864">
                  <a:extLst>
                    <a:ext uri="{9D8B030D-6E8A-4147-A177-3AD203B41FA5}">
                      <a16:colId xmlns:a16="http://schemas.microsoft.com/office/drawing/2014/main" val="315955252"/>
                    </a:ext>
                  </a:extLst>
                </a:gridCol>
                <a:gridCol w="2237641">
                  <a:extLst>
                    <a:ext uri="{9D8B030D-6E8A-4147-A177-3AD203B41FA5}">
                      <a16:colId xmlns:a16="http://schemas.microsoft.com/office/drawing/2014/main" val="679647472"/>
                    </a:ext>
                  </a:extLst>
                </a:gridCol>
              </a:tblGrid>
              <a:tr h="6794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campaign_id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segment_id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clicks_rate</a:t>
                      </a:r>
                      <a:endParaRPr lang="en-US" sz="2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8415836"/>
                  </a:ext>
                </a:extLst>
              </a:tr>
              <a:tr h="2713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1322667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112018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0.715431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266063"/>
                  </a:ext>
                </a:extLst>
              </a:tr>
              <a:tr h="278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1169495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85341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74572"/>
                  </a:ext>
                </a:extLst>
              </a:tr>
              <a:tr h="278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1191726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2.265565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019830"/>
                  </a:ext>
                </a:extLst>
              </a:tr>
              <a:tr h="278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1278666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19068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807716"/>
                  </a:ext>
                </a:extLst>
              </a:tr>
              <a:tr h="278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1321849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123012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2.325596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145673"/>
                  </a:ext>
                </a:extLst>
              </a:tr>
              <a:tr h="278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1352598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19070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36.61538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84912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2BDD8D-C8EA-44F0-B724-48594A73FC0E}"/>
              </a:ext>
            </a:extLst>
          </p:cNvPr>
          <p:cNvSpPr txBox="1"/>
          <p:nvPr/>
        </p:nvSpPr>
        <p:spPr>
          <a:xfrm>
            <a:off x="4793414" y="2064174"/>
            <a:ext cx="297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Segments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C8D2A-128C-4880-A49A-327863BC7B68}"/>
              </a:ext>
            </a:extLst>
          </p:cNvPr>
          <p:cNvSpPr txBox="1"/>
          <p:nvPr/>
        </p:nvSpPr>
        <p:spPr>
          <a:xfrm>
            <a:off x="818609" y="5419261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segments.groupby</a:t>
            </a:r>
            <a:r>
              <a:rPr lang="en-US" sz="2400" b="1" dirty="0"/>
              <a:t>([</a:t>
            </a:r>
            <a:r>
              <a:rPr lang="en-US" sz="2400" b="1" dirty="0" err="1"/>
              <a:t>campaign_id</a:t>
            </a:r>
            <a:r>
              <a:rPr lang="en-US" sz="2400" b="1" dirty="0"/>
              <a:t>, </a:t>
            </a:r>
            <a:r>
              <a:rPr lang="en-US" sz="2400" b="1" dirty="0" err="1"/>
              <a:t>segment_id</a:t>
            </a:r>
            <a:r>
              <a:rPr lang="en-US" sz="2400" b="1" dirty="0"/>
              <a:t>])[</a:t>
            </a:r>
            <a:r>
              <a:rPr lang="en-US" sz="2400" b="1" dirty="0" err="1"/>
              <a:t>clicks_rate</a:t>
            </a:r>
            <a:r>
              <a:rPr lang="en-US" sz="2400" b="1" dirty="0"/>
              <a:t>].sum()</a:t>
            </a:r>
          </a:p>
        </p:txBody>
      </p:sp>
    </p:spTree>
    <p:extLst>
      <p:ext uri="{BB962C8B-B14F-4D97-AF65-F5344CB8AC3E}">
        <p14:creationId xmlns:p14="http://schemas.microsoft.com/office/powerpoint/2010/main" val="545286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Expected: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000" dirty="0" err="1"/>
              <a:t>segments.groupby</a:t>
            </a:r>
            <a:r>
              <a:rPr lang="en-US" sz="2000" dirty="0"/>
              <a:t>([campaign, d])[#views].sum()==total[campaign, d][#views]</a:t>
            </a:r>
            <a:r>
              <a:rPr lang="en-US" sz="2600" dirty="0"/>
              <a:t>  </a:t>
            </a:r>
            <a:endParaRPr lang="he-IL" sz="2800" dirty="0"/>
          </a:p>
          <a:p>
            <a:r>
              <a:rPr lang="en-US" sz="2800" dirty="0"/>
              <a:t>segments[campaign, d, segment][#views]&gt;0,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i="1" dirty="0"/>
              <a:t>however</a:t>
            </a:r>
            <a:r>
              <a:rPr lang="en-US" sz="2800" dirty="0"/>
              <a:t> total[campaign, d][#views]=0</a:t>
            </a:r>
          </a:p>
          <a:p>
            <a:endParaRPr lang="en-US" sz="2800" dirty="0"/>
          </a:p>
          <a:p>
            <a:r>
              <a:rPr lang="en-US" sz="2800" i="1" dirty="0">
                <a:solidFill>
                  <a:srgbClr val="002060"/>
                </a:solidFill>
              </a:rPr>
              <a:t>Solution</a:t>
            </a:r>
            <a:r>
              <a:rPr lang="en-US" sz="2800" dirty="0"/>
              <a:t>: calculate the “Total”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</p:spTree>
    <p:extLst>
      <p:ext uri="{BB962C8B-B14F-4D97-AF65-F5344CB8AC3E}">
        <p14:creationId xmlns:p14="http://schemas.microsoft.com/office/powerpoint/2010/main" val="245527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E5181-4056-476B-A949-DB681F5D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676" y="1897707"/>
            <a:ext cx="8554648" cy="30625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 #1.1 - Creativity and modeling:</a:t>
            </a:r>
            <a:br>
              <a:rPr lang="en-US" dirty="0"/>
            </a:br>
            <a:br>
              <a:rPr lang="en-US" dirty="0"/>
            </a:br>
            <a:r>
              <a:rPr lang="en-US" sz="3600" b="0" dirty="0"/>
              <a:t>Different ways to identify users </a:t>
            </a:r>
            <a:br>
              <a:rPr lang="en-US" dirty="0"/>
            </a:b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065E795-AE03-42B5-AFD2-4FE5DAE40701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#1.1</a:t>
            </a:r>
          </a:p>
        </p:txBody>
      </p:sp>
    </p:spTree>
    <p:extLst>
      <p:ext uri="{BB962C8B-B14F-4D97-AF65-F5344CB8AC3E}">
        <p14:creationId xmlns:p14="http://schemas.microsoft.com/office/powerpoint/2010/main" val="1194160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Unproportional</a:t>
            </a:r>
            <a:r>
              <a:rPr lang="en-US" sz="2800" dirty="0"/>
              <a:t> </a:t>
            </a:r>
            <a:r>
              <a:rPr lang="en-US" sz="2800" dirty="0" err="1"/>
              <a:t>clicsks_ratio</a:t>
            </a:r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pic>
        <p:nvPicPr>
          <p:cNvPr id="6" name="תמונה 5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A2D69BEC-63DC-4817-B784-D533F8AD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4" y="3030258"/>
            <a:ext cx="3442062" cy="2581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B260E-AD26-4FC5-A1D9-B87D4A5CBB11}"/>
              </a:ext>
            </a:extLst>
          </p:cNvPr>
          <p:cNvSpPr txBox="1"/>
          <p:nvPr/>
        </p:nvSpPr>
        <p:spPr>
          <a:xfrm rot="16200000">
            <a:off x="746588" y="396213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Clicks_ratio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F37B8-3175-4026-8565-B2648BC69C04}"/>
              </a:ext>
            </a:extLst>
          </p:cNvPr>
          <p:cNvSpPr txBox="1"/>
          <p:nvPr/>
        </p:nvSpPr>
        <p:spPr>
          <a:xfrm>
            <a:off x="2879797" y="5439181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views</a:t>
            </a:r>
          </a:p>
        </p:txBody>
      </p:sp>
    </p:spTree>
    <p:extLst>
      <p:ext uri="{BB962C8B-B14F-4D97-AF65-F5344CB8AC3E}">
        <p14:creationId xmlns:p14="http://schemas.microsoft.com/office/powerpoint/2010/main" val="135076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Unproportional</a:t>
            </a:r>
            <a:r>
              <a:rPr lang="en-US" sz="2800" dirty="0"/>
              <a:t> </a:t>
            </a:r>
            <a:r>
              <a:rPr lang="en-US" sz="2800" dirty="0" err="1"/>
              <a:t>clicsks_ratio</a:t>
            </a:r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pic>
        <p:nvPicPr>
          <p:cNvPr id="6" name="תמונה 5" descr="תמונה שמכילה צילום מסך&#10;&#10;תיאור שנוצר ברמת מהימנות גבוהה מאוד">
            <a:extLst>
              <a:ext uri="{FF2B5EF4-FFF2-40B4-BE49-F238E27FC236}">
                <a16:creationId xmlns:a16="http://schemas.microsoft.com/office/drawing/2014/main" id="{A2D69BEC-63DC-4817-B784-D533F8AD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4" y="3030258"/>
            <a:ext cx="3442062" cy="2581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B260E-AD26-4FC5-A1D9-B87D4A5CBB11}"/>
              </a:ext>
            </a:extLst>
          </p:cNvPr>
          <p:cNvSpPr txBox="1"/>
          <p:nvPr/>
        </p:nvSpPr>
        <p:spPr>
          <a:xfrm rot="16200000">
            <a:off x="746588" y="396213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Clicks_ratio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F37B8-3175-4026-8565-B2648BC69C04}"/>
              </a:ext>
            </a:extLst>
          </p:cNvPr>
          <p:cNvSpPr txBox="1"/>
          <p:nvPr/>
        </p:nvSpPr>
        <p:spPr>
          <a:xfrm>
            <a:off x="2879797" y="5439181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views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361873E-7375-46A7-A604-BA777E5DE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378" y="3030258"/>
            <a:ext cx="3442061" cy="2581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D6EE1-426C-436B-89A4-61783C469D3D}"/>
              </a:ext>
            </a:extLst>
          </p:cNvPr>
          <p:cNvSpPr txBox="1"/>
          <p:nvPr/>
        </p:nvSpPr>
        <p:spPr>
          <a:xfrm rot="16200000">
            <a:off x="6649952" y="396213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Clicks_ratio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9A593-B645-4764-8EAF-70409CA40BDC}"/>
              </a:ext>
            </a:extLst>
          </p:cNvPr>
          <p:cNvSpPr txBox="1"/>
          <p:nvPr/>
        </p:nvSpPr>
        <p:spPr>
          <a:xfrm>
            <a:off x="8783161" y="5439181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views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6A75F6EF-8F85-40F1-B199-24D970BF0F79}"/>
              </a:ext>
            </a:extLst>
          </p:cNvPr>
          <p:cNvCxnSpPr/>
          <p:nvPr/>
        </p:nvCxnSpPr>
        <p:spPr>
          <a:xfrm>
            <a:off x="5447211" y="4153989"/>
            <a:ext cx="15806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74BFE5-68A8-4408-9C0A-B18C40A14BC1}"/>
              </a:ext>
            </a:extLst>
          </p:cNvPr>
          <p:cNvSpPr txBox="1"/>
          <p:nvPr/>
        </p:nvSpPr>
        <p:spPr>
          <a:xfrm>
            <a:off x="5394241" y="3765445"/>
            <a:ext cx="188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#views&gt;median(views)</a:t>
            </a:r>
          </a:p>
        </p:txBody>
      </p:sp>
    </p:spTree>
    <p:extLst>
      <p:ext uri="{BB962C8B-B14F-4D97-AF65-F5344CB8AC3E}">
        <p14:creationId xmlns:p14="http://schemas.microsoft.com/office/powerpoint/2010/main" val="193695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Problems and solutions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57769"/>
          </a:xfrm>
        </p:spPr>
        <p:txBody>
          <a:bodyPr>
            <a:normAutofit fontScale="92500" lnSpcReduction="10000"/>
          </a:bodyPr>
          <a:lstStyle/>
          <a:p>
            <a:r>
              <a:rPr lang="en-US" sz="2800" i="1" dirty="0">
                <a:solidFill>
                  <a:srgbClr val="002060"/>
                </a:solidFill>
              </a:rPr>
              <a:t>Solution</a:t>
            </a:r>
            <a:r>
              <a:rPr lang="en-US" sz="2800" dirty="0"/>
              <a:t>: </a:t>
            </a:r>
            <a:r>
              <a:rPr lang="en-US" sz="2800" dirty="0" err="1"/>
              <a:t>clicks_ratio</a:t>
            </a:r>
            <a:r>
              <a:rPr lang="en-US" sz="2800" dirty="0"/>
              <a:t> = clicks/log(views)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Using only #views&gt;=percentile(views, 25) </a:t>
            </a:r>
            <a:r>
              <a:rPr lang="en-US" sz="1900" dirty="0"/>
              <a:t>(=about 1200 views)</a:t>
            </a:r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2D69BEC-63DC-4817-B784-D533F8AD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4" y="3030258"/>
            <a:ext cx="3442061" cy="2581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B260E-AD26-4FC5-A1D9-B87D4A5CBB11}"/>
              </a:ext>
            </a:extLst>
          </p:cNvPr>
          <p:cNvSpPr txBox="1"/>
          <p:nvPr/>
        </p:nvSpPr>
        <p:spPr>
          <a:xfrm rot="16200000">
            <a:off x="746588" y="3962138"/>
            <a:ext cx="14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Clicks_ratio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F37B8-3175-4026-8565-B2648BC69C04}"/>
              </a:ext>
            </a:extLst>
          </p:cNvPr>
          <p:cNvSpPr txBox="1"/>
          <p:nvPr/>
        </p:nvSpPr>
        <p:spPr>
          <a:xfrm>
            <a:off x="2879797" y="5439181"/>
            <a:ext cx="149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views</a:t>
            </a:r>
          </a:p>
        </p:txBody>
      </p:sp>
    </p:spTree>
    <p:extLst>
      <p:ext uri="{BB962C8B-B14F-4D97-AF65-F5344CB8AC3E}">
        <p14:creationId xmlns:p14="http://schemas.microsoft.com/office/powerpoint/2010/main" val="2185605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1. </a:t>
            </a:r>
          </a:p>
          <a:p>
            <a:r>
              <a:rPr lang="en-US" sz="2800" dirty="0"/>
              <a:t>2. 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A86B336-C0EA-4EFF-BDC2-055EDA49FE99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#2</a:t>
            </a:r>
          </a:p>
        </p:txBody>
      </p:sp>
    </p:spTree>
    <p:extLst>
      <p:ext uri="{BB962C8B-B14F-4D97-AF65-F5344CB8AC3E}">
        <p14:creationId xmlns:p14="http://schemas.microsoft.com/office/powerpoint/2010/main" val="208040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URL segmentation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Create a pool of labeled URLs</a:t>
            </a:r>
          </a:p>
          <a:p>
            <a:pPr lvl="1"/>
            <a:r>
              <a:rPr lang="en-US" sz="2400" dirty="0"/>
              <a:t>Existing pools</a:t>
            </a:r>
          </a:p>
          <a:p>
            <a:pPr lvl="1"/>
            <a:r>
              <a:rPr lang="en-US" sz="2400" dirty="0"/>
              <a:t>Resources allocation</a:t>
            </a:r>
          </a:p>
          <a:p>
            <a:pPr lvl="1"/>
            <a:r>
              <a:rPr lang="en-US" sz="2400" dirty="0"/>
              <a:t>Outsourcing</a:t>
            </a:r>
          </a:p>
          <a:p>
            <a:r>
              <a:rPr lang="en-US" sz="2800" dirty="0"/>
              <a:t>Vector representation of URL</a:t>
            </a:r>
          </a:p>
          <a:p>
            <a:pPr lvl="1"/>
            <a:r>
              <a:rPr lang="en-US" sz="2400" dirty="0"/>
              <a:t>Normalized word count</a:t>
            </a:r>
          </a:p>
          <a:p>
            <a:pPr lvl="1"/>
            <a:r>
              <a:rPr lang="en-US" sz="2400" dirty="0"/>
              <a:t>TF-IDF alike</a:t>
            </a:r>
          </a:p>
          <a:p>
            <a:r>
              <a:rPr lang="en-US" sz="2600" dirty="0"/>
              <a:t>Supervised classification</a:t>
            </a:r>
          </a:p>
          <a:p>
            <a:pPr lvl="1"/>
            <a:r>
              <a:rPr lang="en-US" sz="2400" dirty="0"/>
              <a:t>Logistic regression</a:t>
            </a:r>
          </a:p>
          <a:p>
            <a:pPr lvl="1"/>
            <a:r>
              <a:rPr lang="en-US" sz="2400" dirty="0"/>
              <a:t>Random forest</a:t>
            </a:r>
          </a:p>
          <a:p>
            <a:endParaRPr lang="en-US" sz="2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0F4B1EC-4D41-459B-B98C-4BFD38858B33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#1.1</a:t>
            </a:r>
          </a:p>
        </p:txBody>
      </p:sp>
    </p:spTree>
    <p:extLst>
      <p:ext uri="{BB962C8B-B14F-4D97-AF65-F5344CB8AC3E}">
        <p14:creationId xmlns:p14="http://schemas.microsoft.com/office/powerpoint/2010/main" val="405720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569158" cy="1609344"/>
          </a:xfrm>
        </p:spPr>
        <p:txBody>
          <a:bodyPr/>
          <a:lstStyle/>
          <a:p>
            <a:r>
              <a:rPr lang="en-US" dirty="0"/>
              <a:t>Phase 2 – Location segmentation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 – Most common location in after work hours (local time)</a:t>
            </a:r>
          </a:p>
          <a:p>
            <a:r>
              <a:rPr lang="en-US" sz="2800" dirty="0"/>
              <a:t>Work – Most common location in work hours (local time)</a:t>
            </a:r>
          </a:p>
          <a:p>
            <a:r>
              <a:rPr lang="en-US" sz="2800" dirty="0"/>
              <a:t>Other – Others…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9521411-627D-4390-B7B7-D83F14A4EC20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#1.1</a:t>
            </a:r>
          </a:p>
        </p:txBody>
      </p:sp>
    </p:spTree>
    <p:extLst>
      <p:ext uri="{BB962C8B-B14F-4D97-AF65-F5344CB8AC3E}">
        <p14:creationId xmlns:p14="http://schemas.microsoft.com/office/powerpoint/2010/main" val="34444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3(#1) – Job searchers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URL</a:t>
            </a:r>
            <a:r>
              <a:rPr lang="en-US" sz="2800" dirty="0"/>
              <a:t>:</a:t>
            </a:r>
          </a:p>
          <a:p>
            <a:r>
              <a:rPr lang="en-US" sz="2800" dirty="0"/>
              <a:t>Increase in page views classified as “Job searching”</a:t>
            </a:r>
          </a:p>
          <a:p>
            <a:r>
              <a:rPr lang="en-US" sz="2800" dirty="0"/>
              <a:t>Decrease in page views classified as “Academic” (Another URL class is needed)</a:t>
            </a:r>
          </a:p>
          <a:p>
            <a:pPr marL="0" indent="0">
              <a:buNone/>
            </a:pPr>
            <a:r>
              <a:rPr lang="en-US" sz="2800" b="1" dirty="0"/>
              <a:t>Location</a:t>
            </a:r>
            <a:r>
              <a:rPr lang="en-US" sz="2800" dirty="0"/>
              <a:t>:</a:t>
            </a:r>
          </a:p>
          <a:p>
            <a:r>
              <a:rPr lang="en-US" sz="2800" dirty="0"/>
              <a:t>Home == work</a:t>
            </a:r>
          </a:p>
          <a:p>
            <a:r>
              <a:rPr lang="en-US" sz="2800" dirty="0"/>
              <a:t>Significant increase in “other” and decrease in “work”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E1C8D20-4859-4A05-A285-7D80B6A1984E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#1.1</a:t>
            </a:r>
          </a:p>
        </p:txBody>
      </p:sp>
    </p:spTree>
    <p:extLst>
      <p:ext uri="{BB962C8B-B14F-4D97-AF65-F5344CB8AC3E}">
        <p14:creationId xmlns:p14="http://schemas.microsoft.com/office/powerpoint/2010/main" val="117746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Phase 3(#2) – Sport enthusiasts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URL:</a:t>
            </a:r>
          </a:p>
          <a:p>
            <a:r>
              <a:rPr lang="en-US" sz="2800" dirty="0"/>
              <a:t>Average periodic numbers of “Sports” page views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URL + Time:</a:t>
            </a:r>
            <a:endParaRPr lang="en-US" sz="2800" dirty="0"/>
          </a:p>
          <a:p>
            <a:r>
              <a:rPr lang="en-US" sz="2800" dirty="0"/>
              <a:t>Average periodic duration in “Sports”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2FC0082-C467-4948-8DE1-F966D1DF1D46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#1.1</a:t>
            </a:r>
          </a:p>
        </p:txBody>
      </p:sp>
    </p:spTree>
    <p:extLst>
      <p:ext uri="{BB962C8B-B14F-4D97-AF65-F5344CB8AC3E}">
        <p14:creationId xmlns:p14="http://schemas.microsoft.com/office/powerpoint/2010/main" val="379024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425466" cy="1609344"/>
          </a:xfrm>
        </p:spPr>
        <p:txBody>
          <a:bodyPr/>
          <a:lstStyle/>
          <a:p>
            <a:r>
              <a:rPr lang="en-US" dirty="0"/>
              <a:t>Phase 3(#3) – House buyers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D10953-719A-4D6F-A1DB-9F8CFF32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URL:</a:t>
            </a:r>
          </a:p>
          <a:p>
            <a:r>
              <a:rPr lang="en-US" sz="2800" dirty="0"/>
              <a:t>Increase in page views classified as “Real estate”</a:t>
            </a:r>
          </a:p>
          <a:p>
            <a:r>
              <a:rPr lang="en-US" sz="2800" dirty="0"/>
              <a:t>Increase in page views classified as “Mortgage”</a:t>
            </a:r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2930B0C-9F02-4594-B446-9BAAD3B20177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#1.1</a:t>
            </a:r>
          </a:p>
        </p:txBody>
      </p:sp>
    </p:spTree>
    <p:extLst>
      <p:ext uri="{BB962C8B-B14F-4D97-AF65-F5344CB8AC3E}">
        <p14:creationId xmlns:p14="http://schemas.microsoft.com/office/powerpoint/2010/main" val="210855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BE5181-4056-476B-A949-DB681F5D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676" y="1897707"/>
            <a:ext cx="8554648" cy="30625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 #1.2 - Creativity and modeling:</a:t>
            </a:r>
            <a:br>
              <a:rPr lang="en-US" dirty="0"/>
            </a:br>
            <a:br>
              <a:rPr lang="en-US" dirty="0"/>
            </a:br>
            <a:r>
              <a:rPr lang="en-US" sz="3600" b="0" dirty="0"/>
              <a:t>Developing a model start to finish</a:t>
            </a:r>
            <a:br>
              <a:rPr lang="en-US" dirty="0"/>
            </a:b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8EC80310-C983-42E6-9E74-68DEAFE7F627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#1.2</a:t>
            </a:r>
          </a:p>
        </p:txBody>
      </p:sp>
    </p:spTree>
    <p:extLst>
      <p:ext uri="{BB962C8B-B14F-4D97-AF65-F5344CB8AC3E}">
        <p14:creationId xmlns:p14="http://schemas.microsoft.com/office/powerpoint/2010/main" val="188129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E571CE-2AFA-4C23-9F1D-51313B6E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– URL segmentation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2D10953-719A-4D6F-A1DB-9F8CFF32E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Create a pool of labeled URLs</a:t>
                </a:r>
              </a:p>
              <a:p>
                <a:pPr lvl="1"/>
                <a:r>
                  <a:rPr lang="en-US" sz="2400" dirty="0"/>
                  <a:t>For start, about 100 for each class + 100 for non of the classes</a:t>
                </a:r>
              </a:p>
              <a:p>
                <a:r>
                  <a:rPr lang="en-US" sz="2800" dirty="0"/>
                  <a:t>Vector representation of URL (TF*IDF)</a:t>
                </a:r>
              </a:p>
              <a:p>
                <a:pPr lvl="1"/>
                <a:r>
                  <a:rPr lang="en-US" sz="2400" dirty="0"/>
                  <a:t>TF= Word count</a:t>
                </a:r>
              </a:p>
              <a:p>
                <a:pPr lvl="1"/>
                <a:r>
                  <a:rPr lang="en-US" sz="2400" dirty="0"/>
                  <a:t>IDF=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𝑈𝑅𝐿𝑠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+#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𝑈𝑅𝐿𝑠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𝑢𝑠𝑖𝑛𝑔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600" dirty="0"/>
                  <a:t>Supervised classification</a:t>
                </a:r>
              </a:p>
              <a:p>
                <a:pPr lvl="1"/>
                <a:r>
                  <a:rPr lang="en-US" sz="2400" dirty="0"/>
                  <a:t>Logistic regression</a:t>
                </a:r>
              </a:p>
              <a:p>
                <a:pPr lvl="1"/>
                <a:r>
                  <a:rPr lang="en-US" sz="2400" dirty="0"/>
                  <a:t>Use 20% validation set</a:t>
                </a:r>
                <a:endParaRPr lang="he-IL" sz="2400" dirty="0"/>
              </a:p>
              <a:p>
                <a:pPr lvl="1"/>
                <a:r>
                  <a:rPr lang="en-US" sz="2400" dirty="0"/>
                  <a:t>Improve until sufficient results (more labels, random forest,…)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2D10953-719A-4D6F-A1DB-9F8CFF32E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8" t="-3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לבן 3">
            <a:extLst>
              <a:ext uri="{FF2B5EF4-FFF2-40B4-BE49-F238E27FC236}">
                <a16:creationId xmlns:a16="http://schemas.microsoft.com/office/drawing/2014/main" id="{901A3B13-E800-4FC0-BA6F-AA8F8890A965}"/>
              </a:ext>
            </a:extLst>
          </p:cNvPr>
          <p:cNvSpPr/>
          <p:nvPr/>
        </p:nvSpPr>
        <p:spPr>
          <a:xfrm>
            <a:off x="352697" y="143691"/>
            <a:ext cx="1711234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 #1.2</a:t>
            </a:r>
          </a:p>
        </p:txBody>
      </p:sp>
    </p:spTree>
    <p:extLst>
      <p:ext uri="{BB962C8B-B14F-4D97-AF65-F5344CB8AC3E}">
        <p14:creationId xmlns:p14="http://schemas.microsoft.com/office/powerpoint/2010/main" val="3129543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וג עץ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TM03090434[[fn=סוג עץ]]</Template>
  <TotalTime>2876</TotalTime>
  <Words>1097</Words>
  <Application>Microsoft Office PowerPoint</Application>
  <PresentationFormat>מסך רחב</PresentationFormat>
  <Paragraphs>471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Georgia</vt:lpstr>
      <vt:lpstr>Gisha</vt:lpstr>
      <vt:lpstr>Trebuchet MS</vt:lpstr>
      <vt:lpstr>Wingdings</vt:lpstr>
      <vt:lpstr>סוג עץ</vt:lpstr>
      <vt:lpstr>Taboola project</vt:lpstr>
      <vt:lpstr>Question #1.1 - Creativity and modeling:  Different ways to identify users  </vt:lpstr>
      <vt:lpstr>Phase 1 – URL segmentation</vt:lpstr>
      <vt:lpstr>Phase 2 – Location segmentation</vt:lpstr>
      <vt:lpstr>Phase 3(#1) – Job searchers</vt:lpstr>
      <vt:lpstr>Phase 3(#2) – Sport enthusiasts</vt:lpstr>
      <vt:lpstr>Phase 3(#3) – House buyers</vt:lpstr>
      <vt:lpstr>Question #1.2 - Creativity and modeling:  Developing a model start to finish </vt:lpstr>
      <vt:lpstr>Phase 1 – URL segmentation</vt:lpstr>
      <vt:lpstr>Phase 2 – Location segmentation</vt:lpstr>
      <vt:lpstr>Phase 3 – Features creation</vt:lpstr>
      <vt:lpstr>Phase 4 – Clustering</vt:lpstr>
      <vt:lpstr>Phase 5 – Test the model</vt:lpstr>
      <vt:lpstr>Question #2 – Statistical analysis and inference  </vt:lpstr>
      <vt:lpstr>The idea</vt:lpstr>
      <vt:lpstr>The idea</vt:lpstr>
      <vt:lpstr>The idea</vt:lpstr>
      <vt:lpstr>The idea</vt:lpstr>
      <vt:lpstr>Problems and solutions</vt:lpstr>
      <vt:lpstr>Problems and solutions</vt:lpstr>
      <vt:lpstr>Problems and solutions</vt:lpstr>
      <vt:lpstr>Problems and solutions</vt:lpstr>
      <vt:lpstr>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Taboola project</dc:title>
  <dc:creator>koren gast</dc:creator>
  <cp:lastModifiedBy>koren gast</cp:lastModifiedBy>
  <cp:revision>85</cp:revision>
  <dcterms:created xsi:type="dcterms:W3CDTF">2018-12-17T11:20:42Z</dcterms:created>
  <dcterms:modified xsi:type="dcterms:W3CDTF">2018-12-19T11:16:58Z</dcterms:modified>
</cp:coreProperties>
</file>