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hKZ+6iN8YSpJF0w/7QUtMqIiS+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5ECB66-D94E-49BB-AB9C-AF7C9422B9B4}" v="13" dt="2024-12-03T20:11:44.910"/>
  </p1510:revLst>
</p1510:revInfo>
</file>

<file path=ppt/tableStyles.xml><?xml version="1.0" encoding="utf-8"?>
<a:tblStyleLst xmlns:a="http://schemas.openxmlformats.org/drawingml/2006/main" def="{51D8B08D-9477-4DBA-906F-B50513C4E072}">
  <a:tblStyle styleId="{51D8B08D-9477-4DBA-906F-B50513C4E0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Rex" userId="344fed5589119a14" providerId="LiveId" clId="{435ECB66-D94E-49BB-AB9C-AF7C9422B9B4}"/>
    <pc:docChg chg="undo custSel delSld modSld">
      <pc:chgData name="Kyle Rex" userId="344fed5589119a14" providerId="LiveId" clId="{435ECB66-D94E-49BB-AB9C-AF7C9422B9B4}" dt="2024-12-03T20:11:44.909" v="206" actId="1076"/>
      <pc:docMkLst>
        <pc:docMk/>
      </pc:docMkLst>
      <pc:sldChg chg="modSp mod">
        <pc:chgData name="Kyle Rex" userId="344fed5589119a14" providerId="LiveId" clId="{435ECB66-D94E-49BB-AB9C-AF7C9422B9B4}" dt="2024-12-03T02:20:29.827" v="1" actId="1076"/>
        <pc:sldMkLst>
          <pc:docMk/>
          <pc:sldMk cId="0" sldId="258"/>
        </pc:sldMkLst>
        <pc:spChg chg="mod">
          <ac:chgData name="Kyle Rex" userId="344fed5589119a14" providerId="LiveId" clId="{435ECB66-D94E-49BB-AB9C-AF7C9422B9B4}" dt="2024-12-03T02:20:29.827" v="1" actId="1076"/>
          <ac:spMkLst>
            <pc:docMk/>
            <pc:sldMk cId="0" sldId="258"/>
            <ac:spMk id="91" creationId="{00000000-0000-0000-0000-000000000000}"/>
          </ac:spMkLst>
        </pc:spChg>
      </pc:sldChg>
      <pc:sldChg chg="modSp mod">
        <pc:chgData name="Kyle Rex" userId="344fed5589119a14" providerId="LiveId" clId="{435ECB66-D94E-49BB-AB9C-AF7C9422B9B4}" dt="2024-12-03T02:21:12.896" v="4" actId="1076"/>
        <pc:sldMkLst>
          <pc:docMk/>
          <pc:sldMk cId="0" sldId="260"/>
        </pc:sldMkLst>
        <pc:spChg chg="mod">
          <ac:chgData name="Kyle Rex" userId="344fed5589119a14" providerId="LiveId" clId="{435ECB66-D94E-49BB-AB9C-AF7C9422B9B4}" dt="2024-12-03T02:21:12.896" v="4" actId="1076"/>
          <ac:spMkLst>
            <pc:docMk/>
            <pc:sldMk cId="0" sldId="260"/>
            <ac:spMk id="106" creationId="{00000000-0000-0000-0000-000000000000}"/>
          </ac:spMkLst>
        </pc:spChg>
        <pc:spChg chg="mod">
          <ac:chgData name="Kyle Rex" userId="344fed5589119a14" providerId="LiveId" clId="{435ECB66-D94E-49BB-AB9C-AF7C9422B9B4}" dt="2024-12-03T02:21:08.440" v="3" actId="1076"/>
          <ac:spMkLst>
            <pc:docMk/>
            <pc:sldMk cId="0" sldId="260"/>
            <ac:spMk id="107" creationId="{00000000-0000-0000-0000-000000000000}"/>
          </ac:spMkLst>
        </pc:spChg>
      </pc:sldChg>
      <pc:sldChg chg="modSp mod">
        <pc:chgData name="Kyle Rex" userId="344fed5589119a14" providerId="LiveId" clId="{435ECB66-D94E-49BB-AB9C-AF7C9422B9B4}" dt="2024-12-03T02:40:57.338" v="127" actId="20577"/>
        <pc:sldMkLst>
          <pc:docMk/>
          <pc:sldMk cId="0" sldId="263"/>
        </pc:sldMkLst>
        <pc:spChg chg="mod">
          <ac:chgData name="Kyle Rex" userId="344fed5589119a14" providerId="LiveId" clId="{435ECB66-D94E-49BB-AB9C-AF7C9422B9B4}" dt="2024-12-03T02:40:57.338" v="127" actId="20577"/>
          <ac:spMkLst>
            <pc:docMk/>
            <pc:sldMk cId="0" sldId="263"/>
            <ac:spMk id="127" creationId="{00000000-0000-0000-0000-000000000000}"/>
          </ac:spMkLst>
        </pc:spChg>
        <pc:picChg chg="mod">
          <ac:chgData name="Kyle Rex" userId="344fed5589119a14" providerId="LiveId" clId="{435ECB66-D94E-49BB-AB9C-AF7C9422B9B4}" dt="2024-12-03T02:40:26.874" v="110" actId="1076"/>
          <ac:picMkLst>
            <pc:docMk/>
            <pc:sldMk cId="0" sldId="263"/>
            <ac:picMk id="128" creationId="{00000000-0000-0000-0000-000000000000}"/>
          </ac:picMkLst>
        </pc:picChg>
      </pc:sldChg>
      <pc:sldChg chg="addSp modSp mod">
        <pc:chgData name="Kyle Rex" userId="344fed5589119a14" providerId="LiveId" clId="{435ECB66-D94E-49BB-AB9C-AF7C9422B9B4}" dt="2024-12-03T20:11:44.909" v="206" actId="1076"/>
        <pc:sldMkLst>
          <pc:docMk/>
          <pc:sldMk cId="0" sldId="264"/>
        </pc:sldMkLst>
        <pc:spChg chg="add mod">
          <ac:chgData name="Kyle Rex" userId="344fed5589119a14" providerId="LiveId" clId="{435ECB66-D94E-49BB-AB9C-AF7C9422B9B4}" dt="2024-12-03T20:11:34.682" v="205" actId="1076"/>
          <ac:spMkLst>
            <pc:docMk/>
            <pc:sldMk cId="0" sldId="264"/>
            <ac:spMk id="2" creationId="{2769E658-7772-20C8-0901-F7C9EC376521}"/>
          </ac:spMkLst>
        </pc:spChg>
        <pc:picChg chg="mod">
          <ac:chgData name="Kyle Rex" userId="344fed5589119a14" providerId="LiveId" clId="{435ECB66-D94E-49BB-AB9C-AF7C9422B9B4}" dt="2024-12-03T20:10:18.340" v="173" actId="1076"/>
          <ac:picMkLst>
            <pc:docMk/>
            <pc:sldMk cId="0" sldId="264"/>
            <ac:picMk id="135" creationId="{00000000-0000-0000-0000-000000000000}"/>
          </ac:picMkLst>
        </pc:picChg>
        <pc:picChg chg="add mod">
          <ac:chgData name="Kyle Rex" userId="344fed5589119a14" providerId="LiveId" clId="{435ECB66-D94E-49BB-AB9C-AF7C9422B9B4}" dt="2024-12-03T20:11:44.909" v="206" actId="1076"/>
          <ac:picMkLst>
            <pc:docMk/>
            <pc:sldMk cId="0" sldId="264"/>
            <ac:picMk id="1026" creationId="{7F48FAC3-D197-EAA9-BE33-6D6BA0E58A8F}"/>
          </ac:picMkLst>
        </pc:picChg>
      </pc:sldChg>
      <pc:sldChg chg="addSp modSp mod">
        <pc:chgData name="Kyle Rex" userId="344fed5589119a14" providerId="LiveId" clId="{435ECB66-D94E-49BB-AB9C-AF7C9422B9B4}" dt="2024-12-03T02:42:23.565" v="164" actId="113"/>
        <pc:sldMkLst>
          <pc:docMk/>
          <pc:sldMk cId="0" sldId="265"/>
        </pc:sldMkLst>
        <pc:spChg chg="add mod">
          <ac:chgData name="Kyle Rex" userId="344fed5589119a14" providerId="LiveId" clId="{435ECB66-D94E-49BB-AB9C-AF7C9422B9B4}" dt="2024-12-03T02:42:23.565" v="164" actId="113"/>
          <ac:spMkLst>
            <pc:docMk/>
            <pc:sldMk cId="0" sldId="265"/>
            <ac:spMk id="2" creationId="{4F859069-2F75-3622-A323-3D97B890C27F}"/>
          </ac:spMkLst>
        </pc:spChg>
        <pc:picChg chg="mod">
          <ac:chgData name="Kyle Rex" userId="344fed5589119a14" providerId="LiveId" clId="{435ECB66-D94E-49BB-AB9C-AF7C9422B9B4}" dt="2024-12-03T02:34:38.161" v="37" actId="1076"/>
          <ac:picMkLst>
            <pc:docMk/>
            <pc:sldMk cId="0" sldId="265"/>
            <ac:picMk id="141" creationId="{00000000-0000-0000-0000-000000000000}"/>
          </ac:picMkLst>
        </pc:picChg>
      </pc:sldChg>
      <pc:sldChg chg="del">
        <pc:chgData name="Kyle Rex" userId="344fed5589119a14" providerId="LiveId" clId="{435ECB66-D94E-49BB-AB9C-AF7C9422B9B4}" dt="2024-12-03T02:35:14.343" v="42" actId="47"/>
        <pc:sldMkLst>
          <pc:docMk/>
          <pc:sldMk cId="0" sldId="266"/>
        </pc:sldMkLst>
      </pc:sldChg>
      <pc:sldChg chg="addSp delSp modSp mod">
        <pc:chgData name="Kyle Rex" userId="344fed5589119a14" providerId="LiveId" clId="{435ECB66-D94E-49BB-AB9C-AF7C9422B9B4}" dt="2024-12-03T02:42:18.942" v="163" actId="113"/>
        <pc:sldMkLst>
          <pc:docMk/>
          <pc:sldMk cId="0" sldId="267"/>
        </pc:sldMkLst>
        <pc:spChg chg="add del mod">
          <ac:chgData name="Kyle Rex" userId="344fed5589119a14" providerId="LiveId" clId="{435ECB66-D94E-49BB-AB9C-AF7C9422B9B4}" dt="2024-12-03T02:38:35.084" v="72" actId="478"/>
          <ac:spMkLst>
            <pc:docMk/>
            <pc:sldMk cId="0" sldId="267"/>
            <ac:spMk id="3" creationId="{95EDAA3E-12FC-6205-4D4A-FF1B36224D46}"/>
          </ac:spMkLst>
        </pc:spChg>
        <pc:spChg chg="add mod">
          <ac:chgData name="Kyle Rex" userId="344fed5589119a14" providerId="LiveId" clId="{435ECB66-D94E-49BB-AB9C-AF7C9422B9B4}" dt="2024-12-03T02:42:18.942" v="163" actId="113"/>
          <ac:spMkLst>
            <pc:docMk/>
            <pc:sldMk cId="0" sldId="267"/>
            <ac:spMk id="5" creationId="{C9685C47-0D61-28C3-F715-620D9D2B7C0D}"/>
          </ac:spMkLst>
        </pc:spChg>
        <pc:spChg chg="mod">
          <ac:chgData name="Kyle Rex" userId="344fed5589119a14" providerId="LiveId" clId="{435ECB66-D94E-49BB-AB9C-AF7C9422B9B4}" dt="2024-12-03T02:38:31.539" v="70" actId="1076"/>
          <ac:spMkLst>
            <pc:docMk/>
            <pc:sldMk cId="0" sldId="267"/>
            <ac:spMk id="153" creationId="{00000000-0000-0000-0000-000000000000}"/>
          </ac:spMkLst>
        </pc:spChg>
        <pc:spChg chg="del">
          <ac:chgData name="Kyle Rex" userId="344fed5589119a14" providerId="LiveId" clId="{435ECB66-D94E-49BB-AB9C-AF7C9422B9B4}" dt="2024-12-03T02:35:28.103" v="43" actId="478"/>
          <ac:spMkLst>
            <pc:docMk/>
            <pc:sldMk cId="0" sldId="267"/>
            <ac:spMk id="154" creationId="{00000000-0000-0000-0000-000000000000}"/>
          </ac:spMkLst>
        </pc:spChg>
        <pc:picChg chg="add mod">
          <ac:chgData name="Kyle Rex" userId="344fed5589119a14" providerId="LiveId" clId="{435ECB66-D94E-49BB-AB9C-AF7C9422B9B4}" dt="2024-12-03T02:36:09.764" v="50" actId="1076"/>
          <ac:picMkLst>
            <pc:docMk/>
            <pc:sldMk cId="0" sldId="267"/>
            <ac:picMk id="2" creationId="{C06423CB-8676-49A1-8B6C-DE8881DFD763}"/>
          </ac:picMkLst>
        </pc:picChg>
      </pc:sldChg>
      <pc:sldChg chg="delSp mod">
        <pc:chgData name="Kyle Rex" userId="344fed5589119a14" providerId="LiveId" clId="{435ECB66-D94E-49BB-AB9C-AF7C9422B9B4}" dt="2024-12-03T02:27:31.355" v="29" actId="478"/>
        <pc:sldMkLst>
          <pc:docMk/>
          <pc:sldMk cId="0" sldId="268"/>
        </pc:sldMkLst>
        <pc:spChg chg="del">
          <ac:chgData name="Kyle Rex" userId="344fed5589119a14" providerId="LiveId" clId="{435ECB66-D94E-49BB-AB9C-AF7C9422B9B4}" dt="2024-12-03T02:27:31.355" v="29" actId="478"/>
          <ac:spMkLst>
            <pc:docMk/>
            <pc:sldMk cId="0" sldId="268"/>
            <ac:spMk id="162" creationId="{00000000-0000-0000-0000-000000000000}"/>
          </ac:spMkLst>
        </pc:spChg>
      </pc:sldChg>
      <pc:sldChg chg="addSp delSp modSp mod">
        <pc:chgData name="Kyle Rex" userId="344fed5589119a14" providerId="LiveId" clId="{435ECB66-D94E-49BB-AB9C-AF7C9422B9B4}" dt="2024-12-03T02:25:48.528" v="28" actId="478"/>
        <pc:sldMkLst>
          <pc:docMk/>
          <pc:sldMk cId="0" sldId="269"/>
        </pc:sldMkLst>
        <pc:spChg chg="add mod">
          <ac:chgData name="Kyle Rex" userId="344fed5589119a14" providerId="LiveId" clId="{435ECB66-D94E-49BB-AB9C-AF7C9422B9B4}" dt="2024-12-03T02:25:45.752" v="27" actId="1076"/>
          <ac:spMkLst>
            <pc:docMk/>
            <pc:sldMk cId="0" sldId="269"/>
            <ac:spMk id="2" creationId="{DB36263C-3F42-1856-068D-074E5D58A2D8}"/>
          </ac:spMkLst>
        </pc:spChg>
        <pc:spChg chg="del">
          <ac:chgData name="Kyle Rex" userId="344fed5589119a14" providerId="LiveId" clId="{435ECB66-D94E-49BB-AB9C-AF7C9422B9B4}" dt="2024-12-03T02:25:48.528" v="28" actId="478"/>
          <ac:spMkLst>
            <pc:docMk/>
            <pc:sldMk cId="0" sldId="269"/>
            <ac:spMk id="16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b890e95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b890e952b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31b890e952b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5NaJbI3RjyU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XYHI5zW7jzhonW9jSEi2PNOZHzeOfwnl?usp=drive_lin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/>
          <p:nvPr/>
        </p:nvSpPr>
        <p:spPr>
          <a:xfrm>
            <a:off x="600075" y="5330246"/>
            <a:ext cx="109728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Section </a:t>
            </a:r>
            <a:r>
              <a:rPr lang="en-US" sz="2400" b="1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906</a:t>
            </a:r>
            <a:r>
              <a:rPr lang="en-US" sz="2400" b="1" i="0" u="none" strike="noStrike" cap="none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- Group </a:t>
            </a:r>
            <a:r>
              <a:rPr lang="en-US" sz="2400" b="1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27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Kyle Rex, Vedansh Shah, Matthew Trevino</a:t>
            </a:r>
            <a:endParaRPr/>
          </a:p>
        </p:txBody>
      </p:sp>
      <p:sp>
        <p:nvSpPr>
          <p:cNvPr id="77" name="Google Shape;77;p1"/>
          <p:cNvSpPr txBox="1"/>
          <p:nvPr/>
        </p:nvSpPr>
        <p:spPr>
          <a:xfrm>
            <a:off x="3291302" y="3611132"/>
            <a:ext cx="56094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385623"/>
                </a:solidFill>
                <a:latin typeface="Cambria"/>
                <a:ea typeface="Cambria"/>
                <a:cs typeface="Cambria"/>
                <a:sym typeface="Cambria"/>
              </a:rPr>
              <a:t>Final Project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Ball and Beam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4"/>
          <p:cNvSpPr txBox="1"/>
          <p:nvPr/>
        </p:nvSpPr>
        <p:spPr>
          <a:xfrm>
            <a:off x="609600" y="518895"/>
            <a:ext cx="822188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Simulation Results</a:t>
            </a:r>
            <a:endParaRPr/>
          </a:p>
        </p:txBody>
      </p:sp>
      <p:pic>
        <p:nvPicPr>
          <p:cNvPr id="141" name="Google Shape;1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055" y="1411880"/>
            <a:ext cx="9573400" cy="47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48;g31b890e952b_0_14">
            <a:extLst>
              <a:ext uri="{FF2B5EF4-FFF2-40B4-BE49-F238E27FC236}">
                <a16:creationId xmlns:a16="http://schemas.microsoft.com/office/drawing/2014/main" id="{4F859069-2F75-3622-A323-3D97B890C27F}"/>
              </a:ext>
            </a:extLst>
          </p:cNvPr>
          <p:cNvSpPr txBox="1"/>
          <p:nvPr/>
        </p:nvSpPr>
        <p:spPr>
          <a:xfrm>
            <a:off x="322499" y="2073100"/>
            <a:ext cx="1935480" cy="379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</a:rPr>
              <a:t>Simulation Results</a:t>
            </a:r>
            <a:endParaRPr sz="1100" b="1" dirty="0">
              <a:solidFill>
                <a:schemeClr val="dk1"/>
              </a:solidFill>
            </a:endParaRP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100" dirty="0">
                <a:solidFill>
                  <a:schemeClr val="dk1"/>
                </a:solidFill>
              </a:rPr>
              <a:t>Initial position is set to 0.3 meters or 30 centimeters.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</a:rPr>
              <a:t>Oscillations begin to dampen due to the PID controller.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</a:rPr>
              <a:t>System reaches steady state of 0.17 meters or 17 centimeters after around 4-5 seconds.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</a:rPr>
              <a:t>PID values contribute to the behavior, stability, and low steady state error of the system.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/>
          <p:nvPr/>
        </p:nvSpPr>
        <p:spPr>
          <a:xfrm>
            <a:off x="609600" y="518895"/>
            <a:ext cx="822188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Experimental Results</a:t>
            </a:r>
            <a:endParaRPr dirty="0"/>
          </a:p>
        </p:txBody>
      </p:sp>
      <p:pic>
        <p:nvPicPr>
          <p:cNvPr id="2" name="Picture 1" descr="A graph of a ball on beam&#10;&#10;Description automatically generated">
            <a:extLst>
              <a:ext uri="{FF2B5EF4-FFF2-40B4-BE49-F238E27FC236}">
                <a16:creationId xmlns:a16="http://schemas.microsoft.com/office/drawing/2014/main" id="{C06423CB-8676-49A1-8B6C-DE8881DFD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200" y="1382405"/>
            <a:ext cx="6033296" cy="4956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685C47-0D61-28C3-F715-620D9D2B7C0D}"/>
              </a:ext>
            </a:extLst>
          </p:cNvPr>
          <p:cNvSpPr txBox="1"/>
          <p:nvPr/>
        </p:nvSpPr>
        <p:spPr>
          <a:xfrm>
            <a:off x="353962" y="1417791"/>
            <a:ext cx="5584722" cy="4283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Experimental</a:t>
            </a:r>
            <a:r>
              <a:rPr lang="en-US" sz="1400" b="1" dirty="0">
                <a:solidFill>
                  <a:schemeClr val="dk1"/>
                </a:solidFill>
              </a:rPr>
              <a:t> Results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400" dirty="0">
                <a:solidFill>
                  <a:schemeClr val="dk1"/>
                </a:solidFill>
              </a:rPr>
              <a:t>Initial position is set to 0.3 meters or 30 centimeters.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400" dirty="0">
                <a:solidFill>
                  <a:schemeClr val="dk1"/>
                </a:solidFill>
              </a:rPr>
              <a:t>Oscillations begin to dampen due to the PID controller.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400" dirty="0">
                <a:solidFill>
                  <a:schemeClr val="dk1"/>
                </a:solidFill>
              </a:rPr>
              <a:t>System reaches steady state of 0.15 meters or 15 centimeters after around 4-5 seconds.</a:t>
            </a:r>
          </a:p>
          <a:p>
            <a:pPr marL="457200" indent="-298450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Char char="●"/>
            </a:pPr>
            <a:r>
              <a:rPr lang="en-US" dirty="0"/>
              <a:t>While there remain distinct differences between the two plots the similarities most definitely outweigh the differences.</a:t>
            </a:r>
          </a:p>
          <a:p>
            <a:pPr marL="457200" indent="-298450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Char char="●"/>
            </a:pPr>
            <a:r>
              <a:rPr lang="en-US" dirty="0"/>
              <a:t>The general behavior of both systems is relatively similar having the initial position beginning at 0.3 meters (30 centimeters) then having a steep initial drop, a steep incline, one more steep drop, gradual incline, gradual drop, small incline, small drop, before both leveling out near 0.15-0.17 meters (15-17 centimeters). </a:t>
            </a:r>
          </a:p>
          <a:p>
            <a:pPr marL="457200" indent="-298450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Char char="●"/>
            </a:pPr>
            <a:r>
              <a:rPr lang="en-US" dirty="0"/>
              <a:t>The accuracy between the simulation to the physical system cannot be denied but there is absolutely still room for improvement.</a:t>
            </a:r>
            <a:endParaRPr lang="en-US" sz="1400" dirty="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6"/>
          <p:cNvSpPr txBox="1"/>
          <p:nvPr/>
        </p:nvSpPr>
        <p:spPr>
          <a:xfrm>
            <a:off x="609600" y="518895"/>
            <a:ext cx="822188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Experiment Video:</a:t>
            </a:r>
            <a:endParaRPr/>
          </a:p>
        </p:txBody>
      </p:sp>
      <p:sp>
        <p:nvSpPr>
          <p:cNvPr id="160" name="Google Shape;160;p36"/>
          <p:cNvSpPr txBox="1"/>
          <p:nvPr/>
        </p:nvSpPr>
        <p:spPr>
          <a:xfrm>
            <a:off x="609598" y="1380551"/>
            <a:ext cx="46863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Experiment Video:</a:t>
            </a:r>
            <a:endParaRPr/>
          </a:p>
        </p:txBody>
      </p:sp>
      <p:sp>
        <p:nvSpPr>
          <p:cNvPr id="161" name="Google Shape;161;p36"/>
          <p:cNvSpPr txBox="1"/>
          <p:nvPr/>
        </p:nvSpPr>
        <p:spPr>
          <a:xfrm>
            <a:off x="609598" y="2215872"/>
            <a:ext cx="108777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https://youtu.be/5NaJbI3RjyU</a:t>
            </a:r>
            <a:endParaRPr sz="3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7"/>
          <p:cNvSpPr txBox="1"/>
          <p:nvPr/>
        </p:nvSpPr>
        <p:spPr>
          <a:xfrm>
            <a:off x="609600" y="518895"/>
            <a:ext cx="822188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36263C-3F42-1856-068D-074E5D58A2D8}"/>
              </a:ext>
            </a:extLst>
          </p:cNvPr>
          <p:cNvSpPr txBox="1"/>
          <p:nvPr/>
        </p:nvSpPr>
        <p:spPr>
          <a:xfrm>
            <a:off x="377190" y="1556097"/>
            <a:ext cx="9906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Project Goals: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Modeled and stabilized a ball-and-beam system using theoretical and practical methods.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Explored the dynamics of translational and rotational motion, including friction and gravity effects.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Key Challenges: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Balancing rotational and translational dynamics in the equations of motion.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Ensuring the model's accuracy with real-world variables like material imperfections and friction.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Implementing feedback in Simulink and fine-tuning Arduino code for hardware stability.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Solutions: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Refined the model iteratively through testing and validation.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Applied PID control and adjusted simulation parameters for realistic feedback.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Addressed sensor inaccuracies and ensured reliable controller-motor communication.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Future Enhancements: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 non-linearities (e.g., variable friction, beam deflection).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alternative materials for better stability.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Explore advanced feedback systems like adaptive or non-linear controllers.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Lessons Learned: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Importance of integrating analysis, modeling, and experimentation.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Gained skills in adaptability, problem-solving, and control system design.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Insights applicable to robotics, vehicle dynamics, and precise control systems.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8"/>
          <p:cNvSpPr txBox="1"/>
          <p:nvPr/>
        </p:nvSpPr>
        <p:spPr>
          <a:xfrm>
            <a:off x="609600" y="518895"/>
            <a:ext cx="822188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74" name="Google Shape;174;p38"/>
          <p:cNvSpPr txBox="1"/>
          <p:nvPr/>
        </p:nvSpPr>
        <p:spPr>
          <a:xfrm>
            <a:off x="822900" y="1719075"/>
            <a:ext cx="10546200" cy="18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J. Apkarian, M. Levis, H. Gurocak. </a:t>
            </a:r>
            <a:r>
              <a:rPr lang="en-US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Ball and Beam Experiment for MATLAB/Simulink Users.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(2015). Accessed: Nov. 30, 2024. [Online]. Available: https://www.quanser.com/products/ball-and-beam/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RealPars, </a:t>
            </a:r>
            <a:r>
              <a:rPr lang="en-US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PID Controller Explained.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(Dec. 20, 2021). Accessed: Nov. 24, 2024. [Online Video]. Available: https://www.youtube.com/watch?v=fv6dLTEvl74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Nikolai, K. </a:t>
            </a:r>
            <a:r>
              <a:rPr lang="en-US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Simulink Control Systems and PID, Matlab R2020b.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(Jan. 21, 2021). Accessed: Nov. 24, 2024. [Online Video]. Available: https://www.youtube.com/watch?v=PRFCBVTFy90&amp;t=1210s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9"/>
          <p:cNvSpPr txBox="1"/>
          <p:nvPr/>
        </p:nvSpPr>
        <p:spPr>
          <a:xfrm>
            <a:off x="609600" y="518895"/>
            <a:ext cx="822188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Distribution of Work</a:t>
            </a:r>
            <a:endParaRPr/>
          </a:p>
        </p:txBody>
      </p:sp>
      <p:graphicFrame>
        <p:nvGraphicFramePr>
          <p:cNvPr id="180" name="Google Shape;180;p39"/>
          <p:cNvGraphicFramePr/>
          <p:nvPr/>
        </p:nvGraphicFramePr>
        <p:xfrm>
          <a:off x="518787" y="1718420"/>
          <a:ext cx="11001375" cy="4191748"/>
        </p:xfrm>
        <a:graphic>
          <a:graphicData uri="http://schemas.openxmlformats.org/drawingml/2006/table">
            <a:tbl>
              <a:tblPr>
                <a:noFill/>
                <a:tableStyleId>{51D8B08D-9477-4DBA-906F-B50513C4E072}</a:tableStyleId>
              </a:tblPr>
              <a:tblGrid>
                <a:gridCol w="191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8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0000"/>
                          </a:solidFill>
                        </a:rPr>
                        <a:t>Name</a:t>
                      </a:r>
                      <a:endParaRPr sz="1400" b="1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0000"/>
                          </a:solidFill>
                        </a:rPr>
                        <a:t>Assignments</a:t>
                      </a:r>
                      <a:endParaRPr sz="1400" b="1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</a:rPr>
                        <a:t>Kyle Rex</a:t>
                      </a:r>
                      <a:endParaRPr sz="16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1. Purchase all materials required for prototype: Motor, Arduino, Sensor, 5V Converter, Joints, and Cardboard.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2. Create the physical initial prototype to be ready for testing: Build ramp, backboard, and motor arms. Setup motor and sensors. Setup Arduino Uno connections.</a:t>
                      </a:r>
                      <a:endParaRPr/>
                    </a:p>
                  </a:txBody>
                  <a:tcPr marL="28575" marR="28575" marT="19050" marB="1905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3. Create MATLAB code to model the distance of the ball throughout the physical demonstration to compare with the output of the Simulink simulation.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e</a:t>
                      </a: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</a:rPr>
                        <a:t>dansh Shah</a:t>
                      </a:r>
                      <a:endParaRPr/>
                    </a:p>
                  </a:txBody>
                  <a:tcPr marL="28575" marR="28575" marT="19050" marB="1905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1. Create Arduino code for prototype: Create Arduino code to control motor to balance ball.</a:t>
                      </a:r>
                      <a:endParaRPr/>
                    </a:p>
                  </a:txBody>
                  <a:tcPr marL="28575" marR="28575" marT="19050" marB="1905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2. Configure all parts appropriately to test and make the initial prototype work: Debug, connect, and complete system.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3. Improve initial prototype into a final prototype by improving design where required.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</a:rPr>
                        <a:t>Matthew Tr</a:t>
                      </a:r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e</a:t>
                      </a: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</a:rPr>
                        <a:t>vino</a:t>
                      </a:r>
                      <a:endParaRPr sz="16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1. Create an initial Simulink simulation to make sure modeling it is feasible.</a:t>
                      </a:r>
                      <a:endParaRPr/>
                    </a:p>
                  </a:txBody>
                  <a:tcPr marL="28575" marR="28575" marT="19050" marB="1905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2. Create final Simulink simulation modeling the complete system.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3. Create an output that shows the change in distance of the ball throughout the simulation trying to get it to match as closely as possible to the physical demonstration result.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0"/>
          <p:cNvSpPr txBox="1"/>
          <p:nvPr/>
        </p:nvSpPr>
        <p:spPr>
          <a:xfrm>
            <a:off x="609600" y="518895"/>
            <a:ext cx="822188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Timeline</a:t>
            </a:r>
            <a:endParaRPr/>
          </a:p>
        </p:txBody>
      </p:sp>
      <p:graphicFrame>
        <p:nvGraphicFramePr>
          <p:cNvPr id="186" name="Google Shape;186;p40"/>
          <p:cNvGraphicFramePr/>
          <p:nvPr/>
        </p:nvGraphicFramePr>
        <p:xfrm>
          <a:off x="609599" y="1463987"/>
          <a:ext cx="11041425" cy="4782247"/>
        </p:xfrm>
        <a:graphic>
          <a:graphicData uri="http://schemas.openxmlformats.org/drawingml/2006/table">
            <a:tbl>
              <a:tblPr>
                <a:noFill/>
                <a:tableStyleId>{51D8B08D-9477-4DBA-906F-B50513C4E072}</a:tableStyleId>
              </a:tblPr>
              <a:tblGrid>
                <a:gridCol w="56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83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5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5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5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183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5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5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5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5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183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045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045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2110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Task #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TASK TITLE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TASK OWNER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START DATE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DUE DATE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Week 1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WEEK 2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WEEK 3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T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W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R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F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S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S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M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T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W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R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F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S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S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M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T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W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R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F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S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900" b="1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Simulation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9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11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12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13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14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15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16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17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18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19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20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21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22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23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24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25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26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27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rgbClr val="000000"/>
                          </a:solidFill>
                        </a:rPr>
                        <a:t>1.1</a:t>
                      </a:r>
                      <a:endParaRPr sz="900" b="1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Create an initial Simulink simulation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Matthew Trevino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11/</a:t>
                      </a:r>
                      <a:r>
                        <a:rPr lang="en-US" sz="900"/>
                        <a:t>9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11/1</a:t>
                      </a:r>
                      <a:r>
                        <a:rPr lang="en-US" sz="900"/>
                        <a:t>3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rgbClr val="000000"/>
                          </a:solidFill>
                        </a:rPr>
                        <a:t>1.2</a:t>
                      </a:r>
                      <a:endParaRPr sz="900" b="1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Improve the Simulink simulation 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Matthew Trevino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11/</a:t>
                      </a:r>
                      <a:r>
                        <a:rPr lang="en-US" sz="900"/>
                        <a:t>13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11/1</a:t>
                      </a:r>
                      <a:r>
                        <a:rPr lang="en-US" sz="900"/>
                        <a:t>8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rgbClr val="000000"/>
                          </a:solidFill>
                        </a:rPr>
                        <a:t>1.3</a:t>
                      </a:r>
                      <a:endParaRPr sz="900" b="1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Complete the Simulink simulation completely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Matthew Trevino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11/1</a:t>
                      </a:r>
                      <a:r>
                        <a:rPr lang="en-US" sz="900"/>
                        <a:t>8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11/</a:t>
                      </a:r>
                      <a:r>
                        <a:rPr lang="en-US" sz="900"/>
                        <a:t>22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rgbClr val="000000"/>
                          </a:solidFill>
                        </a:rPr>
                        <a:t>2</a:t>
                      </a:r>
                      <a:endParaRPr sz="900" b="1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Physical Model Design and Assembly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rgbClr val="000000"/>
                          </a:solidFill>
                        </a:rPr>
                        <a:t>2.1</a:t>
                      </a:r>
                      <a:endParaRPr sz="900" b="1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Purchase materials required for the physical model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Kyle Rex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11/</a:t>
                      </a:r>
                      <a:r>
                        <a:rPr lang="en-US" sz="900"/>
                        <a:t>5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11/</a:t>
                      </a:r>
                      <a:r>
                        <a:rPr lang="en-US" sz="900"/>
                        <a:t>10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rgbClr val="000000"/>
                          </a:solidFill>
                        </a:rPr>
                        <a:t>2.2</a:t>
                      </a:r>
                      <a:endParaRPr sz="900" b="1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Assemble the physical model, and make </a:t>
                      </a:r>
                      <a:r>
                        <a:rPr lang="en-US" sz="900"/>
                        <a:t>CAD for arms, beam, and stand.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Kyle</a:t>
                      </a:r>
                      <a:r>
                        <a:rPr lang="en-US" sz="900"/>
                        <a:t>,</a:t>
                      </a:r>
                      <a:br>
                        <a:rPr lang="en-US" sz="900"/>
                      </a:br>
                      <a:r>
                        <a:rPr lang="en-US" sz="900"/>
                        <a:t>Vedansh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11/10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11/</a:t>
                      </a:r>
                      <a:r>
                        <a:rPr lang="en-US" sz="900"/>
                        <a:t>20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rgbClr val="000000"/>
                          </a:solidFill>
                        </a:rPr>
                        <a:t>2.3</a:t>
                      </a:r>
                      <a:endParaRPr sz="900" b="1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Create MATLAB code to record the position of the ball over time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Kyle Rex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11/</a:t>
                      </a:r>
                      <a:r>
                        <a:rPr lang="en-US" sz="900"/>
                        <a:t>20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11/</a:t>
                      </a:r>
                      <a:r>
                        <a:rPr lang="en-US" sz="900"/>
                        <a:t>22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rgbClr val="000000"/>
                          </a:solidFill>
                        </a:rPr>
                        <a:t>3</a:t>
                      </a:r>
                      <a:endParaRPr sz="900" b="1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Data collection and demonstration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rgbClr val="000000"/>
                          </a:solidFill>
                        </a:rPr>
                        <a:t>3.1</a:t>
                      </a:r>
                      <a:endParaRPr sz="900" b="1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Create the code that controls the motor based on a measured position and fine tune code.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Vedansh</a:t>
                      </a:r>
                      <a:r>
                        <a:rPr lang="en-US" sz="900"/>
                        <a:t>,</a:t>
                      </a:r>
                      <a:br>
                        <a:rPr lang="en-US" sz="900"/>
                      </a:br>
                      <a:r>
                        <a:rPr lang="en-US" sz="900"/>
                        <a:t>Kyle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11/</a:t>
                      </a:r>
                      <a:r>
                        <a:rPr lang="en-US" sz="900"/>
                        <a:t>9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11/</a:t>
                      </a:r>
                      <a:r>
                        <a:rPr lang="en-US" sz="900"/>
                        <a:t>20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rgbClr val="000000"/>
                          </a:solidFill>
                        </a:rPr>
                        <a:t>3.2</a:t>
                      </a:r>
                      <a:endParaRPr sz="900" b="1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Collect data from both the Simulink simulation and the physical model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Vedansh Shah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11/</a:t>
                      </a:r>
                      <a:r>
                        <a:rPr lang="en-US" sz="900"/>
                        <a:t>20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11/</a:t>
                      </a:r>
                      <a:r>
                        <a:rPr lang="en-US" sz="900"/>
                        <a:t>22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rgbClr val="000000"/>
                          </a:solidFill>
                        </a:rPr>
                        <a:t>3.3</a:t>
                      </a:r>
                      <a:endParaRPr sz="900" b="1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/>
                        <a:t>Work on project report and make sure project is ready for presentation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Kyle, Matthew, Vedansh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11/22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en-US" sz="900"/>
                        <a:t>2/3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1"/>
          <p:cNvSpPr txBox="1"/>
          <p:nvPr/>
        </p:nvSpPr>
        <p:spPr>
          <a:xfrm>
            <a:off x="3291300" y="3001530"/>
            <a:ext cx="5609395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/>
          <p:nvPr/>
        </p:nvSpPr>
        <p:spPr>
          <a:xfrm>
            <a:off x="609600" y="518895"/>
            <a:ext cx="822188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Links</a:t>
            </a:r>
            <a:endParaRPr/>
          </a:p>
        </p:txBody>
      </p:sp>
      <p:sp>
        <p:nvSpPr>
          <p:cNvPr id="83" name="Google Shape;83;p27"/>
          <p:cNvSpPr txBox="1"/>
          <p:nvPr/>
        </p:nvSpPr>
        <p:spPr>
          <a:xfrm>
            <a:off x="609598" y="1380551"/>
            <a:ext cx="46863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Folder Link:</a:t>
            </a:r>
            <a:endParaRPr/>
          </a:p>
        </p:txBody>
      </p:sp>
      <p:sp>
        <p:nvSpPr>
          <p:cNvPr id="84" name="Google Shape;84;p27"/>
          <p:cNvSpPr txBox="1"/>
          <p:nvPr/>
        </p:nvSpPr>
        <p:spPr>
          <a:xfrm>
            <a:off x="657148" y="1965322"/>
            <a:ext cx="10877700" cy="115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2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https://drive.google.com/drive/folders/1XYHI5zW7jzhonW9jSEi2PNOZHzeOfwnl?usp=drive_link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85" name="Google Shape;85;p27"/>
          <p:cNvSpPr txBox="1"/>
          <p:nvPr/>
        </p:nvSpPr>
        <p:spPr>
          <a:xfrm>
            <a:off x="609635" y="3116717"/>
            <a:ext cx="8221800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i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i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chemeClr val="dk1"/>
                </a:solidFill>
              </a:rPr>
              <a:t>General access is set to anyone with a link can view.</a:t>
            </a:r>
            <a:endParaRPr sz="1600" i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chemeClr val="dk1"/>
                </a:solidFill>
              </a:rPr>
              <a:t>01 Report and Presentation - Final report in PDF and MS WORD. Final presentation slides in PDF and PPTX.</a:t>
            </a:r>
            <a:endParaRPr sz="1600" i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chemeClr val="dk1"/>
                </a:solidFill>
              </a:rPr>
              <a:t>02 CAD Design - 3 CAD files used to assemble prototype.</a:t>
            </a:r>
            <a:endParaRPr sz="1600" i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chemeClr val="dk1"/>
                </a:solidFill>
              </a:rPr>
              <a:t>03 Codes - Simulink Simulation, Arduino Code, and </a:t>
            </a:r>
            <a:r>
              <a:rPr lang="en-US" sz="1600" i="1" dirty="0" err="1">
                <a:solidFill>
                  <a:schemeClr val="dk1"/>
                </a:solidFill>
              </a:rPr>
              <a:t>Matlab</a:t>
            </a:r>
            <a:r>
              <a:rPr lang="en-US" sz="1600" i="1" dirty="0">
                <a:solidFill>
                  <a:schemeClr val="dk1"/>
                </a:solidFill>
              </a:rPr>
              <a:t> Code.</a:t>
            </a:r>
            <a:endParaRPr sz="1600" i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chemeClr val="dk1"/>
                </a:solidFill>
              </a:rPr>
              <a:t>04 Photos - Photos of prototype.</a:t>
            </a:r>
            <a:endParaRPr sz="1600" i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chemeClr val="dk1"/>
                </a:solidFill>
              </a:rPr>
              <a:t>05 Videos - Proposal video and demo video.</a:t>
            </a:r>
            <a:endParaRPr sz="1600" i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chemeClr val="dk1"/>
                </a:solidFill>
              </a:rPr>
              <a:t>06 Other Files - All other files related to project.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8"/>
          <p:cNvSpPr txBox="1"/>
          <p:nvPr/>
        </p:nvSpPr>
        <p:spPr>
          <a:xfrm>
            <a:off x="609600" y="518895"/>
            <a:ext cx="822188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91" name="Google Shape;91;p28"/>
          <p:cNvSpPr txBox="1"/>
          <p:nvPr/>
        </p:nvSpPr>
        <p:spPr>
          <a:xfrm>
            <a:off x="83820" y="1119513"/>
            <a:ext cx="7651800" cy="50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</a:rPr>
              <a:t>Course Context</a:t>
            </a:r>
            <a:endParaRPr sz="1100" b="1" dirty="0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</a:rPr>
              <a:t>As part of the MXET 375 course, a final project was assigned to model, simulate, and physically replicate a chosen dynamic system using concepts from the course.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</a:rPr>
              <a:t>This project required the use of Simulink to simulate the system, followed by the creation of a physical prototype.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</a:rPr>
              <a:t>Data from the prototype was then collected and compared to the simulation to assess the model's accuracy.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</a:rPr>
              <a:t>Chosen System</a:t>
            </a:r>
            <a:endParaRPr sz="1100" b="1" dirty="0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</a:rPr>
              <a:t>This report focuses on the modeling, simulation, and dynamics of a "ball and beam" system.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</a:rPr>
              <a:t>The ball and beam system is a classic example used in engineering education to illustrate principles of dynamics, control theory, and system modeling.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</a:rPr>
              <a:t>This system was ultimately chosen for its relevance to the course material and the unique challenges it presents.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</a:rPr>
              <a:t>Relevance and Concepts</a:t>
            </a:r>
            <a:endParaRPr sz="1100" b="1" dirty="0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</a:rPr>
              <a:t>This project was selected because it provides an excellent opportunity to apply key course concepts, such as:</a:t>
            </a:r>
            <a:endParaRPr sz="1100" dirty="0">
              <a:solidFill>
                <a:schemeClr val="dk1"/>
              </a:solidFill>
            </a:endParaRPr>
          </a:p>
          <a:p>
            <a:pPr marL="914400" lvl="1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 dirty="0">
                <a:solidFill>
                  <a:schemeClr val="dk1"/>
                </a:solidFill>
              </a:rPr>
              <a:t>Free body diagrams</a:t>
            </a:r>
            <a:endParaRPr sz="1100" dirty="0">
              <a:solidFill>
                <a:schemeClr val="dk1"/>
              </a:solidFill>
            </a:endParaRPr>
          </a:p>
          <a:p>
            <a:pPr marL="914400" lvl="1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 dirty="0">
                <a:solidFill>
                  <a:schemeClr val="dk1"/>
                </a:solidFill>
              </a:rPr>
              <a:t>Equations of motion</a:t>
            </a:r>
            <a:endParaRPr sz="1100" dirty="0">
              <a:solidFill>
                <a:schemeClr val="dk1"/>
              </a:solidFill>
            </a:endParaRPr>
          </a:p>
          <a:p>
            <a:pPr marL="914400" lvl="1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 dirty="0">
                <a:solidFill>
                  <a:schemeClr val="dk1"/>
                </a:solidFill>
              </a:rPr>
              <a:t>Dynamic system modeling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</a:rPr>
              <a:t>By designing and implementing a system capable of stabilizing a ball on a beam, essential principles like feedback loops and stability analysis are explored in depth.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</a:rPr>
              <a:t>Objective</a:t>
            </a:r>
            <a:endParaRPr sz="1100" b="1" dirty="0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</a:rPr>
              <a:t>The primary goal of the system is to balance a ping pong ball at the center of a beam, regardless of its initial position, using feedback control.</a:t>
            </a:r>
            <a:endParaRPr sz="1600" i="1" dirty="0">
              <a:solidFill>
                <a:srgbClr val="C00000"/>
              </a:solidFill>
            </a:endParaRPr>
          </a:p>
        </p:txBody>
      </p:sp>
      <p:pic>
        <p:nvPicPr>
          <p:cNvPr id="92" name="Google Shape;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8550" y="2224451"/>
            <a:ext cx="406717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9"/>
          <p:cNvSpPr txBox="1"/>
          <p:nvPr/>
        </p:nvSpPr>
        <p:spPr>
          <a:xfrm>
            <a:off x="609600" y="518895"/>
            <a:ext cx="822188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Description</a:t>
            </a:r>
            <a:endParaRPr/>
          </a:p>
        </p:txBody>
      </p:sp>
      <p:pic>
        <p:nvPicPr>
          <p:cNvPr id="98" name="Google Shape;9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7200" y="1960388"/>
            <a:ext cx="6496051" cy="293721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9"/>
          <p:cNvSpPr txBox="1"/>
          <p:nvPr/>
        </p:nvSpPr>
        <p:spPr>
          <a:xfrm>
            <a:off x="76525" y="1381700"/>
            <a:ext cx="6019500" cy="4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The project involves a ball placed on a rotating beam, granting the ball one degree of freedom to roll along its length.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>
                <a:solidFill>
                  <a:schemeClr val="dk1"/>
                </a:solidFill>
              </a:rPr>
              <a:t>Mechanism:</a:t>
            </a:r>
            <a:r>
              <a:rPr lang="en-US" sz="1800">
                <a:solidFill>
                  <a:schemeClr val="dk1"/>
                </a:solidFill>
              </a:rPr>
              <a:t> One end of the beam is fixed, while the other is connected to a system of lever arms. These arms are driven by a servo motor that adjusts the beam's tilt angle, θ, through the rotation of a servo motor gear. 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>
                <a:solidFill>
                  <a:schemeClr val="dk1"/>
                </a:solidFill>
              </a:rPr>
              <a:t>Physics:</a:t>
            </a:r>
            <a:r>
              <a:rPr lang="en-US" sz="1800">
                <a:solidFill>
                  <a:schemeClr val="dk1"/>
                </a:solidFill>
              </a:rPr>
              <a:t> Tilting the beam creates a slope, causing the ball to roll along the beam under the influence of gravity, with its motion depending on the tilt angle.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>
                <a:solidFill>
                  <a:schemeClr val="dk1"/>
                </a:solidFill>
              </a:rPr>
              <a:t>Objective:</a:t>
            </a:r>
            <a:r>
              <a:rPr lang="en-US" sz="1800">
                <a:solidFill>
                  <a:schemeClr val="dk1"/>
                </a:solidFill>
              </a:rPr>
              <a:t> The goal is to design and implement a control system that adjusts 𝜃 to precisely control the ball's position along the beam.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100" name="Google Shape;100;p29"/>
          <p:cNvSpPr txBox="1"/>
          <p:nvPr/>
        </p:nvSpPr>
        <p:spPr>
          <a:xfrm>
            <a:off x="6289234" y="4962525"/>
            <a:ext cx="477202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Concept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0"/>
          <p:cNvSpPr txBox="1"/>
          <p:nvPr/>
        </p:nvSpPr>
        <p:spPr>
          <a:xfrm>
            <a:off x="609600" y="518895"/>
            <a:ext cx="822188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 Plan</a:t>
            </a:r>
            <a:endParaRPr/>
          </a:p>
        </p:txBody>
      </p:sp>
      <p:sp>
        <p:nvSpPr>
          <p:cNvPr id="106" name="Google Shape;106;p30"/>
          <p:cNvSpPr txBox="1"/>
          <p:nvPr/>
        </p:nvSpPr>
        <p:spPr>
          <a:xfrm>
            <a:off x="121920" y="1257680"/>
            <a:ext cx="6407700" cy="49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 dirty="0">
                <a:solidFill>
                  <a:schemeClr val="dk1"/>
                </a:solidFill>
              </a:rPr>
              <a:t>1. Mechanical Setup</a:t>
            </a:r>
            <a:endParaRPr sz="1100" b="1" dirty="0">
              <a:solidFill>
                <a:schemeClr val="dk1"/>
              </a:solidFill>
            </a:endParaRPr>
          </a:p>
          <a:p>
            <a:pPr marL="457200" lvl="0" indent="-2857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-US" sz="900" b="1" dirty="0">
                <a:solidFill>
                  <a:schemeClr val="dk1"/>
                </a:solidFill>
              </a:rPr>
              <a:t>Fabrication:</a:t>
            </a:r>
            <a:endParaRPr sz="900" b="1" dirty="0">
              <a:solidFill>
                <a:schemeClr val="dk1"/>
              </a:solidFill>
            </a:endParaRPr>
          </a:p>
          <a:p>
            <a:pPr marL="91440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-US" sz="900" dirty="0">
                <a:solidFill>
                  <a:schemeClr val="dk1"/>
                </a:solidFill>
              </a:rPr>
              <a:t>Construct the beam, backboard, and motor arms with precise dimensions for stability and functionality.</a:t>
            </a:r>
            <a:endParaRPr sz="900" dirty="0">
              <a:solidFill>
                <a:schemeClr val="dk1"/>
              </a:solidFill>
            </a:endParaRPr>
          </a:p>
          <a:p>
            <a:pPr marL="91440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-US" sz="900" dirty="0">
                <a:solidFill>
                  <a:schemeClr val="dk1"/>
                </a:solidFill>
              </a:rPr>
              <a:t>Ensure proper alignment of the beam to allow smooth rolling of the ball.</a:t>
            </a:r>
            <a:endParaRPr sz="900" dirty="0">
              <a:solidFill>
                <a:schemeClr val="dk1"/>
              </a:solidFill>
            </a:endParaRPr>
          </a:p>
          <a:p>
            <a:pPr marL="45720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-US" sz="900" b="1" dirty="0">
                <a:solidFill>
                  <a:schemeClr val="dk1"/>
                </a:solidFill>
              </a:rPr>
              <a:t>Hardware Integration:</a:t>
            </a:r>
            <a:endParaRPr sz="900" b="1" dirty="0">
              <a:solidFill>
                <a:schemeClr val="dk1"/>
              </a:solidFill>
            </a:endParaRPr>
          </a:p>
          <a:p>
            <a:pPr marL="91440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-US" sz="900" dirty="0">
                <a:solidFill>
                  <a:schemeClr val="dk1"/>
                </a:solidFill>
              </a:rPr>
              <a:t>Mount the servo motor securely to drive the lever arms.</a:t>
            </a:r>
            <a:endParaRPr sz="900" dirty="0">
              <a:solidFill>
                <a:schemeClr val="dk1"/>
              </a:solidFill>
            </a:endParaRPr>
          </a:p>
          <a:p>
            <a:pPr marL="91440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-US" sz="900" dirty="0">
                <a:solidFill>
                  <a:schemeClr val="dk1"/>
                </a:solidFill>
              </a:rPr>
              <a:t>Attach sensors (e.g., position or distance sensors) at appropriate locations to measure the ball's position effectively.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 dirty="0">
                <a:solidFill>
                  <a:schemeClr val="dk1"/>
                </a:solidFill>
              </a:rPr>
              <a:t>2. Electrical &amp; Hardware Configuration</a:t>
            </a:r>
            <a:endParaRPr sz="1100" b="1" dirty="0">
              <a:solidFill>
                <a:schemeClr val="dk1"/>
              </a:solidFill>
            </a:endParaRPr>
          </a:p>
          <a:p>
            <a:pPr marL="457200" lvl="0" indent="-2857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-US" sz="900" b="1" dirty="0">
                <a:solidFill>
                  <a:schemeClr val="dk1"/>
                </a:solidFill>
              </a:rPr>
              <a:t>Connections:</a:t>
            </a:r>
            <a:endParaRPr sz="900" b="1" dirty="0">
              <a:solidFill>
                <a:schemeClr val="dk1"/>
              </a:solidFill>
            </a:endParaRPr>
          </a:p>
          <a:p>
            <a:pPr marL="91440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-US" sz="900" dirty="0">
                <a:solidFill>
                  <a:schemeClr val="dk1"/>
                </a:solidFill>
              </a:rPr>
              <a:t>Connect the servo motor and sensors to the Arduino Uno, ensuring proper wiring and power supply.</a:t>
            </a:r>
            <a:endParaRPr sz="900" dirty="0">
              <a:solidFill>
                <a:schemeClr val="dk1"/>
              </a:solidFill>
            </a:endParaRPr>
          </a:p>
          <a:p>
            <a:pPr marL="91440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-US" sz="900" dirty="0">
                <a:solidFill>
                  <a:schemeClr val="dk1"/>
                </a:solidFill>
              </a:rPr>
              <a:t>Validate all electrical connections to avoid issues during debugging.</a:t>
            </a:r>
            <a:endParaRPr sz="900" dirty="0">
              <a:solidFill>
                <a:schemeClr val="dk1"/>
              </a:solidFill>
            </a:endParaRPr>
          </a:p>
          <a:p>
            <a:pPr marL="45720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-US" sz="900" b="1" dirty="0">
                <a:solidFill>
                  <a:schemeClr val="dk1"/>
                </a:solidFill>
              </a:rPr>
              <a:t>Sensor Calibration:</a:t>
            </a:r>
            <a:endParaRPr sz="900" b="1" dirty="0">
              <a:solidFill>
                <a:schemeClr val="dk1"/>
              </a:solidFill>
            </a:endParaRPr>
          </a:p>
          <a:p>
            <a:pPr marL="91440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-US" sz="900" dirty="0">
                <a:solidFill>
                  <a:schemeClr val="dk1"/>
                </a:solidFill>
              </a:rPr>
              <a:t>Configure sensors to accurately detect the ball's position on the beam.</a:t>
            </a:r>
            <a:endParaRPr sz="900" dirty="0">
              <a:solidFill>
                <a:schemeClr val="dk1"/>
              </a:solidFill>
            </a:endParaRPr>
          </a:p>
          <a:p>
            <a:pPr marL="91440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-US" sz="900" dirty="0">
                <a:solidFill>
                  <a:schemeClr val="dk1"/>
                </a:solidFill>
              </a:rPr>
              <a:t>Test sensor responsiveness and output consistency.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 dirty="0">
                <a:solidFill>
                  <a:schemeClr val="dk1"/>
                </a:solidFill>
              </a:rPr>
              <a:t>3. System Control Development</a:t>
            </a:r>
            <a:endParaRPr sz="1100" b="1" dirty="0">
              <a:solidFill>
                <a:schemeClr val="dk1"/>
              </a:solidFill>
            </a:endParaRPr>
          </a:p>
          <a:p>
            <a:pPr marL="457200" lvl="0" indent="-2857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-US" sz="900" b="1" dirty="0">
                <a:solidFill>
                  <a:schemeClr val="dk1"/>
                </a:solidFill>
              </a:rPr>
              <a:t>Controller Implementation:</a:t>
            </a:r>
            <a:endParaRPr sz="900" b="1" dirty="0">
              <a:solidFill>
                <a:schemeClr val="dk1"/>
              </a:solidFill>
            </a:endParaRPr>
          </a:p>
          <a:p>
            <a:pPr marL="91440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-US" sz="900" dirty="0">
                <a:solidFill>
                  <a:schemeClr val="dk1"/>
                </a:solidFill>
              </a:rPr>
              <a:t>Write Arduino code to:</a:t>
            </a:r>
            <a:endParaRPr sz="900" dirty="0">
              <a:solidFill>
                <a:schemeClr val="dk1"/>
              </a:solidFill>
            </a:endParaRPr>
          </a:p>
          <a:p>
            <a:pPr marL="1371600" lvl="2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</a:pPr>
            <a:r>
              <a:rPr lang="en-US" sz="900" dirty="0">
                <a:solidFill>
                  <a:schemeClr val="dk1"/>
                </a:solidFill>
              </a:rPr>
              <a:t>Process sensor input.</a:t>
            </a:r>
            <a:endParaRPr sz="900" dirty="0">
              <a:solidFill>
                <a:schemeClr val="dk1"/>
              </a:solidFill>
            </a:endParaRPr>
          </a:p>
          <a:p>
            <a:pPr marL="1371600" lvl="2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</a:pPr>
            <a:r>
              <a:rPr lang="en-US" sz="900" dirty="0">
                <a:solidFill>
                  <a:schemeClr val="dk1"/>
                </a:solidFill>
              </a:rPr>
              <a:t>Calculate the required servo angle  using a control algorithm (e.g., PID).</a:t>
            </a:r>
            <a:endParaRPr sz="900" dirty="0">
              <a:solidFill>
                <a:schemeClr val="dk1"/>
              </a:solidFill>
            </a:endParaRPr>
          </a:p>
          <a:p>
            <a:pPr marL="1371600" lvl="2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</a:pPr>
            <a:r>
              <a:rPr lang="en-US" sz="900" dirty="0">
                <a:solidFill>
                  <a:schemeClr val="dk1"/>
                </a:solidFill>
              </a:rPr>
              <a:t>Adjust the motor to tilt the beam and balance the ball at the desired position.</a:t>
            </a:r>
            <a:endParaRPr sz="900" dirty="0">
              <a:solidFill>
                <a:schemeClr val="dk1"/>
              </a:solidFill>
            </a:endParaRPr>
          </a:p>
          <a:p>
            <a:pPr marL="45720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-US" sz="900" b="1" dirty="0">
                <a:solidFill>
                  <a:schemeClr val="dk1"/>
                </a:solidFill>
              </a:rPr>
              <a:t>Testing and Debugging:</a:t>
            </a:r>
            <a:endParaRPr sz="900" b="1" dirty="0">
              <a:solidFill>
                <a:schemeClr val="dk1"/>
              </a:solidFill>
            </a:endParaRPr>
          </a:p>
          <a:p>
            <a:pPr marL="91440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-US" sz="900" dirty="0">
                <a:solidFill>
                  <a:schemeClr val="dk1"/>
                </a:solidFill>
              </a:rPr>
              <a:t>Test the motor control code to ensure smooth and responsive operation.</a:t>
            </a:r>
            <a:endParaRPr sz="900" dirty="0">
              <a:solidFill>
                <a:schemeClr val="dk1"/>
              </a:solidFill>
            </a:endParaRPr>
          </a:p>
          <a:p>
            <a:pPr marL="91440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-US" sz="900" dirty="0">
                <a:solidFill>
                  <a:schemeClr val="dk1"/>
                </a:solidFill>
              </a:rPr>
              <a:t>Debug integration issues between sensors, motor, and Arduino.</a:t>
            </a:r>
            <a:endParaRPr sz="1600" b="1" dirty="0"/>
          </a:p>
        </p:txBody>
      </p:sp>
      <p:sp>
        <p:nvSpPr>
          <p:cNvPr id="107" name="Google Shape;107;p30"/>
          <p:cNvSpPr txBox="1"/>
          <p:nvPr/>
        </p:nvSpPr>
        <p:spPr>
          <a:xfrm>
            <a:off x="6285780" y="1257680"/>
            <a:ext cx="5784300" cy="3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 dirty="0">
                <a:solidFill>
                  <a:schemeClr val="dk1"/>
                </a:solidFill>
              </a:rPr>
              <a:t>4. Simulation and Modeling</a:t>
            </a:r>
            <a:endParaRPr sz="1100" b="1" dirty="0">
              <a:solidFill>
                <a:schemeClr val="dk1"/>
              </a:solidFill>
            </a:endParaRPr>
          </a:p>
          <a:p>
            <a:pPr marL="457200" lvl="0" indent="-2857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-US" sz="900" b="1" dirty="0">
                <a:solidFill>
                  <a:schemeClr val="dk1"/>
                </a:solidFill>
              </a:rPr>
              <a:t>Initial Simulation:</a:t>
            </a:r>
            <a:endParaRPr sz="900" b="1" dirty="0">
              <a:solidFill>
                <a:schemeClr val="dk1"/>
              </a:solidFill>
            </a:endParaRPr>
          </a:p>
          <a:p>
            <a:pPr marL="91440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-US" sz="900" dirty="0">
                <a:solidFill>
                  <a:schemeClr val="dk1"/>
                </a:solidFill>
              </a:rPr>
              <a:t>Develop a Simulink model to simulate the system's dynamics, validating the feasibility of the control strategy.</a:t>
            </a:r>
            <a:endParaRPr sz="900" dirty="0">
              <a:solidFill>
                <a:schemeClr val="dk1"/>
              </a:solidFill>
            </a:endParaRPr>
          </a:p>
          <a:p>
            <a:pPr marL="45720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-US" sz="900" b="1" dirty="0">
                <a:solidFill>
                  <a:schemeClr val="dk1"/>
                </a:solidFill>
              </a:rPr>
              <a:t>Final Simulation:</a:t>
            </a:r>
            <a:endParaRPr sz="900" b="1" dirty="0">
              <a:solidFill>
                <a:schemeClr val="dk1"/>
              </a:solidFill>
            </a:endParaRPr>
          </a:p>
          <a:p>
            <a:pPr marL="91440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-US" sz="900" dirty="0">
                <a:solidFill>
                  <a:schemeClr val="dk1"/>
                </a:solidFill>
              </a:rPr>
              <a:t>Refine the Simulink model to include accurate system parameters (e.g., beam dimensions, ball mass, motor characteristics).</a:t>
            </a:r>
            <a:endParaRPr sz="900" dirty="0">
              <a:solidFill>
                <a:schemeClr val="dk1"/>
              </a:solidFill>
            </a:endParaRPr>
          </a:p>
          <a:p>
            <a:pPr marL="91440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-US" sz="900" dirty="0">
                <a:solidFill>
                  <a:schemeClr val="dk1"/>
                </a:solidFill>
              </a:rPr>
              <a:t>Simulate the ball’s motion in response to different control inputs, visualizing its position over time.</a:t>
            </a:r>
            <a:endParaRPr sz="900" dirty="0">
              <a:solidFill>
                <a:schemeClr val="dk1"/>
              </a:solidFill>
            </a:endParaRPr>
          </a:p>
          <a:p>
            <a:pPr marL="91440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-US" sz="900" dirty="0">
                <a:solidFill>
                  <a:schemeClr val="dk1"/>
                </a:solidFill>
              </a:rPr>
              <a:t>Compare simulation results with experimental data to validate the model.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 dirty="0">
                <a:solidFill>
                  <a:schemeClr val="dk1"/>
                </a:solidFill>
              </a:rPr>
              <a:t>5. Final Integration and Optimization</a:t>
            </a:r>
            <a:endParaRPr sz="1100" b="1" dirty="0">
              <a:solidFill>
                <a:schemeClr val="dk1"/>
              </a:solidFill>
            </a:endParaRPr>
          </a:p>
          <a:p>
            <a:pPr marL="457200" lvl="0" indent="-2857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-US" sz="900" b="1" dirty="0">
                <a:solidFill>
                  <a:schemeClr val="dk1"/>
                </a:solidFill>
              </a:rPr>
              <a:t>System Integration:</a:t>
            </a:r>
            <a:endParaRPr sz="900" b="1" dirty="0">
              <a:solidFill>
                <a:schemeClr val="dk1"/>
              </a:solidFill>
            </a:endParaRPr>
          </a:p>
          <a:p>
            <a:pPr marL="91440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-US" sz="900" dirty="0">
                <a:solidFill>
                  <a:schemeClr val="dk1"/>
                </a:solidFill>
              </a:rPr>
              <a:t>Combine mechanical, electrical, and control systems into a cohesive setup.</a:t>
            </a:r>
            <a:endParaRPr sz="900" dirty="0">
              <a:solidFill>
                <a:schemeClr val="dk1"/>
              </a:solidFill>
            </a:endParaRPr>
          </a:p>
          <a:p>
            <a:pPr marL="91440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-US" sz="900" dirty="0">
                <a:solidFill>
                  <a:schemeClr val="dk1"/>
                </a:solidFill>
              </a:rPr>
              <a:t>Test the integrated system to ensure it performs as expected.</a:t>
            </a:r>
            <a:endParaRPr sz="900" dirty="0">
              <a:solidFill>
                <a:schemeClr val="dk1"/>
              </a:solidFill>
            </a:endParaRPr>
          </a:p>
          <a:p>
            <a:pPr marL="45720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-US" sz="900" b="1" dirty="0">
                <a:solidFill>
                  <a:schemeClr val="dk1"/>
                </a:solidFill>
              </a:rPr>
              <a:t>Optimization:</a:t>
            </a:r>
            <a:endParaRPr sz="900" b="1" dirty="0">
              <a:solidFill>
                <a:schemeClr val="dk1"/>
              </a:solidFill>
            </a:endParaRPr>
          </a:p>
          <a:p>
            <a:pPr marL="91440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-US" sz="900" dirty="0">
                <a:solidFill>
                  <a:schemeClr val="dk1"/>
                </a:solidFill>
              </a:rPr>
              <a:t>Fine-tune the control parameters (e.g., PID gains) to achieve smooth, precise ball balancing.</a:t>
            </a:r>
            <a:endParaRPr sz="900" dirty="0">
              <a:solidFill>
                <a:schemeClr val="dk1"/>
              </a:solidFill>
            </a:endParaRPr>
          </a:p>
          <a:p>
            <a:pPr marL="91440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-US" sz="900" dirty="0">
                <a:solidFill>
                  <a:schemeClr val="dk1"/>
                </a:solidFill>
              </a:rPr>
              <a:t>Address any inconsistencies between the simulation and physical system.</a:t>
            </a:r>
            <a:endParaRPr sz="900" dirty="0">
              <a:solidFill>
                <a:schemeClr val="dk1"/>
              </a:solidFill>
            </a:endParaRPr>
          </a:p>
          <a:p>
            <a:pPr marL="1371600" marR="0" lvl="0" indent="-2286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1"/>
          <p:cNvSpPr txBox="1"/>
          <p:nvPr/>
        </p:nvSpPr>
        <p:spPr>
          <a:xfrm>
            <a:off x="609600" y="518895"/>
            <a:ext cx="822188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Mechanical Design</a:t>
            </a:r>
            <a:endParaRPr/>
          </a:p>
        </p:txBody>
      </p:sp>
      <p:sp>
        <p:nvSpPr>
          <p:cNvPr id="113" name="Google Shape;113;p31"/>
          <p:cNvSpPr txBox="1"/>
          <p:nvPr/>
        </p:nvSpPr>
        <p:spPr>
          <a:xfrm>
            <a:off x="230225" y="1386825"/>
            <a:ext cx="7785000" cy="41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>
                <a:solidFill>
                  <a:schemeClr val="dk1"/>
                </a:solidFill>
              </a:rPr>
              <a:t>System Overview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>
                <a:solidFill>
                  <a:schemeClr val="dk1"/>
                </a:solidFill>
              </a:rPr>
              <a:t>Operation</a:t>
            </a:r>
            <a:r>
              <a:rPr lang="en-US" sz="1100">
                <a:solidFill>
                  <a:schemeClr val="dk1"/>
                </a:solidFill>
              </a:rPr>
              <a:t>: The system functions in the x and y plane, with no movement along the z-axis.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>
                <a:solidFill>
                  <a:schemeClr val="dk1"/>
                </a:solidFill>
              </a:rPr>
              <a:t>Key Components</a:t>
            </a:r>
            <a:r>
              <a:rPr lang="en-US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 b="1">
                <a:solidFill>
                  <a:schemeClr val="dk1"/>
                </a:solidFill>
              </a:rPr>
              <a:t>Rigid Beam</a:t>
            </a:r>
            <a:r>
              <a:rPr lang="en-US" sz="1100">
                <a:solidFill>
                  <a:schemeClr val="dk1"/>
                </a:solidFill>
              </a:rPr>
              <a:t>: 34 cm long, mounted at one end to a pinned support.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 b="1">
                <a:solidFill>
                  <a:schemeClr val="dk1"/>
                </a:solidFill>
              </a:rPr>
              <a:t>Lever Arms</a:t>
            </a:r>
            <a:r>
              <a:rPr lang="en-US" sz="1100">
                <a:solidFill>
                  <a:schemeClr val="dk1"/>
                </a:solidFill>
              </a:rPr>
              <a:t>: 10 cm long, transferring motion from the motor to the beam.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 b="1">
                <a:solidFill>
                  <a:schemeClr val="dk1"/>
                </a:solidFill>
              </a:rPr>
              <a:t>Servo Motor</a:t>
            </a:r>
            <a:r>
              <a:rPr lang="en-US" sz="1100">
                <a:solidFill>
                  <a:schemeClr val="dk1"/>
                </a:solidFill>
              </a:rPr>
              <a:t>: 20kg.cm capacity, adjusts beam angle based on ball position.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>
                <a:solidFill>
                  <a:schemeClr val="dk1"/>
                </a:solidFill>
              </a:rPr>
              <a:t>Assembly</a:t>
            </a:r>
            <a:r>
              <a:rPr lang="en-US" sz="1100">
                <a:solidFill>
                  <a:schemeClr val="dk1"/>
                </a:solidFill>
              </a:rPr>
              <a:t>: Components were designed in CAD and fabricated via 3D printing. Secured with nuts and bolts for key joints, and super glue/duct tape for additional support.</a:t>
            </a:r>
            <a:endParaRPr sz="11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>
                <a:solidFill>
                  <a:schemeClr val="dk1"/>
                </a:solidFill>
              </a:rPr>
              <a:t>Mechanical Operation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The servo motor rotates the horizontal lever arm, which tilts the beam to control the ball’s position.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The ball rolls under gravity as the beam tilts, with the motor providing precise control.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The beam is supported by two pinned supports, allowing for smooth rotation with minimal friction.</a:t>
            </a:r>
            <a:endParaRPr sz="11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>
                <a:solidFill>
                  <a:schemeClr val="dk1"/>
                </a:solidFill>
              </a:rPr>
              <a:t>Integration and Design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>
                <a:solidFill>
                  <a:schemeClr val="dk1"/>
                </a:solidFill>
              </a:rPr>
              <a:t>Precision</a:t>
            </a:r>
            <a:r>
              <a:rPr lang="en-US" sz="1100">
                <a:solidFill>
                  <a:schemeClr val="dk1"/>
                </a:solidFill>
              </a:rPr>
              <a:t>: 3D-printed components ensure consistent dimensions and robust assembly.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>
                <a:solidFill>
                  <a:schemeClr val="dk1"/>
                </a:solidFill>
              </a:rPr>
              <a:t>Stability</a:t>
            </a:r>
            <a:r>
              <a:rPr lang="en-US" sz="1100">
                <a:solidFill>
                  <a:schemeClr val="dk1"/>
                </a:solidFill>
              </a:rPr>
              <a:t>: The system design prioritizes stable connections to minimize errors during operation.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</a:endParaRPr>
          </a:p>
        </p:txBody>
      </p:sp>
      <p:pic>
        <p:nvPicPr>
          <p:cNvPr id="114" name="Google Shape;1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5225" y="2310350"/>
            <a:ext cx="4069949" cy="225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/>
          <p:nvPr/>
        </p:nvSpPr>
        <p:spPr>
          <a:xfrm>
            <a:off x="609600" y="518895"/>
            <a:ext cx="822188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Electrical/Electronic System Design</a:t>
            </a:r>
            <a:endParaRPr/>
          </a:p>
        </p:txBody>
      </p:sp>
      <p:sp>
        <p:nvSpPr>
          <p:cNvPr id="120" name="Google Shape;120;p32"/>
          <p:cNvSpPr txBox="1"/>
          <p:nvPr/>
        </p:nvSpPr>
        <p:spPr>
          <a:xfrm>
            <a:off x="4" y="1233800"/>
            <a:ext cx="7929300" cy="3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>
                <a:solidFill>
                  <a:schemeClr val="dk1"/>
                </a:solidFill>
              </a:rPr>
              <a:t>Components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>
                <a:solidFill>
                  <a:schemeClr val="dk1"/>
                </a:solidFill>
              </a:rPr>
              <a:t>5V Power Module</a:t>
            </a:r>
            <a:r>
              <a:rPr lang="en-US" sz="1100">
                <a:solidFill>
                  <a:schemeClr val="dk1"/>
                </a:solidFill>
              </a:rPr>
              <a:t>: Provides power to the servo motor and ultrasonic sensor, powered by an AC adapter.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>
                <a:solidFill>
                  <a:schemeClr val="dk1"/>
                </a:solidFill>
              </a:rPr>
              <a:t>Ultrasonic Sensor</a:t>
            </a:r>
            <a:r>
              <a:rPr lang="en-US" sz="1100">
                <a:solidFill>
                  <a:schemeClr val="dk1"/>
                </a:solidFill>
              </a:rPr>
              <a:t>: Measures the ball’s position along the beam by detecting distance.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>
                <a:solidFill>
                  <a:schemeClr val="dk1"/>
                </a:solidFill>
              </a:rPr>
              <a:t>Servo Motor</a:t>
            </a:r>
            <a:r>
              <a:rPr lang="en-US" sz="1100">
                <a:solidFill>
                  <a:schemeClr val="dk1"/>
                </a:solidFill>
              </a:rPr>
              <a:t>: Adjusts the tilt of the beam based on input from the Arduino.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>
                <a:solidFill>
                  <a:schemeClr val="dk1"/>
                </a:solidFill>
              </a:rPr>
              <a:t>Arduino Uno</a:t>
            </a:r>
            <a:r>
              <a:rPr lang="en-US" sz="1100">
                <a:solidFill>
                  <a:schemeClr val="dk1"/>
                </a:solidFill>
              </a:rPr>
              <a:t>: Microcontroller that processes sensor data and controls the servo motor via PWM signals.</a:t>
            </a:r>
            <a:endParaRPr sz="11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>
                <a:solidFill>
                  <a:schemeClr val="dk1"/>
                </a:solidFill>
              </a:rPr>
              <a:t>System Operation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The ultrasonic sensor sends real-time positional data to the Arduino.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The Arduino processes the data using a PID controller to calculate the motor’s required tilt angle.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The servo motor adjusts the beam’s angle accordingly, maintaining the ball's balance at the center.</a:t>
            </a:r>
            <a:endParaRPr sz="11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>
                <a:solidFill>
                  <a:schemeClr val="dk1"/>
                </a:solidFill>
              </a:rPr>
              <a:t>Electrical Integration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All components share a common ground to ensure stable operation.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The system operates with continuous feedback, adjusting motor angles dynamically to keep the ball balanced.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i="1">
              <a:solidFill>
                <a:srgbClr val="C00000"/>
              </a:solidFill>
            </a:endParaRPr>
          </a:p>
        </p:txBody>
      </p:sp>
      <p:pic>
        <p:nvPicPr>
          <p:cNvPr id="121" name="Google Shape;1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4904" y="2932246"/>
            <a:ext cx="4069949" cy="1787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3"/>
          <p:cNvSpPr txBox="1"/>
          <p:nvPr/>
        </p:nvSpPr>
        <p:spPr>
          <a:xfrm>
            <a:off x="609600" y="518895"/>
            <a:ext cx="822188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Mathematical Model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Google Shape;127;p33"/>
              <p:cNvSpPr txBox="1"/>
              <p:nvPr/>
            </p:nvSpPr>
            <p:spPr>
              <a:xfrm>
                <a:off x="243824" y="1132951"/>
                <a:ext cx="7821183" cy="51060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lvl="0" indent="0" algn="just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1100" b="1" dirty="0">
                    <a:solidFill>
                      <a:schemeClr val="dk1"/>
                    </a:solidFill>
                  </a:rPr>
                  <a:t>General Translational Motion Equations</a:t>
                </a:r>
              </a:p>
              <a:p>
                <a:pPr marL="457200" lvl="0" indent="-298450" algn="just" rtl="0">
                  <a:lnSpc>
                    <a:spcPct val="115000"/>
                  </a:lnSpc>
                  <a:spcBef>
                    <a:spcPts val="2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Char char="●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̈"/>
                        <m:ctrlPr>
                          <a:rPr lang="en-US" sz="1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1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nary>
                  </m:oMath>
                </a14:m>
                <a:r>
                  <a:rPr lang="en-US" sz="1200" dirty="0">
                    <a:solidFill>
                      <a:schemeClr val="dk1"/>
                    </a:solidFill>
                  </a:rPr>
                  <a:t>	- General translational equation of motion.</a:t>
                </a:r>
              </a:p>
              <a:p>
                <a:pPr marL="457200" lvl="0" indent="-30480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Times New Roman"/>
                  <a:buChar char="●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̈"/>
                        <m:ctrlPr>
                          <a:rPr lang="en-US" sz="1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12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dk1"/>
                    </a:solidFill>
                  </a:rPr>
                  <a:t>	- Substitute the gravitational force and frictional force into right hand side of equation</a:t>
                </a:r>
              </a:p>
              <a:p>
                <a:pPr marL="0" lvl="0" indent="0" algn="just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1100" b="1" dirty="0">
                    <a:solidFill>
                      <a:schemeClr val="dk1"/>
                    </a:solidFill>
                  </a:rPr>
                  <a:t>Gravitational Force Derivation</a:t>
                </a:r>
              </a:p>
              <a:p>
                <a:pPr marL="457200" lvl="0" indent="-298450" algn="just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Char char="●"/>
                </a:pPr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𝑚𝑔𝑠𝑖𝑛</m:t>
                    </m:r>
                    <m:r>
                      <a:rPr lang="en-US" sz="11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11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1100" dirty="0">
                    <a:solidFill>
                      <a:schemeClr val="dk1"/>
                    </a:solidFill>
                  </a:rPr>
                  <a:t>)</a:t>
                </a:r>
                <a:r>
                  <a:rPr lang="el-GR" sz="1100" dirty="0">
                    <a:solidFill>
                      <a:schemeClr val="dk1"/>
                    </a:solidFill>
                  </a:rPr>
                  <a:t>	- </a:t>
                </a:r>
                <a:r>
                  <a:rPr lang="en-US" sz="1100" dirty="0">
                    <a:solidFill>
                      <a:schemeClr val="dk1"/>
                    </a:solidFill>
                  </a:rPr>
                  <a:t>Force due to gravity.</a:t>
                </a:r>
              </a:p>
              <a:p>
                <a:pPr marL="457200" lvl="0" indent="-2984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Char char="●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1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100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11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11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func>
                    <m:r>
                      <a:rPr lang="en-US" sz="11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box>
                      <m:boxPr>
                        <m:ctrlPr>
                          <a:rPr lang="en-US" sz="11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1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1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11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1100" dirty="0">
                    <a:solidFill>
                      <a:schemeClr val="dk1"/>
                    </a:solidFill>
                  </a:rPr>
                  <a:t>	- Replace sin(</a:t>
                </a:r>
                <a:r>
                  <a:rPr lang="el-GR" sz="1100" dirty="0">
                    <a:solidFill>
                      <a:schemeClr val="dk1"/>
                    </a:solidFill>
                  </a:rPr>
                  <a:t>θ) </a:t>
                </a:r>
                <a:r>
                  <a:rPr lang="en-US" sz="1100" dirty="0">
                    <a:solidFill>
                      <a:schemeClr val="dk1"/>
                    </a:solidFill>
                  </a:rPr>
                  <a:t>with known quantities.</a:t>
                </a:r>
              </a:p>
              <a:p>
                <a:pPr marL="457200" lvl="0" indent="-2984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Char char="●"/>
                </a:pPr>
                <a14:m>
                  <m:oMath xmlns:m="http://schemas.openxmlformats.org/officeDocument/2006/math">
                    <m:box>
                      <m:boxPr>
                        <m:ctrlPr>
                          <a:rPr lang="en-US" sz="12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20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12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r>
                          <a:rPr lang="en-US" sz="1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= </m:t>
                        </m:r>
                        <m:box>
                          <m:boxPr>
                            <m:ctrlPr>
                              <a:rPr lang="en-US" sz="12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2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𝑘𝑥</m:t>
                                </m:r>
                              </m:num>
                              <m:den>
                                <m:r>
                                  <a:rPr lang="en-US" sz="12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</m:e>
                        </m:box>
                      </m:e>
                    </m:box>
                  </m:oMath>
                </a14:m>
                <a:r>
                  <a:rPr lang="en-US" sz="1200" dirty="0">
                    <a:solidFill>
                      <a:schemeClr val="dk1"/>
                    </a:solidFill>
                  </a:rPr>
                  <a:t>		- Relate h to x.</a:t>
                </a:r>
              </a:p>
              <a:p>
                <a:pPr marL="0" lvl="0" indent="0" algn="just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1100" b="1" dirty="0">
                    <a:solidFill>
                      <a:schemeClr val="dk1"/>
                    </a:solidFill>
                  </a:rPr>
                  <a:t>Frictional Force Derivation</a:t>
                </a:r>
              </a:p>
              <a:p>
                <a:pPr marL="457200" lvl="0" indent="-298450" algn="just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Char char="●"/>
                </a:pPr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1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1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1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1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100" dirty="0">
                    <a:solidFill>
                      <a:schemeClr val="dk1"/>
                    </a:solidFill>
                  </a:rPr>
                  <a:t>	- Relate frictional force to torque.</a:t>
                </a:r>
              </a:p>
              <a:p>
                <a:pPr marL="457200" lvl="0" indent="-29845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Char char="●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1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1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sz="11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1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1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sz="11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1100" dirty="0">
                    <a:solidFill>
                      <a:schemeClr val="dk1"/>
                    </a:solidFill>
                  </a:rPr>
                  <a:t>		- Rearrange torque expression.</a:t>
                </a:r>
              </a:p>
              <a:p>
                <a:pPr marL="457200" lvl="0" indent="-298450" algn="just">
                  <a:lnSpc>
                    <a:spcPct val="115000"/>
                  </a:lnSpc>
                  <a:buClr>
                    <a:schemeClr val="dk1"/>
                  </a:buClr>
                  <a:buSzPts val="1100"/>
                  <a:buChar char="●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acc>
                      <m:accPr>
                        <m:chr m:val="̈"/>
                        <m:ctrlPr>
                          <a:rPr lang="en-US" sz="1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1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acc>
                    <m:r>
                      <a:rPr lang="en-US" sz="1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nary>
                  </m:oMath>
                </a14:m>
                <a:r>
                  <a:rPr lang="el-GR" sz="1200" dirty="0">
                    <a:solidFill>
                      <a:schemeClr val="dk1"/>
                    </a:solidFill>
                  </a:rPr>
                  <a:t>	- </a:t>
                </a:r>
                <a:r>
                  <a:rPr lang="en-US" sz="1200" dirty="0">
                    <a:solidFill>
                      <a:schemeClr val="dk1"/>
                    </a:solidFill>
                  </a:rPr>
                  <a:t>General rotational equation of motion.</a:t>
                </a:r>
              </a:p>
              <a:p>
                <a:pPr marL="457200" lvl="0" indent="-304800" algn="just">
                  <a:lnSpc>
                    <a:spcPct val="115000"/>
                  </a:lnSpc>
                  <a:buClr>
                    <a:schemeClr val="dk1"/>
                  </a:buClr>
                  <a:buSzPts val="1200"/>
                  <a:buChar char="●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acc>
                      <m:accPr>
                        <m:chr m:val="̈"/>
                        <m:ctrlPr>
                          <a:rPr lang="en-US" sz="1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1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acc>
                    <m:r>
                      <a:rPr lang="en-US" sz="12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sz="1200" dirty="0">
                    <a:solidFill>
                      <a:schemeClr val="dk1"/>
                    </a:solidFill>
                  </a:rPr>
                  <a:t>		- Simplify torque in terms of rotational acceleration.</a:t>
                </a:r>
              </a:p>
              <a:p>
                <a:pPr marL="457200" lvl="0" indent="-30480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Char char="●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2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sz="1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sz="1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2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12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1200" dirty="0">
                    <a:solidFill>
                      <a:schemeClr val="dk1"/>
                    </a:solidFill>
                  </a:rPr>
                  <a:t>		- Relate rotational displacement to linear displacement.</a:t>
                </a:r>
              </a:p>
              <a:p>
                <a:pPr marL="0" lvl="0" indent="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200" dirty="0">
                  <a:solidFill>
                    <a:schemeClr val="dk1"/>
                  </a:solidFill>
                </a:endParaRPr>
              </a:p>
              <a:p>
                <a:pPr marL="0" lvl="0" indent="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 dirty="0">
                    <a:solidFill>
                      <a:schemeClr val="dk1"/>
                    </a:solidFill>
                  </a:rPr>
                  <a:t>Substitutions</a:t>
                </a:r>
              </a:p>
              <a:p>
                <a:pPr marL="0" lvl="0" indent="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200" dirty="0">
                  <a:solidFill>
                    <a:schemeClr val="dk1"/>
                  </a:solidFill>
                </a:endParaRPr>
              </a:p>
              <a:p>
                <a:pPr marL="457200" lvl="0" indent="-30480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Times New Roman"/>
                  <a:buChar char="●"/>
                </a:pPr>
                <a:r>
                  <a:rPr lang="en-US" sz="1200" dirty="0">
                    <a:solidFill>
                      <a:schemeClr val="dk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sz="1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2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acc>
                              <m:accPr>
                                <m:chr m:val="̈"/>
                                <m:ctrlPr>
                                  <a:rPr lang="en-US" sz="12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num>
                          <m:den>
                            <m:sSup>
                              <m:sSupPr>
                                <m:ctrlPr>
                                  <a:rPr lang="en-US" sz="12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box>
                  </m:oMath>
                </a14:m>
                <a:r>
                  <a:rPr lang="en-US" sz="1200" dirty="0">
                    <a:solidFill>
                      <a:schemeClr val="dk1"/>
                    </a:solidFill>
                  </a:rPr>
                  <a:t>	- Substitute expressions into the frictional force formula.</a:t>
                </a:r>
              </a:p>
              <a:p>
                <a:pPr marL="457200" lvl="0" indent="-30480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Times New Roman"/>
                  <a:buChar char="●"/>
                </a:pPr>
                <a:r>
                  <a:rPr lang="en-US" sz="1200" dirty="0">
                    <a:solidFill>
                      <a:schemeClr val="dk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̈"/>
                        <m:ctrlPr>
                          <a:rPr lang="en-US" sz="1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1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sz="1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2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𝑚𝑔𝑘</m:t>
                            </m:r>
                          </m:num>
                          <m:den>
                            <m:r>
                              <a:rPr lang="en-US" sz="12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r>
                          <a:rPr lang="en-US" sz="1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box>
                          <m:boxPr>
                            <m:ctrlPr>
                              <a:rPr lang="en-US" sz="12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2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acc>
                                  <m:accPr>
                                    <m:chr m:val="̈"/>
                                    <m:ctrlPr>
                                      <a:rPr lang="en-US" sz="1200" b="0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num>
                              <m:den>
                                <m:sSup>
                                  <m:sSupPr>
                                    <m:ctrlPr>
                                      <a:rPr lang="en-US" sz="1200" b="0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box>
                  </m:oMath>
                </a14:m>
                <a:r>
                  <a:rPr lang="en-US" sz="1200" dirty="0">
                    <a:solidFill>
                      <a:schemeClr val="dk1"/>
                    </a:solidFill>
                  </a:rPr>
                  <a:t>	- Substitute gravitational force and frictional force.</a:t>
                </a:r>
              </a:p>
              <a:p>
                <a:pPr marL="457200" lvl="0" indent="-30480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Times New Roman"/>
                  <a:buChar char="●"/>
                </a:pPr>
                <a:r>
                  <a:rPr lang="en-US" sz="1200" dirty="0">
                    <a:solidFill>
                      <a:schemeClr val="dk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12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1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=(</m:t>
                    </m:r>
                    <m:box>
                      <m:boxPr>
                        <m:ctrlPr>
                          <a:rPr lang="en-US" sz="1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2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type m:val="lin"/>
                                <m:ctrlPr>
                                  <a:rPr lang="en-US" sz="12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𝑚𝑔𝑘</m:t>
                                </m:r>
                              </m:num>
                              <m:den>
                                <m:r>
                                  <a:rPr lang="en-US" sz="12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</m:num>
                          <m:den>
                            <m:r>
                              <a:rPr lang="en-US" sz="12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2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lin"/>
                                <m:ctrlPr>
                                  <a:rPr lang="en-US" sz="12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1200" b="0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den>
                        </m:f>
                        <m:r>
                          <a:rPr lang="en-US" sz="1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ox>
                  </m:oMath>
                </a14:m>
                <a:r>
                  <a:rPr lang="en-US" sz="1200" dirty="0">
                    <a:solidFill>
                      <a:schemeClr val="dk1"/>
                    </a:solidFill>
                  </a:rPr>
                  <a:t>	- Rearrange for final equation of motion.</a:t>
                </a:r>
                <a:endParaRPr sz="1200" dirty="0">
                  <a:solidFill>
                    <a:schemeClr val="dk1"/>
                  </a:solidFill>
                </a:endParaRPr>
              </a:p>
            </p:txBody>
          </p:sp>
        </mc:Choice>
        <mc:Fallback>
          <p:sp>
            <p:nvSpPr>
              <p:cNvPr id="127" name="Google Shape;127;p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24" y="1132951"/>
                <a:ext cx="7821183" cy="5106037"/>
              </a:xfrm>
              <a:prstGeom prst="rect">
                <a:avLst/>
              </a:prstGeom>
              <a:blipFill>
                <a:blip r:embed="rId3"/>
                <a:stretch>
                  <a:fillRect l="-78" b="-27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8" name="Google Shape;12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6816" y="2272050"/>
            <a:ext cx="6138675" cy="34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b890e952b_0_5"/>
          <p:cNvSpPr txBox="1"/>
          <p:nvPr/>
        </p:nvSpPr>
        <p:spPr>
          <a:xfrm>
            <a:off x="609600" y="518895"/>
            <a:ext cx="82218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Mathematical Model</a:t>
            </a:r>
            <a:endParaRPr/>
          </a:p>
        </p:txBody>
      </p:sp>
      <p:pic>
        <p:nvPicPr>
          <p:cNvPr id="135" name="Google Shape;135;g31b890e952b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5773" y="1646441"/>
            <a:ext cx="5619750" cy="406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F48FAC3-D197-EAA9-BE33-6D6BA0E58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0" y="1533370"/>
            <a:ext cx="6378899" cy="429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69E658-7772-20C8-0901-F7C9EC376521}"/>
              </a:ext>
            </a:extLst>
          </p:cNvPr>
          <p:cNvSpPr txBox="1"/>
          <p:nvPr/>
        </p:nvSpPr>
        <p:spPr>
          <a:xfrm>
            <a:off x="2135752" y="1572237"/>
            <a:ext cx="201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Simulink Simulation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2365</Words>
  <Application>Microsoft Office PowerPoint</Application>
  <PresentationFormat>Widescreen</PresentationFormat>
  <Paragraphs>332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Ahmed, Abdelrahman S</dc:creator>
  <cp:lastModifiedBy>Trevino, Matthew</cp:lastModifiedBy>
  <cp:revision>2</cp:revision>
  <dcterms:created xsi:type="dcterms:W3CDTF">2021-12-23T05:15:14Z</dcterms:created>
  <dcterms:modified xsi:type="dcterms:W3CDTF">2024-12-03T20:56:57Z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0x010100961B60D2A8DAD245BFF90DF54144CC7F</vt:lpwstr>
  </property>
</Properties>
</file>