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KZ+6iN8YSpJF0w/7QUtMqIiS+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ECB66-D94E-49BB-AB9C-AF7C9422B9B4}" v="13" dt="2024-12-03T20:11:44.910"/>
  </p1510:revLst>
</p1510:revInfo>
</file>

<file path=ppt/tableStyles.xml><?xml version="1.0" encoding="utf-8"?>
<a:tblStyleLst xmlns:a="http://schemas.openxmlformats.org/drawingml/2006/main" def="{51D8B08D-9477-4DBA-906F-B50513C4E072}">
  <a:tblStyle styleId="{51D8B08D-9477-4DBA-906F-B50513C4E0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x" userId="344fed5589119a14" providerId="LiveId" clId="{435ECB66-D94E-49BB-AB9C-AF7C9422B9B4}"/>
    <pc:docChg chg="undo custSel delSld modSld">
      <pc:chgData name="Kyle Rex" userId="344fed5589119a14" providerId="LiveId" clId="{435ECB66-D94E-49BB-AB9C-AF7C9422B9B4}" dt="2024-12-03T20:11:44.909" v="206" actId="1076"/>
      <pc:docMkLst>
        <pc:docMk/>
      </pc:docMkLst>
      <pc:sldChg chg="modSp mod">
        <pc:chgData name="Kyle Rex" userId="344fed5589119a14" providerId="LiveId" clId="{435ECB66-D94E-49BB-AB9C-AF7C9422B9B4}" dt="2024-12-03T02:20:29.827" v="1" actId="1076"/>
        <pc:sldMkLst>
          <pc:docMk/>
          <pc:sldMk cId="0" sldId="258"/>
        </pc:sldMkLst>
        <pc:spChg chg="mod">
          <ac:chgData name="Kyle Rex" userId="344fed5589119a14" providerId="LiveId" clId="{435ECB66-D94E-49BB-AB9C-AF7C9422B9B4}" dt="2024-12-03T02:20:29.827" v="1" actId="1076"/>
          <ac:spMkLst>
            <pc:docMk/>
            <pc:sldMk cId="0" sldId="258"/>
            <ac:spMk id="91" creationId="{00000000-0000-0000-0000-000000000000}"/>
          </ac:spMkLst>
        </pc:spChg>
      </pc:sldChg>
      <pc:sldChg chg="modSp mod">
        <pc:chgData name="Kyle Rex" userId="344fed5589119a14" providerId="LiveId" clId="{435ECB66-D94E-49BB-AB9C-AF7C9422B9B4}" dt="2024-12-03T02:21:12.896" v="4" actId="1076"/>
        <pc:sldMkLst>
          <pc:docMk/>
          <pc:sldMk cId="0" sldId="260"/>
        </pc:sldMkLst>
        <pc:spChg chg="mod">
          <ac:chgData name="Kyle Rex" userId="344fed5589119a14" providerId="LiveId" clId="{435ECB66-D94E-49BB-AB9C-AF7C9422B9B4}" dt="2024-12-03T02:21:12.896" v="4" actId="1076"/>
          <ac:spMkLst>
            <pc:docMk/>
            <pc:sldMk cId="0" sldId="260"/>
            <ac:spMk id="106" creationId="{00000000-0000-0000-0000-000000000000}"/>
          </ac:spMkLst>
        </pc:spChg>
        <pc:spChg chg="mod">
          <ac:chgData name="Kyle Rex" userId="344fed5589119a14" providerId="LiveId" clId="{435ECB66-D94E-49BB-AB9C-AF7C9422B9B4}" dt="2024-12-03T02:21:08.440" v="3" actId="1076"/>
          <ac:spMkLst>
            <pc:docMk/>
            <pc:sldMk cId="0" sldId="260"/>
            <ac:spMk id="107" creationId="{00000000-0000-0000-0000-000000000000}"/>
          </ac:spMkLst>
        </pc:spChg>
      </pc:sldChg>
      <pc:sldChg chg="modSp mod">
        <pc:chgData name="Kyle Rex" userId="344fed5589119a14" providerId="LiveId" clId="{435ECB66-D94E-49BB-AB9C-AF7C9422B9B4}" dt="2024-12-03T02:40:57.338" v="127" actId="20577"/>
        <pc:sldMkLst>
          <pc:docMk/>
          <pc:sldMk cId="0" sldId="263"/>
        </pc:sldMkLst>
        <pc:spChg chg="mod">
          <ac:chgData name="Kyle Rex" userId="344fed5589119a14" providerId="LiveId" clId="{435ECB66-D94E-49BB-AB9C-AF7C9422B9B4}" dt="2024-12-03T02:40:57.338" v="127" actId="20577"/>
          <ac:spMkLst>
            <pc:docMk/>
            <pc:sldMk cId="0" sldId="263"/>
            <ac:spMk id="127" creationId="{00000000-0000-0000-0000-000000000000}"/>
          </ac:spMkLst>
        </pc:spChg>
        <pc:picChg chg="mod">
          <ac:chgData name="Kyle Rex" userId="344fed5589119a14" providerId="LiveId" clId="{435ECB66-D94E-49BB-AB9C-AF7C9422B9B4}" dt="2024-12-03T02:40:26.874" v="110" actId="1076"/>
          <ac:picMkLst>
            <pc:docMk/>
            <pc:sldMk cId="0" sldId="263"/>
            <ac:picMk id="128" creationId="{00000000-0000-0000-0000-000000000000}"/>
          </ac:picMkLst>
        </pc:picChg>
      </pc:sldChg>
      <pc:sldChg chg="addSp modSp mod">
        <pc:chgData name="Kyle Rex" userId="344fed5589119a14" providerId="LiveId" clId="{435ECB66-D94E-49BB-AB9C-AF7C9422B9B4}" dt="2024-12-03T20:11:44.909" v="206" actId="1076"/>
        <pc:sldMkLst>
          <pc:docMk/>
          <pc:sldMk cId="0" sldId="264"/>
        </pc:sldMkLst>
        <pc:spChg chg="add mod">
          <ac:chgData name="Kyle Rex" userId="344fed5589119a14" providerId="LiveId" clId="{435ECB66-D94E-49BB-AB9C-AF7C9422B9B4}" dt="2024-12-03T20:11:34.682" v="205" actId="1076"/>
          <ac:spMkLst>
            <pc:docMk/>
            <pc:sldMk cId="0" sldId="264"/>
            <ac:spMk id="2" creationId="{2769E658-7772-20C8-0901-F7C9EC376521}"/>
          </ac:spMkLst>
        </pc:spChg>
        <pc:picChg chg="mod">
          <ac:chgData name="Kyle Rex" userId="344fed5589119a14" providerId="LiveId" clId="{435ECB66-D94E-49BB-AB9C-AF7C9422B9B4}" dt="2024-12-03T20:10:18.340" v="173" actId="1076"/>
          <ac:picMkLst>
            <pc:docMk/>
            <pc:sldMk cId="0" sldId="264"/>
            <ac:picMk id="135" creationId="{00000000-0000-0000-0000-000000000000}"/>
          </ac:picMkLst>
        </pc:picChg>
        <pc:picChg chg="add mod">
          <ac:chgData name="Kyle Rex" userId="344fed5589119a14" providerId="LiveId" clId="{435ECB66-D94E-49BB-AB9C-AF7C9422B9B4}" dt="2024-12-03T20:11:44.909" v="206" actId="1076"/>
          <ac:picMkLst>
            <pc:docMk/>
            <pc:sldMk cId="0" sldId="264"/>
            <ac:picMk id="1026" creationId="{7F48FAC3-D197-EAA9-BE33-6D6BA0E58A8F}"/>
          </ac:picMkLst>
        </pc:picChg>
      </pc:sldChg>
      <pc:sldChg chg="addSp modSp mod">
        <pc:chgData name="Kyle Rex" userId="344fed5589119a14" providerId="LiveId" clId="{435ECB66-D94E-49BB-AB9C-AF7C9422B9B4}" dt="2024-12-03T02:42:23.565" v="164" actId="113"/>
        <pc:sldMkLst>
          <pc:docMk/>
          <pc:sldMk cId="0" sldId="265"/>
        </pc:sldMkLst>
        <pc:spChg chg="add mod">
          <ac:chgData name="Kyle Rex" userId="344fed5589119a14" providerId="LiveId" clId="{435ECB66-D94E-49BB-AB9C-AF7C9422B9B4}" dt="2024-12-03T02:42:23.565" v="164" actId="113"/>
          <ac:spMkLst>
            <pc:docMk/>
            <pc:sldMk cId="0" sldId="265"/>
            <ac:spMk id="2" creationId="{4F859069-2F75-3622-A323-3D97B890C27F}"/>
          </ac:spMkLst>
        </pc:spChg>
        <pc:picChg chg="mod">
          <ac:chgData name="Kyle Rex" userId="344fed5589119a14" providerId="LiveId" clId="{435ECB66-D94E-49BB-AB9C-AF7C9422B9B4}" dt="2024-12-03T02:34:38.161" v="37" actId="1076"/>
          <ac:picMkLst>
            <pc:docMk/>
            <pc:sldMk cId="0" sldId="265"/>
            <ac:picMk id="141" creationId="{00000000-0000-0000-0000-000000000000}"/>
          </ac:picMkLst>
        </pc:picChg>
      </pc:sldChg>
      <pc:sldChg chg="del">
        <pc:chgData name="Kyle Rex" userId="344fed5589119a14" providerId="LiveId" clId="{435ECB66-D94E-49BB-AB9C-AF7C9422B9B4}" dt="2024-12-03T02:35:14.343" v="42" actId="47"/>
        <pc:sldMkLst>
          <pc:docMk/>
          <pc:sldMk cId="0" sldId="266"/>
        </pc:sldMkLst>
      </pc:sldChg>
      <pc:sldChg chg="addSp delSp modSp mod">
        <pc:chgData name="Kyle Rex" userId="344fed5589119a14" providerId="LiveId" clId="{435ECB66-D94E-49BB-AB9C-AF7C9422B9B4}" dt="2024-12-03T02:42:18.942" v="163" actId="113"/>
        <pc:sldMkLst>
          <pc:docMk/>
          <pc:sldMk cId="0" sldId="267"/>
        </pc:sldMkLst>
        <pc:spChg chg="add del mod">
          <ac:chgData name="Kyle Rex" userId="344fed5589119a14" providerId="LiveId" clId="{435ECB66-D94E-49BB-AB9C-AF7C9422B9B4}" dt="2024-12-03T02:38:35.084" v="72" actId="478"/>
          <ac:spMkLst>
            <pc:docMk/>
            <pc:sldMk cId="0" sldId="267"/>
            <ac:spMk id="3" creationId="{95EDAA3E-12FC-6205-4D4A-FF1B36224D46}"/>
          </ac:spMkLst>
        </pc:spChg>
        <pc:spChg chg="add mod">
          <ac:chgData name="Kyle Rex" userId="344fed5589119a14" providerId="LiveId" clId="{435ECB66-D94E-49BB-AB9C-AF7C9422B9B4}" dt="2024-12-03T02:42:18.942" v="163" actId="113"/>
          <ac:spMkLst>
            <pc:docMk/>
            <pc:sldMk cId="0" sldId="267"/>
            <ac:spMk id="5" creationId="{C9685C47-0D61-28C3-F715-620D9D2B7C0D}"/>
          </ac:spMkLst>
        </pc:spChg>
        <pc:spChg chg="mod">
          <ac:chgData name="Kyle Rex" userId="344fed5589119a14" providerId="LiveId" clId="{435ECB66-D94E-49BB-AB9C-AF7C9422B9B4}" dt="2024-12-03T02:38:31.539" v="70" actId="1076"/>
          <ac:spMkLst>
            <pc:docMk/>
            <pc:sldMk cId="0" sldId="267"/>
            <ac:spMk id="153" creationId="{00000000-0000-0000-0000-000000000000}"/>
          </ac:spMkLst>
        </pc:spChg>
        <pc:spChg chg="del">
          <ac:chgData name="Kyle Rex" userId="344fed5589119a14" providerId="LiveId" clId="{435ECB66-D94E-49BB-AB9C-AF7C9422B9B4}" dt="2024-12-03T02:35:28.103" v="43" actId="478"/>
          <ac:spMkLst>
            <pc:docMk/>
            <pc:sldMk cId="0" sldId="267"/>
            <ac:spMk id="154" creationId="{00000000-0000-0000-0000-000000000000}"/>
          </ac:spMkLst>
        </pc:spChg>
        <pc:picChg chg="add mod">
          <ac:chgData name="Kyle Rex" userId="344fed5589119a14" providerId="LiveId" clId="{435ECB66-D94E-49BB-AB9C-AF7C9422B9B4}" dt="2024-12-03T02:36:09.764" v="50" actId="1076"/>
          <ac:picMkLst>
            <pc:docMk/>
            <pc:sldMk cId="0" sldId="267"/>
            <ac:picMk id="2" creationId="{C06423CB-8676-49A1-8B6C-DE8881DFD763}"/>
          </ac:picMkLst>
        </pc:picChg>
      </pc:sldChg>
      <pc:sldChg chg="delSp mod">
        <pc:chgData name="Kyle Rex" userId="344fed5589119a14" providerId="LiveId" clId="{435ECB66-D94E-49BB-AB9C-AF7C9422B9B4}" dt="2024-12-03T02:27:31.355" v="29" actId="478"/>
        <pc:sldMkLst>
          <pc:docMk/>
          <pc:sldMk cId="0" sldId="268"/>
        </pc:sldMkLst>
        <pc:spChg chg="del">
          <ac:chgData name="Kyle Rex" userId="344fed5589119a14" providerId="LiveId" clId="{435ECB66-D94E-49BB-AB9C-AF7C9422B9B4}" dt="2024-12-03T02:27:31.355" v="29" actId="478"/>
          <ac:spMkLst>
            <pc:docMk/>
            <pc:sldMk cId="0" sldId="268"/>
            <ac:spMk id="162" creationId="{00000000-0000-0000-0000-000000000000}"/>
          </ac:spMkLst>
        </pc:spChg>
      </pc:sldChg>
      <pc:sldChg chg="addSp delSp modSp mod">
        <pc:chgData name="Kyle Rex" userId="344fed5589119a14" providerId="LiveId" clId="{435ECB66-D94E-49BB-AB9C-AF7C9422B9B4}" dt="2024-12-03T02:25:48.528" v="28" actId="478"/>
        <pc:sldMkLst>
          <pc:docMk/>
          <pc:sldMk cId="0" sldId="269"/>
        </pc:sldMkLst>
        <pc:spChg chg="add mod">
          <ac:chgData name="Kyle Rex" userId="344fed5589119a14" providerId="LiveId" clId="{435ECB66-D94E-49BB-AB9C-AF7C9422B9B4}" dt="2024-12-03T02:25:45.752" v="27" actId="1076"/>
          <ac:spMkLst>
            <pc:docMk/>
            <pc:sldMk cId="0" sldId="269"/>
            <ac:spMk id="2" creationId="{DB36263C-3F42-1856-068D-074E5D58A2D8}"/>
          </ac:spMkLst>
        </pc:spChg>
        <pc:spChg chg="del">
          <ac:chgData name="Kyle Rex" userId="344fed5589119a14" providerId="LiveId" clId="{435ECB66-D94E-49BB-AB9C-AF7C9422B9B4}" dt="2024-12-03T02:25:48.528" v="28" actId="478"/>
          <ac:spMkLst>
            <pc:docMk/>
            <pc:sldMk cId="0" sldId="269"/>
            <ac:spMk id="1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b890e95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b890e95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31b890e95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NaJbI3Rjy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YHI5zW7jzhonW9jSEi2PNOZHzeOfwnl?usp=driv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600075" y="5330246"/>
            <a:ext cx="10972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Section </a:t>
            </a: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906</a:t>
            </a: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- Group </a:t>
            </a: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27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Kyle Rex, Vedansh Shah, Matthew Trevino</a:t>
            </a:r>
            <a:endParaRPr/>
          </a:p>
        </p:txBody>
      </p:sp>
      <p:sp>
        <p:nvSpPr>
          <p:cNvPr id="77" name="Google Shape;77;p1"/>
          <p:cNvSpPr txBox="1"/>
          <p:nvPr/>
        </p:nvSpPr>
        <p:spPr>
          <a:xfrm>
            <a:off x="3291302" y="3611132"/>
            <a:ext cx="5609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385623"/>
                </a:solidFill>
                <a:latin typeface="Cambria"/>
                <a:ea typeface="Cambria"/>
                <a:cs typeface="Cambria"/>
                <a:sym typeface="Cambria"/>
              </a:rPr>
              <a:t>Final Project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Ball and Beam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Results</a:t>
            </a:r>
            <a:endParaRPr/>
          </a:p>
        </p:txBody>
      </p:sp>
      <p:pic>
        <p:nvPicPr>
          <p:cNvPr id="141" name="Google Shape;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055" y="1411880"/>
            <a:ext cx="9573400" cy="47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8;g31b890e952b_0_14">
            <a:extLst>
              <a:ext uri="{FF2B5EF4-FFF2-40B4-BE49-F238E27FC236}">
                <a16:creationId xmlns:a16="http://schemas.microsoft.com/office/drawing/2014/main" id="{4F859069-2F75-3622-A323-3D97B890C27F}"/>
              </a:ext>
            </a:extLst>
          </p:cNvPr>
          <p:cNvSpPr txBox="1"/>
          <p:nvPr/>
        </p:nvSpPr>
        <p:spPr>
          <a:xfrm>
            <a:off x="322499" y="2073100"/>
            <a:ext cx="1935480" cy="37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Simulation Results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Initial position is set to 0.3 meters or 30 centimeters.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Oscillations begin to dampen due to the PID controller.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System reaches steady state of 0.17 meters or 17 centimeters after around 4-5 seconds.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PID values contribute to the behavior, stability, and low steady state error of the system.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Results</a:t>
            </a:r>
            <a:endParaRPr dirty="0"/>
          </a:p>
        </p:txBody>
      </p:sp>
      <p:pic>
        <p:nvPicPr>
          <p:cNvPr id="2" name="Picture 1" descr="A graph of a ball on beam&#10;&#10;Description automatically generated">
            <a:extLst>
              <a:ext uri="{FF2B5EF4-FFF2-40B4-BE49-F238E27FC236}">
                <a16:creationId xmlns:a16="http://schemas.microsoft.com/office/drawing/2014/main" id="{C06423CB-8676-49A1-8B6C-DE8881DFD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200" y="1382405"/>
            <a:ext cx="6033296" cy="495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85C47-0D61-28C3-F715-620D9D2B7C0D}"/>
              </a:ext>
            </a:extLst>
          </p:cNvPr>
          <p:cNvSpPr txBox="1"/>
          <p:nvPr/>
        </p:nvSpPr>
        <p:spPr>
          <a:xfrm>
            <a:off x="353962" y="1417791"/>
            <a:ext cx="5584722" cy="428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Experimental</a:t>
            </a:r>
            <a:r>
              <a:rPr lang="en-US" sz="1400" b="1" dirty="0">
                <a:solidFill>
                  <a:schemeClr val="dk1"/>
                </a:solidFill>
              </a:rPr>
              <a:t> Results</a:t>
            </a:r>
          </a:p>
          <a:p>
            <a: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Initial position is set to 0.3 meters or 30 centimeters.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Oscillations begin to dampen due to the PID controller.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dirty="0">
                <a:solidFill>
                  <a:schemeClr val="dk1"/>
                </a:solidFill>
              </a:rPr>
              <a:t>System reaches steady state of 0.15 meters or 15 centimeters after around 4-5 seconds.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While there remain distinct differences between the two plots the similarities most definitely outweigh the differences.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The general behavior of both systems is relatively similar having the initial position beginning at 0.3 meters (30 centimeters) then having a steep initial drop, a steep incline, one more steep drop, gradual incline, gradual drop, small incline, small drop, before both leveling out near 0.15-0.17 meters (15-17 centimeters). </a:t>
            </a:r>
          </a:p>
          <a:p>
            <a:pPr marL="457200" indent="-29845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dirty="0"/>
              <a:t>The accuracy between the simulation to the physical system cannot be denied but there is absolutely still room for improvement.</a:t>
            </a:r>
            <a:endParaRPr lang="en-US" sz="1400"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Video:</a:t>
            </a:r>
            <a:endParaRPr/>
          </a:p>
        </p:txBody>
      </p:sp>
      <p:sp>
        <p:nvSpPr>
          <p:cNvPr id="160" name="Google Shape;160;p36"/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 Video:</a:t>
            </a:r>
            <a:endParaRPr/>
          </a:p>
        </p:txBody>
      </p:sp>
      <p:sp>
        <p:nvSpPr>
          <p:cNvPr id="161" name="Google Shape;161;p36"/>
          <p:cNvSpPr txBox="1"/>
          <p:nvPr/>
        </p:nvSpPr>
        <p:spPr>
          <a:xfrm>
            <a:off x="609598" y="2215872"/>
            <a:ext cx="108777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https://youtu.be/5NaJbI3RjyU</a:t>
            </a:r>
            <a:endParaRPr sz="3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6263C-3F42-1856-068D-074E5D58A2D8}"/>
              </a:ext>
            </a:extLst>
          </p:cNvPr>
          <p:cNvSpPr txBox="1"/>
          <p:nvPr/>
        </p:nvSpPr>
        <p:spPr>
          <a:xfrm>
            <a:off x="377190" y="1556097"/>
            <a:ext cx="990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Project 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Modeled and stabilized a ball-and-beam system using theoretical and practical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Explored the dynamics of translational and rotational motion, including friction and gravity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Key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Balancing rotational and translational dynamics in the equations of motion.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Ensuring the model's accuracy with real-world variables like material imperfections and friction.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feedback in Simulink and fine-tuning Arduino code for hardware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Solutions: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Refined the model iteratively through testing and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Applied PID control and adjusted simulation parameters for realistic feedback.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sensor inaccuracies and ensured reliable controller-motor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Future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non-linearities (e.g., variable friction, beam deflection).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alternative materials for better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advanced feedback systems like adaptive or non-linear controllers.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Lessons Learned: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Importance of integrating analysis, modeling, and experimentation.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Gained skills in adaptability, problem-solving, and control system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applicable to robotics, vehicle dynamics, and precise control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74" name="Google Shape;174;p38"/>
          <p:cNvSpPr txBox="1"/>
          <p:nvPr/>
        </p:nvSpPr>
        <p:spPr>
          <a:xfrm>
            <a:off x="822900" y="1719075"/>
            <a:ext cx="105462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Apkarian, M. Levis, H. Gurocak.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 and Beam Experiment for MATLAB/Simulink Users.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(2015). Accessed: Nov. 30, 2024. [Online]. Available: https://www.quanser.com/products/ball-and-beam/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RealPars,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PID Controller Explained.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(Dec. 20, 2021). Accessed: Nov. 24, 2024. [Online Video]. Available: https://www.youtube.com/watch?v=fv6dLTEvl74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Nikolai, K.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Simulink Control Systems and PID, Matlab R2020b.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(Jan. 21, 2021). Accessed: Nov. 24, 2024. [Online Video]. Available: https://www.youtube.com/watch?v=PRFCBVTFy90&amp;t=1210s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Work</a:t>
            </a:r>
            <a:endParaRPr/>
          </a:p>
        </p:txBody>
      </p:sp>
      <p:graphicFrame>
        <p:nvGraphicFramePr>
          <p:cNvPr id="180" name="Google Shape;180;p39"/>
          <p:cNvGraphicFramePr/>
          <p:nvPr/>
        </p:nvGraphicFramePr>
        <p:xfrm>
          <a:off x="518787" y="1718420"/>
          <a:ext cx="11001375" cy="4191748"/>
        </p:xfrm>
        <a:graphic>
          <a:graphicData uri="http://schemas.openxmlformats.org/drawingml/2006/table">
            <a:tbl>
              <a:tblPr>
                <a:noFill/>
                <a:tableStyleId>{51D8B08D-9477-4DBA-906F-B50513C4E072}</a:tableStyleId>
              </a:tblPr>
              <a:tblGrid>
                <a:gridCol w="19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</a:rPr>
                        <a:t>Name</a:t>
                      </a:r>
                      <a:endParaRPr sz="14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0000"/>
                          </a:solidFill>
                        </a:rPr>
                        <a:t>Assignments</a:t>
                      </a:r>
                      <a:endParaRPr sz="14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16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Purchase all materials required for prototype: Motor, Arduino, Sensor, 5V Converter, Joints, and Cardboard.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Create the physical initial prototype to be ready for testing: Build ramp, backboard, and motor arms. Setup motor and sensors. Setup Arduino Uno connections.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Create MATLAB code to model the distance of the ball throughout the physical demonstration to compare with the output of the Simulink simulation.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V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dansh Shah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Create Arduino code for prototype: Create Arduino code to control motor to balance ball.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Configure all parts appropriately to test and make the initial prototype work: Debug, connect, and complete system.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Improve initial prototype into a final prototype by improving design where required.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Matthew Tr</a:t>
                      </a:r>
                      <a:r>
                        <a:rPr lang="en-US" sz="1600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u="none" strike="noStrike" cap="none">
                          <a:solidFill>
                            <a:srgbClr val="000000"/>
                          </a:solidFill>
                        </a:rPr>
                        <a:t>vino</a:t>
                      </a:r>
                      <a:endParaRPr sz="16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1. Create an initial Simulink simulation to make sure modeling it is feasible.</a:t>
                      </a:r>
                      <a:endParaRPr/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2. Create final Simulink simulation modeling the complete system.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3. Create an output that shows the change in distance of the ball throughout the simulation trying to get it to match as closely as possible to the physical demonstration result.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graphicFrame>
        <p:nvGraphicFramePr>
          <p:cNvPr id="186" name="Google Shape;186;p40"/>
          <p:cNvGraphicFramePr/>
          <p:nvPr/>
        </p:nvGraphicFramePr>
        <p:xfrm>
          <a:off x="609599" y="1463987"/>
          <a:ext cx="11041425" cy="4782247"/>
        </p:xfrm>
        <a:graphic>
          <a:graphicData uri="http://schemas.openxmlformats.org/drawingml/2006/table">
            <a:tbl>
              <a:tblPr>
                <a:noFill/>
                <a:tableStyleId>{51D8B08D-9477-4DBA-906F-B50513C4E072}</a:tableStyleId>
              </a:tblPr>
              <a:tblGrid>
                <a:gridCol w="5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11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#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TITLE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TASK OWNER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START DATE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DUE DATE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WEEK 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Simulation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14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15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16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17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18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19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20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21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22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23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24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25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26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dk1"/>
                          </a:solidFill>
                        </a:rPr>
                        <a:t>27</a:t>
                      </a:r>
                      <a:endParaRPr sz="9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an initial Simulink simulation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9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Improve the Simulink simulation 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13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8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1.3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Complete the Simulink simulation completely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Matthew Trevino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</a:t>
                      </a:r>
                      <a:r>
                        <a:rPr lang="en-US" sz="900"/>
                        <a:t>8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Physical Model Design and Assembly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Purchase materials required for the physical model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10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Assemble the physical model, and make </a:t>
                      </a:r>
                      <a:r>
                        <a:rPr lang="en-US" sz="900"/>
                        <a:t>CAD for arms, beam, and stand.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</a:t>
                      </a:r>
                      <a:r>
                        <a:rPr lang="en-US" sz="900"/>
                        <a:t>,</a:t>
                      </a:r>
                      <a:br>
                        <a:rPr lang="en-US" sz="900"/>
                      </a:br>
                      <a:r>
                        <a:rPr lang="en-US" sz="900"/>
                        <a:t>Vedansh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11/10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2.3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MATLAB code to record the position of the ball over time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 Rex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Data collection and demonstration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3.1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Create the code that controls the motor based on a measured position and fine tune code.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Vedansh</a:t>
                      </a:r>
                      <a:r>
                        <a:rPr lang="en-US" sz="900"/>
                        <a:t>,</a:t>
                      </a:r>
                      <a:br>
                        <a:rPr lang="en-US" sz="900"/>
                      </a:br>
                      <a:r>
                        <a:rPr lang="en-US" sz="900"/>
                        <a:t>Kyle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9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3.2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Collect data from both the Simulink simulation and the physical model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Vedansh Shah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20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</a:t>
                      </a:r>
                      <a:r>
                        <a:rPr lang="en-US" sz="900"/>
                        <a:t>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rgbClr val="000000"/>
                          </a:solidFill>
                        </a:rPr>
                        <a:t>3.3</a:t>
                      </a:r>
                      <a:endParaRPr sz="900" b="1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/>
                        <a:t>Work on project report and make sure project is ready for presentation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Kyle, Matthew, Vedansh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11/22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900"/>
                        <a:t>2/3</a:t>
                      </a:r>
                      <a:endParaRPr sz="9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/>
        </p:nvSpPr>
        <p:spPr>
          <a:xfrm>
            <a:off x="3291300" y="3001530"/>
            <a:ext cx="5609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Links</a:t>
            </a:r>
            <a:endParaRPr/>
          </a:p>
        </p:txBody>
      </p:sp>
      <p:sp>
        <p:nvSpPr>
          <p:cNvPr id="83" name="Google Shape;83;p27"/>
          <p:cNvSpPr txBox="1"/>
          <p:nvPr/>
        </p:nvSpPr>
        <p:spPr>
          <a:xfrm>
            <a:off x="609598" y="1380551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Folder Link:</a:t>
            </a:r>
            <a:endParaRPr/>
          </a:p>
        </p:txBody>
      </p:sp>
      <p:sp>
        <p:nvSpPr>
          <p:cNvPr id="84" name="Google Shape;84;p27"/>
          <p:cNvSpPr txBox="1"/>
          <p:nvPr/>
        </p:nvSpPr>
        <p:spPr>
          <a:xfrm>
            <a:off x="657148" y="1965322"/>
            <a:ext cx="10877700" cy="115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https://drive.google.com/drive/folders/1XYHI5zW7jzhonW9jSEi2PNOZHzeOfwnl?usp=drive_link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85" name="Google Shape;85;p27"/>
          <p:cNvSpPr txBox="1"/>
          <p:nvPr/>
        </p:nvSpPr>
        <p:spPr>
          <a:xfrm>
            <a:off x="609635" y="3116717"/>
            <a:ext cx="82218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General access is set to anyone with a link can view.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01 Report and Presentation - Final report in PDF and MS WORD. Final presentation slides in PDF and PPTX.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02 CAD Design - 3 CAD files used to assemble prototype.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03 Codes - Simulink Simulation, Arduino Code, and Matlab Code.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04 Photos - Photos of prototype.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05 Videos - Proposal video and demo video.</a:t>
            </a:r>
            <a:endParaRPr sz="1600" i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</a:rPr>
              <a:t>06 Other Files - All other files related to project.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1" name="Google Shape;91;p28"/>
          <p:cNvSpPr txBox="1"/>
          <p:nvPr/>
        </p:nvSpPr>
        <p:spPr>
          <a:xfrm>
            <a:off x="83820" y="1119513"/>
            <a:ext cx="7651800" cy="50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Course Context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As part of the MXET 375 course, a final project was assigned to model, simulate, and physically replicate a chosen dynamic system using concepts from the course.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project required the use of Simulink to simulate the system, followed by the creation of a physical prototype.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Data from the prototype was then collected and compared to the simulation to assess the model's accuracy.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Chosen System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report focuses on the modeling, simulation, and dynamics of a "ball and beam" system.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The ball and beam system is a classic example used in engineering education to illustrate principles of dynamics, control theory, and system modeling.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system was ultimately chosen for its relevance to the course material and the unique challenges it presents.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Relevance and Concepts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This project was selected because it provides an excellent opportunity to apply key course concepts, such as: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Free body diagrams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Equations of motion</a:t>
            </a:r>
            <a:endParaRPr sz="1100" dirty="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dirty="0">
                <a:solidFill>
                  <a:schemeClr val="dk1"/>
                </a:solidFill>
              </a:rPr>
              <a:t>Dynamic system modeling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By designing and implementing a system capable of stabilizing a ball on a beam, essential principles like feedback loops and stability analysis are explored in depth.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Objective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The primary goal of the system is to balance a ping pong ball at the center of a beam, regardless of its initial position, using feedback control.</a:t>
            </a:r>
            <a:endParaRPr sz="1600" i="1" dirty="0">
              <a:solidFill>
                <a:srgbClr val="C00000"/>
              </a:solidFill>
            </a:endParaRPr>
          </a:p>
        </p:txBody>
      </p:sp>
      <p:pic>
        <p:nvPicPr>
          <p:cNvPr id="92" name="Google Shape;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550" y="2224451"/>
            <a:ext cx="40671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/>
          </a:p>
        </p:txBody>
      </p:sp>
      <p:pic>
        <p:nvPicPr>
          <p:cNvPr id="98" name="Google Shape;9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7200" y="1960388"/>
            <a:ext cx="6496051" cy="29372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9"/>
          <p:cNvSpPr txBox="1"/>
          <p:nvPr/>
        </p:nvSpPr>
        <p:spPr>
          <a:xfrm>
            <a:off x="76525" y="1381700"/>
            <a:ext cx="60195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The project involves a ball placed on a rotating beam, granting the ball one degree of freedom to roll along its length.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Mechanism:</a:t>
            </a:r>
            <a:r>
              <a:rPr lang="en-US" sz="1800">
                <a:solidFill>
                  <a:schemeClr val="dk1"/>
                </a:solidFill>
              </a:rPr>
              <a:t> One end of the beam is fixed, while the other is connected to a system of lever arms. These arms are driven by a servo motor that adjusts the beam's tilt angle, θ, through the rotation of a servo motor gear.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Physics:</a:t>
            </a:r>
            <a:r>
              <a:rPr lang="en-US" sz="1800">
                <a:solidFill>
                  <a:schemeClr val="dk1"/>
                </a:solidFill>
              </a:rPr>
              <a:t> Tilting the beam creates a slope, causing the ball to roll along the beam under the influence of gravity, with its motion depending on the tilt angle.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solidFill>
                  <a:schemeClr val="dk1"/>
                </a:solidFill>
              </a:rPr>
              <a:t>Objective:</a:t>
            </a:r>
            <a:r>
              <a:rPr lang="en-US" sz="1800">
                <a:solidFill>
                  <a:schemeClr val="dk1"/>
                </a:solidFill>
              </a:rPr>
              <a:t> The goal is to design and implement a control system that adjusts 𝜃 to precisely control the ball's position along the beam.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29"/>
          <p:cNvSpPr txBox="1"/>
          <p:nvPr/>
        </p:nvSpPr>
        <p:spPr>
          <a:xfrm>
            <a:off x="6289234" y="4962525"/>
            <a:ext cx="47720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Concept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Plan</a:t>
            </a:r>
            <a:endParaRPr/>
          </a:p>
        </p:txBody>
      </p:sp>
      <p:sp>
        <p:nvSpPr>
          <p:cNvPr id="106" name="Google Shape;106;p30"/>
          <p:cNvSpPr txBox="1"/>
          <p:nvPr/>
        </p:nvSpPr>
        <p:spPr>
          <a:xfrm>
            <a:off x="121920" y="1257680"/>
            <a:ext cx="6407700" cy="4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1. Mechanical Setup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Fabrication: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Construct the beam, backboard, and motor arms with precise dimensions for stability and functionality.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Ensure proper alignment of the beam to allow smooth rolling of the ball.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Hardware Integration: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Mount the servo motor securely to drive the lever arms.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Attach sensors (e.g., position or distance sensors) at appropriate locations to measure the ball's position effectively.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2. Electrical &amp; Hardware Configuration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Connections: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Connect the servo motor and sensors to the Arduino Uno, ensuring proper wiring and power supply.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Validate all electrical connections to avoid issues during debugging.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Sensor Calibration: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Configure sensors to accurately detect the ball's position on the beam.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sensor responsiveness and output consistency.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3. System Control Development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Controller Implementation: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Write Arduino code to: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Process sensor input.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Calculate the required servo angle  using a control algorithm (e.g., PID).</a:t>
            </a:r>
            <a:endParaRPr sz="900" dirty="0">
              <a:solidFill>
                <a:schemeClr val="dk1"/>
              </a:solidFill>
            </a:endParaRPr>
          </a:p>
          <a:p>
            <a:pPr marL="1371600" lvl="2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900" dirty="0">
                <a:solidFill>
                  <a:schemeClr val="dk1"/>
                </a:solidFill>
              </a:rPr>
              <a:t>Adjust the motor to tilt the beam and balance the ball at the desired position.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Testing and Debugging: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the motor control code to ensure smooth and responsive operation.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Debug integration issues between sensors, motor, and Arduino.</a:t>
            </a:r>
            <a:endParaRPr sz="1600" b="1" dirty="0"/>
          </a:p>
        </p:txBody>
      </p:sp>
      <p:sp>
        <p:nvSpPr>
          <p:cNvPr id="107" name="Google Shape;107;p30"/>
          <p:cNvSpPr txBox="1"/>
          <p:nvPr/>
        </p:nvSpPr>
        <p:spPr>
          <a:xfrm>
            <a:off x="6285780" y="1257680"/>
            <a:ext cx="5784300" cy="3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4. Simulation and Modeling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Initial Simulation: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Develop a Simulink model to simulate the system's dynamics, validating the feasibility of the control strategy.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Final Simulation: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Refine the Simulink model to include accurate system parameters (e.g., beam dimensions, ball mass, motor characteristics).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Simulate the ball’s motion in response to different control inputs, visualizing its position over time.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Compare simulation results with experimental data to validate the model.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5. Final Integration and Optimization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System Integration: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Combine mechanical, electrical, and control systems into a cohesive setup.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Test the integrated system to ensure it performs as expected.</a:t>
            </a:r>
            <a:endParaRPr sz="900" dirty="0">
              <a:solidFill>
                <a:schemeClr val="dk1"/>
              </a:solidFill>
            </a:endParaRPr>
          </a:p>
          <a:p>
            <a:pPr marL="45720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-US" sz="900" b="1" dirty="0">
                <a:solidFill>
                  <a:schemeClr val="dk1"/>
                </a:solidFill>
              </a:rPr>
              <a:t>Optimization:</a:t>
            </a:r>
            <a:endParaRPr sz="900" b="1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Fine-tune the control parameters (e.g., PID gains) to achieve smooth, precise ball balancing.</a:t>
            </a:r>
            <a:endParaRPr sz="900" dirty="0">
              <a:solidFill>
                <a:schemeClr val="dk1"/>
              </a:solidFill>
            </a:endParaRPr>
          </a:p>
          <a:p>
            <a:pPr marL="914400" lvl="1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-US" sz="900" dirty="0">
                <a:solidFill>
                  <a:schemeClr val="dk1"/>
                </a:solidFill>
              </a:rPr>
              <a:t>Address any inconsistencies between the simulation and physical system.</a:t>
            </a:r>
            <a:endParaRPr sz="900" dirty="0">
              <a:solidFill>
                <a:schemeClr val="dk1"/>
              </a:solidFill>
            </a:endParaRPr>
          </a:p>
          <a:p>
            <a:pPr marL="1371600" marR="0" lvl="0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Mechanical Design</a:t>
            </a:r>
            <a:endParaRPr/>
          </a:p>
        </p:txBody>
      </p:sp>
      <p:sp>
        <p:nvSpPr>
          <p:cNvPr id="113" name="Google Shape;113;p31"/>
          <p:cNvSpPr txBox="1"/>
          <p:nvPr/>
        </p:nvSpPr>
        <p:spPr>
          <a:xfrm>
            <a:off x="230225" y="1386825"/>
            <a:ext cx="7785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System Overview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Operation</a:t>
            </a:r>
            <a:r>
              <a:rPr lang="en-US" sz="1100">
                <a:solidFill>
                  <a:schemeClr val="dk1"/>
                </a:solidFill>
              </a:rPr>
              <a:t>: The system functions in the x and y plane, with no movement along the z-axis.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Key Components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Rigid Beam</a:t>
            </a:r>
            <a:r>
              <a:rPr lang="en-US" sz="1100">
                <a:solidFill>
                  <a:schemeClr val="dk1"/>
                </a:solidFill>
              </a:rPr>
              <a:t>: 34 cm long, mounted at one end to a pinned support.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Lever Arms</a:t>
            </a:r>
            <a:r>
              <a:rPr lang="en-US" sz="1100">
                <a:solidFill>
                  <a:schemeClr val="dk1"/>
                </a:solidFill>
              </a:rPr>
              <a:t>: 10 cm long, transferring motion from the motor to the beam.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 b="1">
                <a:solidFill>
                  <a:schemeClr val="dk1"/>
                </a:solidFill>
              </a:rPr>
              <a:t>Servo Motor</a:t>
            </a:r>
            <a:r>
              <a:rPr lang="en-US" sz="1100">
                <a:solidFill>
                  <a:schemeClr val="dk1"/>
                </a:solidFill>
              </a:rPr>
              <a:t>: 20kg.cm capacity, adjusts beam angle based on ball position.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Assembly</a:t>
            </a:r>
            <a:r>
              <a:rPr lang="en-US" sz="1100">
                <a:solidFill>
                  <a:schemeClr val="dk1"/>
                </a:solidFill>
              </a:rPr>
              <a:t>: Components were designed in CAD and fabricated via 3D printing. Secured with nuts and bolts for key joints, and super glue/duct tape for additional support.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Mechanical Operation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servo motor rotates the horizontal lever arm, which tilts the beam to control the ball’s position.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ball rolls under gravity as the beam tilts, with the motor providing precise control.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beam is supported by two pinned supports, allowing for smooth rotation with minimal friction.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Integration and Design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Precision</a:t>
            </a:r>
            <a:r>
              <a:rPr lang="en-US" sz="1100">
                <a:solidFill>
                  <a:schemeClr val="dk1"/>
                </a:solidFill>
              </a:rPr>
              <a:t>: 3D-printed components ensure consistent dimensions and robust assembly.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Stability</a:t>
            </a:r>
            <a:r>
              <a:rPr lang="en-US" sz="1100">
                <a:solidFill>
                  <a:schemeClr val="dk1"/>
                </a:solidFill>
              </a:rPr>
              <a:t>: The system design prioritizes stable connections to minimize errors during operation.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pic>
        <p:nvPicPr>
          <p:cNvPr id="114" name="Google Shape;1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5225" y="2310350"/>
            <a:ext cx="4069949" cy="2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Electrical/Electronic System Design</a:t>
            </a:r>
            <a:endParaRPr/>
          </a:p>
        </p:txBody>
      </p:sp>
      <p:sp>
        <p:nvSpPr>
          <p:cNvPr id="120" name="Google Shape;120;p32"/>
          <p:cNvSpPr txBox="1"/>
          <p:nvPr/>
        </p:nvSpPr>
        <p:spPr>
          <a:xfrm>
            <a:off x="4" y="1233800"/>
            <a:ext cx="79293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Components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5V Power Module</a:t>
            </a:r>
            <a:r>
              <a:rPr lang="en-US" sz="1100">
                <a:solidFill>
                  <a:schemeClr val="dk1"/>
                </a:solidFill>
              </a:rPr>
              <a:t>: Provides power to the servo motor and ultrasonic sensor, powered by an AC adapter.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Ultrasonic Sensor</a:t>
            </a:r>
            <a:r>
              <a:rPr lang="en-US" sz="1100">
                <a:solidFill>
                  <a:schemeClr val="dk1"/>
                </a:solidFill>
              </a:rPr>
              <a:t>: Measures the ball’s position along the beam by detecting distance.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Servo Motor</a:t>
            </a:r>
            <a:r>
              <a:rPr lang="en-US" sz="1100">
                <a:solidFill>
                  <a:schemeClr val="dk1"/>
                </a:solidFill>
              </a:rPr>
              <a:t>: Adjusts the tilt of the beam based on input from the Arduino.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b="1">
                <a:solidFill>
                  <a:schemeClr val="dk1"/>
                </a:solidFill>
              </a:rPr>
              <a:t>Arduino Uno</a:t>
            </a:r>
            <a:r>
              <a:rPr lang="en-US" sz="1100">
                <a:solidFill>
                  <a:schemeClr val="dk1"/>
                </a:solidFill>
              </a:rPr>
              <a:t>: Microcontroller that processes sensor data and controls the servo motor via PWM signals.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System Operation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ultrasonic sensor sends real-time positional data to the Arduino.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Arduino processes the data using a PID controller to calculate the motor’s required tilt angle.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servo motor adjusts the beam’s angle accordingly, maintaining the ball's balance at the center.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solidFill>
                  <a:schemeClr val="dk1"/>
                </a:solidFill>
              </a:rPr>
              <a:t>Electrical Integration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All components share a common ground to ensure stable operation.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system operates with continuous feedback, adjusting motor angles dynamically to keep the ball balanced.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i="1">
              <a:solidFill>
                <a:srgbClr val="C00000"/>
              </a:solidFill>
            </a:endParaRPr>
          </a:p>
        </p:txBody>
      </p:sp>
      <p:pic>
        <p:nvPicPr>
          <p:cNvPr id="121" name="Google Shape;1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904" y="2932246"/>
            <a:ext cx="4069949" cy="1787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Model</a:t>
            </a:r>
            <a:endParaRPr/>
          </a:p>
        </p:txBody>
      </p:sp>
      <p:sp>
        <p:nvSpPr>
          <p:cNvPr id="127" name="Google Shape;127;p33"/>
          <p:cNvSpPr txBox="1"/>
          <p:nvPr/>
        </p:nvSpPr>
        <p:spPr>
          <a:xfrm>
            <a:off x="243825" y="1268375"/>
            <a:ext cx="7530000" cy="50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General Translational Motion Equations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m</a:t>
            </a:r>
            <a:r>
              <a:rPr lang="en-US" sz="1200" dirty="0">
                <a:solidFill>
                  <a:schemeClr val="dk1"/>
                </a:solidFill>
              </a:rPr>
              <a:t>x=</a:t>
            </a:r>
            <a:r>
              <a:rPr lang="en-US" sz="1200" dirty="0" err="1">
                <a:solidFill>
                  <a:schemeClr val="dk1"/>
                </a:solidFill>
              </a:rPr>
              <a:t>ΣFx</a:t>
            </a:r>
            <a:r>
              <a:rPr lang="en-US" sz="1200" dirty="0">
                <a:solidFill>
                  <a:schemeClr val="dk1"/>
                </a:solidFill>
              </a:rPr>
              <a:t>	- General translational equation of motion.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mx=FG-Ff	- Substitute the force due to gravity and the force due to friction into right hand. side of equation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Gravitational Force Derivation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 err="1">
                <a:solidFill>
                  <a:schemeClr val="dk1"/>
                </a:solidFill>
              </a:rPr>
              <a:t>mgsin</a:t>
            </a:r>
            <a:r>
              <a:rPr lang="en-US" sz="1100" dirty="0">
                <a:solidFill>
                  <a:schemeClr val="dk1"/>
                </a:solidFill>
              </a:rPr>
              <a:t>(θ)	- Force due to gravity.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sin(θ)=h/L	- Replace sin(θ) with known quantities.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h/L=</a:t>
            </a:r>
            <a:r>
              <a:rPr lang="en-US" sz="1200" dirty="0" err="1">
                <a:solidFill>
                  <a:schemeClr val="dk1"/>
                </a:solidFill>
              </a:rPr>
              <a:t>kx</a:t>
            </a:r>
            <a:r>
              <a:rPr lang="en-US" sz="1200" dirty="0">
                <a:solidFill>
                  <a:schemeClr val="dk1"/>
                </a:solidFill>
              </a:rPr>
              <a:t>/L	- Relate h to x.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</a:rPr>
              <a:t>Frictional Force Derivation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T=</a:t>
            </a:r>
            <a:r>
              <a:rPr lang="en-US" sz="1100" dirty="0" err="1">
                <a:solidFill>
                  <a:schemeClr val="dk1"/>
                </a:solidFill>
              </a:rPr>
              <a:t>FfR</a:t>
            </a:r>
            <a:r>
              <a:rPr lang="en-US" sz="1100" dirty="0">
                <a:solidFill>
                  <a:schemeClr val="dk1"/>
                </a:solidFill>
              </a:rPr>
              <a:t>.		- Relate frictional force to torque.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</a:rPr>
              <a:t>Ff=T/R		- Rearrange torque expression.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Ia</a:t>
            </a:r>
            <a:r>
              <a:rPr lang="en-US" sz="1200" dirty="0">
                <a:solidFill>
                  <a:schemeClr val="dk1"/>
                </a:solidFill>
              </a:rPr>
              <a:t>’’=</a:t>
            </a:r>
            <a:r>
              <a:rPr lang="en-US" sz="1200" dirty="0" err="1">
                <a:solidFill>
                  <a:schemeClr val="dk1"/>
                </a:solidFill>
              </a:rPr>
              <a:t>Στ</a:t>
            </a:r>
            <a:r>
              <a:rPr lang="en-US" sz="1200" dirty="0">
                <a:solidFill>
                  <a:schemeClr val="dk1"/>
                </a:solidFill>
              </a:rPr>
              <a:t>		- General rotational equation of motion.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 err="1">
                <a:solidFill>
                  <a:schemeClr val="dk1"/>
                </a:solidFill>
              </a:rPr>
              <a:t>Ia</a:t>
            </a:r>
            <a:r>
              <a:rPr lang="en-US" sz="1200" dirty="0">
                <a:solidFill>
                  <a:schemeClr val="dk1"/>
                </a:solidFill>
              </a:rPr>
              <a:t>’’=T		- Simplify torque in terms of rotational acceleration.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a=x/R		- Relate rotational displacement to linear displacement.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</a:rPr>
              <a:t>Substitutions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 Ff=Ix’’/R2	- Substitute expressions into the frictional force formula.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   mx’’=</a:t>
            </a:r>
            <a:r>
              <a:rPr lang="en-US" sz="1200" dirty="0" err="1">
                <a:solidFill>
                  <a:schemeClr val="dk1"/>
                </a:solidFill>
              </a:rPr>
              <a:t>mgk</a:t>
            </a:r>
            <a:r>
              <a:rPr lang="en-US" sz="1200" dirty="0">
                <a:solidFill>
                  <a:schemeClr val="dk1"/>
                </a:solidFill>
              </a:rPr>
              <a:t>/L-Ix’’/R2	- Substitute gravitational force and frictional force.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 x=(mgkLm+IR2)x		- Rearrange for final equation of motion.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128" name="Google Shape;1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16" y="2272050"/>
            <a:ext cx="6138675" cy="34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890e952b_0_5"/>
          <p:cNvSpPr txBox="1"/>
          <p:nvPr/>
        </p:nvSpPr>
        <p:spPr>
          <a:xfrm>
            <a:off x="609600" y="518895"/>
            <a:ext cx="8221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Model</a:t>
            </a:r>
            <a:endParaRPr/>
          </a:p>
        </p:txBody>
      </p:sp>
      <p:pic>
        <p:nvPicPr>
          <p:cNvPr id="135" name="Google Shape;135;g31b890e952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73" y="1646441"/>
            <a:ext cx="5619750" cy="40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48FAC3-D197-EAA9-BE33-6D6BA0E5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1533370"/>
            <a:ext cx="6378899" cy="429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9E658-7772-20C8-0901-F7C9EC376521}"/>
              </a:ext>
            </a:extLst>
          </p:cNvPr>
          <p:cNvSpPr txBox="1"/>
          <p:nvPr/>
        </p:nvSpPr>
        <p:spPr>
          <a:xfrm>
            <a:off x="2135752" y="1572237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Simulink 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2390</Words>
  <Application>Microsoft Office PowerPoint</Application>
  <PresentationFormat>Widescreen</PresentationFormat>
  <Paragraphs>330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Ahmed, Abdelrahman S</dc:creator>
  <cp:lastModifiedBy>Kyle Rex</cp:lastModifiedBy>
  <cp:revision>1</cp:revision>
  <dcterms:created xsi:type="dcterms:W3CDTF">2021-12-23T05:15:14Z</dcterms:created>
  <dcterms:modified xsi:type="dcterms:W3CDTF">2024-12-03T20:11:47Z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</Properties>
</file>