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77" r:id="rId6"/>
    <p:sldId id="278" r:id="rId7"/>
    <p:sldId id="272" r:id="rId8"/>
    <p:sldId id="273" r:id="rId9"/>
    <p:sldId id="279" r:id="rId10"/>
    <p:sldId id="280" r:id="rId11"/>
    <p:sldId id="281" r:id="rId12"/>
    <p:sldId id="282" r:id="rId13"/>
    <p:sldId id="287" r:id="rId14"/>
    <p:sldId id="286" r:id="rId15"/>
    <p:sldId id="284" r:id="rId16"/>
    <p:sldId id="285" r:id="rId17"/>
    <p:sldId id="274" r:id="rId18"/>
    <p:sldId id="275" r:id="rId19"/>
    <p:sldId id="28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5w5QYqBrXAoJY9jQU2Z/hkNCG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xxxxxxxxxxxxxxxxx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drive/xxxxxxxxxxxxxxxxx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600075" y="5330246"/>
            <a:ext cx="109728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Section # - Group #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Student 1, Student 2, Student 3, Student 4</a:t>
            </a:r>
          </a:p>
        </p:txBody>
      </p:sp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7910BC62-0050-0B54-F30A-4297405E32BA}"/>
              </a:ext>
            </a:extLst>
          </p:cNvPr>
          <p:cNvSpPr txBox="1"/>
          <p:nvPr/>
        </p:nvSpPr>
        <p:spPr>
          <a:xfrm>
            <a:off x="3291302" y="3611132"/>
            <a:ext cx="5609395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accent6">
                    <a:lumMod val="50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Final Project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Project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4021-6E0C-3B4B-C4EC-4A9E51758FB9}"/>
              </a:ext>
            </a:extLst>
          </p:cNvPr>
          <p:cNvSpPr txBox="1">
            <a:spLocks/>
          </p:cNvSpPr>
          <p:nvPr/>
        </p:nvSpPr>
        <p:spPr>
          <a:xfrm>
            <a:off x="609600" y="518895"/>
            <a:ext cx="8221884" cy="492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F70B8-23DA-72BB-FF5F-FF92D967D509}"/>
              </a:ext>
            </a:extLst>
          </p:cNvPr>
          <p:cNvSpPr txBox="1"/>
          <p:nvPr/>
        </p:nvSpPr>
        <p:spPr>
          <a:xfrm>
            <a:off x="7461246" y="1386820"/>
            <a:ext cx="4111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Max Two slides</a:t>
            </a:r>
          </a:p>
          <a:p>
            <a:r>
              <a:rPr lang="en-US" sz="1600" i="1" dirty="0">
                <a:solidFill>
                  <a:srgbClr val="C00000"/>
                </a:solidFill>
              </a:rPr>
              <a:t>You can combine simulation and experiment is the same graphs</a:t>
            </a:r>
          </a:p>
        </p:txBody>
      </p:sp>
    </p:spTree>
    <p:extLst>
      <p:ext uri="{BB962C8B-B14F-4D97-AF65-F5344CB8AC3E}">
        <p14:creationId xmlns:p14="http://schemas.microsoft.com/office/powerpoint/2010/main" val="392745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4021-6E0C-3B4B-C4EC-4A9E51758FB9}"/>
              </a:ext>
            </a:extLst>
          </p:cNvPr>
          <p:cNvSpPr txBox="1">
            <a:spLocks/>
          </p:cNvSpPr>
          <p:nvPr/>
        </p:nvSpPr>
        <p:spPr>
          <a:xfrm>
            <a:off x="609600" y="518895"/>
            <a:ext cx="8221884" cy="492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 Video: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64BB7-62EF-1CE7-D646-A26106532AF7}"/>
              </a:ext>
            </a:extLst>
          </p:cNvPr>
          <p:cNvSpPr txBox="1"/>
          <p:nvPr/>
        </p:nvSpPr>
        <p:spPr>
          <a:xfrm>
            <a:off x="609598" y="1380551"/>
            <a:ext cx="4686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Experiment Video: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32EA1-9CD9-BF9B-4FA4-A1C1D4F4FB8B}"/>
              </a:ext>
            </a:extLst>
          </p:cNvPr>
          <p:cNvSpPr txBox="1"/>
          <p:nvPr/>
        </p:nvSpPr>
        <p:spPr>
          <a:xfrm>
            <a:off x="609598" y="2215872"/>
            <a:ext cx="108775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hlinkClick r:id="rId2"/>
              </a:rPr>
              <a:t>https://youtube.com/xxxxxxxxxxxxxxxxx</a:t>
            </a:r>
            <a:r>
              <a:rPr lang="en-US" sz="32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132AD-4908-BFC5-EFEB-49356C5EDD41}"/>
              </a:ext>
            </a:extLst>
          </p:cNvPr>
          <p:cNvSpPr txBox="1"/>
          <p:nvPr/>
        </p:nvSpPr>
        <p:spPr>
          <a:xfrm>
            <a:off x="609598" y="3160567"/>
            <a:ext cx="82218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Do not import the video.</a:t>
            </a:r>
          </a:p>
        </p:txBody>
      </p:sp>
    </p:spTree>
    <p:extLst>
      <p:ext uri="{BB962C8B-B14F-4D97-AF65-F5344CB8AC3E}">
        <p14:creationId xmlns:p14="http://schemas.microsoft.com/office/powerpoint/2010/main" val="283075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4021-6E0C-3B4B-C4EC-4A9E51758FB9}"/>
              </a:ext>
            </a:extLst>
          </p:cNvPr>
          <p:cNvSpPr txBox="1">
            <a:spLocks/>
          </p:cNvSpPr>
          <p:nvPr/>
        </p:nvSpPr>
        <p:spPr>
          <a:xfrm>
            <a:off x="609600" y="518895"/>
            <a:ext cx="8221884" cy="492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F70B8-23DA-72BB-FF5F-FF92D967D509}"/>
              </a:ext>
            </a:extLst>
          </p:cNvPr>
          <p:cNvSpPr txBox="1"/>
          <p:nvPr/>
        </p:nvSpPr>
        <p:spPr>
          <a:xfrm>
            <a:off x="7461246" y="1386820"/>
            <a:ext cx="4111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Max Two slides</a:t>
            </a:r>
          </a:p>
        </p:txBody>
      </p:sp>
    </p:spTree>
    <p:extLst>
      <p:ext uri="{BB962C8B-B14F-4D97-AF65-F5344CB8AC3E}">
        <p14:creationId xmlns:p14="http://schemas.microsoft.com/office/powerpoint/2010/main" val="167386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4021-6E0C-3B4B-C4EC-4A9E51758FB9}"/>
              </a:ext>
            </a:extLst>
          </p:cNvPr>
          <p:cNvSpPr txBox="1">
            <a:spLocks/>
          </p:cNvSpPr>
          <p:nvPr/>
        </p:nvSpPr>
        <p:spPr>
          <a:xfrm>
            <a:off x="609600" y="518895"/>
            <a:ext cx="8221884" cy="492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F70B8-23DA-72BB-FF5F-FF92D967D509}"/>
              </a:ext>
            </a:extLst>
          </p:cNvPr>
          <p:cNvSpPr txBox="1"/>
          <p:nvPr/>
        </p:nvSpPr>
        <p:spPr>
          <a:xfrm>
            <a:off x="7461246" y="1386820"/>
            <a:ext cx="4111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Max one slides</a:t>
            </a:r>
          </a:p>
        </p:txBody>
      </p:sp>
    </p:spTree>
    <p:extLst>
      <p:ext uri="{BB962C8B-B14F-4D97-AF65-F5344CB8AC3E}">
        <p14:creationId xmlns:p14="http://schemas.microsoft.com/office/powerpoint/2010/main" val="929639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4021-6E0C-3B4B-C4EC-4A9E51758FB9}"/>
              </a:ext>
            </a:extLst>
          </p:cNvPr>
          <p:cNvSpPr txBox="1">
            <a:spLocks/>
          </p:cNvSpPr>
          <p:nvPr/>
        </p:nvSpPr>
        <p:spPr>
          <a:xfrm>
            <a:off x="609600" y="518895"/>
            <a:ext cx="8221884" cy="492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Work</a:t>
            </a:r>
          </a:p>
        </p:txBody>
      </p:sp>
      <p:graphicFrame>
        <p:nvGraphicFramePr>
          <p:cNvPr id="3" name="Google Shape;84;p17">
            <a:extLst>
              <a:ext uri="{FF2B5EF4-FFF2-40B4-BE49-F238E27FC236}">
                <a16:creationId xmlns:a16="http://schemas.microsoft.com/office/drawing/2014/main" id="{BB5CAB04-E739-E3F8-FF99-1C9E16C576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369593"/>
              </p:ext>
            </p:extLst>
          </p:nvPr>
        </p:nvGraphicFramePr>
        <p:xfrm>
          <a:off x="595312" y="1431470"/>
          <a:ext cx="11001375" cy="46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6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tx1"/>
                          </a:solidFill>
                        </a:rPr>
                        <a:t>Assignments</a:t>
                      </a:r>
                      <a:endParaRPr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Student 1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2.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563407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Student 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2.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452302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Student 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2.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002932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Student 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2.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510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31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4021-6E0C-3B4B-C4EC-4A9E51758FB9}"/>
              </a:ext>
            </a:extLst>
          </p:cNvPr>
          <p:cNvSpPr txBox="1">
            <a:spLocks/>
          </p:cNvSpPr>
          <p:nvPr/>
        </p:nvSpPr>
        <p:spPr>
          <a:xfrm>
            <a:off x="609600" y="518895"/>
            <a:ext cx="8221884" cy="492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</a:p>
        </p:txBody>
      </p:sp>
      <p:graphicFrame>
        <p:nvGraphicFramePr>
          <p:cNvPr id="3" name="Google Shape;90;p18">
            <a:extLst>
              <a:ext uri="{FF2B5EF4-FFF2-40B4-BE49-F238E27FC236}">
                <a16:creationId xmlns:a16="http://schemas.microsoft.com/office/drawing/2014/main" id="{62B5E6D6-65C6-6429-BCB2-27536992CF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718828"/>
              </p:ext>
            </p:extLst>
          </p:nvPr>
        </p:nvGraphicFramePr>
        <p:xfrm>
          <a:off x="609599" y="1463987"/>
          <a:ext cx="10963268" cy="435704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8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837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11019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Task #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TASK TITLE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TASK OWNER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START DATE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DUE DATE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Week 1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WEEK 2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WEEK 3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W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S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S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M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W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R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F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S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S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M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14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1.1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1.2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1.3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647963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2.1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2.2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2.3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3.1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3.2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3.3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972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74808CE4-2A9E-4A95-59E2-68233A3E9C59}"/>
              </a:ext>
            </a:extLst>
          </p:cNvPr>
          <p:cNvSpPr txBox="1"/>
          <p:nvPr/>
        </p:nvSpPr>
        <p:spPr>
          <a:xfrm>
            <a:off x="3291300" y="3001530"/>
            <a:ext cx="560939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4902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4021-6E0C-3B4B-C4EC-4A9E51758FB9}"/>
              </a:ext>
            </a:extLst>
          </p:cNvPr>
          <p:cNvSpPr txBox="1">
            <a:spLocks/>
          </p:cNvSpPr>
          <p:nvPr/>
        </p:nvSpPr>
        <p:spPr>
          <a:xfrm>
            <a:off x="609600" y="518895"/>
            <a:ext cx="8221884" cy="492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Links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64BB7-62EF-1CE7-D646-A26106532AF7}"/>
              </a:ext>
            </a:extLst>
          </p:cNvPr>
          <p:cNvSpPr txBox="1"/>
          <p:nvPr/>
        </p:nvSpPr>
        <p:spPr>
          <a:xfrm>
            <a:off x="609598" y="1380551"/>
            <a:ext cx="4686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Team Folder Link: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32EA1-9CD9-BF9B-4FA4-A1C1D4F4FB8B}"/>
              </a:ext>
            </a:extLst>
          </p:cNvPr>
          <p:cNvSpPr txBox="1"/>
          <p:nvPr/>
        </p:nvSpPr>
        <p:spPr>
          <a:xfrm>
            <a:off x="609598" y="2215872"/>
            <a:ext cx="108775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hlinkClick r:id="rId2"/>
              </a:rPr>
              <a:t>https://drive.google.com/drive/xxxxxxxxxxxxxxxxx</a:t>
            </a:r>
            <a:r>
              <a:rPr lang="en-US" sz="32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132AD-4908-BFC5-EFEB-49356C5EDD41}"/>
              </a:ext>
            </a:extLst>
          </p:cNvPr>
          <p:cNvSpPr txBox="1"/>
          <p:nvPr/>
        </p:nvSpPr>
        <p:spPr>
          <a:xfrm>
            <a:off x="609598" y="3160567"/>
            <a:ext cx="82218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You must upload the following to your folder: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C00000"/>
                </a:solidFill>
              </a:rPr>
              <a:t>Final report in PDF and MS WORD.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C00000"/>
                </a:solidFill>
              </a:rPr>
              <a:t>Final presentation slides in PDF and PPTX.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C00000"/>
                </a:solidFill>
              </a:rPr>
              <a:t>Project Videos (all related videos to the project).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C00000"/>
                </a:solidFill>
              </a:rPr>
              <a:t>Folder organization and clarity of file names will be graded.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C00000"/>
                </a:solidFill>
              </a:rPr>
              <a:t>Modify the share option --&gt; Anyone with the link --&gt; Viewer.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A4B0B6-240A-B826-6AAC-4D9151BBA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099" y="4823962"/>
            <a:ext cx="3829050" cy="1313890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05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4021-6E0C-3B4B-C4EC-4A9E51758FB9}"/>
              </a:ext>
            </a:extLst>
          </p:cNvPr>
          <p:cNvSpPr txBox="1">
            <a:spLocks/>
          </p:cNvSpPr>
          <p:nvPr/>
        </p:nvSpPr>
        <p:spPr>
          <a:xfrm>
            <a:off x="609600" y="518895"/>
            <a:ext cx="8221884" cy="492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5FD0E-3F9E-0C85-82C3-596A89780D43}"/>
              </a:ext>
            </a:extLst>
          </p:cNvPr>
          <p:cNvSpPr txBox="1"/>
          <p:nvPr/>
        </p:nvSpPr>
        <p:spPr>
          <a:xfrm>
            <a:off x="609600" y="1396422"/>
            <a:ext cx="61698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C00000"/>
                </a:solidFill>
              </a:rPr>
              <a:t>Max 1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C00000"/>
                </a:solidFill>
              </a:rPr>
              <a:t>Describe the problem or the need.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C00000"/>
                </a:solidFill>
              </a:rPr>
              <a:t>Add visuals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C00000"/>
                </a:solidFill>
              </a:rPr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190414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4021-6E0C-3B4B-C4EC-4A9E51758FB9}"/>
              </a:ext>
            </a:extLst>
          </p:cNvPr>
          <p:cNvSpPr txBox="1">
            <a:spLocks/>
          </p:cNvSpPr>
          <p:nvPr/>
        </p:nvSpPr>
        <p:spPr>
          <a:xfrm>
            <a:off x="609600" y="518895"/>
            <a:ext cx="8221884" cy="492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</a:p>
        </p:txBody>
      </p:sp>
      <p:pic>
        <p:nvPicPr>
          <p:cNvPr id="6" name="Google Shape;78;p16">
            <a:extLst>
              <a:ext uri="{FF2B5EF4-FFF2-40B4-BE49-F238E27FC236}">
                <a16:creationId xmlns:a16="http://schemas.microsoft.com/office/drawing/2014/main" id="{657C4DC1-9D91-03DC-6B11-1B40F2AC048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68092" y="2014682"/>
            <a:ext cx="5814308" cy="28286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4F5C2-4445-86DE-EE81-E9F2FAF838D2}"/>
              </a:ext>
            </a:extLst>
          </p:cNvPr>
          <p:cNvSpPr txBox="1"/>
          <p:nvPr/>
        </p:nvSpPr>
        <p:spPr>
          <a:xfrm>
            <a:off x="609600" y="1381691"/>
            <a:ext cx="478155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Description 1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Description 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Description 3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Description 4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Description 5</a:t>
            </a:r>
          </a:p>
        </p:txBody>
      </p:sp>
      <p:sp>
        <p:nvSpPr>
          <p:cNvPr id="9" name="Google Shape;89;p1">
            <a:extLst>
              <a:ext uri="{FF2B5EF4-FFF2-40B4-BE49-F238E27FC236}">
                <a16:creationId xmlns:a16="http://schemas.microsoft.com/office/drawing/2014/main" id="{F2135F30-BB5C-9B79-9AD1-6D01119F1E94}"/>
              </a:ext>
            </a:extLst>
          </p:cNvPr>
          <p:cNvSpPr txBox="1"/>
          <p:nvPr/>
        </p:nvSpPr>
        <p:spPr>
          <a:xfrm>
            <a:off x="6289234" y="4962525"/>
            <a:ext cx="47720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+mj-lt"/>
                <a:ea typeface="Cambria"/>
                <a:cs typeface="Cambria"/>
                <a:sym typeface="Cambria"/>
              </a:rPr>
              <a:t>Project Concept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21165-2B55-4727-A818-3322378D8D35}"/>
              </a:ext>
            </a:extLst>
          </p:cNvPr>
          <p:cNvSpPr txBox="1"/>
          <p:nvPr/>
        </p:nvSpPr>
        <p:spPr>
          <a:xfrm>
            <a:off x="609600" y="3935710"/>
            <a:ext cx="3670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C00000"/>
                </a:solidFill>
              </a:rPr>
              <a:t>Max 1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C00000"/>
                </a:solidFill>
              </a:rPr>
              <a:t>Describe the project objectives</a:t>
            </a:r>
          </a:p>
        </p:txBody>
      </p:sp>
    </p:spTree>
    <p:extLst>
      <p:ext uri="{BB962C8B-B14F-4D97-AF65-F5344CB8AC3E}">
        <p14:creationId xmlns:p14="http://schemas.microsoft.com/office/powerpoint/2010/main" val="68368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4021-6E0C-3B4B-C4EC-4A9E51758FB9}"/>
              </a:ext>
            </a:extLst>
          </p:cNvPr>
          <p:cNvSpPr txBox="1">
            <a:spLocks/>
          </p:cNvSpPr>
          <p:nvPr/>
        </p:nvSpPr>
        <p:spPr>
          <a:xfrm>
            <a:off x="609600" y="518895"/>
            <a:ext cx="8221884" cy="492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 Plan</a:t>
            </a:r>
          </a:p>
        </p:txBody>
      </p:sp>
      <p:sp>
        <p:nvSpPr>
          <p:cNvPr id="3" name="Google Shape;71;p15">
            <a:extLst>
              <a:ext uri="{FF2B5EF4-FFF2-40B4-BE49-F238E27FC236}">
                <a16:creationId xmlns:a16="http://schemas.microsoft.com/office/drawing/2014/main" id="{87E64B3C-940F-7DD0-E37D-0DA264F01418}"/>
              </a:ext>
            </a:extLst>
          </p:cNvPr>
          <p:cNvSpPr txBox="1">
            <a:spLocks/>
          </p:cNvSpPr>
          <p:nvPr/>
        </p:nvSpPr>
        <p:spPr>
          <a:xfrm>
            <a:off x="311699" y="1395374"/>
            <a:ext cx="6486265" cy="4339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>
              <a:buSzPts val="1600"/>
              <a:buFont typeface="Arial"/>
              <a:buChar char="-"/>
            </a:pPr>
            <a:r>
              <a:rPr lang="en-US" sz="1800" b="1" dirty="0"/>
              <a:t>Mechanical</a:t>
            </a:r>
          </a:p>
          <a:p>
            <a:pPr marL="1371600" indent="-330200">
              <a:buSzPts val="1600"/>
              <a:buFont typeface="Arial"/>
              <a:buAutoNum type="arabicPeriod"/>
            </a:pPr>
            <a:r>
              <a:rPr lang="en-US" sz="1800" dirty="0"/>
              <a:t>Task 1</a:t>
            </a:r>
          </a:p>
          <a:p>
            <a:pPr marL="1371600" indent="-330200">
              <a:buSzPts val="1600"/>
              <a:buFont typeface="Arial"/>
              <a:buAutoNum type="arabicPeriod"/>
            </a:pPr>
            <a:r>
              <a:rPr lang="en-US" sz="1800" dirty="0"/>
              <a:t>Task 2</a:t>
            </a:r>
          </a:p>
          <a:p>
            <a:pPr marL="1371600" indent="-330200">
              <a:buSzPts val="1600"/>
              <a:buFont typeface="Arial"/>
              <a:buAutoNum type="arabicPeriod"/>
            </a:pPr>
            <a:r>
              <a:rPr lang="en-US" sz="1800" dirty="0"/>
              <a:t>Task 3</a:t>
            </a:r>
          </a:p>
          <a:p>
            <a:pPr marL="1371600" indent="-330200">
              <a:buSzPts val="1600"/>
              <a:buFont typeface="Arial"/>
              <a:buAutoNum type="arabicPeriod"/>
            </a:pPr>
            <a:endParaRPr lang="en-US" sz="1800" dirty="0"/>
          </a:p>
          <a:p>
            <a:pPr marL="457200" indent="-330200">
              <a:buSzPts val="1600"/>
              <a:buFont typeface="Arial"/>
              <a:buChar char="-"/>
            </a:pPr>
            <a:r>
              <a:rPr lang="en-US" sz="1800" b="1" dirty="0"/>
              <a:t>Electrical &amp; Computer</a:t>
            </a:r>
          </a:p>
          <a:p>
            <a:pPr marL="1371600" indent="-330200">
              <a:buSzPts val="1600"/>
              <a:buFont typeface="Arial"/>
              <a:buAutoNum type="arabicPeriod"/>
            </a:pPr>
            <a:r>
              <a:rPr lang="en-US" sz="1800" dirty="0"/>
              <a:t>Task 1</a:t>
            </a:r>
          </a:p>
          <a:p>
            <a:pPr marL="1371600" indent="-330200">
              <a:buSzPts val="1600"/>
              <a:buFont typeface="Arial"/>
              <a:buAutoNum type="arabicPeriod"/>
            </a:pPr>
            <a:r>
              <a:rPr lang="en-US" sz="1800" dirty="0"/>
              <a:t>Task 2</a:t>
            </a:r>
          </a:p>
          <a:p>
            <a:pPr marL="1371600" indent="-330200">
              <a:buSzPts val="1600"/>
              <a:buFont typeface="Arial"/>
              <a:buAutoNum type="arabicPeriod"/>
            </a:pPr>
            <a:r>
              <a:rPr lang="en-US" sz="1800" dirty="0"/>
              <a:t>Task 3</a:t>
            </a:r>
          </a:p>
          <a:p>
            <a:pPr marL="457200" indent="-330200">
              <a:buSzPts val="1600"/>
              <a:buFont typeface="Arial"/>
              <a:buChar char="-"/>
            </a:pPr>
            <a:endParaRPr lang="en-US" sz="1800" dirty="0"/>
          </a:p>
          <a:p>
            <a:pPr marL="457200" indent="-330200">
              <a:buSzPts val="1600"/>
              <a:buFont typeface="Arial"/>
              <a:buChar char="-"/>
            </a:pPr>
            <a:r>
              <a:rPr lang="en-US" sz="1800" b="1" dirty="0"/>
              <a:t>Simulation &amp; Experiment</a:t>
            </a:r>
          </a:p>
          <a:p>
            <a:pPr marL="1371600" indent="-330200">
              <a:buSzPts val="1600"/>
              <a:buFont typeface="Arial"/>
              <a:buAutoNum type="arabicPeriod"/>
            </a:pPr>
            <a:r>
              <a:rPr lang="en-US" sz="1800" dirty="0"/>
              <a:t>Task 1</a:t>
            </a:r>
          </a:p>
          <a:p>
            <a:pPr marL="1371600" indent="-330200">
              <a:buSzPts val="1600"/>
              <a:buFont typeface="Arial"/>
              <a:buAutoNum type="arabicPeriod"/>
            </a:pPr>
            <a:r>
              <a:rPr lang="en-US" sz="1800" dirty="0"/>
              <a:t>Task 2</a:t>
            </a:r>
          </a:p>
          <a:p>
            <a:pPr marL="1371600" indent="-330200">
              <a:buSzPts val="1600"/>
              <a:buFont typeface="Arial"/>
              <a:buAutoNum type="arabicPeriod"/>
            </a:pPr>
            <a:r>
              <a:rPr lang="en-US" sz="1800" dirty="0"/>
              <a:t>Task 3</a:t>
            </a:r>
          </a:p>
          <a:p>
            <a:pPr marL="1371600" indent="-330200">
              <a:buSzPts val="1600"/>
              <a:buFont typeface="Arial"/>
              <a:buAutoNum type="arabicPeriod"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A49B5-621C-DB5C-3091-E7BF4AD0BCE8}"/>
              </a:ext>
            </a:extLst>
          </p:cNvPr>
          <p:cNvSpPr txBox="1"/>
          <p:nvPr/>
        </p:nvSpPr>
        <p:spPr>
          <a:xfrm>
            <a:off x="7461246" y="1386820"/>
            <a:ext cx="4111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Describe the actual implementation plan. </a:t>
            </a:r>
          </a:p>
          <a:p>
            <a:r>
              <a:rPr lang="en-US" sz="1600" i="1" dirty="0">
                <a:solidFill>
                  <a:srgbClr val="C00000"/>
                </a:solidFill>
              </a:rPr>
              <a:t>It may be different than your proposal.</a:t>
            </a:r>
          </a:p>
        </p:txBody>
      </p:sp>
    </p:spTree>
    <p:extLst>
      <p:ext uri="{BB962C8B-B14F-4D97-AF65-F5344CB8AC3E}">
        <p14:creationId xmlns:p14="http://schemas.microsoft.com/office/powerpoint/2010/main" val="297034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4021-6E0C-3B4B-C4EC-4A9E51758FB9}"/>
              </a:ext>
            </a:extLst>
          </p:cNvPr>
          <p:cNvSpPr txBox="1">
            <a:spLocks/>
          </p:cNvSpPr>
          <p:nvPr/>
        </p:nvSpPr>
        <p:spPr>
          <a:xfrm>
            <a:off x="609600" y="518895"/>
            <a:ext cx="8221884" cy="492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Mechanical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7B12C-077A-7ACD-FAB3-9C6C2F317AE1}"/>
              </a:ext>
            </a:extLst>
          </p:cNvPr>
          <p:cNvSpPr txBox="1"/>
          <p:nvPr/>
        </p:nvSpPr>
        <p:spPr>
          <a:xfrm>
            <a:off x="7461246" y="1386820"/>
            <a:ext cx="4111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Max one slide</a:t>
            </a:r>
          </a:p>
          <a:p>
            <a:r>
              <a:rPr lang="en-US" sz="1600" i="1" dirty="0">
                <a:solidFill>
                  <a:srgbClr val="C00000"/>
                </a:solidFill>
              </a:rPr>
              <a:t>Add visuals with labels</a:t>
            </a:r>
          </a:p>
        </p:txBody>
      </p:sp>
    </p:spTree>
    <p:extLst>
      <p:ext uri="{BB962C8B-B14F-4D97-AF65-F5344CB8AC3E}">
        <p14:creationId xmlns:p14="http://schemas.microsoft.com/office/powerpoint/2010/main" val="29317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4021-6E0C-3B4B-C4EC-4A9E51758FB9}"/>
              </a:ext>
            </a:extLst>
          </p:cNvPr>
          <p:cNvSpPr txBox="1">
            <a:spLocks/>
          </p:cNvSpPr>
          <p:nvPr/>
        </p:nvSpPr>
        <p:spPr>
          <a:xfrm>
            <a:off x="609600" y="518895"/>
            <a:ext cx="8221884" cy="492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Electrical/Electronic System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C3E0C-7397-645A-9EFE-224A8BD71561}"/>
              </a:ext>
            </a:extLst>
          </p:cNvPr>
          <p:cNvSpPr txBox="1"/>
          <p:nvPr/>
        </p:nvSpPr>
        <p:spPr>
          <a:xfrm>
            <a:off x="7461246" y="1386820"/>
            <a:ext cx="4111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Max one slide</a:t>
            </a:r>
          </a:p>
          <a:p>
            <a:r>
              <a:rPr lang="en-US" sz="1600" i="1" dirty="0">
                <a:solidFill>
                  <a:srgbClr val="C00000"/>
                </a:solidFill>
              </a:rPr>
              <a:t>Add visuals with labels</a:t>
            </a:r>
          </a:p>
        </p:txBody>
      </p:sp>
    </p:spTree>
    <p:extLst>
      <p:ext uri="{BB962C8B-B14F-4D97-AF65-F5344CB8AC3E}">
        <p14:creationId xmlns:p14="http://schemas.microsoft.com/office/powerpoint/2010/main" val="104230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4021-6E0C-3B4B-C4EC-4A9E51758FB9}"/>
              </a:ext>
            </a:extLst>
          </p:cNvPr>
          <p:cNvSpPr txBox="1">
            <a:spLocks/>
          </p:cNvSpPr>
          <p:nvPr/>
        </p:nvSpPr>
        <p:spPr>
          <a:xfrm>
            <a:off x="609600" y="518895"/>
            <a:ext cx="8221884" cy="492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Mathematical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B78727-5DDD-DDCE-641B-EAAE27FC4F76}"/>
              </a:ext>
            </a:extLst>
          </p:cNvPr>
          <p:cNvSpPr txBox="1"/>
          <p:nvPr/>
        </p:nvSpPr>
        <p:spPr>
          <a:xfrm>
            <a:off x="7461246" y="1386820"/>
            <a:ext cx="4111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Max 3 slides</a:t>
            </a:r>
          </a:p>
          <a:p>
            <a:r>
              <a:rPr lang="en-US" sz="1600" i="1" dirty="0">
                <a:solidFill>
                  <a:srgbClr val="C00000"/>
                </a:solidFill>
              </a:rPr>
              <a:t>Add the model equations</a:t>
            </a:r>
          </a:p>
          <a:p>
            <a:r>
              <a:rPr lang="en-US" sz="1600" i="1" dirty="0">
                <a:solidFill>
                  <a:srgbClr val="C00000"/>
                </a:solidFill>
              </a:rPr>
              <a:t>Define all the variables/constants</a:t>
            </a:r>
          </a:p>
        </p:txBody>
      </p:sp>
    </p:spTree>
    <p:extLst>
      <p:ext uri="{BB962C8B-B14F-4D97-AF65-F5344CB8AC3E}">
        <p14:creationId xmlns:p14="http://schemas.microsoft.com/office/powerpoint/2010/main" val="30776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4021-6E0C-3B4B-C4EC-4A9E51758FB9}"/>
              </a:ext>
            </a:extLst>
          </p:cNvPr>
          <p:cNvSpPr txBox="1">
            <a:spLocks/>
          </p:cNvSpPr>
          <p:nvPr/>
        </p:nvSpPr>
        <p:spPr>
          <a:xfrm>
            <a:off x="609600" y="518895"/>
            <a:ext cx="8221884" cy="492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Simulation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F70B8-23DA-72BB-FF5F-FF92D967D509}"/>
              </a:ext>
            </a:extLst>
          </p:cNvPr>
          <p:cNvSpPr txBox="1"/>
          <p:nvPr/>
        </p:nvSpPr>
        <p:spPr>
          <a:xfrm>
            <a:off x="7461246" y="1386820"/>
            <a:ext cx="4111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Max Two slides</a:t>
            </a:r>
          </a:p>
          <a:p>
            <a:r>
              <a:rPr lang="en-US" sz="1600" i="1" dirty="0">
                <a:solidFill>
                  <a:srgbClr val="C00000"/>
                </a:solidFill>
              </a:rPr>
              <a:t>You can combine simulation and experiment is the same graphs</a:t>
            </a:r>
          </a:p>
        </p:txBody>
      </p:sp>
    </p:spTree>
    <p:extLst>
      <p:ext uri="{BB962C8B-B14F-4D97-AF65-F5344CB8AC3E}">
        <p14:creationId xmlns:p14="http://schemas.microsoft.com/office/powerpoint/2010/main" val="130857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1B60D2A8DAD245BFF90DF54144CC7F" ma:contentTypeVersion="11" ma:contentTypeDescription="Create a new document." ma:contentTypeScope="" ma:versionID="0d2717a9e256dd37ac92a7f6341e5779">
  <xsd:schema xmlns:xsd="http://www.w3.org/2001/XMLSchema" xmlns:xs="http://www.w3.org/2001/XMLSchema" xmlns:p="http://schemas.microsoft.com/office/2006/metadata/properties" xmlns:ns2="919f609d-0f72-41fa-aaee-0973b3077d0a" xmlns:ns3="2e030e0f-5245-4dbf-9373-620ab9e7a3b5" targetNamespace="http://schemas.microsoft.com/office/2006/metadata/properties" ma:root="true" ma:fieldsID="54406ab0b8a0a5b96c8e4cdd5a8cdf81" ns2:_="" ns3:_="">
    <xsd:import namespace="919f609d-0f72-41fa-aaee-0973b3077d0a"/>
    <xsd:import namespace="2e030e0f-5245-4dbf-9373-620ab9e7a3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9f609d-0f72-41fa-aaee-0973b3077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28e5b72-a11e-43e4-996b-2cb2b326d1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030e0f-5245-4dbf-9373-620ab9e7a3b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c359eb11-74b8-4146-bc61-44de16a34bf3}" ma:internalName="TaxCatchAll" ma:showField="CatchAllData" ma:web="2e030e0f-5245-4dbf-9373-620ab9e7a3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19f609d-0f72-41fa-aaee-0973b3077d0a">
      <Terms xmlns="http://schemas.microsoft.com/office/infopath/2007/PartnerControls"/>
    </lcf76f155ced4ddcb4097134ff3c332f>
    <TaxCatchAll xmlns="2e030e0f-5245-4dbf-9373-620ab9e7a3b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21BED3-E86E-437F-A8AE-831699D52D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9f609d-0f72-41fa-aaee-0973b3077d0a"/>
    <ds:schemaRef ds:uri="2e030e0f-5245-4dbf-9373-620ab9e7a3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787A64-58FA-4259-8869-F55D5CB6E298}">
  <ds:schemaRefs>
    <ds:schemaRef ds:uri="http://schemas.microsoft.com/office/2006/metadata/properties"/>
    <ds:schemaRef ds:uri="http://schemas.microsoft.com/office/infopath/2007/PartnerControls"/>
    <ds:schemaRef ds:uri="919f609d-0f72-41fa-aaee-0973b3077d0a"/>
    <ds:schemaRef ds:uri="2e030e0f-5245-4dbf-9373-620ab9e7a3b5"/>
  </ds:schemaRefs>
</ds:datastoreItem>
</file>

<file path=customXml/itemProps3.xml><?xml version="1.0" encoding="utf-8"?>
<ds:datastoreItem xmlns:ds="http://schemas.openxmlformats.org/officeDocument/2006/customXml" ds:itemID="{DBB520E3-1E1B-4CF1-A68E-09E0BEA3B9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372</Words>
  <Application>Microsoft Office PowerPoint</Application>
  <PresentationFormat>Widescreen</PresentationFormat>
  <Paragraphs>148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Ahmed, Abdelrahman S</dc:creator>
  <cp:lastModifiedBy>Kyle Rex</cp:lastModifiedBy>
  <cp:revision>13</cp:revision>
  <dcterms:created xsi:type="dcterms:W3CDTF">2021-12-23T05:15:14Z</dcterms:created>
  <dcterms:modified xsi:type="dcterms:W3CDTF">2024-11-01T15:46:38Z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0x010100961B60D2A8DAD245BFF90DF54144CC7F</vt:lpwstr>
  </property>
</Properties>
</file>