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61" r:id="rId4"/>
    <p:sldId id="265" r:id="rId5"/>
    <p:sldId id="263" r:id="rId6"/>
    <p:sldId id="264" r:id="rId7"/>
    <p:sldId id="262" r:id="rId8"/>
    <p:sldId id="269" r:id="rId9"/>
    <p:sldId id="270" r:id="rId10"/>
    <p:sldId id="276" r:id="rId11"/>
    <p:sldId id="274" r:id="rId12"/>
    <p:sldId id="27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ртем Коргин" initials="АК" lastIdx="1" clrIdx="0">
    <p:extLst>
      <p:ext uri="{19B8F6BF-5375-455C-9EA6-DF929625EA0E}">
        <p15:presenceInfo xmlns:p15="http://schemas.microsoft.com/office/powerpoint/2012/main" userId="7a7ec6471466e3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8" autoAdjust="0"/>
    <p:restoredTop sz="59077"/>
  </p:normalViewPr>
  <p:slideViewPr>
    <p:cSldViewPr snapToGrid="0">
      <p:cViewPr varScale="1">
        <p:scale>
          <a:sx n="132" d="100"/>
          <a:sy n="132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75D39-B5DE-D64C-8FFC-4968E19BE42D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A3CEE-101D-8E45-A02B-C087292C7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81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Слайд 1: Титульный слайд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Уважаемые студенты, Уважаемые члены комиссии. Сегодня, я, студент группы АА-22-08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Коргин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Артём Денисович, хочу вам представить курсовую работу на тему: Применение средств машинного обучения для интеллектуального анализа данных. 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A3CEE-101D-8E45-A02B-C087292C72D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53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Слайд 10: Принятие решений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результатам проведённых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-тестов, контрольная кампания показала: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Более высокие продажи и вовлечённость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Посетители чаще просматривали товары, добавляли их в корзину и совершали покупки.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Широкий охват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Эффективна для продвижения ассортимента товаров массовой аудитории.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Тестовая кампания выделилась: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Высокой конверсией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Лучшее соотношение добавлений в корзину к покупкам для целевых товаров.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Точечным воздействием: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Подходит для продвижения специфических продуктов узкой аудитории.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Рекомендация:</a:t>
            </a:r>
            <a:b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Используйте тестовую кампанию для точечных промо-акций, а контрольную - для масштабных распродаж с широким ассортиментом.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A3CEE-101D-8E45-A02B-C087292C72D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748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4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Слайд 11: Заключение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В ходе курсовой работы было проведено комплексное исследование методики 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-тестирования на примере сравнения двух маркетинговых стратегий.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Цель работы достигнута, все задачи выполнены: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Изучены теоретические основы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Проверены гипотезы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Проведён статистический анализ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Сделаны выводы о практической эффективности стратегий.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Практическая значимость заключается в демонстрации системного подхода к 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-тестированию, позволяющего принимать обоснованные решения и снижать риски при внедрении изменений. Рекомендации по улучшению конверсии могут быть использованы для повышения эффективности маркетинговых кампаний.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Таким образом, работа способствует развитию навыков анализа данных и применению современных методов 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-тестирования в маркетинге и 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Science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A3CEE-101D-8E45-A02B-C087292C72D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74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Слайд 12: Спасибо за внимание!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Спасибо за то, что меня выслушали. Готов ответить на ваши вопросы.</a:t>
            </a:r>
          </a:p>
          <a:p>
            <a:endParaRPr lang="ru-R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A3CEE-101D-8E45-A02B-C087292C72D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636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Слайд 2: Актуальность работы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Актуальность моего исследования обусловлена растущей способностью в глубоких знаниях и практических навыках проведения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-тестов, а также в понимании особенностей анализа и интерпретации полученных данных. 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Несмотря на широкое применение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-тестирования, многие специалисты сталкиваются с трудностями при выборе корректных статистических методов, определении размера выборки и интерпретации результатов, что может привести к ошибочным выводам и неэффективным решениям. 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A3CEE-101D-8E45-A02B-C087292C72D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55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Слайд 3: Цель работы, объект и предмет исследования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ru-RU" sz="1800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данной работы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изучение методики AB-тестирования на примере оценки двух маркетинговых стратегий, направленных на достижение одной бизнес-задачи. В рамках работы планируется подробно рассмотреть этапы проведения AB-теста, методы обработки и анализа данных, а также особенности интерпретации результатов.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Объектом исследования выступает процесс проведения AB-тестирования в маркетинговой практике, а предметом - методические подходы к анализу данных, полученные в ходе эксперимента.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A3CEE-101D-8E45-A02B-C087292C72D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944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Слайд 4: Задачи работы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достижения поставленной цели, я поставил для себя следующие задачи: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Рассмотреть теоретические основы AB-тестирования, включая формулировку гипотез и выбор метрик.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методы статистического анализа, применяемые для оценки результатов AB-тестирования.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практический анализ данных двух маркетинговых стратегий с использованием выбранных методов.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A3CEE-101D-8E45-A02B-C087292C72D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199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Слайд 5: Теоретические основы </a:t>
            </a:r>
            <a:r>
              <a:rPr lang="ru-RU" sz="1800" b="1" u="sng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1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b="1" u="sng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1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-тестирования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-тестирование - это фундаментальный метод в Data Science и машинном обучении, который позволяет сравнивать две версии продукта, маркетинговой стратегии или иной бизнес-гипотезы для принятия решений на основе объективных данных.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Данный метод включает следующие этапы проведения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-тестирования: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Clr>
                <a:srgbClr val="000000"/>
              </a:buClr>
              <a:buFont typeface="+mj-lt"/>
              <a:buAutoNum type="arabicPeriod"/>
            </a:pPr>
            <a:r>
              <a:rPr lang="ru-RU" sz="1800" kern="100" dirty="0">
                <a:noFill/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цели: </a:t>
            </a:r>
            <a:r>
              <a:rPr lang="ru-RU" sz="1800" kern="100" dirty="0">
                <a:solidFill>
                  <a:srgbClr val="76717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четко формулируется цель теста, которая должна отражать, что именно вы хотите улучшить или проверить.</a:t>
            </a:r>
            <a:endParaRPr lang="ru-RU" sz="1800" kern="100" dirty="0">
              <a:noFill/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Clr>
                <a:srgbClr val="000000"/>
              </a:buClr>
              <a:buFont typeface="+mj-lt"/>
              <a:buAutoNum type="arabicPeriod"/>
            </a:pPr>
            <a:r>
              <a:rPr lang="ru-RU" sz="1800" kern="100" dirty="0">
                <a:noFill/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Формулировка гипотез: </a:t>
            </a:r>
            <a:r>
              <a:rPr lang="ru-RU" sz="1800" kern="100" dirty="0">
                <a:solidFill>
                  <a:srgbClr val="76717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выдвигается предположение о том, что изменение приведёт к улучшению ключевой метрики (например, конверсии)</a:t>
            </a:r>
            <a:r>
              <a:rPr lang="ru-RU" sz="1800" kern="100" dirty="0">
                <a:noFill/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kern="100" dirty="0">
              <a:noFill/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Clr>
                <a:srgbClr val="000000"/>
              </a:buClr>
              <a:buFont typeface="+mj-lt"/>
              <a:buAutoNum type="arabicPeriod"/>
            </a:pPr>
            <a:r>
              <a:rPr lang="ru-RU" sz="1800" kern="100" dirty="0">
                <a:noFill/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метрик: </a:t>
            </a:r>
            <a:r>
              <a:rPr lang="ru-RU" sz="1800" kern="100" dirty="0">
                <a:solidFill>
                  <a:srgbClr val="76717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заранее выбираются количественные показатели, по которым будет оцениваться результат (например, количество покупок, CTR, средний чек)</a:t>
            </a:r>
            <a:r>
              <a:rPr lang="ru-RU" sz="1800" kern="100" dirty="0">
                <a:noFill/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kern="100" dirty="0">
              <a:noFill/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Clr>
                <a:srgbClr val="000000"/>
              </a:buClr>
              <a:buFont typeface="+mj-lt"/>
              <a:buAutoNum type="arabicPeriod"/>
            </a:pPr>
            <a:r>
              <a:rPr lang="ru-RU" sz="1800" kern="100" dirty="0">
                <a:noFill/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Разделение аудитории: </a:t>
            </a:r>
            <a:r>
              <a:rPr lang="ru-RU" sz="1800" kern="100" dirty="0">
                <a:solidFill>
                  <a:srgbClr val="76717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пользователи случайным образом распределяются между вариантами, чтобы исключить влияние внешних факторов</a:t>
            </a:r>
            <a:r>
              <a:rPr lang="ru-RU" sz="1800" kern="100" dirty="0">
                <a:noFill/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kern="100" dirty="0">
              <a:noFill/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Clr>
                <a:srgbClr val="000000"/>
              </a:buClr>
              <a:buFont typeface="+mj-lt"/>
              <a:buAutoNum type="arabicPeriod"/>
            </a:pPr>
            <a:r>
              <a:rPr lang="ru-RU" sz="1800" kern="100" dirty="0">
                <a:noFill/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Сбор и анализ данных: </a:t>
            </a:r>
            <a:r>
              <a:rPr lang="ru-RU" sz="1800" kern="100" dirty="0">
                <a:solidFill>
                  <a:srgbClr val="76717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проведения теста сравниваются значения метрик в обеих группах с помощью статистических методов (</a:t>
            </a:r>
            <a:r>
              <a:rPr lang="ru-RU" sz="1800" kern="100" dirty="0" err="1">
                <a:solidFill>
                  <a:srgbClr val="76717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u-RU" sz="1800" kern="100" dirty="0">
                <a:solidFill>
                  <a:srgbClr val="76717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-тест, критерий хи-квадрат и др.)</a:t>
            </a:r>
            <a:r>
              <a:rPr lang="ru-RU" sz="1800" kern="100" dirty="0">
                <a:noFill/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kern="100" dirty="0">
              <a:noFill/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Clr>
                <a:srgbClr val="000000"/>
              </a:buClr>
              <a:buFont typeface="+mj-lt"/>
              <a:buAutoNum type="arabicPeriod"/>
            </a:pPr>
            <a:r>
              <a:rPr lang="ru-RU" sz="1800" kern="100" dirty="0">
                <a:noFill/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Принятие решений: </a:t>
            </a:r>
            <a:r>
              <a:rPr lang="ru-RU" sz="1800" kern="100" dirty="0">
                <a:solidFill>
                  <a:srgbClr val="76717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различия статистически значимы, внедряется более эффективный вариант</a:t>
            </a:r>
            <a:r>
              <a:rPr lang="ru-RU" sz="1800" kern="100" dirty="0">
                <a:noFill/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kern="100" dirty="0">
              <a:noFill/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A3CEE-101D-8E45-A02B-C087292C72D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546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Слайд 6: Описание исходных данных и обработка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/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проведения анализа были использованы реальные данные по двум маркетинговым кампаниям: Контрольной кампании и Тестовой кампании.</a:t>
            </a:r>
            <a:b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Данные охватывают ежедневные показатели за выбранный период и включают следующие ключевые параметры: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Название кампании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 затрат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Количество показов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Охват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Клики на сайте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Поисковые запросы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Просмотры контента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Добавлено в корзину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Покупки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/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слайде представлен фрагмент обработанной таблицы с данными по обеим кампаниям. И прежде, чем приступить к проведению эксперимента, я: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Исправил ошибки в названиях столбцов.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Заполнил пропуски в данных на медианные.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Объединил данные в один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датасет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Проверил на одинаковое количество наблюдений, содержащиеся в обеих кампаниях.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/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 также проверил на нормальность распределения метрику «Покупки» с помощью теста Шапиро-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Уилка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(Результаты которого показали, что данные близки к нормальному распределению (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&gt; 0.05), что позволяет использовать параметрические методы анализа данных).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ru-RU" b="0" i="0" u="none" strike="noStrike" dirty="0">
              <a:effectLst/>
              <a:latin typeface="fkGroteskNeue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A3CEE-101D-8E45-A02B-C087292C72D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928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4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Слайд 7: Проведение эксперимента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начала я поставил цель – определить, влияет ли изменение маркетингового подхода на ключевую бизнес-метрику – количество покупок.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/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Дальше я сформулировал следующие две гипотезы, представленные на слайде: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400" kern="100" dirty="0">
                <a:solidFill>
                  <a:srgbClr val="76717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Нулевая гипотеза (</a:t>
            </a:r>
            <a:r>
              <a:rPr lang="en-US" sz="1400" kern="100" dirty="0">
                <a:solidFill>
                  <a:srgbClr val="76717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ru-RU" sz="1400" kern="100" dirty="0">
                <a:solidFill>
                  <a:srgbClr val="76717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₀): изменения в маркетинговой стратегии не влияют на ключевые показатели (например, количество покупок) — результаты в контрольной и тестовой группах не отличаются.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400" kern="100" dirty="0">
                <a:solidFill>
                  <a:srgbClr val="76717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Альтернативная гипотеза (</a:t>
            </a:r>
            <a:r>
              <a:rPr lang="en-US" sz="1400" kern="100" dirty="0">
                <a:solidFill>
                  <a:srgbClr val="76717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ru-RU" sz="1400" kern="100" dirty="0">
                <a:solidFill>
                  <a:srgbClr val="76717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₁): изменения приводят к улучшению показателей — тестовая группа показывает лучшие результаты.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kern="100" dirty="0">
                <a:solidFill>
                  <a:srgbClr val="76717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Гипотезы формулируются на основе анализа текущей ситуации и бизнес-целей, что позволяет четко определить, какой эффект ожидается от изменений.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/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Потом происходит случайное разделение аудитории на контрольную и тестовые группы. Я уже изначально взял данные, которые были поделены на эти выборки.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400" kern="100" dirty="0">
                <a:solidFill>
                  <a:srgbClr val="76717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Аудитория случайным образом делится на две независимые группы: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ru-RU" sz="1400" kern="100" dirty="0">
                <a:solidFill>
                  <a:srgbClr val="76717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Контрольная группа (</a:t>
            </a:r>
            <a:r>
              <a:rPr lang="en-US" sz="1400" kern="100" dirty="0">
                <a:solidFill>
                  <a:srgbClr val="76717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1400" kern="100" dirty="0">
                <a:solidFill>
                  <a:srgbClr val="76717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— получает текущую версию маркетинговой кампании.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ru-RU" sz="1400" kern="100" dirty="0">
                <a:solidFill>
                  <a:srgbClr val="76717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Тестовая группа (</a:t>
            </a:r>
            <a:r>
              <a:rPr lang="en-US" sz="1400" kern="100" dirty="0">
                <a:solidFill>
                  <a:srgbClr val="76717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1400" kern="100" dirty="0">
                <a:solidFill>
                  <a:srgbClr val="76717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— получает новую версию с изменениями.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400" kern="100" dirty="0">
                <a:solidFill>
                  <a:srgbClr val="76717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Случайное и равномерное распределение исключает систематические ошибки и позволяет корректно сравнивать результаты.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того как данные разделены на две группы: 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Выбираются показатели, отражающие эффективность кампании и связанные с целью теста. В моем исследовании основными метриками являются: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Количество показов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Количество кликов на сайте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Добавления в корзину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Количество покупок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Метрики позволяют объективно оценить влияние изменений на поведение пользователей и бизнес-результаты.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A3CEE-101D-8E45-A02B-C087292C72D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800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Слайд 8: Анализ результатов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анализа я сравнил две маркетинговые кампании — контрольную и тестовую — по ключевым этапам воронки продаж.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Сначала отмечу, что тестовая кампания привлекла больше пользователей на ранних этапах — по числу поисковых запросов и кликов, однако статистически значимых различий здесь не выявлено.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Далее, на этапе добавления товаров в корзину, контрольная кампания значительно опережает тестовую — разница и статистически, и практически значима. Это говорит о том, что пользователи контрольной группы чаще переходят к оформлению заказа.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сумме затрат тестовая кампания потребовала больше ресурсов, но при этом итоговое количество покупок у обеих кампаний практически одинаково, без статистически значимых различий.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образом, тестовая кампания эффективнее привлекает трафик, но хуже конвертирует его в покупки. Контрольная же лучше удерживает пользователей на критическом этапе оформления заказа.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A3CEE-101D-8E45-A02B-C087292C72D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333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Слайд 9: Анализ воронки конверсии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слайде представлена воронка конверсии для контрольной и тестовой кампаний.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Контрольная кампания охватила большую аудиторию — около 3,3 миллиона показов, тогда как тестовая — 2,2 миллиона.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Однако тестовая кампания показывает более высокую конверсию из показов в клики — 8% против 5% у контроля. Это говорит о том, что тестовая реклама лучше привлекает внимание пользователей.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следующем этапе — добавления в корзину — контрольная кампания значительно опережает тестовую по абсолютным показателям, несмотря на меньшее количество кликов.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Итоговое количество покупок у обеих кампаний практически одинаковое, при этом тестовая кампания немного лучше конвертирует добавления в корзину в покупки.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образом, тестовая кампания эффективнее привлекает пользователей, но хуже удерживает их на этапе оформления заказа. Контрольная же лучше конвертирует клики в добавления в корзину.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Обе кампании имеют потенциал для улучшения, особенно на этапе завершения покупки.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A3CEE-101D-8E45-A02B-C087292C72D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26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92C0-59EB-4BB9-B147-87806EF19992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C667-7616-4CE1-8209-7688F2E600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64252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92C0-59EB-4BB9-B147-87806EF19992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C667-7616-4CE1-8209-7688F2E600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68752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92C0-59EB-4BB9-B147-87806EF19992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C667-7616-4CE1-8209-7688F2E600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8297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92C0-59EB-4BB9-B147-87806EF19992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C667-7616-4CE1-8209-7688F2E600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58890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92C0-59EB-4BB9-B147-87806EF19992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C667-7616-4CE1-8209-7688F2E600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598673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92C0-59EB-4BB9-B147-87806EF19992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C667-7616-4CE1-8209-7688F2E600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238662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92C0-59EB-4BB9-B147-87806EF19992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C667-7616-4CE1-8209-7688F2E600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28235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92C0-59EB-4BB9-B147-87806EF19992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C667-7616-4CE1-8209-7688F2E600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86809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92C0-59EB-4BB9-B147-87806EF19992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C667-7616-4CE1-8209-7688F2E600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50868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92C0-59EB-4BB9-B147-87806EF19992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C667-7616-4CE1-8209-7688F2E600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80394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92C0-59EB-4BB9-B147-87806EF19992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C667-7616-4CE1-8209-7688F2E600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76904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92C0-59EB-4BB9-B147-87806EF19992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6C667-7616-4CE1-8209-7688F2E600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47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67000" y="0"/>
            <a:ext cx="6858000" cy="3365500"/>
          </a:xfrm>
        </p:spPr>
        <p:txBody>
          <a:bodyPr>
            <a:no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РГУ НЕФТИ И ГАЗА (НИУ) ИМЕНИ И.М. ГУБКИНА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Факультет: Автоматики и вычислительной техники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Кафедра: Информатики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Направление: </a:t>
            </a:r>
            <a:r>
              <a:rPr lang="ru-RU" sz="1800" b="1" dirty="0"/>
              <a:t>09.03.01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Информатика и вычислительная техника 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АА – Интегрированные автоматизированные информационные системы 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  <a:b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Применение средств машинного обучения для интеллектуального анализа данных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63828" y="4016025"/>
            <a:ext cx="4479325" cy="1883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</a:p>
          <a:p>
            <a:pPr>
              <a:lnSpc>
                <a:spcPct val="150000"/>
              </a:lnSpc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к.ф.м.н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Доцент кафедры Информатики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Вишневская Елена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Александровна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48501" y="4016025"/>
            <a:ext cx="3058145" cy="1883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АА-22-08</a:t>
            </a:r>
          </a:p>
          <a:p>
            <a:pPr>
              <a:lnSpc>
                <a:spcPct val="150000"/>
              </a:lnSpc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Коргин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Артём 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Денисович</a:t>
            </a:r>
          </a:p>
        </p:txBody>
      </p:sp>
    </p:spTree>
    <p:extLst>
      <p:ext uri="{BB962C8B-B14F-4D97-AF65-F5344CB8AC3E}">
        <p14:creationId xmlns:p14="http://schemas.microsoft.com/office/powerpoint/2010/main" val="146670886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5"/>
          <p:cNvSpPr>
            <a:spLocks noChangeArrowheads="1"/>
          </p:cNvSpPr>
          <p:nvPr/>
        </p:nvSpPr>
        <p:spPr bwMode="auto">
          <a:xfrm>
            <a:off x="0" y="-6350"/>
            <a:ext cx="12192000" cy="596900"/>
          </a:xfrm>
          <a:prstGeom prst="rect">
            <a:avLst/>
          </a:prstGeom>
          <a:solidFill>
            <a:srgbClr val="757070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Montserrat SemiBold" panose="00000700000000000000" charset="0"/>
              <a:ea typeface="Adobe 黑体 Std R" pitchFamily="34" charset="-122"/>
              <a:cs typeface="Montserrat SemiBold" panose="00000700000000000000" charset="0"/>
              <a:sym typeface="Arial" panose="020B0604020202020204" pitchFamily="34" charset="0"/>
            </a:endParaRPr>
          </a:p>
        </p:txBody>
      </p:sp>
      <p:grpSp>
        <p:nvGrpSpPr>
          <p:cNvPr id="4099" name="组合 3"/>
          <p:cNvGrpSpPr/>
          <p:nvPr/>
        </p:nvGrpSpPr>
        <p:grpSpPr bwMode="auto">
          <a:xfrm rot="-5400000">
            <a:off x="564356" y="-21431"/>
            <a:ext cx="1236663" cy="1266825"/>
            <a:chOff x="0" y="0"/>
            <a:chExt cx="3915508" cy="3999911"/>
          </a:xfrm>
        </p:grpSpPr>
        <p:sp>
          <p:nvSpPr>
            <p:cNvPr id="4109" name="流程图: 数据 1"/>
            <p:cNvSpPr>
              <a:spLocks noChangeArrowheads="1"/>
            </p:cNvSpPr>
            <p:nvPr/>
          </p:nvSpPr>
          <p:spPr bwMode="auto">
            <a:xfrm rot="-5400000">
              <a:off x="-496744" y="1486081"/>
              <a:ext cx="3010573" cy="2017084"/>
            </a:xfrm>
            <a:prstGeom prst="flowChartInputOutput">
              <a:avLst/>
            </a:prstGeom>
            <a:solidFill>
              <a:srgbClr val="1E4E79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Montserrat SemiBold" panose="00000700000000000000" charset="0"/>
                <a:ea typeface="Adobe 黑体 Std R" pitchFamily="34" charset="-122"/>
                <a:cs typeface="Montserrat SemiBold" panose="00000700000000000000" charset="0"/>
                <a:sym typeface="Arial" panose="020B0604020202020204" pitchFamily="34" charset="0"/>
              </a:endParaRPr>
            </a:p>
          </p:txBody>
        </p:sp>
        <p:sp>
          <p:nvSpPr>
            <p:cNvPr id="4110" name="矩形 2"/>
            <p:cNvSpPr>
              <a:spLocks noChangeArrowheads="1"/>
            </p:cNvSpPr>
            <p:nvPr/>
          </p:nvSpPr>
          <p:spPr bwMode="auto">
            <a:xfrm>
              <a:off x="0" y="0"/>
              <a:ext cx="3915508" cy="3423138"/>
            </a:xfrm>
            <a:prstGeom prst="rect">
              <a:avLst/>
            </a:prstGeom>
            <a:solidFill>
              <a:srgbClr val="2E75B5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r>
                <a:rPr lang="en-US" altLang="zh-CN" sz="6600">
                  <a:solidFill>
                    <a:schemeClr val="bg1"/>
                  </a:solidFill>
                  <a:latin typeface="Montserrat SemiBold" panose="00000700000000000000" charset="0"/>
                  <a:ea typeface="Adobe 黑体 Std R" pitchFamily="34" charset="-122"/>
                  <a:cs typeface="Montserrat SemiBold" panose="00000700000000000000" charset="0"/>
                  <a:sym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4101" name="文本框 11"/>
          <p:cNvSpPr>
            <a:spLocks noChangeArrowheads="1"/>
          </p:cNvSpPr>
          <p:nvPr/>
        </p:nvSpPr>
        <p:spPr bwMode="auto">
          <a:xfrm>
            <a:off x="1781175" y="1262063"/>
            <a:ext cx="354012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4000">
                <a:solidFill>
                  <a:schemeClr val="bg1"/>
                </a:solidFill>
                <a:latin typeface="Montserrat SemiBold" panose="00000700000000000000" charset="0"/>
                <a:ea typeface="Adobe 黑体 Std R" pitchFamily="34" charset="-122"/>
                <a:sym typeface="Arial" panose="020B0604020202020204" pitchFamily="34" charset="0"/>
              </a:rPr>
              <a:t>国内研究</a:t>
            </a:r>
          </a:p>
        </p:txBody>
      </p:sp>
      <p:sp>
        <p:nvSpPr>
          <p:cNvPr id="4102" name="文本框 12"/>
          <p:cNvSpPr>
            <a:spLocks noChangeArrowheads="1"/>
          </p:cNvSpPr>
          <p:nvPr/>
        </p:nvSpPr>
        <p:spPr bwMode="auto">
          <a:xfrm>
            <a:off x="6810375" y="1262063"/>
            <a:ext cx="354012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4000">
                <a:solidFill>
                  <a:schemeClr val="bg1"/>
                </a:solidFill>
                <a:latin typeface="Montserrat SemiBold" panose="00000700000000000000" charset="0"/>
                <a:ea typeface="Adobe 黑体 Std R" pitchFamily="34" charset="-122"/>
                <a:sym typeface="Arial" panose="020B0604020202020204" pitchFamily="34" charset="0"/>
              </a:rPr>
              <a:t>国外研究</a:t>
            </a:r>
          </a:p>
        </p:txBody>
      </p:sp>
      <p:sp>
        <p:nvSpPr>
          <p:cNvPr id="4103" name="矩形 6"/>
          <p:cNvSpPr>
            <a:spLocks noChangeArrowheads="1"/>
          </p:cNvSpPr>
          <p:nvPr/>
        </p:nvSpPr>
        <p:spPr bwMode="auto">
          <a:xfrm>
            <a:off x="1781175" y="1095188"/>
            <a:ext cx="8640000" cy="2520000"/>
          </a:xfrm>
          <a:prstGeom prst="rect">
            <a:avLst/>
          </a:prstGeom>
          <a:solidFill>
            <a:srgbClr val="2E75B5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Montserrat SemiBold" panose="00000700000000000000" charset="0"/>
              <a:ea typeface="Adobe 黑体 Std R" pitchFamily="34" charset="-122"/>
              <a:cs typeface="Montserrat SemiBold" panose="00000700000000000000" charset="0"/>
              <a:sym typeface="Arial" panose="020B0604020202020204" pitchFamily="34" charset="0"/>
            </a:endParaRPr>
          </a:p>
        </p:txBody>
      </p:sp>
      <p:sp>
        <p:nvSpPr>
          <p:cNvPr id="4104" name="矩形 14"/>
          <p:cNvSpPr>
            <a:spLocks noChangeArrowheads="1"/>
          </p:cNvSpPr>
          <p:nvPr/>
        </p:nvSpPr>
        <p:spPr bwMode="auto">
          <a:xfrm>
            <a:off x="1746250" y="3978275"/>
            <a:ext cx="8640000" cy="2520000"/>
          </a:xfrm>
          <a:prstGeom prst="rect">
            <a:avLst/>
          </a:prstGeom>
          <a:solidFill>
            <a:srgbClr val="2E75B5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Montserrat SemiBold" panose="00000700000000000000" charset="0"/>
              <a:ea typeface="Adobe 黑体 Std R" pitchFamily="34" charset="-122"/>
              <a:cs typeface="Montserrat SemiBold" panose="00000700000000000000" charset="0"/>
              <a:sym typeface="Arial" panose="020B0604020202020204" pitchFamily="34" charset="0"/>
            </a:endParaRPr>
          </a:p>
        </p:txBody>
      </p:sp>
      <p:sp>
        <p:nvSpPr>
          <p:cNvPr id="3079" name="文本框 5"/>
          <p:cNvSpPr>
            <a:spLocks noChangeArrowheads="1"/>
          </p:cNvSpPr>
          <p:nvPr/>
        </p:nvSpPr>
        <p:spPr bwMode="auto">
          <a:xfrm>
            <a:off x="1713902" y="0"/>
            <a:ext cx="450342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Adobe 黑体 Std R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Принятие решений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Adobe 黑体 Std R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61971" y="1127274"/>
            <a:ext cx="7806783" cy="2413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результатам проведённых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-тестов, контрольная кампания показала:</a:t>
            </a:r>
          </a:p>
          <a:p>
            <a:pPr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i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Более высокие продажи и вовлечённость: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Посетители чаще просматривали товары, добавляли их в корзину и совершали покупки.</a:t>
            </a:r>
          </a:p>
          <a:p>
            <a:pPr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i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Широкий охват: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Эффективна для продвижения ассортимента товаров массовой аудитории.</a:t>
            </a:r>
          </a:p>
        </p:txBody>
      </p:sp>
      <p:pic>
        <p:nvPicPr>
          <p:cNvPr id="8" name="Picture 4" descr="Picture background">
            <a:extLst>
              <a:ext uri="{FF2B5EF4-FFF2-40B4-BE49-F238E27FC236}">
                <a16:creationId xmlns:a16="http://schemas.microsoft.com/office/drawing/2014/main" id="{0D3F9C56-31CC-F218-E063-99CC4B5B2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95" y="187128"/>
            <a:ext cx="828578" cy="84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0">
            <a:extLst>
              <a:ext uri="{FF2B5EF4-FFF2-40B4-BE49-F238E27FC236}">
                <a16:creationId xmlns:a16="http://schemas.microsoft.com/office/drawing/2014/main" id="{D2C58A7E-3916-10EE-9CAD-D28498CEBEF1}"/>
              </a:ext>
            </a:extLst>
          </p:cNvPr>
          <p:cNvSpPr/>
          <p:nvPr/>
        </p:nvSpPr>
        <p:spPr>
          <a:xfrm>
            <a:off x="2161970" y="3978051"/>
            <a:ext cx="7806783" cy="2413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Тестовая кампания выделилась:</a:t>
            </a:r>
          </a:p>
          <a:p>
            <a:pPr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i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Высокой конверсией: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Лучшее соотношение добавлений в корзину к покупкам для целевых товаров.</a:t>
            </a:r>
          </a:p>
          <a:p>
            <a:pPr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i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Точечным воздействием: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Подходит для продвижения специфических продуктов узкой аудитории.</a:t>
            </a:r>
          </a:p>
        </p:txBody>
      </p:sp>
      <p:sp>
        <p:nvSpPr>
          <p:cNvPr id="10" name="Рельеф 9">
            <a:extLst>
              <a:ext uri="{FF2B5EF4-FFF2-40B4-BE49-F238E27FC236}">
                <a16:creationId xmlns:a16="http://schemas.microsoft.com/office/drawing/2014/main" id="{8394B1E0-5102-3F6D-89F8-301F3F345759}"/>
              </a:ext>
            </a:extLst>
          </p:cNvPr>
          <p:cNvSpPr/>
          <p:nvPr/>
        </p:nvSpPr>
        <p:spPr>
          <a:xfrm>
            <a:off x="11161059" y="89646"/>
            <a:ext cx="663389" cy="403412"/>
          </a:xfrm>
          <a:prstGeom prst="beve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1"/>
          <p:cNvSpPr>
            <a:spLocks noChangeArrowheads="1"/>
          </p:cNvSpPr>
          <p:nvPr/>
        </p:nvSpPr>
        <p:spPr bwMode="auto">
          <a:xfrm>
            <a:off x="0" y="-6350"/>
            <a:ext cx="12192000" cy="596900"/>
          </a:xfrm>
          <a:prstGeom prst="rect">
            <a:avLst/>
          </a:prstGeom>
          <a:solidFill>
            <a:srgbClr val="757070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Montserrat SemiBold" panose="00000700000000000000" charset="0"/>
              <a:ea typeface="Adobe 黑体 Std R" pitchFamily="34" charset="-122"/>
              <a:cs typeface="Montserrat SemiBold" panose="00000700000000000000" charset="0"/>
              <a:sym typeface="Arial" panose="020B0604020202020204" pitchFamily="34" charset="0"/>
            </a:endParaRPr>
          </a:p>
        </p:txBody>
      </p:sp>
      <p:grpSp>
        <p:nvGrpSpPr>
          <p:cNvPr id="17412" name="组合 11"/>
          <p:cNvGrpSpPr/>
          <p:nvPr/>
        </p:nvGrpSpPr>
        <p:grpSpPr bwMode="auto">
          <a:xfrm>
            <a:off x="3989294" y="914400"/>
            <a:ext cx="7772399" cy="5620872"/>
            <a:chOff x="0" y="0"/>
            <a:chExt cx="3915508" cy="3999911"/>
          </a:xfrm>
        </p:grpSpPr>
        <p:sp>
          <p:nvSpPr>
            <p:cNvPr id="17434" name="流程图: 数据 12"/>
            <p:cNvSpPr>
              <a:spLocks noChangeArrowheads="1"/>
            </p:cNvSpPr>
            <p:nvPr/>
          </p:nvSpPr>
          <p:spPr bwMode="auto">
            <a:xfrm rot="-5400000">
              <a:off x="-496744" y="1486081"/>
              <a:ext cx="3010573" cy="2017084"/>
            </a:xfrm>
            <a:prstGeom prst="flowChartInputOutput">
              <a:avLst/>
            </a:prstGeom>
            <a:solidFill>
              <a:srgbClr val="1E4E79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Montserrat SemiBold" panose="00000700000000000000" charset="0"/>
                <a:ea typeface="Adobe 黑体 Std R" pitchFamily="34" charset="-122"/>
                <a:cs typeface="Montserrat SemiBold" panose="00000700000000000000" charset="0"/>
                <a:sym typeface="Arial" panose="020B0604020202020204" pitchFamily="34" charset="0"/>
              </a:endParaRPr>
            </a:p>
          </p:txBody>
        </p:sp>
        <p:sp>
          <p:nvSpPr>
            <p:cNvPr id="17435" name="矩形 13"/>
            <p:cNvSpPr>
              <a:spLocks noChangeArrowheads="1"/>
            </p:cNvSpPr>
            <p:nvPr/>
          </p:nvSpPr>
          <p:spPr bwMode="auto">
            <a:xfrm>
              <a:off x="0" y="0"/>
              <a:ext cx="3915508" cy="3423138"/>
            </a:xfrm>
            <a:prstGeom prst="rect">
              <a:avLst/>
            </a:prstGeom>
            <a:solidFill>
              <a:srgbClr val="2E75B5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 sz="11500" dirty="0">
                <a:solidFill>
                  <a:srgbClr val="FFFFFF"/>
                </a:solidFill>
                <a:latin typeface="Montserrat SemiBold" panose="00000700000000000000" charset="0"/>
                <a:ea typeface="Adobe 黑体 Std R" pitchFamily="34" charset="-122"/>
                <a:cs typeface="Montserrat SemiBold" panose="00000700000000000000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7420" name="组合 17"/>
          <p:cNvGrpSpPr/>
          <p:nvPr/>
        </p:nvGrpSpPr>
        <p:grpSpPr bwMode="auto">
          <a:xfrm rot="-5400000">
            <a:off x="564356" y="-21431"/>
            <a:ext cx="1236663" cy="1266825"/>
            <a:chOff x="0" y="0"/>
            <a:chExt cx="3915508" cy="3999911"/>
          </a:xfrm>
        </p:grpSpPr>
        <p:sp>
          <p:nvSpPr>
            <p:cNvPr id="17432" name="流程图: 数据 24"/>
            <p:cNvSpPr>
              <a:spLocks noChangeArrowheads="1"/>
            </p:cNvSpPr>
            <p:nvPr/>
          </p:nvSpPr>
          <p:spPr bwMode="auto">
            <a:xfrm rot="-5400000">
              <a:off x="-496744" y="1486081"/>
              <a:ext cx="3010573" cy="2017084"/>
            </a:xfrm>
            <a:prstGeom prst="flowChartInputOutput">
              <a:avLst/>
            </a:prstGeom>
            <a:solidFill>
              <a:srgbClr val="1E4E79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Montserrat SemiBold" panose="00000700000000000000" charset="0"/>
                <a:ea typeface="Adobe 黑体 Std R" pitchFamily="34" charset="-122"/>
                <a:cs typeface="Montserrat SemiBold" panose="00000700000000000000" charset="0"/>
                <a:sym typeface="Arial" panose="020B0604020202020204" pitchFamily="34" charset="0"/>
              </a:endParaRPr>
            </a:p>
          </p:txBody>
        </p:sp>
        <p:sp>
          <p:nvSpPr>
            <p:cNvPr id="17433" name="矩形 25"/>
            <p:cNvSpPr>
              <a:spLocks noChangeArrowheads="1"/>
            </p:cNvSpPr>
            <p:nvPr/>
          </p:nvSpPr>
          <p:spPr bwMode="auto">
            <a:xfrm>
              <a:off x="0" y="0"/>
              <a:ext cx="3915508" cy="3423138"/>
            </a:xfrm>
            <a:prstGeom prst="rect">
              <a:avLst/>
            </a:prstGeom>
            <a:solidFill>
              <a:srgbClr val="2E75B5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r>
                <a:rPr lang="en-US" altLang="zh-CN" sz="6600" dirty="0">
                  <a:solidFill>
                    <a:srgbClr val="FFFFFF"/>
                  </a:solidFill>
                  <a:latin typeface="Montserrat SemiBold" panose="00000700000000000000" charset="0"/>
                  <a:ea typeface="Adobe 黑体 Std R" pitchFamily="34" charset="-122"/>
                  <a:cs typeface="Montserrat SemiBold" panose="00000700000000000000" charset="0"/>
                  <a:sym typeface="Arial" panose="020B0604020202020204" pitchFamily="34" charset="0"/>
                </a:rPr>
                <a:t>6</a:t>
              </a:r>
            </a:p>
          </p:txBody>
        </p:sp>
      </p:grpSp>
      <p:grpSp>
        <p:nvGrpSpPr>
          <p:cNvPr id="17421" name="组合 31"/>
          <p:cNvGrpSpPr/>
          <p:nvPr/>
        </p:nvGrpSpPr>
        <p:grpSpPr bwMode="auto">
          <a:xfrm>
            <a:off x="713629" y="1617196"/>
            <a:ext cx="2457450" cy="3587750"/>
            <a:chOff x="0" y="0"/>
            <a:chExt cx="2998788" cy="4376738"/>
          </a:xfrm>
        </p:grpSpPr>
        <p:sp>
          <p:nvSpPr>
            <p:cNvPr id="17423" name="Freeform 5"/>
            <p:cNvSpPr>
              <a:spLocks noEditPoints="1" noChangeArrowheads="1"/>
            </p:cNvSpPr>
            <p:nvPr/>
          </p:nvSpPr>
          <p:spPr bwMode="auto">
            <a:xfrm>
              <a:off x="0" y="385763"/>
              <a:ext cx="2998788" cy="3990975"/>
            </a:xfrm>
            <a:custGeom>
              <a:avLst/>
              <a:gdLst>
                <a:gd name="T0" fmla="*/ 2147483647 w 1115"/>
                <a:gd name="T1" fmla="*/ 0 h 1486"/>
                <a:gd name="T2" fmla="*/ 2147483647 w 1115"/>
                <a:gd name="T3" fmla="*/ 0 h 1486"/>
                <a:gd name="T4" fmla="*/ 2147483647 w 1115"/>
                <a:gd name="T5" fmla="*/ 555406211 h 1486"/>
                <a:gd name="T6" fmla="*/ 2147483647 w 1115"/>
                <a:gd name="T7" fmla="*/ 555406211 h 1486"/>
                <a:gd name="T8" fmla="*/ 2083216336 w 1115"/>
                <a:gd name="T9" fmla="*/ 0 h 1486"/>
                <a:gd name="T10" fmla="*/ 361669970 w 1115"/>
                <a:gd name="T11" fmla="*/ 0 h 1486"/>
                <a:gd name="T12" fmla="*/ 0 w 1115"/>
                <a:gd name="T13" fmla="*/ 353440316 h 1486"/>
                <a:gd name="T14" fmla="*/ 0 w 1115"/>
                <a:gd name="T15" fmla="*/ 2147483647 h 1486"/>
                <a:gd name="T16" fmla="*/ 361669970 w 1115"/>
                <a:gd name="T17" fmla="*/ 2147483647 h 1486"/>
                <a:gd name="T18" fmla="*/ 2147483647 w 1115"/>
                <a:gd name="T19" fmla="*/ 2147483647 h 1486"/>
                <a:gd name="T20" fmla="*/ 2147483647 w 1115"/>
                <a:gd name="T21" fmla="*/ 2147483647 h 1486"/>
                <a:gd name="T22" fmla="*/ 2147483647 w 1115"/>
                <a:gd name="T23" fmla="*/ 353440316 h 1486"/>
                <a:gd name="T24" fmla="*/ 2147483647 w 1115"/>
                <a:gd name="T25" fmla="*/ 0 h 1486"/>
                <a:gd name="T26" fmla="*/ 2147483647 w 1115"/>
                <a:gd name="T27" fmla="*/ 2147483647 h 1486"/>
                <a:gd name="T28" fmla="*/ 745038793 w 1115"/>
                <a:gd name="T29" fmla="*/ 2147483647 h 1486"/>
                <a:gd name="T30" fmla="*/ 745038793 w 1115"/>
                <a:gd name="T31" fmla="*/ 742947122 h 1486"/>
                <a:gd name="T32" fmla="*/ 2147483647 w 1115"/>
                <a:gd name="T33" fmla="*/ 742947122 h 1486"/>
                <a:gd name="T34" fmla="*/ 2147483647 w 1115"/>
                <a:gd name="T35" fmla="*/ 2147483647 h 14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115"/>
                <a:gd name="T55" fmla="*/ 0 h 1486"/>
                <a:gd name="T56" fmla="*/ 1115 w 1115"/>
                <a:gd name="T57" fmla="*/ 1486 h 148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115" h="1486">
                  <a:moveTo>
                    <a:pt x="1065" y="0"/>
                  </a:moveTo>
                  <a:cubicBezTo>
                    <a:pt x="827" y="0"/>
                    <a:pt x="827" y="0"/>
                    <a:pt x="827" y="0"/>
                  </a:cubicBezTo>
                  <a:cubicBezTo>
                    <a:pt x="826" y="42"/>
                    <a:pt x="791" y="77"/>
                    <a:pt x="748" y="77"/>
                  </a:cubicBezTo>
                  <a:cubicBezTo>
                    <a:pt x="366" y="77"/>
                    <a:pt x="366" y="77"/>
                    <a:pt x="366" y="77"/>
                  </a:cubicBezTo>
                  <a:cubicBezTo>
                    <a:pt x="323" y="77"/>
                    <a:pt x="288" y="42"/>
                    <a:pt x="288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1436"/>
                    <a:pt x="0" y="1436"/>
                    <a:pt x="0" y="1436"/>
                  </a:cubicBezTo>
                  <a:cubicBezTo>
                    <a:pt x="0" y="1463"/>
                    <a:pt x="22" y="1486"/>
                    <a:pt x="50" y="1486"/>
                  </a:cubicBezTo>
                  <a:cubicBezTo>
                    <a:pt x="1065" y="1486"/>
                    <a:pt x="1065" y="1486"/>
                    <a:pt x="1065" y="1486"/>
                  </a:cubicBezTo>
                  <a:cubicBezTo>
                    <a:pt x="1092" y="1486"/>
                    <a:pt x="1115" y="1463"/>
                    <a:pt x="1115" y="1436"/>
                  </a:cubicBezTo>
                  <a:cubicBezTo>
                    <a:pt x="1115" y="49"/>
                    <a:pt x="1115" y="49"/>
                    <a:pt x="1115" y="49"/>
                  </a:cubicBezTo>
                  <a:cubicBezTo>
                    <a:pt x="1115" y="22"/>
                    <a:pt x="1092" y="0"/>
                    <a:pt x="1065" y="0"/>
                  </a:cubicBezTo>
                  <a:close/>
                  <a:moveTo>
                    <a:pt x="1011" y="1382"/>
                  </a:moveTo>
                  <a:cubicBezTo>
                    <a:pt x="103" y="1382"/>
                    <a:pt x="103" y="1382"/>
                    <a:pt x="103" y="1382"/>
                  </a:cubicBezTo>
                  <a:cubicBezTo>
                    <a:pt x="103" y="103"/>
                    <a:pt x="103" y="103"/>
                    <a:pt x="103" y="103"/>
                  </a:cubicBezTo>
                  <a:cubicBezTo>
                    <a:pt x="1011" y="103"/>
                    <a:pt x="1011" y="103"/>
                    <a:pt x="1011" y="103"/>
                  </a:cubicBezTo>
                  <a:lnTo>
                    <a:pt x="1011" y="1382"/>
                  </a:lnTo>
                  <a:close/>
                </a:path>
              </a:pathLst>
            </a:custGeom>
            <a:solidFill>
              <a:srgbClr val="9CC2E5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Montserrat SemiBold" panose="00000700000000000000" charset="0"/>
                <a:cs typeface="Montserrat SemiBold" panose="00000700000000000000" charset="0"/>
              </a:endParaRPr>
            </a:p>
          </p:txBody>
        </p:sp>
        <p:sp>
          <p:nvSpPr>
            <p:cNvPr id="17424" name="Freeform 6"/>
            <p:cNvSpPr>
              <a:spLocks noChangeArrowheads="1"/>
            </p:cNvSpPr>
            <p:nvPr/>
          </p:nvSpPr>
          <p:spPr bwMode="auto">
            <a:xfrm>
              <a:off x="876300" y="0"/>
              <a:ext cx="1243013" cy="477838"/>
            </a:xfrm>
            <a:custGeom>
              <a:avLst/>
              <a:gdLst>
                <a:gd name="T0" fmla="*/ 2147483647 w 462"/>
                <a:gd name="T1" fmla="*/ 0 h 178"/>
                <a:gd name="T2" fmla="*/ 347462491 w 462"/>
                <a:gd name="T3" fmla="*/ 0 h 178"/>
                <a:gd name="T4" fmla="*/ 0 w 462"/>
                <a:gd name="T5" fmla="*/ 338703923 h 178"/>
                <a:gd name="T6" fmla="*/ 0 w 462"/>
                <a:gd name="T7" fmla="*/ 944044135 h 178"/>
                <a:gd name="T8" fmla="*/ 347462491 w 462"/>
                <a:gd name="T9" fmla="*/ 1282748058 h 178"/>
                <a:gd name="T10" fmla="*/ 2147483647 w 462"/>
                <a:gd name="T11" fmla="*/ 1282748058 h 178"/>
                <a:gd name="T12" fmla="*/ 2147483647 w 462"/>
                <a:gd name="T13" fmla="*/ 944044135 h 178"/>
                <a:gd name="T14" fmla="*/ 2147483647 w 462"/>
                <a:gd name="T15" fmla="*/ 338703923 h 178"/>
                <a:gd name="T16" fmla="*/ 2147483647 w 462"/>
                <a:gd name="T17" fmla="*/ 0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2"/>
                <a:gd name="T28" fmla="*/ 0 h 178"/>
                <a:gd name="T29" fmla="*/ 462 w 462"/>
                <a:gd name="T30" fmla="*/ 178 h 1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2" h="178">
                  <a:moveTo>
                    <a:pt x="415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1"/>
                    <a:pt x="0" y="47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57"/>
                    <a:pt x="22" y="178"/>
                    <a:pt x="48" y="178"/>
                  </a:cubicBezTo>
                  <a:cubicBezTo>
                    <a:pt x="415" y="178"/>
                    <a:pt x="415" y="178"/>
                    <a:pt x="415" y="178"/>
                  </a:cubicBezTo>
                  <a:cubicBezTo>
                    <a:pt x="441" y="178"/>
                    <a:pt x="462" y="157"/>
                    <a:pt x="462" y="131"/>
                  </a:cubicBezTo>
                  <a:cubicBezTo>
                    <a:pt x="462" y="47"/>
                    <a:pt x="462" y="47"/>
                    <a:pt x="462" y="47"/>
                  </a:cubicBezTo>
                  <a:cubicBezTo>
                    <a:pt x="462" y="21"/>
                    <a:pt x="441" y="0"/>
                    <a:pt x="415" y="0"/>
                  </a:cubicBezTo>
                  <a:close/>
                </a:path>
              </a:pathLst>
            </a:custGeom>
            <a:solidFill>
              <a:srgbClr val="9CC2E5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Montserrat SemiBold" panose="00000700000000000000" charset="0"/>
                <a:cs typeface="Montserrat SemiBold" panose="00000700000000000000" charset="0"/>
              </a:endParaRPr>
            </a:p>
          </p:txBody>
        </p:sp>
        <p:sp>
          <p:nvSpPr>
            <p:cNvPr id="17425" name="Freeform 7"/>
            <p:cNvSpPr>
              <a:spLocks noChangeArrowheads="1"/>
            </p:cNvSpPr>
            <p:nvPr/>
          </p:nvSpPr>
          <p:spPr bwMode="auto">
            <a:xfrm>
              <a:off x="488950" y="1076325"/>
              <a:ext cx="2017713" cy="104775"/>
            </a:xfrm>
            <a:custGeom>
              <a:avLst/>
              <a:gdLst>
                <a:gd name="T0" fmla="*/ 2147483647 w 750"/>
                <a:gd name="T1" fmla="*/ 0 h 39"/>
                <a:gd name="T2" fmla="*/ 144753421 w 750"/>
                <a:gd name="T3" fmla="*/ 0 h 39"/>
                <a:gd name="T4" fmla="*/ 0 w 750"/>
                <a:gd name="T5" fmla="*/ 137131669 h 39"/>
                <a:gd name="T6" fmla="*/ 144753421 w 750"/>
                <a:gd name="T7" fmla="*/ 281482067 h 39"/>
                <a:gd name="T8" fmla="*/ 2147483647 w 750"/>
                <a:gd name="T9" fmla="*/ 281482067 h 39"/>
                <a:gd name="T10" fmla="*/ 2147483647 w 750"/>
                <a:gd name="T11" fmla="*/ 137131669 h 39"/>
                <a:gd name="T12" fmla="*/ 2147483647 w 750"/>
                <a:gd name="T13" fmla="*/ 0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0"/>
                <a:gd name="T22" fmla="*/ 0 h 39"/>
                <a:gd name="T23" fmla="*/ 750 w 750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0" h="39">
                  <a:moveTo>
                    <a:pt x="73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731" y="39"/>
                    <a:pt x="731" y="39"/>
                    <a:pt x="731" y="39"/>
                  </a:cubicBezTo>
                  <a:cubicBezTo>
                    <a:pt x="741" y="39"/>
                    <a:pt x="750" y="30"/>
                    <a:pt x="750" y="19"/>
                  </a:cubicBezTo>
                  <a:cubicBezTo>
                    <a:pt x="750" y="9"/>
                    <a:pt x="741" y="0"/>
                    <a:pt x="731" y="0"/>
                  </a:cubicBezTo>
                  <a:close/>
                </a:path>
              </a:pathLst>
            </a:custGeom>
            <a:solidFill>
              <a:srgbClr val="9CC2E5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Montserrat SemiBold" panose="00000700000000000000" charset="0"/>
                <a:cs typeface="Montserrat SemiBold" panose="00000700000000000000" charset="0"/>
              </a:endParaRPr>
            </a:p>
          </p:txBody>
        </p:sp>
        <p:sp>
          <p:nvSpPr>
            <p:cNvPr id="17426" name="Freeform 8"/>
            <p:cNvSpPr>
              <a:spLocks noChangeArrowheads="1"/>
            </p:cNvSpPr>
            <p:nvPr/>
          </p:nvSpPr>
          <p:spPr bwMode="auto">
            <a:xfrm>
              <a:off x="488950" y="1460500"/>
              <a:ext cx="2017713" cy="104775"/>
            </a:xfrm>
            <a:custGeom>
              <a:avLst/>
              <a:gdLst>
                <a:gd name="T0" fmla="*/ 2147483647 w 750"/>
                <a:gd name="T1" fmla="*/ 0 h 39"/>
                <a:gd name="T2" fmla="*/ 144753421 w 750"/>
                <a:gd name="T3" fmla="*/ 0 h 39"/>
                <a:gd name="T4" fmla="*/ 0 w 750"/>
                <a:gd name="T5" fmla="*/ 144350398 h 39"/>
                <a:gd name="T6" fmla="*/ 144753421 w 750"/>
                <a:gd name="T7" fmla="*/ 281482067 h 39"/>
                <a:gd name="T8" fmla="*/ 2147483647 w 750"/>
                <a:gd name="T9" fmla="*/ 281482067 h 39"/>
                <a:gd name="T10" fmla="*/ 2147483647 w 750"/>
                <a:gd name="T11" fmla="*/ 144350398 h 39"/>
                <a:gd name="T12" fmla="*/ 2147483647 w 750"/>
                <a:gd name="T13" fmla="*/ 0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0"/>
                <a:gd name="T22" fmla="*/ 0 h 39"/>
                <a:gd name="T23" fmla="*/ 750 w 750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0" h="39">
                  <a:moveTo>
                    <a:pt x="73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731" y="39"/>
                    <a:pt x="731" y="39"/>
                    <a:pt x="731" y="39"/>
                  </a:cubicBezTo>
                  <a:cubicBezTo>
                    <a:pt x="741" y="39"/>
                    <a:pt x="750" y="30"/>
                    <a:pt x="750" y="20"/>
                  </a:cubicBezTo>
                  <a:cubicBezTo>
                    <a:pt x="750" y="9"/>
                    <a:pt x="741" y="0"/>
                    <a:pt x="731" y="0"/>
                  </a:cubicBezTo>
                  <a:close/>
                </a:path>
              </a:pathLst>
            </a:custGeom>
            <a:solidFill>
              <a:srgbClr val="9CC2E5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Montserrat SemiBold" panose="00000700000000000000" charset="0"/>
                <a:cs typeface="Montserrat SemiBold" panose="00000700000000000000" charset="0"/>
              </a:endParaRPr>
            </a:p>
          </p:txBody>
        </p:sp>
        <p:sp>
          <p:nvSpPr>
            <p:cNvPr id="17427" name="Freeform 9"/>
            <p:cNvSpPr>
              <a:spLocks noChangeArrowheads="1"/>
            </p:cNvSpPr>
            <p:nvPr/>
          </p:nvSpPr>
          <p:spPr bwMode="auto">
            <a:xfrm>
              <a:off x="488950" y="1812925"/>
              <a:ext cx="2017713" cy="104775"/>
            </a:xfrm>
            <a:custGeom>
              <a:avLst/>
              <a:gdLst>
                <a:gd name="T0" fmla="*/ 2147483647 w 750"/>
                <a:gd name="T1" fmla="*/ 0 h 39"/>
                <a:gd name="T2" fmla="*/ 144753421 w 750"/>
                <a:gd name="T3" fmla="*/ 0 h 39"/>
                <a:gd name="T4" fmla="*/ 0 w 750"/>
                <a:gd name="T5" fmla="*/ 137131669 h 39"/>
                <a:gd name="T6" fmla="*/ 144753421 w 750"/>
                <a:gd name="T7" fmla="*/ 281482067 h 39"/>
                <a:gd name="T8" fmla="*/ 2147483647 w 750"/>
                <a:gd name="T9" fmla="*/ 281482067 h 39"/>
                <a:gd name="T10" fmla="*/ 2147483647 w 750"/>
                <a:gd name="T11" fmla="*/ 137131669 h 39"/>
                <a:gd name="T12" fmla="*/ 2147483647 w 750"/>
                <a:gd name="T13" fmla="*/ 0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0"/>
                <a:gd name="T22" fmla="*/ 0 h 39"/>
                <a:gd name="T23" fmla="*/ 750 w 750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0" h="39">
                  <a:moveTo>
                    <a:pt x="73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731" y="39"/>
                    <a:pt x="731" y="39"/>
                    <a:pt x="731" y="39"/>
                  </a:cubicBezTo>
                  <a:cubicBezTo>
                    <a:pt x="741" y="39"/>
                    <a:pt x="750" y="30"/>
                    <a:pt x="750" y="19"/>
                  </a:cubicBezTo>
                  <a:cubicBezTo>
                    <a:pt x="750" y="9"/>
                    <a:pt x="741" y="0"/>
                    <a:pt x="731" y="0"/>
                  </a:cubicBezTo>
                  <a:close/>
                </a:path>
              </a:pathLst>
            </a:custGeom>
            <a:solidFill>
              <a:srgbClr val="9CC2E5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Montserrat SemiBold" panose="00000700000000000000" charset="0"/>
                <a:cs typeface="Montserrat SemiBold" panose="00000700000000000000" charset="0"/>
              </a:endParaRPr>
            </a:p>
          </p:txBody>
        </p:sp>
        <p:sp>
          <p:nvSpPr>
            <p:cNvPr id="17428" name="Freeform 10"/>
            <p:cNvSpPr>
              <a:spLocks noChangeArrowheads="1"/>
            </p:cNvSpPr>
            <p:nvPr/>
          </p:nvSpPr>
          <p:spPr bwMode="auto">
            <a:xfrm>
              <a:off x="488950" y="2162175"/>
              <a:ext cx="2017713" cy="101600"/>
            </a:xfrm>
            <a:custGeom>
              <a:avLst/>
              <a:gdLst>
                <a:gd name="T0" fmla="*/ 2147483647 w 750"/>
                <a:gd name="T1" fmla="*/ 0 h 38"/>
                <a:gd name="T2" fmla="*/ 144753421 w 750"/>
                <a:gd name="T3" fmla="*/ 0 h 38"/>
                <a:gd name="T4" fmla="*/ 0 w 750"/>
                <a:gd name="T5" fmla="*/ 135823158 h 38"/>
                <a:gd name="T6" fmla="*/ 144753421 w 750"/>
                <a:gd name="T7" fmla="*/ 271646316 h 38"/>
                <a:gd name="T8" fmla="*/ 2147483647 w 750"/>
                <a:gd name="T9" fmla="*/ 271646316 h 38"/>
                <a:gd name="T10" fmla="*/ 2147483647 w 750"/>
                <a:gd name="T11" fmla="*/ 135823158 h 38"/>
                <a:gd name="T12" fmla="*/ 2147483647 w 750"/>
                <a:gd name="T13" fmla="*/ 0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0"/>
                <a:gd name="T22" fmla="*/ 0 h 38"/>
                <a:gd name="T23" fmla="*/ 750 w 750"/>
                <a:gd name="T24" fmla="*/ 38 h 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0" h="38">
                  <a:moveTo>
                    <a:pt x="73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20" y="38"/>
                  </a:cubicBezTo>
                  <a:cubicBezTo>
                    <a:pt x="731" y="38"/>
                    <a:pt x="731" y="38"/>
                    <a:pt x="731" y="38"/>
                  </a:cubicBezTo>
                  <a:cubicBezTo>
                    <a:pt x="741" y="38"/>
                    <a:pt x="750" y="30"/>
                    <a:pt x="750" y="19"/>
                  </a:cubicBezTo>
                  <a:cubicBezTo>
                    <a:pt x="750" y="8"/>
                    <a:pt x="741" y="0"/>
                    <a:pt x="731" y="0"/>
                  </a:cubicBezTo>
                  <a:close/>
                </a:path>
              </a:pathLst>
            </a:custGeom>
            <a:solidFill>
              <a:srgbClr val="9CC2E5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Montserrat SemiBold" panose="00000700000000000000" charset="0"/>
                <a:cs typeface="Montserrat SemiBold" panose="00000700000000000000" charset="0"/>
              </a:endParaRPr>
            </a:p>
          </p:txBody>
        </p:sp>
        <p:sp>
          <p:nvSpPr>
            <p:cNvPr id="17429" name="Freeform 11"/>
            <p:cNvSpPr>
              <a:spLocks noChangeArrowheads="1"/>
            </p:cNvSpPr>
            <p:nvPr/>
          </p:nvSpPr>
          <p:spPr bwMode="auto">
            <a:xfrm>
              <a:off x="488950" y="2528888"/>
              <a:ext cx="2017713" cy="104775"/>
            </a:xfrm>
            <a:custGeom>
              <a:avLst/>
              <a:gdLst>
                <a:gd name="T0" fmla="*/ 2147483647 w 750"/>
                <a:gd name="T1" fmla="*/ 0 h 39"/>
                <a:gd name="T2" fmla="*/ 144753421 w 750"/>
                <a:gd name="T3" fmla="*/ 0 h 39"/>
                <a:gd name="T4" fmla="*/ 0 w 750"/>
                <a:gd name="T5" fmla="*/ 144350398 h 39"/>
                <a:gd name="T6" fmla="*/ 144753421 w 750"/>
                <a:gd name="T7" fmla="*/ 281482067 h 39"/>
                <a:gd name="T8" fmla="*/ 2147483647 w 750"/>
                <a:gd name="T9" fmla="*/ 281482067 h 39"/>
                <a:gd name="T10" fmla="*/ 2147483647 w 750"/>
                <a:gd name="T11" fmla="*/ 144350398 h 39"/>
                <a:gd name="T12" fmla="*/ 2147483647 w 750"/>
                <a:gd name="T13" fmla="*/ 0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0"/>
                <a:gd name="T22" fmla="*/ 0 h 39"/>
                <a:gd name="T23" fmla="*/ 750 w 750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0" h="39">
                  <a:moveTo>
                    <a:pt x="73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731" y="39"/>
                    <a:pt x="731" y="39"/>
                    <a:pt x="731" y="39"/>
                  </a:cubicBezTo>
                  <a:cubicBezTo>
                    <a:pt x="741" y="39"/>
                    <a:pt x="750" y="30"/>
                    <a:pt x="750" y="20"/>
                  </a:cubicBezTo>
                  <a:cubicBezTo>
                    <a:pt x="750" y="9"/>
                    <a:pt x="741" y="0"/>
                    <a:pt x="731" y="0"/>
                  </a:cubicBezTo>
                  <a:close/>
                </a:path>
              </a:pathLst>
            </a:custGeom>
            <a:solidFill>
              <a:srgbClr val="9CC2E5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Montserrat SemiBold" panose="00000700000000000000" charset="0"/>
                <a:cs typeface="Montserrat SemiBold" panose="00000700000000000000" charset="0"/>
              </a:endParaRPr>
            </a:p>
          </p:txBody>
        </p:sp>
        <p:sp>
          <p:nvSpPr>
            <p:cNvPr id="17430" name="Freeform 12"/>
            <p:cNvSpPr>
              <a:spLocks noChangeArrowheads="1"/>
            </p:cNvSpPr>
            <p:nvPr/>
          </p:nvSpPr>
          <p:spPr bwMode="auto">
            <a:xfrm>
              <a:off x="488950" y="2916238"/>
              <a:ext cx="2017713" cy="101600"/>
            </a:xfrm>
            <a:custGeom>
              <a:avLst/>
              <a:gdLst>
                <a:gd name="T0" fmla="*/ 2147483647 w 750"/>
                <a:gd name="T1" fmla="*/ 0 h 38"/>
                <a:gd name="T2" fmla="*/ 144753421 w 750"/>
                <a:gd name="T3" fmla="*/ 0 h 38"/>
                <a:gd name="T4" fmla="*/ 0 w 750"/>
                <a:gd name="T5" fmla="*/ 135823158 h 38"/>
                <a:gd name="T6" fmla="*/ 144753421 w 750"/>
                <a:gd name="T7" fmla="*/ 271646316 h 38"/>
                <a:gd name="T8" fmla="*/ 2147483647 w 750"/>
                <a:gd name="T9" fmla="*/ 271646316 h 38"/>
                <a:gd name="T10" fmla="*/ 2147483647 w 750"/>
                <a:gd name="T11" fmla="*/ 135823158 h 38"/>
                <a:gd name="T12" fmla="*/ 2147483647 w 750"/>
                <a:gd name="T13" fmla="*/ 0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0"/>
                <a:gd name="T22" fmla="*/ 0 h 38"/>
                <a:gd name="T23" fmla="*/ 750 w 750"/>
                <a:gd name="T24" fmla="*/ 38 h 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0" h="38">
                  <a:moveTo>
                    <a:pt x="73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20" y="38"/>
                  </a:cubicBezTo>
                  <a:cubicBezTo>
                    <a:pt x="731" y="38"/>
                    <a:pt x="731" y="38"/>
                    <a:pt x="731" y="38"/>
                  </a:cubicBezTo>
                  <a:cubicBezTo>
                    <a:pt x="741" y="38"/>
                    <a:pt x="750" y="30"/>
                    <a:pt x="750" y="19"/>
                  </a:cubicBezTo>
                  <a:cubicBezTo>
                    <a:pt x="750" y="8"/>
                    <a:pt x="741" y="0"/>
                    <a:pt x="731" y="0"/>
                  </a:cubicBezTo>
                  <a:close/>
                </a:path>
              </a:pathLst>
            </a:custGeom>
            <a:solidFill>
              <a:srgbClr val="9CC2E5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Montserrat SemiBold" panose="00000700000000000000" charset="0"/>
                <a:cs typeface="Montserrat SemiBold" panose="00000700000000000000" charset="0"/>
              </a:endParaRPr>
            </a:p>
          </p:txBody>
        </p:sp>
        <p:sp>
          <p:nvSpPr>
            <p:cNvPr id="17431" name="Freeform 13"/>
            <p:cNvSpPr>
              <a:spLocks noChangeArrowheads="1"/>
            </p:cNvSpPr>
            <p:nvPr/>
          </p:nvSpPr>
          <p:spPr bwMode="auto">
            <a:xfrm>
              <a:off x="484188" y="3278188"/>
              <a:ext cx="981075" cy="103188"/>
            </a:xfrm>
            <a:custGeom>
              <a:avLst/>
              <a:gdLst>
                <a:gd name="T0" fmla="*/ 2147483647 w 365"/>
                <a:gd name="T1" fmla="*/ 0 h 38"/>
                <a:gd name="T2" fmla="*/ 72247438 w 365"/>
                <a:gd name="T3" fmla="*/ 0 h 38"/>
                <a:gd name="T4" fmla="*/ 0 w 365"/>
                <a:gd name="T5" fmla="*/ 140102149 h 38"/>
                <a:gd name="T6" fmla="*/ 72247438 w 365"/>
                <a:gd name="T7" fmla="*/ 280204299 h 38"/>
                <a:gd name="T8" fmla="*/ 2147483647 w 365"/>
                <a:gd name="T9" fmla="*/ 280204299 h 38"/>
                <a:gd name="T10" fmla="*/ 2147483647 w 365"/>
                <a:gd name="T11" fmla="*/ 140102149 h 38"/>
                <a:gd name="T12" fmla="*/ 2147483647 w 365"/>
                <a:gd name="T13" fmla="*/ 0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5"/>
                <a:gd name="T22" fmla="*/ 0 h 38"/>
                <a:gd name="T23" fmla="*/ 365 w 365"/>
                <a:gd name="T24" fmla="*/ 38 h 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5" h="38">
                  <a:moveTo>
                    <a:pt x="355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8"/>
                    <a:pt x="0" y="19"/>
                  </a:cubicBezTo>
                  <a:cubicBezTo>
                    <a:pt x="0" y="30"/>
                    <a:pt x="4" y="38"/>
                    <a:pt x="10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60" y="38"/>
                    <a:pt x="365" y="30"/>
                    <a:pt x="365" y="19"/>
                  </a:cubicBezTo>
                  <a:cubicBezTo>
                    <a:pt x="365" y="8"/>
                    <a:pt x="360" y="0"/>
                    <a:pt x="355" y="0"/>
                  </a:cubicBezTo>
                  <a:close/>
                </a:path>
              </a:pathLst>
            </a:custGeom>
            <a:solidFill>
              <a:srgbClr val="9CC2E5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Montserrat SemiBold" panose="00000700000000000000" charset="0"/>
                <a:cs typeface="Montserrat SemiBold" panose="00000700000000000000" charset="0"/>
              </a:endParaRPr>
            </a:p>
          </p:txBody>
        </p:sp>
      </p:grpSp>
      <p:sp>
        <p:nvSpPr>
          <p:cNvPr id="3084" name="文本框 14"/>
          <p:cNvSpPr>
            <a:spLocks noChangeArrowheads="1"/>
          </p:cNvSpPr>
          <p:nvPr/>
        </p:nvSpPr>
        <p:spPr bwMode="auto">
          <a:xfrm>
            <a:off x="1812514" y="0"/>
            <a:ext cx="3341688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ru-RU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Adobe 黑体 Std R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Заключение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Adobe 黑体 Std R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3"/>
          <p:cNvSpPr txBox="1"/>
          <p:nvPr/>
        </p:nvSpPr>
        <p:spPr>
          <a:xfrm>
            <a:off x="4140798" y="1021977"/>
            <a:ext cx="7423673" cy="4524315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В ходе курсовой работы было проведено комплексное исследование методики </a:t>
            </a:r>
            <a:r>
              <a:rPr lang="e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A/B-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 на примере сравнения двух маркетинговых стратегий.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Цель работы достигнута, все задачи выполнены: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Изучены теоретические основы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Проверены гипотезы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Проведён статистический анализ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Сделаны выводы о практической эффективности стратегий.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Практическая значимость заключается в демонстрации системного подхода к </a:t>
            </a:r>
            <a:r>
              <a:rPr lang="e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A/B-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тестированию, позволяющего принимать обоснованные решения и снижать риски при внедрении изменений. Рекомендации по улучшению конверсии могут быть использованы для повышения эффективности маркетинговых кампаний.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Таким образом, работа способствует развитию навыков анализа данных и применению современных методов </a:t>
            </a:r>
            <a:r>
              <a:rPr lang="e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A/B-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 в маркетинге и </a:t>
            </a:r>
            <a:r>
              <a:rPr lang="e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Science.</a:t>
            </a:r>
          </a:p>
        </p:txBody>
      </p:sp>
      <p:pic>
        <p:nvPicPr>
          <p:cNvPr id="2" name="Picture 4" descr="Picture background">
            <a:extLst>
              <a:ext uri="{FF2B5EF4-FFF2-40B4-BE49-F238E27FC236}">
                <a16:creationId xmlns:a16="http://schemas.microsoft.com/office/drawing/2014/main" id="{B6960D5E-D07E-21E0-56AF-D6E9700C9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95" y="187128"/>
            <a:ext cx="828578" cy="84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Рельеф 2">
            <a:extLst>
              <a:ext uri="{FF2B5EF4-FFF2-40B4-BE49-F238E27FC236}">
                <a16:creationId xmlns:a16="http://schemas.microsoft.com/office/drawing/2014/main" id="{44ECAB82-130D-0B1A-1B47-9D59CD9593F8}"/>
              </a:ext>
            </a:extLst>
          </p:cNvPr>
          <p:cNvSpPr/>
          <p:nvPr/>
        </p:nvSpPr>
        <p:spPr>
          <a:xfrm>
            <a:off x="11161059" y="89646"/>
            <a:ext cx="663389" cy="403412"/>
          </a:xfrm>
          <a:prstGeom prst="beve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平行四边形 3"/>
          <p:cNvSpPr>
            <a:spLocks noChangeArrowheads="1"/>
          </p:cNvSpPr>
          <p:nvPr/>
        </p:nvSpPr>
        <p:spPr bwMode="auto">
          <a:xfrm rot="7727380">
            <a:off x="3573463" y="-873125"/>
            <a:ext cx="9110662" cy="13533438"/>
          </a:xfrm>
          <a:custGeom>
            <a:avLst/>
            <a:gdLst>
              <a:gd name="T0" fmla="*/ 0 w 9013078"/>
              <a:gd name="T1" fmla="*/ 8401699 h 13524274"/>
              <a:gd name="T2" fmla="*/ 670314 w 9013078"/>
              <a:gd name="T3" fmla="*/ 0 h 13524274"/>
              <a:gd name="T4" fmla="*/ 7899395 w 9013078"/>
              <a:gd name="T5" fmla="*/ 7935627 h 13524274"/>
              <a:gd name="T6" fmla="*/ 9209303 w 9013078"/>
              <a:gd name="T7" fmla="*/ 13542608 h 13524274"/>
              <a:gd name="T8" fmla="*/ 0 w 9013078"/>
              <a:gd name="T9" fmla="*/ 8401699 h 135242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13078"/>
              <a:gd name="T16" fmla="*/ 0 h 13524274"/>
              <a:gd name="T17" fmla="*/ 9013078 w 9013078"/>
              <a:gd name="T18" fmla="*/ 13524274 h 1352427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13078" h="13524274">
                <a:moveTo>
                  <a:pt x="0" y="8390325"/>
                </a:moveTo>
                <a:lnTo>
                  <a:pt x="656031" y="0"/>
                </a:lnTo>
                <a:lnTo>
                  <a:pt x="7731081" y="7924883"/>
                </a:lnTo>
                <a:lnTo>
                  <a:pt x="9013078" y="13524274"/>
                </a:lnTo>
                <a:lnTo>
                  <a:pt x="0" y="8390325"/>
                </a:lnTo>
                <a:close/>
              </a:path>
            </a:pathLst>
          </a:custGeom>
          <a:solidFill>
            <a:srgbClr val="DDEAF6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en-US">
              <a:latin typeface="Montserrat SemiBold" panose="00000700000000000000" charset="0"/>
              <a:cs typeface="Montserrat SemiBold" panose="00000700000000000000" charset="0"/>
            </a:endParaRPr>
          </a:p>
        </p:txBody>
      </p:sp>
      <p:sp>
        <p:nvSpPr>
          <p:cNvPr id="18435" name="矩形 11"/>
          <p:cNvSpPr>
            <a:spLocks noChangeArrowheads="1"/>
          </p:cNvSpPr>
          <p:nvPr/>
        </p:nvSpPr>
        <p:spPr bwMode="auto">
          <a:xfrm>
            <a:off x="0" y="1289050"/>
            <a:ext cx="9793288" cy="3916363"/>
          </a:xfrm>
          <a:prstGeom prst="rect">
            <a:avLst/>
          </a:prstGeom>
          <a:solidFill>
            <a:srgbClr val="2E75B5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Montserrat SemiBold" panose="00000700000000000000" charset="0"/>
              <a:ea typeface="Adobe 黑体 Std R" pitchFamily="34" charset="-122"/>
              <a:cs typeface="Montserrat SemiBold" panose="00000700000000000000" charset="0"/>
              <a:sym typeface="Arial" panose="020B0604020202020204" pitchFamily="34" charset="0"/>
            </a:endParaRPr>
          </a:p>
        </p:txBody>
      </p:sp>
      <p:sp>
        <p:nvSpPr>
          <p:cNvPr id="18436" name="文本框 1"/>
          <p:cNvSpPr>
            <a:spLocks noChangeArrowheads="1"/>
          </p:cNvSpPr>
          <p:nvPr/>
        </p:nvSpPr>
        <p:spPr bwMode="auto">
          <a:xfrm>
            <a:off x="308236" y="941293"/>
            <a:ext cx="9024023" cy="43004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altLang="zh-CN" sz="13800" b="1" dirty="0">
                <a:solidFill>
                  <a:srgbClr val="FAFAFA"/>
                </a:solidFill>
                <a:latin typeface="Times New Roman" panose="02020603050405020304" pitchFamily="18" charset="0"/>
                <a:ea typeface="Adobe 黑体 Std R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Спасибо за внимание!</a:t>
            </a:r>
            <a:endParaRPr lang="en-US" altLang="zh-CN" sz="13800" b="1" dirty="0">
              <a:solidFill>
                <a:srgbClr val="FAFAFA"/>
              </a:solidFill>
              <a:latin typeface="Times New Roman" panose="02020603050405020304" pitchFamily="18" charset="0"/>
              <a:ea typeface="Adobe 黑体 Std R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3"/>
          <p:cNvGrpSpPr/>
          <p:nvPr/>
        </p:nvGrpSpPr>
        <p:grpSpPr bwMode="auto">
          <a:xfrm>
            <a:off x="7397750" y="-1300163"/>
            <a:ext cx="6207125" cy="8077201"/>
            <a:chOff x="0" y="0"/>
            <a:chExt cx="6206971" cy="8081158"/>
          </a:xfrm>
        </p:grpSpPr>
        <p:sp>
          <p:nvSpPr>
            <p:cNvPr id="2056" name="流程图: 数据 13"/>
            <p:cNvSpPr>
              <a:spLocks noChangeArrowheads="1"/>
            </p:cNvSpPr>
            <p:nvPr/>
          </p:nvSpPr>
          <p:spPr bwMode="auto">
            <a:xfrm>
              <a:off x="0" y="5205684"/>
              <a:ext cx="3010573" cy="1200699"/>
            </a:xfrm>
            <a:prstGeom prst="flowChartInputOutput">
              <a:avLst/>
            </a:prstGeom>
            <a:solidFill>
              <a:srgbClr val="DDEAF6">
                <a:alpha val="94116"/>
              </a:srgbClr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Montserrat SemiBold" panose="00000700000000000000" charset="0"/>
                <a:ea typeface="Adobe 黑体 Std R" pitchFamily="34" charset="-122"/>
                <a:cs typeface="Montserrat SemiBold" panose="00000700000000000000" charset="0"/>
                <a:sym typeface="Arial" panose="020B0604020202020204" pitchFamily="34" charset="0"/>
              </a:endParaRPr>
            </a:p>
          </p:txBody>
        </p:sp>
        <p:sp>
          <p:nvSpPr>
            <p:cNvPr id="2057" name="Freeform 5"/>
            <p:cNvSpPr>
              <a:spLocks noChangeArrowheads="1"/>
            </p:cNvSpPr>
            <p:nvPr/>
          </p:nvSpPr>
          <p:spPr bwMode="auto">
            <a:xfrm>
              <a:off x="3868583" y="2040720"/>
              <a:ext cx="1730375" cy="4592638"/>
            </a:xfrm>
            <a:custGeom>
              <a:avLst/>
              <a:gdLst>
                <a:gd name="T0" fmla="*/ 2147483647 w 333"/>
                <a:gd name="T1" fmla="*/ 0 h 885"/>
                <a:gd name="T2" fmla="*/ 0 w 333"/>
                <a:gd name="T3" fmla="*/ 2147483647 h 885"/>
                <a:gd name="T4" fmla="*/ 2147483647 w 333"/>
                <a:gd name="T5" fmla="*/ 2147483647 h 885"/>
                <a:gd name="T6" fmla="*/ 54005367 w 333"/>
                <a:gd name="T7" fmla="*/ 2147483647 h 885"/>
                <a:gd name="T8" fmla="*/ 2147483647 w 333"/>
                <a:gd name="T9" fmla="*/ 2147483647 h 885"/>
                <a:gd name="T10" fmla="*/ 2147483647 w 333"/>
                <a:gd name="T11" fmla="*/ 2147483647 h 885"/>
                <a:gd name="T12" fmla="*/ 2147483647 w 333"/>
                <a:gd name="T13" fmla="*/ 0 h 8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3"/>
                <a:gd name="T22" fmla="*/ 0 h 885"/>
                <a:gd name="T23" fmla="*/ 333 w 333"/>
                <a:gd name="T24" fmla="*/ 885 h 8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3" h="885">
                  <a:moveTo>
                    <a:pt x="106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97" y="224"/>
                    <a:pt x="141" y="383"/>
                    <a:pt x="141" y="511"/>
                  </a:cubicBezTo>
                  <a:cubicBezTo>
                    <a:pt x="141" y="611"/>
                    <a:pt x="94" y="761"/>
                    <a:pt x="2" y="844"/>
                  </a:cubicBezTo>
                  <a:cubicBezTo>
                    <a:pt x="91" y="854"/>
                    <a:pt x="162" y="869"/>
                    <a:pt x="216" y="885"/>
                  </a:cubicBezTo>
                  <a:cubicBezTo>
                    <a:pt x="296" y="769"/>
                    <a:pt x="333" y="627"/>
                    <a:pt x="333" y="511"/>
                  </a:cubicBezTo>
                  <a:cubicBezTo>
                    <a:pt x="333" y="336"/>
                    <a:pt x="273" y="110"/>
                    <a:pt x="106" y="0"/>
                  </a:cubicBezTo>
                  <a:close/>
                </a:path>
              </a:pathLst>
            </a:custGeom>
            <a:solidFill>
              <a:srgbClr val="DDEAF6">
                <a:alpha val="94116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Montserrat SemiBold" panose="00000700000000000000" charset="0"/>
                <a:cs typeface="Montserrat SemiBold" panose="00000700000000000000" charset="0"/>
              </a:endParaRPr>
            </a:p>
          </p:txBody>
        </p:sp>
        <p:sp>
          <p:nvSpPr>
            <p:cNvPr id="2058" name="Freeform 6"/>
            <p:cNvSpPr>
              <a:spLocks noChangeArrowheads="1"/>
            </p:cNvSpPr>
            <p:nvPr/>
          </p:nvSpPr>
          <p:spPr bwMode="auto">
            <a:xfrm>
              <a:off x="898370" y="6493658"/>
              <a:ext cx="4799013" cy="622300"/>
            </a:xfrm>
            <a:custGeom>
              <a:avLst/>
              <a:gdLst>
                <a:gd name="T0" fmla="*/ 2147483647 w 924"/>
                <a:gd name="T1" fmla="*/ 2147483647 h 120"/>
                <a:gd name="T2" fmla="*/ 2147483647 w 924"/>
                <a:gd name="T3" fmla="*/ 295820677 h 120"/>
                <a:gd name="T4" fmla="*/ 431599546 w 924"/>
                <a:gd name="T5" fmla="*/ 2147483647 h 120"/>
                <a:gd name="T6" fmla="*/ 539499432 w 924"/>
                <a:gd name="T7" fmla="*/ 2147483647 h 120"/>
                <a:gd name="T8" fmla="*/ 2147483647 w 924"/>
                <a:gd name="T9" fmla="*/ 2147483647 h 120"/>
                <a:gd name="T10" fmla="*/ 2147483647 w 924"/>
                <a:gd name="T11" fmla="*/ 2147483647 h 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4"/>
                <a:gd name="T19" fmla="*/ 0 h 120"/>
                <a:gd name="T20" fmla="*/ 924 w 924"/>
                <a:gd name="T21" fmla="*/ 120 h 1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4" h="120">
                  <a:moveTo>
                    <a:pt x="909" y="109"/>
                  </a:moveTo>
                  <a:cubicBezTo>
                    <a:pt x="909" y="109"/>
                    <a:pt x="770" y="22"/>
                    <a:pt x="462" y="11"/>
                  </a:cubicBezTo>
                  <a:cubicBezTo>
                    <a:pt x="159" y="0"/>
                    <a:pt x="16" y="109"/>
                    <a:pt x="16" y="109"/>
                  </a:cubicBezTo>
                  <a:cubicBezTo>
                    <a:pt x="0" y="115"/>
                    <a:pt x="2" y="120"/>
                    <a:pt x="20" y="120"/>
                  </a:cubicBezTo>
                  <a:cubicBezTo>
                    <a:pt x="905" y="120"/>
                    <a:pt x="905" y="120"/>
                    <a:pt x="905" y="120"/>
                  </a:cubicBezTo>
                  <a:cubicBezTo>
                    <a:pt x="923" y="120"/>
                    <a:pt x="924" y="115"/>
                    <a:pt x="909" y="109"/>
                  </a:cubicBezTo>
                  <a:close/>
                </a:path>
              </a:pathLst>
            </a:custGeom>
            <a:solidFill>
              <a:srgbClr val="DDEAF6">
                <a:alpha val="94116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Montserrat SemiBold" panose="00000700000000000000" charset="0"/>
                <a:cs typeface="Montserrat SemiBold" panose="00000700000000000000" charset="0"/>
              </a:endParaRPr>
            </a:p>
          </p:txBody>
        </p:sp>
        <p:sp>
          <p:nvSpPr>
            <p:cNvPr id="2059" name="Freeform 7"/>
            <p:cNvSpPr>
              <a:spLocks noChangeArrowheads="1"/>
            </p:cNvSpPr>
            <p:nvPr/>
          </p:nvSpPr>
          <p:spPr bwMode="auto">
            <a:xfrm>
              <a:off x="390370" y="7360433"/>
              <a:ext cx="5816601" cy="720725"/>
            </a:xfrm>
            <a:custGeom>
              <a:avLst/>
              <a:gdLst>
                <a:gd name="T0" fmla="*/ 2147483647 w 1120"/>
                <a:gd name="T1" fmla="*/ 779663713 h 139"/>
                <a:gd name="T2" fmla="*/ 2147483647 w 1120"/>
                <a:gd name="T3" fmla="*/ 0 h 139"/>
                <a:gd name="T4" fmla="*/ 2076791420 w 1120"/>
                <a:gd name="T5" fmla="*/ 0 h 139"/>
                <a:gd name="T6" fmla="*/ 809141133 w 1120"/>
                <a:gd name="T7" fmla="*/ 779663713 h 139"/>
                <a:gd name="T8" fmla="*/ 80913075 w 1120"/>
                <a:gd name="T9" fmla="*/ 2147483647 h 139"/>
                <a:gd name="T10" fmla="*/ 809141133 w 1120"/>
                <a:gd name="T11" fmla="*/ 2147483647 h 139"/>
                <a:gd name="T12" fmla="*/ 2147483647 w 1120"/>
                <a:gd name="T13" fmla="*/ 2147483647 h 139"/>
                <a:gd name="T14" fmla="*/ 2147483647 w 1120"/>
                <a:gd name="T15" fmla="*/ 2147483647 h 139"/>
                <a:gd name="T16" fmla="*/ 2147483647 w 1120"/>
                <a:gd name="T17" fmla="*/ 779663713 h 1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20"/>
                <a:gd name="T28" fmla="*/ 0 h 139"/>
                <a:gd name="T29" fmla="*/ 1120 w 1120"/>
                <a:gd name="T30" fmla="*/ 139 h 1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20" h="139">
                  <a:moveTo>
                    <a:pt x="1091" y="29"/>
                  </a:moveTo>
                  <a:cubicBezTo>
                    <a:pt x="1082" y="13"/>
                    <a:pt x="1061" y="0"/>
                    <a:pt x="1044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60" y="0"/>
                    <a:pt x="38" y="13"/>
                    <a:pt x="30" y="29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0" y="125"/>
                    <a:pt x="12" y="139"/>
                    <a:pt x="30" y="139"/>
                  </a:cubicBezTo>
                  <a:cubicBezTo>
                    <a:pt x="1091" y="139"/>
                    <a:pt x="1091" y="139"/>
                    <a:pt x="1091" y="139"/>
                  </a:cubicBezTo>
                  <a:cubicBezTo>
                    <a:pt x="1108" y="139"/>
                    <a:pt x="1120" y="125"/>
                    <a:pt x="1117" y="108"/>
                  </a:cubicBezTo>
                  <a:lnTo>
                    <a:pt x="1091" y="29"/>
                  </a:lnTo>
                  <a:close/>
                </a:path>
              </a:pathLst>
            </a:custGeom>
            <a:solidFill>
              <a:srgbClr val="DDEAF6">
                <a:alpha val="94116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Montserrat SemiBold" panose="00000700000000000000" charset="0"/>
                <a:cs typeface="Montserrat SemiBold" panose="00000700000000000000" charset="0"/>
              </a:endParaRPr>
            </a:p>
          </p:txBody>
        </p:sp>
        <p:sp>
          <p:nvSpPr>
            <p:cNvPr id="2060" name="Freeform 8"/>
            <p:cNvSpPr>
              <a:spLocks noChangeArrowheads="1"/>
            </p:cNvSpPr>
            <p:nvPr/>
          </p:nvSpPr>
          <p:spPr bwMode="auto">
            <a:xfrm>
              <a:off x="1101570" y="5331608"/>
              <a:ext cx="3109913" cy="274638"/>
            </a:xfrm>
            <a:custGeom>
              <a:avLst/>
              <a:gdLst>
                <a:gd name="T0" fmla="*/ 2147483647 w 599"/>
                <a:gd name="T1" fmla="*/ 0 h 53"/>
                <a:gd name="T2" fmla="*/ 727792328 w 599"/>
                <a:gd name="T3" fmla="*/ 0 h 53"/>
                <a:gd name="T4" fmla="*/ 0 w 599"/>
                <a:gd name="T5" fmla="*/ 698140160 h 53"/>
                <a:gd name="T6" fmla="*/ 727792328 w 599"/>
                <a:gd name="T7" fmla="*/ 1423132661 h 53"/>
                <a:gd name="T8" fmla="*/ 2147483647 w 599"/>
                <a:gd name="T9" fmla="*/ 1423132661 h 53"/>
                <a:gd name="T10" fmla="*/ 2147483647 w 599"/>
                <a:gd name="T11" fmla="*/ 698140160 h 53"/>
                <a:gd name="T12" fmla="*/ 2147483647 w 599"/>
                <a:gd name="T13" fmla="*/ 0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9"/>
                <a:gd name="T22" fmla="*/ 0 h 53"/>
                <a:gd name="T23" fmla="*/ 599 w 599"/>
                <a:gd name="T24" fmla="*/ 53 h 5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9" h="53">
                  <a:moveTo>
                    <a:pt x="573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573" y="53"/>
                    <a:pt x="573" y="53"/>
                    <a:pt x="573" y="53"/>
                  </a:cubicBezTo>
                  <a:cubicBezTo>
                    <a:pt x="587" y="53"/>
                    <a:pt x="599" y="41"/>
                    <a:pt x="599" y="26"/>
                  </a:cubicBezTo>
                  <a:cubicBezTo>
                    <a:pt x="599" y="12"/>
                    <a:pt x="587" y="0"/>
                    <a:pt x="573" y="0"/>
                  </a:cubicBezTo>
                  <a:close/>
                </a:path>
              </a:pathLst>
            </a:custGeom>
            <a:solidFill>
              <a:srgbClr val="DDEAF6">
                <a:alpha val="94116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Montserrat SemiBold" panose="00000700000000000000" charset="0"/>
                <a:cs typeface="Montserrat SemiBold" panose="00000700000000000000" charset="0"/>
              </a:endParaRPr>
            </a:p>
          </p:txBody>
        </p:sp>
        <p:sp>
          <p:nvSpPr>
            <p:cNvPr id="2061" name="Freeform 9"/>
            <p:cNvSpPr>
              <a:spLocks noChangeArrowheads="1"/>
            </p:cNvSpPr>
            <p:nvPr/>
          </p:nvSpPr>
          <p:spPr bwMode="auto">
            <a:xfrm>
              <a:off x="1444470" y="5730070"/>
              <a:ext cx="2430463" cy="233363"/>
            </a:xfrm>
            <a:custGeom>
              <a:avLst/>
              <a:gdLst>
                <a:gd name="T0" fmla="*/ 2147483647 w 468"/>
                <a:gd name="T1" fmla="*/ 0 h 45"/>
                <a:gd name="T2" fmla="*/ 593349763 w 468"/>
                <a:gd name="T3" fmla="*/ 0 h 45"/>
                <a:gd name="T4" fmla="*/ 0 w 468"/>
                <a:gd name="T5" fmla="*/ 591647807 h 45"/>
                <a:gd name="T6" fmla="*/ 593349763 w 468"/>
                <a:gd name="T7" fmla="*/ 1210184217 h 45"/>
                <a:gd name="T8" fmla="*/ 2147483647 w 468"/>
                <a:gd name="T9" fmla="*/ 1210184217 h 45"/>
                <a:gd name="T10" fmla="*/ 2147483647 w 468"/>
                <a:gd name="T11" fmla="*/ 591647807 h 45"/>
                <a:gd name="T12" fmla="*/ 2147483647 w 468"/>
                <a:gd name="T13" fmla="*/ 0 h 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68"/>
                <a:gd name="T22" fmla="*/ 0 h 45"/>
                <a:gd name="T23" fmla="*/ 468 w 468"/>
                <a:gd name="T24" fmla="*/ 45 h 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68" h="45">
                  <a:moveTo>
                    <a:pt x="44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446" y="45"/>
                    <a:pt x="446" y="45"/>
                    <a:pt x="446" y="45"/>
                  </a:cubicBezTo>
                  <a:cubicBezTo>
                    <a:pt x="458" y="45"/>
                    <a:pt x="468" y="35"/>
                    <a:pt x="468" y="22"/>
                  </a:cubicBezTo>
                  <a:cubicBezTo>
                    <a:pt x="468" y="10"/>
                    <a:pt x="458" y="0"/>
                    <a:pt x="446" y="0"/>
                  </a:cubicBezTo>
                  <a:close/>
                </a:path>
              </a:pathLst>
            </a:custGeom>
            <a:solidFill>
              <a:srgbClr val="DDEAF6">
                <a:alpha val="94116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Montserrat SemiBold" panose="00000700000000000000" charset="0"/>
                <a:cs typeface="Montserrat SemiBold" panose="00000700000000000000" charset="0"/>
              </a:endParaRPr>
            </a:p>
          </p:txBody>
        </p:sp>
        <p:sp>
          <p:nvSpPr>
            <p:cNvPr id="2062" name="Freeform 10"/>
            <p:cNvSpPr>
              <a:spLocks noChangeArrowheads="1"/>
            </p:cNvSpPr>
            <p:nvPr/>
          </p:nvSpPr>
          <p:spPr bwMode="auto">
            <a:xfrm>
              <a:off x="1874683" y="364320"/>
              <a:ext cx="2919413" cy="3576638"/>
            </a:xfrm>
            <a:custGeom>
              <a:avLst/>
              <a:gdLst>
                <a:gd name="T0" fmla="*/ 2147483647 w 562"/>
                <a:gd name="T1" fmla="*/ 1832401453 h 689"/>
                <a:gd name="T2" fmla="*/ 2147483647 w 562"/>
                <a:gd name="T3" fmla="*/ 727573303 h 689"/>
                <a:gd name="T4" fmla="*/ 2147483647 w 562"/>
                <a:gd name="T5" fmla="*/ 1158721700 h 689"/>
                <a:gd name="T6" fmla="*/ 620650581 w 562"/>
                <a:gd name="T7" fmla="*/ 2147483647 h 689"/>
                <a:gd name="T8" fmla="*/ 1430190300 w 562"/>
                <a:gd name="T9" fmla="*/ 2147483647 h 689"/>
                <a:gd name="T10" fmla="*/ 2147483647 w 562"/>
                <a:gd name="T11" fmla="*/ 2147483647 h 689"/>
                <a:gd name="T12" fmla="*/ 2147483647 w 562"/>
                <a:gd name="T13" fmla="*/ 2147483647 h 689"/>
                <a:gd name="T14" fmla="*/ 2147483647 w 562"/>
                <a:gd name="T15" fmla="*/ 2147483647 h 689"/>
                <a:gd name="T16" fmla="*/ 2147483647 w 562"/>
                <a:gd name="T17" fmla="*/ 1832401453 h 68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2"/>
                <a:gd name="T28" fmla="*/ 0 h 689"/>
                <a:gd name="T29" fmla="*/ 562 w 562"/>
                <a:gd name="T30" fmla="*/ 689 h 68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2" h="689">
                  <a:moveTo>
                    <a:pt x="508" y="68"/>
                  </a:moveTo>
                  <a:cubicBezTo>
                    <a:pt x="445" y="27"/>
                    <a:pt x="445" y="27"/>
                    <a:pt x="445" y="27"/>
                  </a:cubicBezTo>
                  <a:cubicBezTo>
                    <a:pt x="405" y="0"/>
                    <a:pt x="353" y="7"/>
                    <a:pt x="330" y="43"/>
                  </a:cubicBezTo>
                  <a:cubicBezTo>
                    <a:pt x="23" y="509"/>
                    <a:pt x="23" y="509"/>
                    <a:pt x="23" y="509"/>
                  </a:cubicBezTo>
                  <a:cubicBezTo>
                    <a:pt x="0" y="545"/>
                    <a:pt x="13" y="595"/>
                    <a:pt x="53" y="621"/>
                  </a:cubicBezTo>
                  <a:cubicBezTo>
                    <a:pt x="116" y="663"/>
                    <a:pt x="116" y="663"/>
                    <a:pt x="116" y="663"/>
                  </a:cubicBezTo>
                  <a:cubicBezTo>
                    <a:pt x="156" y="689"/>
                    <a:pt x="208" y="682"/>
                    <a:pt x="231" y="646"/>
                  </a:cubicBezTo>
                  <a:cubicBezTo>
                    <a:pt x="538" y="180"/>
                    <a:pt x="538" y="180"/>
                    <a:pt x="538" y="180"/>
                  </a:cubicBezTo>
                  <a:cubicBezTo>
                    <a:pt x="562" y="145"/>
                    <a:pt x="548" y="94"/>
                    <a:pt x="508" y="68"/>
                  </a:cubicBezTo>
                  <a:close/>
                </a:path>
              </a:pathLst>
            </a:custGeom>
            <a:solidFill>
              <a:srgbClr val="DDEAF6">
                <a:alpha val="94116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Montserrat SemiBold" panose="00000700000000000000" charset="0"/>
                <a:cs typeface="Montserrat SemiBold" panose="00000700000000000000" charset="0"/>
              </a:endParaRPr>
            </a:p>
          </p:txBody>
        </p:sp>
        <p:sp>
          <p:nvSpPr>
            <p:cNvPr id="2063" name="Freeform 12"/>
            <p:cNvSpPr>
              <a:spLocks noChangeArrowheads="1"/>
            </p:cNvSpPr>
            <p:nvPr/>
          </p:nvSpPr>
          <p:spPr bwMode="auto">
            <a:xfrm>
              <a:off x="1412720" y="3504395"/>
              <a:ext cx="1241425" cy="1031875"/>
            </a:xfrm>
            <a:custGeom>
              <a:avLst/>
              <a:gdLst>
                <a:gd name="T0" fmla="*/ 2147483647 w 239"/>
                <a:gd name="T1" fmla="*/ 2147483647 h 199"/>
                <a:gd name="T2" fmla="*/ 1969554525 w 239"/>
                <a:gd name="T3" fmla="*/ 349535989 h 199"/>
                <a:gd name="T4" fmla="*/ 377720438 w 239"/>
                <a:gd name="T5" fmla="*/ 618409428 h 199"/>
                <a:gd name="T6" fmla="*/ 620546284 w 239"/>
                <a:gd name="T7" fmla="*/ 2147483647 h 199"/>
                <a:gd name="T8" fmla="*/ 2147483647 w 239"/>
                <a:gd name="T9" fmla="*/ 2147483647 h 199"/>
                <a:gd name="T10" fmla="*/ 2147483647 w 239"/>
                <a:gd name="T11" fmla="*/ 2147483647 h 199"/>
                <a:gd name="T12" fmla="*/ 2147483647 w 239"/>
                <a:gd name="T13" fmla="*/ 2147483647 h 1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9"/>
                <a:gd name="T22" fmla="*/ 0 h 199"/>
                <a:gd name="T23" fmla="*/ 239 w 239"/>
                <a:gd name="T24" fmla="*/ 199 h 1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9" h="199">
                  <a:moveTo>
                    <a:pt x="216" y="116"/>
                  </a:moveTo>
                  <a:cubicBezTo>
                    <a:pt x="73" y="13"/>
                    <a:pt x="73" y="13"/>
                    <a:pt x="73" y="13"/>
                  </a:cubicBezTo>
                  <a:cubicBezTo>
                    <a:pt x="54" y="0"/>
                    <a:pt x="28" y="4"/>
                    <a:pt x="14" y="23"/>
                  </a:cubicBezTo>
                  <a:cubicBezTo>
                    <a:pt x="0" y="42"/>
                    <a:pt x="4" y="69"/>
                    <a:pt x="23" y="83"/>
                  </a:cubicBezTo>
                  <a:cubicBezTo>
                    <a:pt x="166" y="185"/>
                    <a:pt x="166" y="185"/>
                    <a:pt x="166" y="185"/>
                  </a:cubicBezTo>
                  <a:cubicBezTo>
                    <a:pt x="185" y="199"/>
                    <a:pt x="212" y="195"/>
                    <a:pt x="225" y="176"/>
                  </a:cubicBezTo>
                  <a:cubicBezTo>
                    <a:pt x="239" y="156"/>
                    <a:pt x="235" y="130"/>
                    <a:pt x="216" y="116"/>
                  </a:cubicBezTo>
                  <a:close/>
                </a:path>
              </a:pathLst>
            </a:custGeom>
            <a:solidFill>
              <a:srgbClr val="DDEAF6">
                <a:alpha val="94116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Montserrat SemiBold" panose="00000700000000000000" charset="0"/>
                <a:cs typeface="Montserrat SemiBold" panose="00000700000000000000" charset="0"/>
              </a:endParaRPr>
            </a:p>
          </p:txBody>
        </p:sp>
        <p:sp>
          <p:nvSpPr>
            <p:cNvPr id="2064" name="Freeform 11"/>
            <p:cNvSpPr>
              <a:spLocks noChangeArrowheads="1"/>
            </p:cNvSpPr>
            <p:nvPr/>
          </p:nvSpPr>
          <p:spPr bwMode="auto">
            <a:xfrm>
              <a:off x="4144809" y="0"/>
              <a:ext cx="857250" cy="752475"/>
            </a:xfrm>
            <a:custGeom>
              <a:avLst/>
              <a:gdLst>
                <a:gd name="T0" fmla="*/ 2147483647 w 165"/>
                <a:gd name="T1" fmla="*/ 1265745982 h 145"/>
                <a:gd name="T2" fmla="*/ 2147483647 w 165"/>
                <a:gd name="T3" fmla="*/ 377031491 h 145"/>
                <a:gd name="T4" fmla="*/ 377896582 w 165"/>
                <a:gd name="T5" fmla="*/ 807919434 h 145"/>
                <a:gd name="T6" fmla="*/ 809784327 w 165"/>
                <a:gd name="T7" fmla="*/ 2147483647 h 145"/>
                <a:gd name="T8" fmla="*/ 2147483647 w 165"/>
                <a:gd name="T9" fmla="*/ 2147483647 h 145"/>
                <a:gd name="T10" fmla="*/ 2147483647 w 165"/>
                <a:gd name="T11" fmla="*/ 2147483647 h 145"/>
                <a:gd name="T12" fmla="*/ 2147483647 w 165"/>
                <a:gd name="T13" fmla="*/ 1265745982 h 1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45"/>
                <a:gd name="T23" fmla="*/ 165 w 165"/>
                <a:gd name="T24" fmla="*/ 145 h 1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45">
                  <a:moveTo>
                    <a:pt x="135" y="47"/>
                  </a:moveTo>
                  <a:cubicBezTo>
                    <a:pt x="82" y="14"/>
                    <a:pt x="82" y="14"/>
                    <a:pt x="82" y="14"/>
                  </a:cubicBezTo>
                  <a:cubicBezTo>
                    <a:pt x="59" y="0"/>
                    <a:pt x="29" y="7"/>
                    <a:pt x="14" y="30"/>
                  </a:cubicBezTo>
                  <a:cubicBezTo>
                    <a:pt x="0" y="53"/>
                    <a:pt x="7" y="84"/>
                    <a:pt x="30" y="98"/>
                  </a:cubicBezTo>
                  <a:cubicBezTo>
                    <a:pt x="83" y="131"/>
                    <a:pt x="83" y="131"/>
                    <a:pt x="83" y="131"/>
                  </a:cubicBezTo>
                  <a:cubicBezTo>
                    <a:pt x="106" y="145"/>
                    <a:pt x="137" y="138"/>
                    <a:pt x="151" y="115"/>
                  </a:cubicBezTo>
                  <a:cubicBezTo>
                    <a:pt x="165" y="92"/>
                    <a:pt x="158" y="61"/>
                    <a:pt x="135" y="47"/>
                  </a:cubicBezTo>
                  <a:close/>
                </a:path>
              </a:pathLst>
            </a:custGeom>
            <a:solidFill>
              <a:srgbClr val="DDEAF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Montserrat SemiBold" panose="00000700000000000000" charset="0"/>
                <a:cs typeface="Montserrat SemiBold" panose="00000700000000000000" charset="0"/>
              </a:endParaRPr>
            </a:p>
          </p:txBody>
        </p:sp>
      </p:grpSp>
      <p:sp>
        <p:nvSpPr>
          <p:cNvPr id="2051" name="矩形 11"/>
          <p:cNvSpPr>
            <a:spLocks noChangeArrowheads="1"/>
          </p:cNvSpPr>
          <p:nvPr/>
        </p:nvSpPr>
        <p:spPr bwMode="auto">
          <a:xfrm>
            <a:off x="0" y="1853828"/>
            <a:ext cx="9045388" cy="3276600"/>
          </a:xfrm>
          <a:prstGeom prst="rect">
            <a:avLst/>
          </a:prstGeom>
          <a:solidFill>
            <a:srgbClr val="2E75B5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Montserrat SemiBold" panose="00000700000000000000" charset="0"/>
              <a:ea typeface="Adobe 黑体 Std R" pitchFamily="34" charset="-122"/>
              <a:cs typeface="Montserrat SemiBold" panose="00000700000000000000" charset="0"/>
              <a:sym typeface="Arial" panose="020B0604020202020204" pitchFamily="34" charset="0"/>
            </a:endParaRPr>
          </a:p>
        </p:txBody>
      </p:sp>
      <p:sp>
        <p:nvSpPr>
          <p:cNvPr id="2053" name="文本框 2"/>
          <p:cNvSpPr>
            <a:spLocks noChangeArrowheads="1"/>
          </p:cNvSpPr>
          <p:nvPr/>
        </p:nvSpPr>
        <p:spPr bwMode="auto">
          <a:xfrm>
            <a:off x="265986" y="2298939"/>
            <a:ext cx="8928846" cy="22467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Актуальность исследования обусловлена растущей потребностью в глубоких знаниях и практических навыках проведения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-тестов, а также в понимании особенностей анализа и интерпретации полученных данных. </a:t>
            </a:r>
            <a:endParaRPr lang="en-US" altLang="zh-CN" sz="2800" dirty="0">
              <a:solidFill>
                <a:srgbClr val="FAFAFA"/>
              </a:solidFill>
              <a:latin typeface="Montserrat SemiBold" panose="00000700000000000000" charset="0"/>
              <a:ea typeface="Arial Unicode MS" pitchFamily="34" charset="-122"/>
              <a:cs typeface="Montserrat SemiBold" panose="00000700000000000000" charset="0"/>
              <a:sym typeface="Arial Unicode MS" pitchFamily="34" charset="-122"/>
            </a:endParaRPr>
          </a:p>
        </p:txBody>
      </p:sp>
      <p:sp>
        <p:nvSpPr>
          <p:cNvPr id="2" name="矩形 5">
            <a:extLst>
              <a:ext uri="{FF2B5EF4-FFF2-40B4-BE49-F238E27FC236}">
                <a16:creationId xmlns:a16="http://schemas.microsoft.com/office/drawing/2014/main" id="{A42BAFA5-6DBD-AAE7-EDEE-5751FCFB7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50"/>
            <a:ext cx="12192000" cy="596900"/>
          </a:xfrm>
          <a:prstGeom prst="rect">
            <a:avLst/>
          </a:prstGeom>
          <a:solidFill>
            <a:srgbClr val="757070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Montserrat SemiBold" panose="00000700000000000000" charset="0"/>
              <a:ea typeface="Adobe 黑体 Std R" pitchFamily="34" charset="-122"/>
              <a:cs typeface="Montserrat SemiBold" panose="00000700000000000000" charset="0"/>
              <a:sym typeface="Arial" panose="020B0604020202020204" pitchFamily="34" charset="0"/>
            </a:endParaRPr>
          </a:p>
        </p:txBody>
      </p:sp>
      <p:grpSp>
        <p:nvGrpSpPr>
          <p:cNvPr id="3" name="组合 3">
            <a:extLst>
              <a:ext uri="{FF2B5EF4-FFF2-40B4-BE49-F238E27FC236}">
                <a16:creationId xmlns:a16="http://schemas.microsoft.com/office/drawing/2014/main" id="{E98005F6-9225-B184-52FB-604AA0C482FC}"/>
              </a:ext>
            </a:extLst>
          </p:cNvPr>
          <p:cNvGrpSpPr/>
          <p:nvPr/>
        </p:nvGrpSpPr>
        <p:grpSpPr bwMode="auto">
          <a:xfrm rot="-5400000">
            <a:off x="564356" y="-21431"/>
            <a:ext cx="1236663" cy="1266825"/>
            <a:chOff x="0" y="0"/>
            <a:chExt cx="3915508" cy="3999911"/>
          </a:xfrm>
        </p:grpSpPr>
        <p:sp>
          <p:nvSpPr>
            <p:cNvPr id="4" name="流程图: 数据 1">
              <a:extLst>
                <a:ext uri="{FF2B5EF4-FFF2-40B4-BE49-F238E27FC236}">
                  <a16:creationId xmlns:a16="http://schemas.microsoft.com/office/drawing/2014/main" id="{AB92D704-7786-9EBA-B200-C143945D90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496744" y="1486081"/>
              <a:ext cx="3010573" cy="2017084"/>
            </a:xfrm>
            <a:prstGeom prst="flowChartInputOutput">
              <a:avLst/>
            </a:prstGeom>
            <a:solidFill>
              <a:srgbClr val="1E4E79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Montserrat SemiBold" panose="00000700000000000000" charset="0"/>
                <a:ea typeface="Adobe 黑体 Std R" pitchFamily="34" charset="-122"/>
                <a:cs typeface="Montserrat SemiBold" panose="00000700000000000000" charset="0"/>
                <a:sym typeface="Arial" panose="020B0604020202020204" pitchFamily="34" charset="0"/>
              </a:endParaRPr>
            </a:p>
          </p:txBody>
        </p:sp>
        <p:sp>
          <p:nvSpPr>
            <p:cNvPr id="5" name="矩形 2">
              <a:extLst>
                <a:ext uri="{FF2B5EF4-FFF2-40B4-BE49-F238E27FC236}">
                  <a16:creationId xmlns:a16="http://schemas.microsoft.com/office/drawing/2014/main" id="{6F8619BF-6813-7FD3-E129-7F1D29341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915508" cy="3423138"/>
            </a:xfrm>
            <a:prstGeom prst="rect">
              <a:avLst/>
            </a:prstGeom>
            <a:solidFill>
              <a:srgbClr val="2E75B5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Montserrat SemiBold" panose="00000700000000000000" charset="0"/>
                  <a:ea typeface="Adobe 黑体 Std R" pitchFamily="34" charset="-122"/>
                  <a:cs typeface="Montserrat SemiBold" panose="00000700000000000000" charset="0"/>
                  <a:sym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B8539444-E89E-A0D1-C7E7-C5FD7424E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113" y="0"/>
            <a:ext cx="9599557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Adobe 黑体 Std R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Актуальность работы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Adobe 黑体 Std R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7" name="Picture 4" descr="Picture background">
            <a:extLst>
              <a:ext uri="{FF2B5EF4-FFF2-40B4-BE49-F238E27FC236}">
                <a16:creationId xmlns:a16="http://schemas.microsoft.com/office/drawing/2014/main" id="{4E826CAF-08A7-6F08-653E-99C2FAA38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95" y="187128"/>
            <a:ext cx="828578" cy="84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Рельеф 7">
            <a:extLst>
              <a:ext uri="{FF2B5EF4-FFF2-40B4-BE49-F238E27FC236}">
                <a16:creationId xmlns:a16="http://schemas.microsoft.com/office/drawing/2014/main" id="{871911F4-C676-14C3-AC3F-1D2E5181192F}"/>
              </a:ext>
            </a:extLst>
          </p:cNvPr>
          <p:cNvSpPr/>
          <p:nvPr/>
        </p:nvSpPr>
        <p:spPr>
          <a:xfrm>
            <a:off x="11161059" y="89646"/>
            <a:ext cx="663389" cy="403412"/>
          </a:xfrm>
          <a:prstGeom prst="beve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5"/>
          <p:cNvSpPr>
            <a:spLocks noChangeArrowheads="1"/>
          </p:cNvSpPr>
          <p:nvPr/>
        </p:nvSpPr>
        <p:spPr bwMode="auto">
          <a:xfrm>
            <a:off x="0" y="-6350"/>
            <a:ext cx="12192000" cy="596900"/>
          </a:xfrm>
          <a:prstGeom prst="rect">
            <a:avLst/>
          </a:prstGeom>
          <a:solidFill>
            <a:srgbClr val="757070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Montserrat SemiBold" panose="00000700000000000000" charset="0"/>
              <a:ea typeface="Adobe 黑体 Std R" pitchFamily="34" charset="-122"/>
              <a:cs typeface="Montserrat SemiBold" panose="00000700000000000000" charset="0"/>
              <a:sym typeface="Arial" panose="020B0604020202020204" pitchFamily="34" charset="0"/>
            </a:endParaRPr>
          </a:p>
        </p:txBody>
      </p:sp>
      <p:grpSp>
        <p:nvGrpSpPr>
          <p:cNvPr id="4099" name="组合 3"/>
          <p:cNvGrpSpPr/>
          <p:nvPr/>
        </p:nvGrpSpPr>
        <p:grpSpPr bwMode="auto">
          <a:xfrm rot="-5400000">
            <a:off x="564356" y="-21431"/>
            <a:ext cx="1236663" cy="1266825"/>
            <a:chOff x="0" y="0"/>
            <a:chExt cx="3915508" cy="3999911"/>
          </a:xfrm>
        </p:grpSpPr>
        <p:sp>
          <p:nvSpPr>
            <p:cNvPr id="4109" name="流程图: 数据 1"/>
            <p:cNvSpPr>
              <a:spLocks noChangeArrowheads="1"/>
            </p:cNvSpPr>
            <p:nvPr/>
          </p:nvSpPr>
          <p:spPr bwMode="auto">
            <a:xfrm rot="-5400000">
              <a:off x="-496744" y="1486081"/>
              <a:ext cx="3010573" cy="2017084"/>
            </a:xfrm>
            <a:prstGeom prst="flowChartInputOutput">
              <a:avLst/>
            </a:prstGeom>
            <a:solidFill>
              <a:srgbClr val="1E4E79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Montserrat SemiBold" panose="00000700000000000000" charset="0"/>
                <a:ea typeface="Adobe 黑体 Std R" pitchFamily="34" charset="-122"/>
                <a:cs typeface="Montserrat SemiBold" panose="00000700000000000000" charset="0"/>
                <a:sym typeface="Arial" panose="020B0604020202020204" pitchFamily="34" charset="0"/>
              </a:endParaRPr>
            </a:p>
          </p:txBody>
        </p:sp>
        <p:sp>
          <p:nvSpPr>
            <p:cNvPr id="4110" name="矩形 2"/>
            <p:cNvSpPr>
              <a:spLocks noChangeArrowheads="1"/>
            </p:cNvSpPr>
            <p:nvPr/>
          </p:nvSpPr>
          <p:spPr bwMode="auto">
            <a:xfrm>
              <a:off x="0" y="0"/>
              <a:ext cx="3915508" cy="3423138"/>
            </a:xfrm>
            <a:prstGeom prst="rect">
              <a:avLst/>
            </a:prstGeom>
            <a:solidFill>
              <a:srgbClr val="2E75B5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Montserrat SemiBold" panose="00000700000000000000" charset="0"/>
                  <a:ea typeface="Adobe 黑体 Std R" pitchFamily="34" charset="-122"/>
                  <a:cs typeface="Montserrat SemiBold" panose="00000700000000000000" charset="0"/>
                  <a:sym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4101" name="文本框 11"/>
          <p:cNvSpPr>
            <a:spLocks noChangeArrowheads="1"/>
          </p:cNvSpPr>
          <p:nvPr/>
        </p:nvSpPr>
        <p:spPr bwMode="auto">
          <a:xfrm>
            <a:off x="1781175" y="1262063"/>
            <a:ext cx="354012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4000">
                <a:solidFill>
                  <a:schemeClr val="bg1"/>
                </a:solidFill>
                <a:latin typeface="Montserrat SemiBold" panose="00000700000000000000" charset="0"/>
                <a:ea typeface="Adobe 黑体 Std R" pitchFamily="34" charset="-122"/>
                <a:sym typeface="Arial" panose="020B0604020202020204" pitchFamily="34" charset="0"/>
              </a:rPr>
              <a:t>国内研究</a:t>
            </a:r>
          </a:p>
        </p:txBody>
      </p:sp>
      <p:sp>
        <p:nvSpPr>
          <p:cNvPr id="4102" name="文本框 12"/>
          <p:cNvSpPr>
            <a:spLocks noChangeArrowheads="1"/>
          </p:cNvSpPr>
          <p:nvPr/>
        </p:nvSpPr>
        <p:spPr bwMode="auto">
          <a:xfrm>
            <a:off x="6810375" y="1262063"/>
            <a:ext cx="354012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4000">
                <a:solidFill>
                  <a:schemeClr val="bg1"/>
                </a:solidFill>
                <a:latin typeface="Montserrat SemiBold" panose="00000700000000000000" charset="0"/>
                <a:ea typeface="Adobe 黑体 Std R" pitchFamily="34" charset="-122"/>
                <a:sym typeface="Arial" panose="020B0604020202020204" pitchFamily="34" charset="0"/>
              </a:rPr>
              <a:t>国外研究</a:t>
            </a:r>
          </a:p>
        </p:txBody>
      </p:sp>
      <p:sp>
        <p:nvSpPr>
          <p:cNvPr id="4103" name="矩形 6"/>
          <p:cNvSpPr>
            <a:spLocks noChangeArrowheads="1"/>
          </p:cNvSpPr>
          <p:nvPr/>
        </p:nvSpPr>
        <p:spPr bwMode="auto">
          <a:xfrm>
            <a:off x="1781175" y="1346200"/>
            <a:ext cx="8535988" cy="2203450"/>
          </a:xfrm>
          <a:prstGeom prst="rect">
            <a:avLst/>
          </a:prstGeom>
          <a:solidFill>
            <a:srgbClr val="2E75B5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Montserrat SemiBold" panose="00000700000000000000" charset="0"/>
              <a:ea typeface="Adobe 黑体 Std R" pitchFamily="34" charset="-122"/>
              <a:cs typeface="Montserrat SemiBold" panose="00000700000000000000" charset="0"/>
              <a:sym typeface="Arial" panose="020B0604020202020204" pitchFamily="34" charset="0"/>
            </a:endParaRPr>
          </a:p>
        </p:txBody>
      </p:sp>
      <p:sp>
        <p:nvSpPr>
          <p:cNvPr id="4104" name="矩形 14"/>
          <p:cNvSpPr>
            <a:spLocks noChangeArrowheads="1"/>
          </p:cNvSpPr>
          <p:nvPr/>
        </p:nvSpPr>
        <p:spPr bwMode="auto">
          <a:xfrm>
            <a:off x="1755215" y="4058957"/>
            <a:ext cx="8535988" cy="2203450"/>
          </a:xfrm>
          <a:prstGeom prst="rect">
            <a:avLst/>
          </a:prstGeom>
          <a:solidFill>
            <a:srgbClr val="2E75B5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Montserrat SemiBold" panose="00000700000000000000" charset="0"/>
              <a:ea typeface="Adobe 黑体 Std R" pitchFamily="34" charset="-122"/>
              <a:cs typeface="Montserrat SemiBold" panose="00000700000000000000" charset="0"/>
              <a:sym typeface="Arial" panose="020B0604020202020204" pitchFamily="34" charset="0"/>
            </a:endParaRPr>
          </a:p>
        </p:txBody>
      </p:sp>
      <p:sp>
        <p:nvSpPr>
          <p:cNvPr id="3079" name="文本框 5"/>
          <p:cNvSpPr>
            <a:spLocks noChangeArrowheads="1"/>
          </p:cNvSpPr>
          <p:nvPr/>
        </p:nvSpPr>
        <p:spPr bwMode="auto">
          <a:xfrm>
            <a:off x="1660113" y="0"/>
            <a:ext cx="9599557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Adobe 黑体 Std R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Цель работы, объект и предмет исследования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Adobe 黑体 Std R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11505" y="1425387"/>
            <a:ext cx="73152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Цель работы - изучение методики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A/B-</a:t>
            </a:r>
            <a:r>
              <a:rPr lang="ru-RU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тестирования на примере оценки двух маркетинговых стратегий, направленных на достижение одной бизнес-задачи.</a:t>
            </a:r>
          </a:p>
          <a:p>
            <a:pPr algn="l"/>
            <a:endParaRPr lang="ru-RU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l"/>
            <a:r>
              <a:rPr lang="ru-RU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В рамках работы планируется подробно рассмотреть этапы проведения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A/B</a:t>
            </a:r>
            <a:r>
              <a:rPr lang="ru-RU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-тестирования, методы обработки и анализа данных, а также особенности интерпретации результатов.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字魂70号-灵悦黑体" panose="00000500000000000000" pitchFamily="2" charset="-122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8" name="Picture 4" descr="Picture background">
            <a:extLst>
              <a:ext uri="{FF2B5EF4-FFF2-40B4-BE49-F238E27FC236}">
                <a16:creationId xmlns:a16="http://schemas.microsoft.com/office/drawing/2014/main" id="{96E7A49F-9756-BC67-412E-437DBE635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95" y="187128"/>
            <a:ext cx="828578" cy="84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0">
            <a:extLst>
              <a:ext uri="{FF2B5EF4-FFF2-40B4-BE49-F238E27FC236}">
                <a16:creationId xmlns:a16="http://schemas.microsoft.com/office/drawing/2014/main" id="{D17C4BD1-B362-FA59-8362-1561C2A3AB54}"/>
              </a:ext>
            </a:extLst>
          </p:cNvPr>
          <p:cNvSpPr/>
          <p:nvPr/>
        </p:nvSpPr>
        <p:spPr>
          <a:xfrm>
            <a:off x="2429434" y="4374776"/>
            <a:ext cx="73152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Объект исследования - процесс проведения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A/B</a:t>
            </a:r>
            <a:r>
              <a:rPr lang="ru-RU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-тестирования в маркетинговой практике.</a:t>
            </a:r>
          </a:p>
          <a:p>
            <a:pPr algn="l"/>
            <a:endParaRPr lang="ru-RU" altLang="zh-CN" dirty="0">
              <a:solidFill>
                <a:schemeClr val="bg1"/>
              </a:solidFill>
              <a:latin typeface="Times New Roman" panose="02020603050405020304" pitchFamily="18" charset="0"/>
              <a:ea typeface="字魂70号-灵悦黑体" panose="00000500000000000000" pitchFamily="2" charset="-122"/>
              <a:cs typeface="Times New Roman" panose="02020603050405020304" pitchFamily="18" charset="0"/>
              <a:sym typeface="+mn-lt"/>
            </a:endParaRPr>
          </a:p>
          <a:p>
            <a:pPr algn="l"/>
            <a:r>
              <a:rPr lang="ru-RU" altLang="zh-CN" dirty="0">
                <a:solidFill>
                  <a:schemeClr val="bg1"/>
                </a:solidFill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Предмет исследования – методические подходы к анализу данных, полученные в ходе эксперимента.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字魂70号-灵悦黑体" panose="00000500000000000000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Рельеф 9">
            <a:extLst>
              <a:ext uri="{FF2B5EF4-FFF2-40B4-BE49-F238E27FC236}">
                <a16:creationId xmlns:a16="http://schemas.microsoft.com/office/drawing/2014/main" id="{74AAE76C-EDED-9255-115D-7393B83E9162}"/>
              </a:ext>
            </a:extLst>
          </p:cNvPr>
          <p:cNvSpPr/>
          <p:nvPr/>
        </p:nvSpPr>
        <p:spPr>
          <a:xfrm>
            <a:off x="11161059" y="89646"/>
            <a:ext cx="663389" cy="403412"/>
          </a:xfrm>
          <a:prstGeom prst="beve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/>
          <p:nvPr/>
        </p:nvGrpSpPr>
        <p:grpSpPr bwMode="auto">
          <a:xfrm>
            <a:off x="-4040322" y="0"/>
            <a:ext cx="14178398" cy="7294912"/>
            <a:chOff x="-6125176" y="-1001009"/>
            <a:chExt cx="14178398" cy="7293488"/>
          </a:xfrm>
        </p:grpSpPr>
        <p:sp>
          <p:nvSpPr>
            <p:cNvPr id="8201" name="AutoShape 3"/>
            <p:cNvSpPr>
              <a:spLocks noChangeArrowheads="1"/>
            </p:cNvSpPr>
            <p:nvPr/>
          </p:nvSpPr>
          <p:spPr bwMode="auto">
            <a:xfrm>
              <a:off x="-6125176" y="-1001009"/>
              <a:ext cx="7293488" cy="7293488"/>
            </a:xfrm>
            <a:custGeom>
              <a:avLst/>
              <a:gdLst>
                <a:gd name="T0" fmla="*/ 1231364982 w 21600"/>
                <a:gd name="T1" fmla="*/ 0 h 21600"/>
                <a:gd name="T2" fmla="*/ 2099477456 w 21600"/>
                <a:gd name="T3" fmla="*/ 363138716 h 21600"/>
                <a:gd name="T4" fmla="*/ 1231364982 w 21600"/>
                <a:gd name="T5" fmla="*/ 7183073 h 21600"/>
                <a:gd name="T6" fmla="*/ 363252508 w 21600"/>
                <a:gd name="T7" fmla="*/ 36313871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8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8392" y="3207"/>
                  </a:moveTo>
                  <a:cubicBezTo>
                    <a:pt x="16378" y="1194"/>
                    <a:pt x="13647" y="62"/>
                    <a:pt x="10799" y="63"/>
                  </a:cubicBezTo>
                  <a:cubicBezTo>
                    <a:pt x="7952" y="63"/>
                    <a:pt x="5221" y="1194"/>
                    <a:pt x="3207" y="3207"/>
                  </a:cubicBezTo>
                  <a:lnTo>
                    <a:pt x="3163" y="3163"/>
                  </a:lnTo>
                  <a:cubicBezTo>
                    <a:pt x="5188" y="1137"/>
                    <a:pt x="7935" y="-1"/>
                    <a:pt x="10800" y="0"/>
                  </a:cubicBezTo>
                  <a:cubicBezTo>
                    <a:pt x="13664" y="0"/>
                    <a:pt x="16411" y="1137"/>
                    <a:pt x="18436" y="3163"/>
                  </a:cubicBezTo>
                  <a:lnTo>
                    <a:pt x="18392" y="3207"/>
                  </a:lnTo>
                  <a:close/>
                </a:path>
              </a:pathLst>
            </a:custGeom>
            <a:noFill/>
            <a:ln w="12700" cap="flat" cmpd="sng">
              <a:solidFill>
                <a:srgbClr val="1E4E79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Montserrat SemiBold" panose="00000700000000000000" charset="0"/>
                <a:cs typeface="Montserrat SemiBold" panose="00000700000000000000" charset="0"/>
              </a:endParaRPr>
            </a:p>
          </p:txBody>
        </p:sp>
        <p:sp>
          <p:nvSpPr>
            <p:cNvPr id="8202" name="Rectangle 4"/>
            <p:cNvSpPr>
              <a:spLocks noChangeArrowheads="1"/>
            </p:cNvSpPr>
            <p:nvPr/>
          </p:nvSpPr>
          <p:spPr bwMode="auto">
            <a:xfrm>
              <a:off x="752110" y="541866"/>
              <a:ext cx="7301111" cy="1083733"/>
            </a:xfrm>
            <a:prstGeom prst="rect">
              <a:avLst/>
            </a:prstGeom>
            <a:solidFill>
              <a:srgbClr val="2E75B5"/>
            </a:solidFill>
            <a:ln w="12700">
              <a:solidFill>
                <a:srgbClr val="FFFFFF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Montserrat SemiBold" panose="00000700000000000000" charset="0"/>
                <a:cs typeface="Montserrat SemiBold" panose="00000700000000000000" charset="0"/>
              </a:endParaRPr>
            </a:p>
          </p:txBody>
        </p:sp>
        <p:sp>
          <p:nvSpPr>
            <p:cNvPr id="8203" name="Rectangle 5"/>
            <p:cNvSpPr>
              <a:spLocks noChangeArrowheads="1"/>
            </p:cNvSpPr>
            <p:nvPr/>
          </p:nvSpPr>
          <p:spPr bwMode="auto">
            <a:xfrm>
              <a:off x="752110" y="541866"/>
              <a:ext cx="7301111" cy="10837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60213" tIns="91440" bIns="9144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zh-CN" altLang="en-US" sz="3600">
                <a:solidFill>
                  <a:srgbClr val="FFFFFF"/>
                </a:solidFill>
                <a:latin typeface="Montserrat SemiBold" panose="00000700000000000000" charset="0"/>
                <a:cs typeface="Montserrat SemiBold" panose="00000700000000000000" charset="0"/>
                <a:sym typeface="宋体" panose="02010600030101010101" pitchFamily="2" charset="-122"/>
              </a:endParaRPr>
            </a:p>
          </p:txBody>
        </p:sp>
        <p:sp>
          <p:nvSpPr>
            <p:cNvPr id="8204" name="Oval 6"/>
            <p:cNvSpPr>
              <a:spLocks noChangeArrowheads="1"/>
            </p:cNvSpPr>
            <p:nvPr/>
          </p:nvSpPr>
          <p:spPr bwMode="auto">
            <a:xfrm>
              <a:off x="74777" y="406399"/>
              <a:ext cx="1354666" cy="13546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2E75B5"/>
              </a:solidFill>
              <a:round/>
            </a:ln>
          </p:spPr>
          <p:txBody>
            <a:bodyPr anchor="ctr" anchorCtr="1"/>
            <a:lstStyle/>
            <a:p>
              <a:pPr algn="ctr"/>
              <a:r>
                <a:rPr lang="ru-RU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05" name="Rectangle 7"/>
            <p:cNvSpPr>
              <a:spLocks noChangeArrowheads="1"/>
            </p:cNvSpPr>
            <p:nvPr/>
          </p:nvSpPr>
          <p:spPr bwMode="auto">
            <a:xfrm>
              <a:off x="1146048" y="2167466"/>
              <a:ext cx="6907174" cy="1083733"/>
            </a:xfrm>
            <a:prstGeom prst="rect">
              <a:avLst/>
            </a:prstGeom>
            <a:solidFill>
              <a:srgbClr val="2E75B5"/>
            </a:solidFill>
            <a:ln w="12700">
              <a:solidFill>
                <a:srgbClr val="FFFFFF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Montserrat SemiBold" panose="00000700000000000000" charset="0"/>
                <a:cs typeface="Montserrat SemiBold" panose="00000700000000000000" charset="0"/>
              </a:endParaRPr>
            </a:p>
          </p:txBody>
        </p:sp>
        <p:sp>
          <p:nvSpPr>
            <p:cNvPr id="8206" name="Rectangle 8"/>
            <p:cNvSpPr>
              <a:spLocks noChangeArrowheads="1"/>
            </p:cNvSpPr>
            <p:nvPr/>
          </p:nvSpPr>
          <p:spPr bwMode="auto">
            <a:xfrm>
              <a:off x="1146048" y="2167466"/>
              <a:ext cx="6907174" cy="10837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60213" tIns="91440" bIns="9144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zh-CN" altLang="en-US" sz="3600">
                <a:solidFill>
                  <a:srgbClr val="FFFFFF"/>
                </a:solidFill>
                <a:latin typeface="Montserrat SemiBold" panose="00000700000000000000" charset="0"/>
                <a:cs typeface="Montserrat SemiBold" panose="00000700000000000000" charset="0"/>
                <a:sym typeface="宋体" panose="02010600030101010101" pitchFamily="2" charset="-122"/>
              </a:endParaRPr>
            </a:p>
          </p:txBody>
        </p:sp>
        <p:sp>
          <p:nvSpPr>
            <p:cNvPr id="8207" name="Oval 9"/>
            <p:cNvSpPr>
              <a:spLocks noChangeArrowheads="1"/>
            </p:cNvSpPr>
            <p:nvPr/>
          </p:nvSpPr>
          <p:spPr bwMode="auto">
            <a:xfrm>
              <a:off x="468714" y="2032000"/>
              <a:ext cx="1354666" cy="13546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2E75B5"/>
              </a:solidFill>
              <a:round/>
            </a:ln>
          </p:spPr>
          <p:txBody>
            <a:bodyPr anchor="ctr" anchorCtr="1"/>
            <a:lstStyle/>
            <a:p>
              <a:r>
                <a:rPr lang="ru-RU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08" name="Rectangle 10"/>
            <p:cNvSpPr>
              <a:spLocks noChangeArrowheads="1"/>
            </p:cNvSpPr>
            <p:nvPr/>
          </p:nvSpPr>
          <p:spPr bwMode="auto">
            <a:xfrm>
              <a:off x="752110" y="3793066"/>
              <a:ext cx="7301111" cy="1083733"/>
            </a:xfrm>
            <a:prstGeom prst="rect">
              <a:avLst/>
            </a:prstGeom>
            <a:solidFill>
              <a:srgbClr val="2E75B5"/>
            </a:solidFill>
            <a:ln w="12700">
              <a:solidFill>
                <a:srgbClr val="FFFFFF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Montserrat SemiBold" panose="00000700000000000000" charset="0"/>
                <a:cs typeface="Montserrat SemiBold" panose="00000700000000000000" charset="0"/>
              </a:endParaRPr>
            </a:p>
          </p:txBody>
        </p:sp>
        <p:sp>
          <p:nvSpPr>
            <p:cNvPr id="8209" name="Rectangle 11"/>
            <p:cNvSpPr>
              <a:spLocks noChangeArrowheads="1"/>
            </p:cNvSpPr>
            <p:nvPr/>
          </p:nvSpPr>
          <p:spPr bwMode="auto">
            <a:xfrm>
              <a:off x="752110" y="3793066"/>
              <a:ext cx="7301111" cy="10837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60213" tIns="91440" bIns="9144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zh-CN" altLang="en-US" sz="3600">
                <a:solidFill>
                  <a:srgbClr val="FFFFFF"/>
                </a:solidFill>
                <a:latin typeface="Montserrat SemiBold" panose="00000700000000000000" charset="0"/>
                <a:cs typeface="Montserrat SemiBold" panose="00000700000000000000" charset="0"/>
                <a:sym typeface="宋体" panose="02010600030101010101" pitchFamily="2" charset="-122"/>
              </a:endParaRPr>
            </a:p>
          </p:txBody>
        </p:sp>
        <p:sp>
          <p:nvSpPr>
            <p:cNvPr id="8210" name="Oval 12"/>
            <p:cNvSpPr>
              <a:spLocks noChangeArrowheads="1"/>
            </p:cNvSpPr>
            <p:nvPr/>
          </p:nvSpPr>
          <p:spPr bwMode="auto">
            <a:xfrm>
              <a:off x="74777" y="3657600"/>
              <a:ext cx="1354666" cy="13546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2E75B5"/>
              </a:solidFill>
              <a:round/>
            </a:ln>
          </p:spPr>
          <p:txBody>
            <a:bodyPr anchor="ctr" anchorCtr="1"/>
            <a:lstStyle/>
            <a:p>
              <a:pPr algn="ctr"/>
              <a:r>
                <a:rPr lang="ru-RU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196" name="矩形 13"/>
          <p:cNvSpPr>
            <a:spLocks noChangeArrowheads="1"/>
          </p:cNvSpPr>
          <p:nvPr/>
        </p:nvSpPr>
        <p:spPr bwMode="auto">
          <a:xfrm>
            <a:off x="0" y="-6350"/>
            <a:ext cx="12192000" cy="596900"/>
          </a:xfrm>
          <a:prstGeom prst="rect">
            <a:avLst/>
          </a:prstGeom>
          <a:solidFill>
            <a:srgbClr val="757070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Montserrat SemiBold" panose="00000700000000000000" charset="0"/>
              <a:ea typeface="Adobe 黑体 Std R" pitchFamily="34" charset="-122"/>
              <a:cs typeface="Montserrat SemiBold" panose="00000700000000000000" charset="0"/>
              <a:sym typeface="Arial" panose="020B0604020202020204" pitchFamily="34" charset="0"/>
            </a:endParaRPr>
          </a:p>
        </p:txBody>
      </p:sp>
      <p:grpSp>
        <p:nvGrpSpPr>
          <p:cNvPr id="8197" name="组合 16"/>
          <p:cNvGrpSpPr/>
          <p:nvPr/>
        </p:nvGrpSpPr>
        <p:grpSpPr bwMode="auto">
          <a:xfrm rot="-5400000">
            <a:off x="564356" y="-21431"/>
            <a:ext cx="1236663" cy="1266825"/>
            <a:chOff x="0" y="0"/>
            <a:chExt cx="3915508" cy="3999911"/>
          </a:xfrm>
        </p:grpSpPr>
        <p:sp>
          <p:nvSpPr>
            <p:cNvPr id="8199" name="流程图: 数据 17"/>
            <p:cNvSpPr>
              <a:spLocks noChangeArrowheads="1"/>
            </p:cNvSpPr>
            <p:nvPr/>
          </p:nvSpPr>
          <p:spPr bwMode="auto">
            <a:xfrm rot="-5400000">
              <a:off x="-496744" y="1486081"/>
              <a:ext cx="3010573" cy="2017084"/>
            </a:xfrm>
            <a:prstGeom prst="flowChartInputOutput">
              <a:avLst/>
            </a:prstGeom>
            <a:solidFill>
              <a:srgbClr val="1E4E79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Montserrat SemiBold" panose="00000700000000000000" charset="0"/>
                <a:ea typeface="Adobe 黑体 Std R" pitchFamily="34" charset="-122"/>
                <a:cs typeface="Montserrat SemiBold" panose="00000700000000000000" charset="0"/>
                <a:sym typeface="Arial" panose="020B0604020202020204" pitchFamily="34" charset="0"/>
              </a:endParaRPr>
            </a:p>
          </p:txBody>
        </p:sp>
        <p:sp>
          <p:nvSpPr>
            <p:cNvPr id="8200" name="矩形 18"/>
            <p:cNvSpPr>
              <a:spLocks noChangeArrowheads="1"/>
            </p:cNvSpPr>
            <p:nvPr/>
          </p:nvSpPr>
          <p:spPr bwMode="auto">
            <a:xfrm>
              <a:off x="0" y="0"/>
              <a:ext cx="3915508" cy="3423138"/>
            </a:xfrm>
            <a:prstGeom prst="rect">
              <a:avLst/>
            </a:prstGeom>
            <a:solidFill>
              <a:srgbClr val="2E75B5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r>
                <a:rPr lang="en-US" altLang="zh-CN" sz="6600">
                  <a:solidFill>
                    <a:srgbClr val="FFFFFF"/>
                  </a:solidFill>
                  <a:latin typeface="Montserrat SemiBold" panose="00000700000000000000" charset="0"/>
                  <a:ea typeface="Adobe 黑体 Std R" pitchFamily="34" charset="-122"/>
                  <a:cs typeface="Montserrat SemiBold" panose="00000700000000000000" charset="0"/>
                  <a:sym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3080" name="文本框 10"/>
          <p:cNvSpPr>
            <a:spLocks noChangeArrowheads="1"/>
          </p:cNvSpPr>
          <p:nvPr/>
        </p:nvSpPr>
        <p:spPr bwMode="auto">
          <a:xfrm>
            <a:off x="1687008" y="0"/>
            <a:ext cx="445579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Adobe 黑体 Std R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Задачи работы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Adobe 黑体 Std R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TextBox 73"/>
          <p:cNvSpPr txBox="1"/>
          <p:nvPr/>
        </p:nvSpPr>
        <p:spPr>
          <a:xfrm>
            <a:off x="3686062" y="1650367"/>
            <a:ext cx="6228901" cy="798745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ru-RU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Рассмотреть теоретические основы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A/B</a:t>
            </a:r>
            <a:r>
              <a:rPr lang="ru-RU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-тестирования, включая формулировку гипотез и выбор метрик.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字魂70号-灵悦黑体" panose="00000500000000000000" pitchFamily="2" charset="-122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2" name="Picture 4" descr="Picture background">
            <a:extLst>
              <a:ext uri="{FF2B5EF4-FFF2-40B4-BE49-F238E27FC236}">
                <a16:creationId xmlns:a16="http://schemas.microsoft.com/office/drawing/2014/main" id="{952758A0-81BB-5FB0-C3FA-34A412BD1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95" y="187128"/>
            <a:ext cx="828578" cy="84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73">
            <a:extLst>
              <a:ext uri="{FF2B5EF4-FFF2-40B4-BE49-F238E27FC236}">
                <a16:creationId xmlns:a16="http://schemas.microsoft.com/office/drawing/2014/main" id="{342F519B-B0B2-41EB-4E5D-351F87110AFF}"/>
              </a:ext>
            </a:extLst>
          </p:cNvPr>
          <p:cNvSpPr txBox="1"/>
          <p:nvPr/>
        </p:nvSpPr>
        <p:spPr>
          <a:xfrm>
            <a:off x="3901215" y="3272980"/>
            <a:ext cx="6399232" cy="798745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ru-RU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Изучить методы статистического анализа, применяемые для оценки результатов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A/B</a:t>
            </a:r>
            <a:r>
              <a:rPr lang="ru-RU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-тестирования.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字魂70号-灵悦黑体" panose="00000500000000000000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" name="TextBox 73">
            <a:extLst>
              <a:ext uri="{FF2B5EF4-FFF2-40B4-BE49-F238E27FC236}">
                <a16:creationId xmlns:a16="http://schemas.microsoft.com/office/drawing/2014/main" id="{A6D0D951-312B-3076-CCD6-EF00ABFD6150}"/>
              </a:ext>
            </a:extLst>
          </p:cNvPr>
          <p:cNvSpPr txBox="1"/>
          <p:nvPr/>
        </p:nvSpPr>
        <p:spPr>
          <a:xfrm>
            <a:off x="3515734" y="4761121"/>
            <a:ext cx="6533702" cy="1168077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ru-RU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Провести практический анализ данных двух маркетинговых стратегий с использованием выбранных методов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字魂70号-灵悦黑体" panose="00000500000000000000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8" name="Рельеф 7">
            <a:extLst>
              <a:ext uri="{FF2B5EF4-FFF2-40B4-BE49-F238E27FC236}">
                <a16:creationId xmlns:a16="http://schemas.microsoft.com/office/drawing/2014/main" id="{1D111A6E-3649-B6C8-D427-60FFC9D79C98}"/>
              </a:ext>
            </a:extLst>
          </p:cNvPr>
          <p:cNvSpPr/>
          <p:nvPr/>
        </p:nvSpPr>
        <p:spPr>
          <a:xfrm>
            <a:off x="11161059" y="89646"/>
            <a:ext cx="663389" cy="403412"/>
          </a:xfrm>
          <a:prstGeom prst="beve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7"/>
          <p:cNvSpPr>
            <a:spLocks noChangeArrowheads="1"/>
          </p:cNvSpPr>
          <p:nvPr/>
        </p:nvSpPr>
        <p:spPr bwMode="auto">
          <a:xfrm>
            <a:off x="0" y="-6350"/>
            <a:ext cx="12192000" cy="596900"/>
          </a:xfrm>
          <a:prstGeom prst="rect">
            <a:avLst/>
          </a:prstGeom>
          <a:solidFill>
            <a:srgbClr val="757070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Montserrat SemiBold" panose="00000700000000000000" charset="0"/>
              <a:ea typeface="Adobe 黑体 Std R" pitchFamily="34" charset="-122"/>
              <a:cs typeface="Montserrat SemiBold" panose="00000700000000000000" charset="0"/>
              <a:sym typeface="Arial" panose="020B0604020202020204" pitchFamily="34" charset="0"/>
            </a:endParaRPr>
          </a:p>
        </p:txBody>
      </p:sp>
      <p:grpSp>
        <p:nvGrpSpPr>
          <p:cNvPr id="6147" name="组合 2"/>
          <p:cNvGrpSpPr/>
          <p:nvPr/>
        </p:nvGrpSpPr>
        <p:grpSpPr bwMode="auto">
          <a:xfrm rot="-5400000">
            <a:off x="564356" y="-21431"/>
            <a:ext cx="1236663" cy="1266825"/>
            <a:chOff x="0" y="0"/>
            <a:chExt cx="3915508" cy="3999911"/>
          </a:xfrm>
        </p:grpSpPr>
        <p:sp>
          <p:nvSpPr>
            <p:cNvPr id="6159" name="流程图: 数据 3"/>
            <p:cNvSpPr>
              <a:spLocks noChangeArrowheads="1"/>
            </p:cNvSpPr>
            <p:nvPr/>
          </p:nvSpPr>
          <p:spPr bwMode="auto">
            <a:xfrm rot="-5400000">
              <a:off x="-496744" y="1486081"/>
              <a:ext cx="3010573" cy="2017084"/>
            </a:xfrm>
            <a:prstGeom prst="flowChartInputOutput">
              <a:avLst/>
            </a:prstGeom>
            <a:solidFill>
              <a:srgbClr val="1E4E79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Montserrat SemiBold" panose="00000700000000000000" charset="0"/>
                <a:ea typeface="Adobe 黑体 Std R" pitchFamily="34" charset="-122"/>
                <a:cs typeface="Montserrat SemiBold" panose="00000700000000000000" charset="0"/>
                <a:sym typeface="Arial" panose="020B0604020202020204" pitchFamily="34" charset="0"/>
              </a:endParaRPr>
            </a:p>
          </p:txBody>
        </p:sp>
        <p:sp>
          <p:nvSpPr>
            <p:cNvPr id="6160" name="矩形 4"/>
            <p:cNvSpPr>
              <a:spLocks noChangeArrowheads="1"/>
            </p:cNvSpPr>
            <p:nvPr/>
          </p:nvSpPr>
          <p:spPr bwMode="auto">
            <a:xfrm>
              <a:off x="0" y="0"/>
              <a:ext cx="3915508" cy="3423138"/>
            </a:xfrm>
            <a:prstGeom prst="rect">
              <a:avLst/>
            </a:prstGeom>
            <a:solidFill>
              <a:srgbClr val="2E75B5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r>
                <a:rPr lang="en-US" altLang="zh-CN" sz="6600">
                  <a:solidFill>
                    <a:srgbClr val="FFFFFF"/>
                  </a:solidFill>
                  <a:latin typeface="Montserrat SemiBold" panose="00000700000000000000" charset="0"/>
                  <a:ea typeface="Adobe 黑体 Std R" pitchFamily="34" charset="-122"/>
                  <a:cs typeface="Montserrat SemiBold" panose="00000700000000000000" charset="0"/>
                  <a:sym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6149" name="流程图: 数据 6"/>
          <p:cNvSpPr>
            <a:spLocks noChangeArrowheads="1"/>
          </p:cNvSpPr>
          <p:nvPr/>
        </p:nvSpPr>
        <p:spPr bwMode="auto">
          <a:xfrm rot="-5400000">
            <a:off x="849453" y="3591532"/>
            <a:ext cx="3011487" cy="2016125"/>
          </a:xfrm>
          <a:prstGeom prst="flowChartInputOutput">
            <a:avLst/>
          </a:prstGeom>
          <a:solidFill>
            <a:srgbClr val="1E4E7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Montserrat SemiBold" panose="00000700000000000000" charset="0"/>
              <a:ea typeface="Adobe 黑体 Std R" pitchFamily="34" charset="-122"/>
              <a:cs typeface="Montserrat SemiBold" panose="00000700000000000000" charset="0"/>
              <a:sym typeface="Arial" panose="020B0604020202020204" pitchFamily="34" charset="0"/>
            </a:endParaRPr>
          </a:p>
        </p:txBody>
      </p:sp>
      <p:sp>
        <p:nvSpPr>
          <p:cNvPr id="6150" name="矩形 7"/>
          <p:cNvSpPr>
            <a:spLocks noChangeArrowheads="1"/>
          </p:cNvSpPr>
          <p:nvPr/>
        </p:nvSpPr>
        <p:spPr bwMode="auto">
          <a:xfrm>
            <a:off x="1347134" y="2104838"/>
            <a:ext cx="3914775" cy="3424238"/>
          </a:xfrm>
          <a:prstGeom prst="rect">
            <a:avLst/>
          </a:prstGeom>
          <a:solidFill>
            <a:srgbClr val="2E75B5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 sz="11500" dirty="0">
              <a:solidFill>
                <a:srgbClr val="FFFFFF"/>
              </a:solidFill>
              <a:latin typeface="Montserrat SemiBold" panose="00000700000000000000" charset="0"/>
              <a:ea typeface="Adobe 黑体 Std R" pitchFamily="34" charset="-122"/>
              <a:cs typeface="Montserrat SemiBold" panose="00000700000000000000" charset="0"/>
              <a:sym typeface="Arial" panose="020B0604020202020204" pitchFamily="34" charset="0"/>
            </a:endParaRPr>
          </a:p>
        </p:txBody>
      </p:sp>
      <p:grpSp>
        <p:nvGrpSpPr>
          <p:cNvPr id="6151" name="组合 11"/>
          <p:cNvGrpSpPr/>
          <p:nvPr/>
        </p:nvGrpSpPr>
        <p:grpSpPr bwMode="auto">
          <a:xfrm>
            <a:off x="6582893" y="2104839"/>
            <a:ext cx="3606164" cy="1799434"/>
            <a:chOff x="286890" y="2"/>
            <a:chExt cx="3606424" cy="2979101"/>
          </a:xfrm>
        </p:grpSpPr>
        <p:sp>
          <p:nvSpPr>
            <p:cNvPr id="6156" name="矩形 8"/>
            <p:cNvSpPr>
              <a:spLocks noChangeArrowheads="1"/>
            </p:cNvSpPr>
            <p:nvPr/>
          </p:nvSpPr>
          <p:spPr bwMode="auto">
            <a:xfrm>
              <a:off x="293055" y="2"/>
              <a:ext cx="3600259" cy="893598"/>
            </a:xfrm>
            <a:prstGeom prst="rect">
              <a:avLst/>
            </a:prstGeom>
            <a:solidFill>
              <a:srgbClr val="2E75B5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latin typeface="Montserrat SemiBold" panose="00000700000000000000" charset="0"/>
                <a:ea typeface="Adobe 黑体 Std R" pitchFamily="34" charset="-122"/>
                <a:cs typeface="Montserrat SemiBold" panose="00000700000000000000" charset="0"/>
                <a:sym typeface="Arial" panose="020B0604020202020204" pitchFamily="34" charset="0"/>
              </a:endParaRPr>
            </a:p>
          </p:txBody>
        </p:sp>
        <p:sp>
          <p:nvSpPr>
            <p:cNvPr id="6157" name="矩形 9"/>
            <p:cNvSpPr>
              <a:spLocks noChangeArrowheads="1"/>
            </p:cNvSpPr>
            <p:nvPr/>
          </p:nvSpPr>
          <p:spPr bwMode="auto">
            <a:xfrm>
              <a:off x="286890" y="2085092"/>
              <a:ext cx="3600260" cy="894011"/>
            </a:xfrm>
            <a:prstGeom prst="rect">
              <a:avLst/>
            </a:prstGeom>
            <a:solidFill>
              <a:srgbClr val="2E75B5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latin typeface="Montserrat SemiBold" panose="00000700000000000000" charset="0"/>
                <a:ea typeface="Adobe 黑体 Std R" pitchFamily="34" charset="-122"/>
                <a:cs typeface="Montserrat SemiBold" panose="00000700000000000000" charset="0"/>
                <a:sym typeface="Arial" panose="020B0604020202020204" pitchFamily="34" charset="0"/>
              </a:endParaRPr>
            </a:p>
          </p:txBody>
        </p:sp>
      </p:grpSp>
      <p:sp>
        <p:nvSpPr>
          <p:cNvPr id="3080" name="文本框 10"/>
          <p:cNvSpPr>
            <a:spLocks noChangeArrowheads="1"/>
          </p:cNvSpPr>
          <p:nvPr/>
        </p:nvSpPr>
        <p:spPr bwMode="auto">
          <a:xfrm>
            <a:off x="1633220" y="0"/>
            <a:ext cx="795901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Adobe 黑体 Std R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Теоретические основы 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Adobe 黑体 Std R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A/B-</a:t>
            </a:r>
            <a:r>
              <a:rPr lang="ru-RU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Adobe 黑体 Std R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тестирования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Adobe 黑体 Std R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95717" y="2241177"/>
            <a:ext cx="345845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-тестирование - это фундаментальный метод в Data Science и машинном обучении, который позволяет сравнивать две версии продукта, маркетинговой стратегии или иной бизнес-гипотезы для принятия решений на основе объективных данных.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" name="TextBox 73">
            <a:extLst>
              <a:ext uri="{FF2B5EF4-FFF2-40B4-BE49-F238E27FC236}">
                <a16:creationId xmlns:a16="http://schemas.microsoft.com/office/drawing/2014/main" id="{385FBACE-0BF8-DC6B-A8D9-F17918823306}"/>
              </a:ext>
            </a:extLst>
          </p:cNvPr>
          <p:cNvSpPr txBox="1"/>
          <p:nvPr/>
        </p:nvSpPr>
        <p:spPr>
          <a:xfrm>
            <a:off x="6769919" y="2170320"/>
            <a:ext cx="2741633" cy="429413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ru-RU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1. Определение цели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字魂70号-灵悦黑体" panose="00000500000000000000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8" name="矩形 9">
            <a:extLst>
              <a:ext uri="{FF2B5EF4-FFF2-40B4-BE49-F238E27FC236}">
                <a16:creationId xmlns:a16="http://schemas.microsoft.com/office/drawing/2014/main" id="{E6EDBD96-A847-8004-CF02-ED8BA330D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093" y="2734235"/>
            <a:ext cx="3600000" cy="540000"/>
          </a:xfrm>
          <a:prstGeom prst="rect">
            <a:avLst/>
          </a:prstGeom>
          <a:solidFill>
            <a:srgbClr val="2E75B5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Montserrat SemiBold" panose="00000700000000000000" charset="0"/>
              <a:ea typeface="Adobe 黑体 Std R" pitchFamily="34" charset="-122"/>
              <a:cs typeface="Montserrat SemiBold" panose="00000700000000000000" charset="0"/>
              <a:sym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9DA251F-FEB4-9321-C3F9-45F07ADF6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2894" y="4027662"/>
            <a:ext cx="3600000" cy="540000"/>
          </a:xfrm>
          <a:prstGeom prst="rect">
            <a:avLst/>
          </a:prstGeom>
          <a:solidFill>
            <a:srgbClr val="2E75B5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Montserrat SemiBold" panose="00000700000000000000" charset="0"/>
              <a:ea typeface="Adobe 黑体 Std R" pitchFamily="34" charset="-122"/>
              <a:cs typeface="Montserrat SemiBold" panose="00000700000000000000" charset="0"/>
              <a:sym typeface="Arial" panose="020B0604020202020204" pitchFamily="34" charset="0"/>
            </a:endParaRPr>
          </a:p>
        </p:txBody>
      </p:sp>
      <p:sp>
        <p:nvSpPr>
          <p:cNvPr id="12" name="矩形 9">
            <a:extLst>
              <a:ext uri="{FF2B5EF4-FFF2-40B4-BE49-F238E27FC236}">
                <a16:creationId xmlns:a16="http://schemas.microsoft.com/office/drawing/2014/main" id="{9DC3BE33-B05B-8B7B-7B92-A05AE4CF5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2894" y="4664155"/>
            <a:ext cx="3600000" cy="540000"/>
          </a:xfrm>
          <a:prstGeom prst="rect">
            <a:avLst/>
          </a:prstGeom>
          <a:solidFill>
            <a:srgbClr val="2E75B5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Montserrat SemiBold" panose="00000700000000000000" charset="0"/>
              <a:ea typeface="Adobe 黑体 Std R" pitchFamily="34" charset="-122"/>
              <a:cs typeface="Montserrat SemiBold" panose="00000700000000000000" charset="0"/>
              <a:sym typeface="Arial" panose="020B0604020202020204" pitchFamily="34" charset="0"/>
            </a:endParaRPr>
          </a:p>
        </p:txBody>
      </p:sp>
      <p:sp>
        <p:nvSpPr>
          <p:cNvPr id="13" name="矩形 9">
            <a:extLst>
              <a:ext uri="{FF2B5EF4-FFF2-40B4-BE49-F238E27FC236}">
                <a16:creationId xmlns:a16="http://schemas.microsoft.com/office/drawing/2014/main" id="{49724E4D-9099-C8C3-C18E-57D2D85FC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859" y="5300649"/>
            <a:ext cx="3600000" cy="540000"/>
          </a:xfrm>
          <a:prstGeom prst="rect">
            <a:avLst/>
          </a:prstGeom>
          <a:solidFill>
            <a:srgbClr val="2E75B5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Montserrat SemiBold" panose="00000700000000000000" charset="0"/>
              <a:ea typeface="Adobe 黑体 Std R" pitchFamily="34" charset="-122"/>
              <a:cs typeface="Montserrat SemiBold" panose="00000700000000000000" charset="0"/>
              <a:sym typeface="Arial" panose="020B0604020202020204" pitchFamily="34" charset="0"/>
            </a:endParaRPr>
          </a:p>
        </p:txBody>
      </p:sp>
      <p:sp>
        <p:nvSpPr>
          <p:cNvPr id="14" name="TextBox 73">
            <a:extLst>
              <a:ext uri="{FF2B5EF4-FFF2-40B4-BE49-F238E27FC236}">
                <a16:creationId xmlns:a16="http://schemas.microsoft.com/office/drawing/2014/main" id="{A5C402ED-7314-48B9-223A-485C3DBBAFD3}"/>
              </a:ext>
            </a:extLst>
          </p:cNvPr>
          <p:cNvSpPr txBox="1"/>
          <p:nvPr/>
        </p:nvSpPr>
        <p:spPr>
          <a:xfrm>
            <a:off x="6769918" y="3416413"/>
            <a:ext cx="2804387" cy="429413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ru-RU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3. Определение метрик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字魂70号-灵悦黑体" panose="00000500000000000000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5" name="TextBox 73">
            <a:extLst>
              <a:ext uri="{FF2B5EF4-FFF2-40B4-BE49-F238E27FC236}">
                <a16:creationId xmlns:a16="http://schemas.microsoft.com/office/drawing/2014/main" id="{A7A2BD8A-A366-EEC8-01EB-3EEFE37EBB3A}"/>
              </a:ext>
            </a:extLst>
          </p:cNvPr>
          <p:cNvSpPr txBox="1"/>
          <p:nvPr/>
        </p:nvSpPr>
        <p:spPr>
          <a:xfrm>
            <a:off x="6769921" y="4088766"/>
            <a:ext cx="3118150" cy="429413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ru-RU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4. Разделение аудитории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字魂70号-灵悦黑体" panose="00000500000000000000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6" name="TextBox 73">
            <a:extLst>
              <a:ext uri="{FF2B5EF4-FFF2-40B4-BE49-F238E27FC236}">
                <a16:creationId xmlns:a16="http://schemas.microsoft.com/office/drawing/2014/main" id="{F5A3C17C-97B4-EF89-28FA-9EA7D4306010}"/>
              </a:ext>
            </a:extLst>
          </p:cNvPr>
          <p:cNvSpPr txBox="1"/>
          <p:nvPr/>
        </p:nvSpPr>
        <p:spPr>
          <a:xfrm>
            <a:off x="6769920" y="4725259"/>
            <a:ext cx="2885068" cy="429413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ru-RU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5. Сбор и анализ данных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字魂70号-灵悦黑体" panose="00000500000000000000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7" name="TextBox 73">
            <a:extLst>
              <a:ext uri="{FF2B5EF4-FFF2-40B4-BE49-F238E27FC236}">
                <a16:creationId xmlns:a16="http://schemas.microsoft.com/office/drawing/2014/main" id="{9E7C53E2-3093-2AB3-3CF6-1E057C14CDF6}"/>
              </a:ext>
            </a:extLst>
          </p:cNvPr>
          <p:cNvSpPr txBox="1"/>
          <p:nvPr/>
        </p:nvSpPr>
        <p:spPr>
          <a:xfrm>
            <a:off x="6769919" y="5352790"/>
            <a:ext cx="2696809" cy="429413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ru-RU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6. Принятие решений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字魂70号-灵悦黑体" panose="00000500000000000000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8" name="TextBox 73">
            <a:extLst>
              <a:ext uri="{FF2B5EF4-FFF2-40B4-BE49-F238E27FC236}">
                <a16:creationId xmlns:a16="http://schemas.microsoft.com/office/drawing/2014/main" id="{8799A765-41B0-08F8-3DD0-6206206D5E2A}"/>
              </a:ext>
            </a:extLst>
          </p:cNvPr>
          <p:cNvSpPr txBox="1"/>
          <p:nvPr/>
        </p:nvSpPr>
        <p:spPr>
          <a:xfrm>
            <a:off x="6769920" y="2779920"/>
            <a:ext cx="3306410" cy="429413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ru-RU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2. Формулирование гипотез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字魂70号-灵悦黑体" panose="00000500000000000000" pitchFamily="2" charset="-122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19" name="Picture 4" descr="Picture background">
            <a:extLst>
              <a:ext uri="{FF2B5EF4-FFF2-40B4-BE49-F238E27FC236}">
                <a16:creationId xmlns:a16="http://schemas.microsoft.com/office/drawing/2014/main" id="{99D19AB5-0E68-A38C-99C9-085CA8931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95" y="187128"/>
            <a:ext cx="828578" cy="84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Рельеф 19">
            <a:extLst>
              <a:ext uri="{FF2B5EF4-FFF2-40B4-BE49-F238E27FC236}">
                <a16:creationId xmlns:a16="http://schemas.microsoft.com/office/drawing/2014/main" id="{853C904E-25BD-9DC5-24D5-ED01EE3E70C7}"/>
              </a:ext>
            </a:extLst>
          </p:cNvPr>
          <p:cNvSpPr/>
          <p:nvPr/>
        </p:nvSpPr>
        <p:spPr>
          <a:xfrm>
            <a:off x="6239434" y="1443318"/>
            <a:ext cx="4320000" cy="576000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Основные этапы </a:t>
            </a:r>
            <a:r>
              <a:rPr lang="en-US" dirty="0"/>
              <a:t>A/B</a:t>
            </a:r>
            <a:r>
              <a:rPr lang="ru-RU" dirty="0"/>
              <a:t>-тестирования</a:t>
            </a:r>
          </a:p>
        </p:txBody>
      </p:sp>
      <p:sp>
        <p:nvSpPr>
          <p:cNvPr id="24" name="Рельеф 23">
            <a:extLst>
              <a:ext uri="{FF2B5EF4-FFF2-40B4-BE49-F238E27FC236}">
                <a16:creationId xmlns:a16="http://schemas.microsoft.com/office/drawing/2014/main" id="{A16E3357-6539-AE5B-D27B-234E8FFC1A0F}"/>
              </a:ext>
            </a:extLst>
          </p:cNvPr>
          <p:cNvSpPr/>
          <p:nvPr/>
        </p:nvSpPr>
        <p:spPr>
          <a:xfrm>
            <a:off x="11161059" y="89646"/>
            <a:ext cx="663389" cy="403412"/>
          </a:xfrm>
          <a:prstGeom prst="beve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1"/>
          <p:cNvSpPr>
            <a:spLocks noChangeArrowheads="1"/>
          </p:cNvSpPr>
          <p:nvPr/>
        </p:nvSpPr>
        <p:spPr bwMode="auto">
          <a:xfrm>
            <a:off x="0" y="-6350"/>
            <a:ext cx="12192000" cy="596900"/>
          </a:xfrm>
          <a:prstGeom prst="rect">
            <a:avLst/>
          </a:prstGeom>
          <a:solidFill>
            <a:srgbClr val="757070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Montserrat SemiBold" panose="00000700000000000000" charset="0"/>
              <a:ea typeface="Adobe 黑体 Std R" pitchFamily="34" charset="-122"/>
              <a:cs typeface="Montserrat SemiBold" panose="00000700000000000000" charset="0"/>
              <a:sym typeface="Arial" panose="020B0604020202020204" pitchFamily="34" charset="0"/>
            </a:endParaRPr>
          </a:p>
        </p:txBody>
      </p:sp>
      <p:grpSp>
        <p:nvGrpSpPr>
          <p:cNvPr id="7171" name="组合 2"/>
          <p:cNvGrpSpPr/>
          <p:nvPr/>
        </p:nvGrpSpPr>
        <p:grpSpPr bwMode="auto">
          <a:xfrm rot="-5400000">
            <a:off x="564356" y="-21431"/>
            <a:ext cx="1236663" cy="1266825"/>
            <a:chOff x="0" y="0"/>
            <a:chExt cx="3915508" cy="3999911"/>
          </a:xfrm>
        </p:grpSpPr>
        <p:sp>
          <p:nvSpPr>
            <p:cNvPr id="7180" name="流程图: 数据 3"/>
            <p:cNvSpPr>
              <a:spLocks noChangeArrowheads="1"/>
            </p:cNvSpPr>
            <p:nvPr/>
          </p:nvSpPr>
          <p:spPr bwMode="auto">
            <a:xfrm rot="-5400000">
              <a:off x="-496744" y="1486081"/>
              <a:ext cx="3010573" cy="2017084"/>
            </a:xfrm>
            <a:prstGeom prst="flowChartInputOutput">
              <a:avLst/>
            </a:prstGeom>
            <a:solidFill>
              <a:srgbClr val="2E75B5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Montserrat SemiBold" panose="00000700000000000000" charset="0"/>
                <a:ea typeface="Adobe 黑体 Std R" pitchFamily="34" charset="-122"/>
                <a:cs typeface="Montserrat SemiBold" panose="00000700000000000000" charset="0"/>
                <a:sym typeface="Arial" panose="020B0604020202020204" pitchFamily="34" charset="0"/>
              </a:endParaRPr>
            </a:p>
          </p:txBody>
        </p:sp>
        <p:sp>
          <p:nvSpPr>
            <p:cNvPr id="7181" name="矩形 4"/>
            <p:cNvSpPr>
              <a:spLocks noChangeArrowheads="1"/>
            </p:cNvSpPr>
            <p:nvPr/>
          </p:nvSpPr>
          <p:spPr bwMode="auto">
            <a:xfrm>
              <a:off x="0" y="0"/>
              <a:ext cx="3915508" cy="3423138"/>
            </a:xfrm>
            <a:prstGeom prst="rect">
              <a:avLst/>
            </a:prstGeom>
            <a:solidFill>
              <a:srgbClr val="2E75B5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r>
                <a:rPr lang="en-US" altLang="zh-CN" sz="6600">
                  <a:solidFill>
                    <a:srgbClr val="FFFFFF"/>
                  </a:solidFill>
                  <a:latin typeface="Montserrat SemiBold" panose="00000700000000000000" charset="0"/>
                  <a:ea typeface="Adobe 黑体 Std R" pitchFamily="34" charset="-122"/>
                  <a:cs typeface="Montserrat SemiBold" panose="00000700000000000000" charset="0"/>
                  <a:sym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3080" name="文本框 10"/>
          <p:cNvSpPr>
            <a:spLocks noChangeArrowheads="1"/>
          </p:cNvSpPr>
          <p:nvPr/>
        </p:nvSpPr>
        <p:spPr bwMode="auto">
          <a:xfrm>
            <a:off x="1660114" y="0"/>
            <a:ext cx="7869367" cy="5928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Adobe 黑体 Std R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Описание исходных данных и обработка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Adobe 黑体 Std R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14" name="Picture 4" descr="Picture background">
            <a:extLst>
              <a:ext uri="{FF2B5EF4-FFF2-40B4-BE49-F238E27FC236}">
                <a16:creationId xmlns:a16="http://schemas.microsoft.com/office/drawing/2014/main" id="{9CB8F8C3-639B-3CF7-7AA7-E7A3A79F7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95" y="187128"/>
            <a:ext cx="828578" cy="84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7">
            <a:extLst>
              <a:ext uri="{FF2B5EF4-FFF2-40B4-BE49-F238E27FC236}">
                <a16:creationId xmlns:a16="http://schemas.microsoft.com/office/drawing/2014/main" id="{DA02C6FD-5127-707E-C9E8-8169F398A2B0}"/>
              </a:ext>
            </a:extLst>
          </p:cNvPr>
          <p:cNvGrpSpPr/>
          <p:nvPr/>
        </p:nvGrpSpPr>
        <p:grpSpPr bwMode="auto">
          <a:xfrm>
            <a:off x="5997388" y="1613646"/>
            <a:ext cx="5818094" cy="4984378"/>
            <a:chOff x="0" y="1975608"/>
            <a:chExt cx="10863385" cy="4051083"/>
          </a:xfrm>
        </p:grpSpPr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0BE135C3-55B7-B519-6A95-5EFCB7ACE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33171"/>
              <a:ext cx="10863385" cy="781200"/>
            </a:xfrm>
            <a:prstGeom prst="rect">
              <a:avLst/>
            </a:prstGeom>
            <a:solidFill>
              <a:srgbClr val="FFFFFF">
                <a:alpha val="89018"/>
              </a:srgbClr>
            </a:solidFill>
            <a:ln w="12700">
              <a:solidFill>
                <a:srgbClr val="5B9BD5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Montserrat SemiBold" panose="00000700000000000000" charset="0"/>
                <a:cs typeface="Montserrat SemiBold" panose="00000700000000000000" charset="0"/>
              </a:endParaRPr>
            </a:p>
          </p:txBody>
        </p:sp>
        <p:sp>
          <p:nvSpPr>
            <p:cNvPr id="19" name="AutoShape 9">
              <a:extLst>
                <a:ext uri="{FF2B5EF4-FFF2-40B4-BE49-F238E27FC236}">
                  <a16:creationId xmlns:a16="http://schemas.microsoft.com/office/drawing/2014/main" id="{9FCC0C59-2D93-E2E4-CFF9-35CDA3BE2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168" y="1975608"/>
              <a:ext cx="9410549" cy="102407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 dirty="0">
                <a:latin typeface="Montserrat SemiBold" panose="00000700000000000000" charset="0"/>
                <a:cs typeface="Montserrat SemiBold" panose="00000700000000000000" charset="0"/>
              </a:endParaRPr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7D08A3D9-1FAA-DCC6-BA7E-F6B53831C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839331"/>
              <a:ext cx="10863385" cy="781200"/>
            </a:xfrm>
            <a:prstGeom prst="rect">
              <a:avLst/>
            </a:prstGeom>
            <a:solidFill>
              <a:srgbClr val="FFFFFF">
                <a:alpha val="89018"/>
              </a:srgbClr>
            </a:solidFill>
            <a:ln w="12700">
              <a:solidFill>
                <a:srgbClr val="5B9BD5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Montserrat SemiBold" panose="00000700000000000000" charset="0"/>
                <a:cs typeface="Montserrat SemiBold" panose="00000700000000000000" charset="0"/>
              </a:endParaRPr>
            </a:p>
          </p:txBody>
        </p:sp>
        <p:sp>
          <p:nvSpPr>
            <p:cNvPr id="21" name="AutoShape 12">
              <a:extLst>
                <a:ext uri="{FF2B5EF4-FFF2-40B4-BE49-F238E27FC236}">
                  <a16:creationId xmlns:a16="http://schemas.microsoft.com/office/drawing/2014/main" id="{2F3B94FE-68E2-8344-BA5E-A585ED227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166" y="3381768"/>
              <a:ext cx="9410549" cy="102407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Montserrat SemiBold" panose="00000700000000000000" charset="0"/>
                <a:cs typeface="Montserrat SemiBold" panose="00000700000000000000" charset="0"/>
              </a:endParaRPr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47A3ED86-0785-3251-91F8-FC4B27AD5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245491"/>
              <a:ext cx="10863385" cy="781200"/>
            </a:xfrm>
            <a:prstGeom prst="rect">
              <a:avLst/>
            </a:prstGeom>
            <a:solidFill>
              <a:srgbClr val="FFFFFF">
                <a:alpha val="89018"/>
              </a:srgbClr>
            </a:solidFill>
            <a:ln w="12700">
              <a:solidFill>
                <a:srgbClr val="5B9BD5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Montserrat SemiBold" panose="00000700000000000000" charset="0"/>
                <a:cs typeface="Montserrat SemiBold" panose="00000700000000000000" charset="0"/>
              </a:endParaRPr>
            </a:p>
          </p:txBody>
        </p:sp>
        <p:sp>
          <p:nvSpPr>
            <p:cNvPr id="23" name="AutoShape 15">
              <a:extLst>
                <a:ext uri="{FF2B5EF4-FFF2-40B4-BE49-F238E27FC236}">
                  <a16:creationId xmlns:a16="http://schemas.microsoft.com/office/drawing/2014/main" id="{2131023C-03ED-C8A6-931B-F33FFAF88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168" y="4787929"/>
              <a:ext cx="9410549" cy="1024073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Montserrat SemiBold" panose="00000700000000000000" charset="0"/>
                <a:cs typeface="Montserrat SemiBold" panose="00000700000000000000" charset="0"/>
              </a:endParaRPr>
            </a:p>
          </p:txBody>
        </p:sp>
      </p:grpSp>
      <p:sp>
        <p:nvSpPr>
          <p:cNvPr id="24" name="矩形 4">
            <a:extLst>
              <a:ext uri="{FF2B5EF4-FFF2-40B4-BE49-F238E27FC236}">
                <a16:creationId xmlns:a16="http://schemas.microsoft.com/office/drawing/2014/main" id="{095CBA99-872B-28E1-2D19-109CD5AE80DB}"/>
              </a:ext>
            </a:extLst>
          </p:cNvPr>
          <p:cNvSpPr/>
          <p:nvPr/>
        </p:nvSpPr>
        <p:spPr>
          <a:xfrm>
            <a:off x="6479613" y="1733579"/>
            <a:ext cx="44886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Исправление ошибок в названиях столбцов и заполнение пропущенных значений в данных на медианные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字魂70号-灵悦黑体" panose="00000500000000000000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0" name="矩形 4">
            <a:extLst>
              <a:ext uri="{FF2B5EF4-FFF2-40B4-BE49-F238E27FC236}">
                <a16:creationId xmlns:a16="http://schemas.microsoft.com/office/drawing/2014/main" id="{B87ADF62-6E3E-D582-03DE-C0CC8A20869B}"/>
              </a:ext>
            </a:extLst>
          </p:cNvPr>
          <p:cNvSpPr/>
          <p:nvPr/>
        </p:nvSpPr>
        <p:spPr>
          <a:xfrm>
            <a:off x="6482108" y="3311366"/>
            <a:ext cx="46968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Объединение данных в один </a:t>
            </a:r>
            <a:r>
              <a:rPr lang="ru-RU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датасет</a:t>
            </a:r>
            <a:r>
              <a:rPr lang="ru-RU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и проверка на одинаковое количество наблюдений, содержащиеся в обеих кампаниях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字魂70号-灵悦黑体" panose="00000500000000000000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1" name="矩形 4">
            <a:extLst>
              <a:ext uri="{FF2B5EF4-FFF2-40B4-BE49-F238E27FC236}">
                <a16:creationId xmlns:a16="http://schemas.microsoft.com/office/drawing/2014/main" id="{77B41206-4B33-F7C6-133B-2B1DEEC4AA53}"/>
              </a:ext>
            </a:extLst>
          </p:cNvPr>
          <p:cNvSpPr/>
          <p:nvPr/>
        </p:nvSpPr>
        <p:spPr>
          <a:xfrm>
            <a:off x="6481027" y="5191123"/>
            <a:ext cx="44823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Проверка на нормальность распределения метрики «Покупки» с помощью теста Шапиро-</a:t>
            </a:r>
            <a:r>
              <a:rPr lang="ru-RU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Уилка</a:t>
            </a:r>
            <a:r>
              <a:rPr lang="ru-RU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.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字魂70号-灵悦黑体" panose="00000500000000000000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2" name="Рельеф 31">
            <a:extLst>
              <a:ext uri="{FF2B5EF4-FFF2-40B4-BE49-F238E27FC236}">
                <a16:creationId xmlns:a16="http://schemas.microsoft.com/office/drawing/2014/main" id="{E4C3AB3B-83A7-65E6-4F6E-3EC26A7685F6}"/>
              </a:ext>
            </a:extLst>
          </p:cNvPr>
          <p:cNvSpPr/>
          <p:nvPr/>
        </p:nvSpPr>
        <p:spPr>
          <a:xfrm>
            <a:off x="5970494" y="708213"/>
            <a:ext cx="5760000" cy="720000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Обработки данных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EA738B63-8BDA-1029-EFF3-E37A19A833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2"/>
          <a:stretch/>
        </p:blipFill>
        <p:spPr>
          <a:xfrm>
            <a:off x="112015" y="2088777"/>
            <a:ext cx="5847621" cy="2886634"/>
          </a:xfrm>
          <a:prstGeom prst="rect">
            <a:avLst/>
          </a:prstGeom>
        </p:spPr>
      </p:pic>
      <p:sp>
        <p:nvSpPr>
          <p:cNvPr id="36" name="Рельеф 35">
            <a:extLst>
              <a:ext uri="{FF2B5EF4-FFF2-40B4-BE49-F238E27FC236}">
                <a16:creationId xmlns:a16="http://schemas.microsoft.com/office/drawing/2014/main" id="{CDC20C84-0C2B-C771-1DA9-14B94FA075D9}"/>
              </a:ext>
            </a:extLst>
          </p:cNvPr>
          <p:cNvSpPr/>
          <p:nvPr/>
        </p:nvSpPr>
        <p:spPr>
          <a:xfrm>
            <a:off x="600633" y="1371600"/>
            <a:ext cx="4679578" cy="540000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Фрагмент обработанных данных</a:t>
            </a:r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9A7AC24A-41D4-DE11-4A8F-0000526011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4" y="5961530"/>
            <a:ext cx="5164469" cy="567764"/>
          </a:xfrm>
          <a:prstGeom prst="rect">
            <a:avLst/>
          </a:prstGeom>
        </p:spPr>
      </p:pic>
      <p:sp>
        <p:nvSpPr>
          <p:cNvPr id="39" name="Рельеф 38">
            <a:extLst>
              <a:ext uri="{FF2B5EF4-FFF2-40B4-BE49-F238E27FC236}">
                <a16:creationId xmlns:a16="http://schemas.microsoft.com/office/drawing/2014/main" id="{14F0D8B3-924C-2EE7-DE92-86F1F47CE946}"/>
              </a:ext>
            </a:extLst>
          </p:cNvPr>
          <p:cNvSpPr/>
          <p:nvPr/>
        </p:nvSpPr>
        <p:spPr>
          <a:xfrm>
            <a:off x="546845" y="5217459"/>
            <a:ext cx="4679578" cy="540000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на нормальность</a:t>
            </a:r>
          </a:p>
        </p:txBody>
      </p:sp>
      <p:sp>
        <p:nvSpPr>
          <p:cNvPr id="40" name="Рельеф 39">
            <a:extLst>
              <a:ext uri="{FF2B5EF4-FFF2-40B4-BE49-F238E27FC236}">
                <a16:creationId xmlns:a16="http://schemas.microsoft.com/office/drawing/2014/main" id="{BC8F63BC-2631-E1A2-6BC4-B89710FB01AF}"/>
              </a:ext>
            </a:extLst>
          </p:cNvPr>
          <p:cNvSpPr/>
          <p:nvPr/>
        </p:nvSpPr>
        <p:spPr>
          <a:xfrm>
            <a:off x="11161059" y="89646"/>
            <a:ext cx="663389" cy="403412"/>
          </a:xfrm>
          <a:prstGeom prst="beve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流程图: 过程 6"/>
          <p:cNvSpPr>
            <a:spLocks noChangeArrowheads="1"/>
          </p:cNvSpPr>
          <p:nvPr/>
        </p:nvSpPr>
        <p:spPr bwMode="auto">
          <a:xfrm>
            <a:off x="6059488" y="0"/>
            <a:ext cx="6132512" cy="6858000"/>
          </a:xfrm>
          <a:prstGeom prst="flowChartProcess">
            <a:avLst/>
          </a:prstGeom>
          <a:solidFill>
            <a:srgbClr val="2E75B5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Montserrat SemiBold" panose="00000700000000000000" charset="0"/>
              <a:ea typeface="Adobe 黑体 Std R" pitchFamily="34" charset="-122"/>
              <a:cs typeface="Montserrat SemiBold" panose="00000700000000000000" charset="0"/>
              <a:sym typeface="Arial" panose="020B0604020202020204" pitchFamily="34" charset="0"/>
            </a:endParaRPr>
          </a:p>
        </p:txBody>
      </p:sp>
      <p:sp>
        <p:nvSpPr>
          <p:cNvPr id="5123" name="矩形 5"/>
          <p:cNvSpPr>
            <a:spLocks noChangeArrowheads="1"/>
          </p:cNvSpPr>
          <p:nvPr/>
        </p:nvSpPr>
        <p:spPr bwMode="auto">
          <a:xfrm>
            <a:off x="0" y="-6350"/>
            <a:ext cx="12192000" cy="596900"/>
          </a:xfrm>
          <a:prstGeom prst="rect">
            <a:avLst/>
          </a:prstGeom>
          <a:solidFill>
            <a:srgbClr val="757070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Montserrat SemiBold" panose="00000700000000000000" charset="0"/>
              <a:ea typeface="Adobe 黑体 Std R" pitchFamily="34" charset="-122"/>
              <a:cs typeface="Montserrat SemiBold" panose="00000700000000000000" charset="0"/>
              <a:sym typeface="Arial" panose="020B0604020202020204" pitchFamily="34" charset="0"/>
            </a:endParaRPr>
          </a:p>
        </p:txBody>
      </p:sp>
      <p:grpSp>
        <p:nvGrpSpPr>
          <p:cNvPr id="5124" name="组合 3"/>
          <p:cNvGrpSpPr/>
          <p:nvPr/>
        </p:nvGrpSpPr>
        <p:grpSpPr bwMode="auto">
          <a:xfrm rot="-5400000">
            <a:off x="564356" y="-21431"/>
            <a:ext cx="1236663" cy="1266825"/>
            <a:chOff x="0" y="0"/>
            <a:chExt cx="3915508" cy="3999911"/>
          </a:xfrm>
        </p:grpSpPr>
        <p:sp>
          <p:nvSpPr>
            <p:cNvPr id="5134" name="流程图: 数据 1"/>
            <p:cNvSpPr>
              <a:spLocks noChangeArrowheads="1"/>
            </p:cNvSpPr>
            <p:nvPr/>
          </p:nvSpPr>
          <p:spPr bwMode="auto">
            <a:xfrm rot="-5400000">
              <a:off x="-496744" y="1486081"/>
              <a:ext cx="3010573" cy="2017084"/>
            </a:xfrm>
            <a:prstGeom prst="flowChartInputOutput">
              <a:avLst/>
            </a:prstGeom>
            <a:solidFill>
              <a:srgbClr val="1E4E79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Montserrat SemiBold" panose="00000700000000000000" charset="0"/>
                <a:ea typeface="Adobe 黑体 Std R" pitchFamily="34" charset="-122"/>
                <a:cs typeface="Montserrat SemiBold" panose="00000700000000000000" charset="0"/>
                <a:sym typeface="Arial" panose="020B0604020202020204" pitchFamily="34" charset="0"/>
              </a:endParaRPr>
            </a:p>
          </p:txBody>
        </p:sp>
        <p:sp>
          <p:nvSpPr>
            <p:cNvPr id="5135" name="矩形 2"/>
            <p:cNvSpPr>
              <a:spLocks noChangeArrowheads="1"/>
            </p:cNvSpPr>
            <p:nvPr/>
          </p:nvSpPr>
          <p:spPr bwMode="auto">
            <a:xfrm>
              <a:off x="0" y="0"/>
              <a:ext cx="3915508" cy="3423138"/>
            </a:xfrm>
            <a:prstGeom prst="rect">
              <a:avLst/>
            </a:prstGeom>
            <a:solidFill>
              <a:srgbClr val="2E75B5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r>
                <a:rPr lang="en-US" altLang="zh-CN" sz="6600">
                  <a:solidFill>
                    <a:srgbClr val="FFFFFF"/>
                  </a:solidFill>
                  <a:latin typeface="Montserrat SemiBold" panose="00000700000000000000" charset="0"/>
                  <a:ea typeface="Adobe 黑体 Std R" pitchFamily="34" charset="-122"/>
                  <a:cs typeface="Montserrat SemiBold" panose="00000700000000000000" charset="0"/>
                  <a:sym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5126" name="文本框 11"/>
          <p:cNvSpPr>
            <a:spLocks noChangeArrowheads="1"/>
          </p:cNvSpPr>
          <p:nvPr/>
        </p:nvSpPr>
        <p:spPr bwMode="auto">
          <a:xfrm>
            <a:off x="1781175" y="1262063"/>
            <a:ext cx="354012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Montserrat SemiBold" panose="00000700000000000000" charset="0"/>
                <a:ea typeface="Adobe 黑体 Std R" pitchFamily="34" charset="-122"/>
                <a:sym typeface="Arial" panose="020B0604020202020204" pitchFamily="34" charset="0"/>
              </a:rPr>
              <a:t>国内研究</a:t>
            </a:r>
          </a:p>
        </p:txBody>
      </p:sp>
      <p:grpSp>
        <p:nvGrpSpPr>
          <p:cNvPr id="5127" name="组合 30"/>
          <p:cNvGrpSpPr/>
          <p:nvPr/>
        </p:nvGrpSpPr>
        <p:grpSpPr bwMode="auto">
          <a:xfrm rot="344698">
            <a:off x="1781175" y="1616075"/>
            <a:ext cx="8569325" cy="4198938"/>
            <a:chOff x="0" y="0"/>
            <a:chExt cx="8569570" cy="4197732"/>
          </a:xfrm>
        </p:grpSpPr>
        <p:sp>
          <p:nvSpPr>
            <p:cNvPr id="5131" name="矩形 14"/>
            <p:cNvSpPr>
              <a:spLocks noChangeArrowheads="1"/>
            </p:cNvSpPr>
            <p:nvPr/>
          </p:nvSpPr>
          <p:spPr bwMode="auto">
            <a:xfrm>
              <a:off x="0" y="3939824"/>
              <a:ext cx="8569570" cy="257908"/>
            </a:xfrm>
            <a:prstGeom prst="rect">
              <a:avLst/>
            </a:prstGeom>
            <a:solidFill>
              <a:srgbClr val="757070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Montserrat SemiBold" panose="00000700000000000000" charset="0"/>
                <a:ea typeface="Adobe 黑体 Std R" pitchFamily="34" charset="-122"/>
                <a:cs typeface="Montserrat SemiBold" panose="00000700000000000000" charset="0"/>
                <a:sym typeface="Arial" panose="020B0604020202020204" pitchFamily="34" charset="0"/>
              </a:endParaRPr>
            </a:p>
          </p:txBody>
        </p:sp>
        <p:sp>
          <p:nvSpPr>
            <p:cNvPr id="5132" name="流程图: 联系 27"/>
            <p:cNvSpPr>
              <a:spLocks noChangeArrowheads="1"/>
            </p:cNvSpPr>
            <p:nvPr/>
          </p:nvSpPr>
          <p:spPr bwMode="auto">
            <a:xfrm>
              <a:off x="0" y="0"/>
              <a:ext cx="3681046" cy="3681046"/>
            </a:xfrm>
            <a:prstGeom prst="flowChartConnector">
              <a:avLst/>
            </a:prstGeom>
            <a:solidFill>
              <a:srgbClr val="2E75B5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Montserrat SemiBold" panose="00000700000000000000" charset="0"/>
                <a:ea typeface="Adobe 黑体 Std R" pitchFamily="34" charset="-122"/>
                <a:cs typeface="Montserrat SemiBold" panose="00000700000000000000" charset="0"/>
                <a:sym typeface="Arial" panose="020B0604020202020204" pitchFamily="34" charset="0"/>
              </a:endParaRPr>
            </a:p>
          </p:txBody>
        </p:sp>
        <p:sp>
          <p:nvSpPr>
            <p:cNvPr id="5133" name="流程图: 联系 29"/>
            <p:cNvSpPr>
              <a:spLocks noChangeArrowheads="1"/>
            </p:cNvSpPr>
            <p:nvPr/>
          </p:nvSpPr>
          <p:spPr bwMode="auto">
            <a:xfrm>
              <a:off x="4888524" y="0"/>
              <a:ext cx="3681046" cy="3681046"/>
            </a:xfrm>
            <a:prstGeom prst="flowChartConnector">
              <a:avLst/>
            </a:pr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Montserrat SemiBold" panose="00000700000000000000" charset="0"/>
                <a:ea typeface="Adobe 黑体 Std R" pitchFamily="34" charset="-122"/>
                <a:cs typeface="Montserrat SemiBold" panose="00000700000000000000" charset="0"/>
                <a:sym typeface="Arial" panose="020B0604020202020204" pitchFamily="34" charset="0"/>
              </a:endParaRPr>
            </a:p>
          </p:txBody>
        </p:sp>
      </p:grpSp>
      <p:sp>
        <p:nvSpPr>
          <p:cNvPr id="5130" name="等腰三角形 15"/>
          <p:cNvSpPr>
            <a:spLocks noChangeArrowheads="1"/>
          </p:cNvSpPr>
          <p:nvPr/>
        </p:nvSpPr>
        <p:spPr bwMode="auto">
          <a:xfrm>
            <a:off x="5673725" y="5815013"/>
            <a:ext cx="844550" cy="727075"/>
          </a:xfrm>
          <a:prstGeom prst="triangle">
            <a:avLst>
              <a:gd name="adj" fmla="val 50000"/>
            </a:avLst>
          </a:prstGeom>
          <a:solidFill>
            <a:srgbClr val="767171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Montserrat SemiBold" panose="00000700000000000000" charset="0"/>
              <a:ea typeface="Adobe 黑体 Std R" pitchFamily="34" charset="-122"/>
              <a:cs typeface="Montserrat SemiBold" panose="00000700000000000000" charset="0"/>
              <a:sym typeface="Arial" panose="020B0604020202020204" pitchFamily="34" charset="0"/>
            </a:endParaRPr>
          </a:p>
        </p:txBody>
      </p:sp>
      <p:sp>
        <p:nvSpPr>
          <p:cNvPr id="3079" name="文本框 5"/>
          <p:cNvSpPr>
            <a:spLocks noChangeArrowheads="1"/>
          </p:cNvSpPr>
          <p:nvPr/>
        </p:nvSpPr>
        <p:spPr bwMode="auto">
          <a:xfrm>
            <a:off x="1669078" y="0"/>
            <a:ext cx="554750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Adobe 黑体 Std R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Проведение эксперимента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Adobe 黑体 Std R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TextBox 73"/>
          <p:cNvSpPr txBox="1"/>
          <p:nvPr/>
        </p:nvSpPr>
        <p:spPr>
          <a:xfrm>
            <a:off x="2277205" y="2519082"/>
            <a:ext cx="3110584" cy="2057679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ru-RU" altLang="zh-CN" dirty="0">
                <a:solidFill>
                  <a:schemeClr val="bg1"/>
                </a:solidFill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Изменения в маркетинговой стратегии не влияют на ключевые показатели – результаты в контрольной и тестовой группах не отличаются.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字魂70号-灵悦黑体" panose="00000500000000000000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04097" y="2023708"/>
            <a:ext cx="28237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altLang="zh-CN" sz="2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Нулевая гипотеза (</a:t>
            </a:r>
            <a:r>
              <a:rPr lang="en-US" altLang="zh-CN" sz="2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H</a:t>
            </a:r>
            <a:r>
              <a:rPr lang="en-US" altLang="zh-CN" sz="2000" b="1" u="sng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0</a:t>
            </a:r>
            <a:r>
              <a:rPr lang="en-US" altLang="zh-CN" sz="2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)</a:t>
            </a:r>
            <a:r>
              <a:rPr lang="ru-RU" altLang="zh-CN" sz="2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:</a:t>
            </a:r>
            <a:endParaRPr lang="zh-CN" altLang="en-US" sz="2000" b="1" u="sng" dirty="0">
              <a:solidFill>
                <a:schemeClr val="bg1"/>
              </a:solidFill>
              <a:latin typeface="Times New Roman" panose="02020603050405020304" pitchFamily="18" charset="0"/>
              <a:ea typeface="字魂70号-灵悦黑体" panose="00000500000000000000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" name="TextBox 73"/>
          <p:cNvSpPr txBox="1"/>
          <p:nvPr/>
        </p:nvSpPr>
        <p:spPr>
          <a:xfrm>
            <a:off x="7270377" y="3155576"/>
            <a:ext cx="2770094" cy="1725280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ru-RU" altLang="zh-CN" dirty="0">
                <a:solidFill>
                  <a:srgbClr val="2E75B5"/>
                </a:solidFill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Изменения приводят к улучшению показателей - тестовая группа показывает лучшие результаты.</a:t>
            </a:r>
            <a:endParaRPr lang="zh-CN" altLang="en-US" dirty="0">
              <a:solidFill>
                <a:srgbClr val="2E75B5"/>
              </a:solidFill>
              <a:latin typeface="Times New Roman" panose="02020603050405020304" pitchFamily="18" charset="0"/>
              <a:ea typeface="字魂70号-灵悦黑体" panose="00000500000000000000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13814" y="2241174"/>
            <a:ext cx="2142563" cy="735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altLang="zh-CN" sz="2000" b="1" u="sng" dirty="0">
                <a:solidFill>
                  <a:srgbClr val="2E75B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Альтернативная гипотеза (</a:t>
            </a:r>
            <a:r>
              <a:rPr lang="en-US" altLang="zh-CN" sz="2000" b="1" u="sng" dirty="0">
                <a:solidFill>
                  <a:srgbClr val="2E75B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H</a:t>
            </a:r>
            <a:r>
              <a:rPr lang="en-US" altLang="zh-CN" sz="2000" b="1" u="sng" baseline="-25000" dirty="0">
                <a:solidFill>
                  <a:srgbClr val="2E75B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en-US" altLang="zh-CN" sz="2000" b="1" u="sng" dirty="0">
                <a:solidFill>
                  <a:srgbClr val="2E75B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)</a:t>
            </a:r>
            <a:r>
              <a:rPr lang="ru-RU" altLang="zh-CN" sz="2000" b="1" u="sng" dirty="0">
                <a:solidFill>
                  <a:srgbClr val="2E75B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:</a:t>
            </a:r>
            <a:endParaRPr lang="zh-CN" altLang="en-US" sz="2000" b="1" u="sng" dirty="0">
              <a:solidFill>
                <a:srgbClr val="2E75B5"/>
              </a:solidFill>
              <a:latin typeface="Times New Roman" panose="02020603050405020304" pitchFamily="18" charset="0"/>
              <a:ea typeface="字魂70号-灵悦黑体" panose="00000500000000000000" pitchFamily="2" charset="-122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Picture 4" descr="Picture background">
            <a:extLst>
              <a:ext uri="{FF2B5EF4-FFF2-40B4-BE49-F238E27FC236}">
                <a16:creationId xmlns:a16="http://schemas.microsoft.com/office/drawing/2014/main" id="{51C90C30-D95A-3953-649F-70467ECE1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95" y="187128"/>
            <a:ext cx="828578" cy="84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Рельеф 4">
            <a:extLst>
              <a:ext uri="{FF2B5EF4-FFF2-40B4-BE49-F238E27FC236}">
                <a16:creationId xmlns:a16="http://schemas.microsoft.com/office/drawing/2014/main" id="{D2D65DEB-2991-3318-3BA5-29E8A85B3F41}"/>
              </a:ext>
            </a:extLst>
          </p:cNvPr>
          <p:cNvSpPr/>
          <p:nvPr/>
        </p:nvSpPr>
        <p:spPr>
          <a:xfrm>
            <a:off x="11161059" y="89646"/>
            <a:ext cx="663389" cy="403412"/>
          </a:xfrm>
          <a:prstGeom prst="beve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E804C78-5645-898B-9E65-630670933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51" y="599758"/>
            <a:ext cx="10720192" cy="4383721"/>
          </a:xfrm>
          <a:prstGeom prst="rect">
            <a:avLst/>
          </a:prstGeom>
        </p:spPr>
      </p:pic>
      <p:sp>
        <p:nvSpPr>
          <p:cNvPr id="12290" name="矩形 1"/>
          <p:cNvSpPr>
            <a:spLocks noChangeArrowheads="1"/>
          </p:cNvSpPr>
          <p:nvPr/>
        </p:nvSpPr>
        <p:spPr bwMode="auto">
          <a:xfrm>
            <a:off x="0" y="-6350"/>
            <a:ext cx="12192000" cy="596900"/>
          </a:xfrm>
          <a:prstGeom prst="rect">
            <a:avLst/>
          </a:prstGeom>
          <a:solidFill>
            <a:srgbClr val="757070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Montserrat SemiBold" panose="00000700000000000000" charset="0"/>
              <a:ea typeface="Adobe 黑体 Std R" pitchFamily="34" charset="-122"/>
              <a:cs typeface="Montserrat SemiBold" panose="00000700000000000000" charset="0"/>
              <a:sym typeface="Arial" panose="020B0604020202020204" pitchFamily="34" charset="0"/>
            </a:endParaRPr>
          </a:p>
        </p:txBody>
      </p:sp>
      <p:grpSp>
        <p:nvGrpSpPr>
          <p:cNvPr id="12301" name="组合 16"/>
          <p:cNvGrpSpPr/>
          <p:nvPr/>
        </p:nvGrpSpPr>
        <p:grpSpPr bwMode="auto">
          <a:xfrm rot="-5400000">
            <a:off x="564356" y="-21431"/>
            <a:ext cx="1236663" cy="1266825"/>
            <a:chOff x="0" y="0"/>
            <a:chExt cx="3915508" cy="3999911"/>
          </a:xfrm>
        </p:grpSpPr>
        <p:sp>
          <p:nvSpPr>
            <p:cNvPr id="12302" name="流程图: 数据 19"/>
            <p:cNvSpPr>
              <a:spLocks noChangeArrowheads="1"/>
            </p:cNvSpPr>
            <p:nvPr/>
          </p:nvSpPr>
          <p:spPr bwMode="auto">
            <a:xfrm rot="-5400000">
              <a:off x="-496744" y="1486081"/>
              <a:ext cx="3010573" cy="2017084"/>
            </a:xfrm>
            <a:prstGeom prst="flowChartInputOutput">
              <a:avLst/>
            </a:prstGeom>
            <a:solidFill>
              <a:srgbClr val="1E4E79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Montserrat SemiBold" panose="00000700000000000000" charset="0"/>
                <a:ea typeface="Adobe 黑体 Std R" pitchFamily="34" charset="-122"/>
                <a:cs typeface="Montserrat SemiBold" panose="00000700000000000000" charset="0"/>
                <a:sym typeface="Arial" panose="020B0604020202020204" pitchFamily="34" charset="0"/>
              </a:endParaRPr>
            </a:p>
          </p:txBody>
        </p:sp>
        <p:sp>
          <p:nvSpPr>
            <p:cNvPr id="12303" name="矩形 20"/>
            <p:cNvSpPr>
              <a:spLocks noChangeArrowheads="1"/>
            </p:cNvSpPr>
            <p:nvPr/>
          </p:nvSpPr>
          <p:spPr bwMode="auto">
            <a:xfrm>
              <a:off x="0" y="0"/>
              <a:ext cx="3915508" cy="3423138"/>
            </a:xfrm>
            <a:prstGeom prst="rect">
              <a:avLst/>
            </a:prstGeom>
            <a:solidFill>
              <a:srgbClr val="2E75B5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r>
                <a:rPr lang="en-US" altLang="zh-CN" sz="6600">
                  <a:solidFill>
                    <a:srgbClr val="FFFFFF"/>
                  </a:solidFill>
                  <a:latin typeface="Montserrat SemiBold" panose="00000700000000000000" charset="0"/>
                  <a:ea typeface="Adobe 黑体 Std R" pitchFamily="34" charset="-122"/>
                  <a:cs typeface="Montserrat SemiBold" panose="00000700000000000000" charset="0"/>
                  <a:sym typeface="Arial" panose="020B0604020202020204" pitchFamily="34" charset="0"/>
                </a:rPr>
                <a:t>5</a:t>
              </a:r>
            </a:p>
          </p:txBody>
        </p:sp>
      </p:grpSp>
      <p:sp>
        <p:nvSpPr>
          <p:cNvPr id="3083" name="文本框 13"/>
          <p:cNvSpPr>
            <a:spLocks noChangeArrowheads="1"/>
          </p:cNvSpPr>
          <p:nvPr/>
        </p:nvSpPr>
        <p:spPr bwMode="auto">
          <a:xfrm>
            <a:off x="1735792" y="0"/>
            <a:ext cx="475615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Adobe 黑体 Std R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Анализ результатов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Adobe 黑体 Std R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2" name="Picture 4" descr="Picture background">
            <a:extLst>
              <a:ext uri="{FF2B5EF4-FFF2-40B4-BE49-F238E27FC236}">
                <a16:creationId xmlns:a16="http://schemas.microsoft.com/office/drawing/2014/main" id="{A12C1E04-F376-99EB-09BF-29D4217C6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95" y="187128"/>
            <a:ext cx="828578" cy="84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EE601105-0C8C-0AE5-35DD-D4B5B2D01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689870"/>
              </p:ext>
            </p:extLst>
          </p:nvPr>
        </p:nvGraphicFramePr>
        <p:xfrm>
          <a:off x="176348" y="4908560"/>
          <a:ext cx="10165976" cy="18219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46729">
                  <a:extLst>
                    <a:ext uri="{9D8B030D-6E8A-4147-A177-3AD203B41FA5}">
                      <a16:colId xmlns:a16="http://schemas.microsoft.com/office/drawing/2014/main" val="1153493315"/>
                    </a:ext>
                  </a:extLst>
                </a:gridCol>
                <a:gridCol w="1434353">
                  <a:extLst>
                    <a:ext uri="{9D8B030D-6E8A-4147-A177-3AD203B41FA5}">
                      <a16:colId xmlns:a16="http://schemas.microsoft.com/office/drawing/2014/main" val="4150542052"/>
                    </a:ext>
                  </a:extLst>
                </a:gridCol>
                <a:gridCol w="1344706">
                  <a:extLst>
                    <a:ext uri="{9D8B030D-6E8A-4147-A177-3AD203B41FA5}">
                      <a16:colId xmlns:a16="http://schemas.microsoft.com/office/drawing/2014/main" val="2553911504"/>
                    </a:ext>
                  </a:extLst>
                </a:gridCol>
                <a:gridCol w="1398494">
                  <a:extLst>
                    <a:ext uri="{9D8B030D-6E8A-4147-A177-3AD203B41FA5}">
                      <a16:colId xmlns:a16="http://schemas.microsoft.com/office/drawing/2014/main" val="1701339874"/>
                    </a:ext>
                  </a:extLst>
                </a:gridCol>
                <a:gridCol w="1344706">
                  <a:extLst>
                    <a:ext uri="{9D8B030D-6E8A-4147-A177-3AD203B41FA5}">
                      <a16:colId xmlns:a16="http://schemas.microsoft.com/office/drawing/2014/main" val="3641829519"/>
                    </a:ext>
                  </a:extLst>
                </a:gridCol>
                <a:gridCol w="1290918">
                  <a:extLst>
                    <a:ext uri="{9D8B030D-6E8A-4147-A177-3AD203B41FA5}">
                      <a16:colId xmlns:a16="http://schemas.microsoft.com/office/drawing/2014/main" val="2077029365"/>
                    </a:ext>
                  </a:extLst>
                </a:gridCol>
                <a:gridCol w="1506070">
                  <a:extLst>
                    <a:ext uri="{9D8B030D-6E8A-4147-A177-3AD203B41FA5}">
                      <a16:colId xmlns:a16="http://schemas.microsoft.com/office/drawing/2014/main" val="1312453051"/>
                    </a:ext>
                  </a:extLst>
                </a:gridCol>
              </a:tblGrid>
              <a:tr h="586557">
                <a:tc>
                  <a:txBody>
                    <a:bodyPr/>
                    <a:lstStyle/>
                    <a:p>
                      <a:r>
                        <a:rPr lang="ru-RU" dirty="0"/>
                        <a:t>Метрика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Поисковые запросы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Клики на сайте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Просмотры контента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Добавлено в корзину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Сумма затрат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Покупки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86307441"/>
                  </a:ext>
                </a:extLst>
              </a:tr>
              <a:tr h="59092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ru-RU" dirty="0"/>
                        <a:t>-тест (</a:t>
                      </a:r>
                      <a:r>
                        <a:rPr lang="en-US" dirty="0"/>
                        <a:t>p-value)</a:t>
                      </a:r>
                      <a:endParaRPr lang="ru-RU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0.2540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0.1141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0.6300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0.0001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0.0043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0.9756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50578754"/>
                  </a:ext>
                </a:extLst>
              </a:tr>
              <a:tr h="590920">
                <a:tc>
                  <a:txBody>
                    <a:bodyPr/>
                    <a:lstStyle/>
                    <a:p>
                      <a:r>
                        <a:rPr lang="ru-RU" dirty="0"/>
                        <a:t>Эффект Коэна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-0.30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-0.42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0.13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1.14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-0.78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0.01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73359263"/>
                  </a:ext>
                </a:extLst>
              </a:tr>
            </a:tbl>
          </a:graphicData>
        </a:graphic>
      </p:graphicFrame>
      <p:sp>
        <p:nvSpPr>
          <p:cNvPr id="18" name="Рельеф 17">
            <a:extLst>
              <a:ext uri="{FF2B5EF4-FFF2-40B4-BE49-F238E27FC236}">
                <a16:creationId xmlns:a16="http://schemas.microsoft.com/office/drawing/2014/main" id="{F822912B-E65D-53C1-1220-7DE331E26B3A}"/>
              </a:ext>
            </a:extLst>
          </p:cNvPr>
          <p:cNvSpPr/>
          <p:nvPr/>
        </p:nvSpPr>
        <p:spPr>
          <a:xfrm>
            <a:off x="11161059" y="89646"/>
            <a:ext cx="663389" cy="403412"/>
          </a:xfrm>
          <a:prstGeom prst="beve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1"/>
          <p:cNvSpPr>
            <a:spLocks noChangeArrowheads="1"/>
          </p:cNvSpPr>
          <p:nvPr/>
        </p:nvSpPr>
        <p:spPr bwMode="auto">
          <a:xfrm>
            <a:off x="0" y="-6350"/>
            <a:ext cx="12192000" cy="596900"/>
          </a:xfrm>
          <a:prstGeom prst="rect">
            <a:avLst/>
          </a:prstGeom>
          <a:solidFill>
            <a:srgbClr val="757070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Montserrat SemiBold" panose="00000700000000000000" charset="0"/>
              <a:ea typeface="Adobe 黑体 Std R" pitchFamily="34" charset="-122"/>
              <a:cs typeface="Montserrat SemiBold" panose="00000700000000000000" charset="0"/>
              <a:sym typeface="Arial" panose="020B0604020202020204" pitchFamily="34" charset="0"/>
            </a:endParaRPr>
          </a:p>
        </p:txBody>
      </p:sp>
      <p:grpSp>
        <p:nvGrpSpPr>
          <p:cNvPr id="12301" name="组合 16"/>
          <p:cNvGrpSpPr/>
          <p:nvPr/>
        </p:nvGrpSpPr>
        <p:grpSpPr bwMode="auto">
          <a:xfrm rot="-5400000">
            <a:off x="564356" y="-21431"/>
            <a:ext cx="1236663" cy="1266825"/>
            <a:chOff x="0" y="0"/>
            <a:chExt cx="3915508" cy="3999911"/>
          </a:xfrm>
        </p:grpSpPr>
        <p:sp>
          <p:nvSpPr>
            <p:cNvPr id="12302" name="流程图: 数据 19"/>
            <p:cNvSpPr>
              <a:spLocks noChangeArrowheads="1"/>
            </p:cNvSpPr>
            <p:nvPr/>
          </p:nvSpPr>
          <p:spPr bwMode="auto">
            <a:xfrm rot="-5400000">
              <a:off x="-496744" y="1486081"/>
              <a:ext cx="3010573" cy="2017084"/>
            </a:xfrm>
            <a:prstGeom prst="flowChartInputOutput">
              <a:avLst/>
            </a:prstGeom>
            <a:solidFill>
              <a:srgbClr val="1E4E79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Montserrat SemiBold" panose="00000700000000000000" charset="0"/>
                <a:ea typeface="Adobe 黑体 Std R" pitchFamily="34" charset="-122"/>
                <a:cs typeface="Montserrat SemiBold" panose="00000700000000000000" charset="0"/>
                <a:sym typeface="Arial" panose="020B0604020202020204" pitchFamily="34" charset="0"/>
              </a:endParaRPr>
            </a:p>
          </p:txBody>
        </p:sp>
        <p:sp>
          <p:nvSpPr>
            <p:cNvPr id="12303" name="矩形 20"/>
            <p:cNvSpPr>
              <a:spLocks noChangeArrowheads="1"/>
            </p:cNvSpPr>
            <p:nvPr/>
          </p:nvSpPr>
          <p:spPr bwMode="auto">
            <a:xfrm>
              <a:off x="0" y="0"/>
              <a:ext cx="3915508" cy="3423138"/>
            </a:xfrm>
            <a:prstGeom prst="rect">
              <a:avLst/>
            </a:prstGeom>
            <a:solidFill>
              <a:srgbClr val="2E75B5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r>
                <a:rPr lang="en-US" altLang="zh-CN" sz="6600">
                  <a:solidFill>
                    <a:srgbClr val="FFFFFF"/>
                  </a:solidFill>
                  <a:latin typeface="Montserrat SemiBold" panose="00000700000000000000" charset="0"/>
                  <a:ea typeface="Adobe 黑体 Std R" pitchFamily="34" charset="-122"/>
                  <a:cs typeface="Montserrat SemiBold" panose="00000700000000000000" charset="0"/>
                  <a:sym typeface="Arial" panose="020B0604020202020204" pitchFamily="34" charset="0"/>
                </a:rPr>
                <a:t>5</a:t>
              </a:r>
            </a:p>
          </p:txBody>
        </p:sp>
      </p:grpSp>
      <p:sp>
        <p:nvSpPr>
          <p:cNvPr id="3083" name="文本框 13"/>
          <p:cNvSpPr>
            <a:spLocks noChangeArrowheads="1"/>
          </p:cNvSpPr>
          <p:nvPr/>
        </p:nvSpPr>
        <p:spPr bwMode="auto">
          <a:xfrm>
            <a:off x="1735792" y="0"/>
            <a:ext cx="550769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Adobe 黑体 Std R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Анализ воронки конверсии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Adobe 黑体 Std R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2" name="Picture 4" descr="Picture background">
            <a:extLst>
              <a:ext uri="{FF2B5EF4-FFF2-40B4-BE49-F238E27FC236}">
                <a16:creationId xmlns:a16="http://schemas.microsoft.com/office/drawing/2014/main" id="{A12C1E04-F376-99EB-09BF-29D4217C6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95" y="187128"/>
            <a:ext cx="828578" cy="84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3BE2883-9DBF-CA34-37B8-C3A866132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" y="1416424"/>
            <a:ext cx="11902654" cy="4715435"/>
          </a:xfrm>
          <a:prstGeom prst="rect">
            <a:avLst/>
          </a:prstGeom>
        </p:spPr>
      </p:pic>
      <p:sp>
        <p:nvSpPr>
          <p:cNvPr id="4" name="Рельеф 3">
            <a:extLst>
              <a:ext uri="{FF2B5EF4-FFF2-40B4-BE49-F238E27FC236}">
                <a16:creationId xmlns:a16="http://schemas.microsoft.com/office/drawing/2014/main" id="{57D934A4-929D-4DC1-5755-3D2ADEA48232}"/>
              </a:ext>
            </a:extLst>
          </p:cNvPr>
          <p:cNvSpPr/>
          <p:nvPr/>
        </p:nvSpPr>
        <p:spPr>
          <a:xfrm>
            <a:off x="11161059" y="89646"/>
            <a:ext cx="663389" cy="403412"/>
          </a:xfrm>
          <a:prstGeom prst="beve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308772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744</Template>
  <TotalTime>507</TotalTime>
  <Words>2002</Words>
  <Application>Microsoft Macintosh PowerPoint</Application>
  <PresentationFormat>Широкоэкранный</PresentationFormat>
  <Paragraphs>214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fkGroteskNeue</vt:lpstr>
      <vt:lpstr>Montserrat SemiBold</vt:lpstr>
      <vt:lpstr>Symbol</vt:lpstr>
      <vt:lpstr>Times New Roman</vt:lpstr>
      <vt:lpstr>Тема Office</vt:lpstr>
      <vt:lpstr>РГУ НЕФТИ И ГАЗА (НИУ) ИМЕНИ И.М. ГУБКИНА Факультет: Автоматики и вычислительной техники Кафедра: Информатики Направление: 09.03.01 Информатика и вычислительная техника  АА – Интегрированные автоматизированные информационные системы    КУРСОВАЯ РАБОТА на тему: Применение средств машинного обучения для интеллектуального анализа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РГУ НЕФТИ И ГАЗА (НИУ) ИМЕНИ И.М. ГУБКИНА Факультет: Автоматики и вычислительной техники Кафедра: Информатики Направление: 09.03.01 Информатика и вычислительная техника  АА – Интегрированные автоматизированные информационные системы    ДИПЛОМНАЯ РАБОТА на тему</dc:title>
  <dc:creator>Тамара Александровна Ключникова</dc:creator>
  <cp:lastModifiedBy>Артем Коргин</cp:lastModifiedBy>
  <cp:revision>20</cp:revision>
  <dcterms:created xsi:type="dcterms:W3CDTF">2019-05-14T09:45:58Z</dcterms:created>
  <dcterms:modified xsi:type="dcterms:W3CDTF">2025-05-20T20:30:31Z</dcterms:modified>
</cp:coreProperties>
</file>