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57" r:id="rId4"/>
    <p:sldId id="259" r:id="rId5"/>
    <p:sldId id="265" r:id="rId6"/>
    <p:sldId id="264" r:id="rId7"/>
    <p:sldId id="260" r:id="rId8"/>
    <p:sldId id="266" r:id="rId9"/>
    <p:sldId id="261" r:id="rId10"/>
    <p:sldId id="263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05EB2-13AD-4B1D-8273-DC3DCD8619C6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C37BA-ABA0-4AB5-9F53-1691EF868F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90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82E7-8224-4D29-B97D-8543BEC9E43D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3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8339E-38DB-4B77-A6B7-C05CC03DB9E0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02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44ED-62AF-4C27-8E93-3DCD6584FF00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02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BC47-2963-499E-B8A8-8A56E81DC9BF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0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1B9E2-7C44-40D4-A6B9-E33EEE6CD301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9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4222-EA16-45E7-88F6-E17A560237DF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41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754A-5CF1-4ADE-B292-B7B31E1DBBCC}" type="datetime1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17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2C59-3108-4D7F-B1C1-0FBB999957A7}" type="datetime1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863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16150-8440-4AFB-BEB9-DF493EAC1958}" type="datetime1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89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BDD8D-B9E5-4FFF-A98A-CDD6E0E269EF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23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C1A8-D31D-43BA-89DA-1D8308519FFC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5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5AC29-1A32-4950-87FD-3864704D6778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78968-CB9C-4D8A-88FD-3BB2B39A97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62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83177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 Э. БАУМАНА (НАЦИОНАЛЬНЫЙ ИССЛЕДОВАТЕЛЬСКИЙ УНИВЕРСИТЕТ)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603861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базы данных для планировщика мероприятий»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797" y="4473820"/>
            <a:ext cx="354656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Сальников М. А.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ИУ7-64Б</a:t>
            </a:r>
          </a:p>
          <a:p>
            <a:pPr>
              <a:lnSpc>
                <a:spcPct val="150000"/>
              </a:lnSpc>
            </a:pP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Строганов Д. В.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Ролевая модель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426873"/>
              </p:ext>
            </p:extLst>
          </p:nvPr>
        </p:nvGraphicFramePr>
        <p:xfrm>
          <a:off x="363220" y="853439"/>
          <a:ext cx="11465560" cy="5259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1446">
                  <a:extLst>
                    <a:ext uri="{9D8B030D-6E8A-4147-A177-3AD203B41FA5}">
                      <a16:colId xmlns:a16="http://schemas.microsoft.com/office/drawing/2014/main" val="2962212655"/>
                    </a:ext>
                  </a:extLst>
                </a:gridCol>
                <a:gridCol w="4592057">
                  <a:extLst>
                    <a:ext uri="{9D8B030D-6E8A-4147-A177-3AD203B41FA5}">
                      <a16:colId xmlns:a16="http://schemas.microsoft.com/office/drawing/2014/main" val="3388921112"/>
                    </a:ext>
                  </a:extLst>
                </a:gridCol>
                <a:gridCol w="4592057">
                  <a:extLst>
                    <a:ext uri="{9D8B030D-6E8A-4147-A177-3AD203B41FA5}">
                      <a16:colId xmlns:a16="http://schemas.microsoft.com/office/drawing/2014/main" val="1853383489"/>
                    </a:ext>
                  </a:extLst>
                </a:gridCol>
              </a:tblGrid>
              <a:tr h="561888"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Роль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Права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59366"/>
                  </a:ext>
                </a:extLst>
              </a:tr>
              <a:tr h="1404722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Гость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Незарегистрированный пользователь, который может пройти регистрацию и войти в систему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Чтение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таблицы пользователей,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запись в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таблицу пользователей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9302"/>
                  </a:ext>
                </a:extLst>
              </a:tr>
              <a:tr h="1826137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Зарегистрированный пользователь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Может просматривать данные о мероприятиях и создавать их, подавать и удалять заявки на участие, а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также оставлять и удалять отзывы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Чтение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всех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таблиц,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b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апись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во в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 таблицы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45075"/>
                  </a:ext>
                </a:extLst>
              </a:tr>
              <a:tr h="1467231"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Администратор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Обладает правами на просмотр, добавление и изменение данных о мероприятиях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Все права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105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3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11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приложения. Главное окно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" y="1442480"/>
            <a:ext cx="5874046" cy="40462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963" y="1442480"/>
            <a:ext cx="5858420" cy="404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12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приложения. Информация о мероприятии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7" y="855418"/>
            <a:ext cx="5511621" cy="304942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017" y="855418"/>
            <a:ext cx="5042748" cy="30463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87" y="4064269"/>
            <a:ext cx="3665398" cy="221461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85" y="4068519"/>
            <a:ext cx="3578680" cy="221036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687" y="4064269"/>
            <a:ext cx="3274995" cy="163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4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13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приложения. Организация мероприятия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35" y="898673"/>
            <a:ext cx="8187130" cy="298233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435" y="4012944"/>
            <a:ext cx="8187130" cy="26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исследования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97" y="2314847"/>
            <a:ext cx="5706608" cy="2839678"/>
          </a:xfrm>
          <a:prstGeom prst="rect">
            <a:avLst/>
          </a:prstGeom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378" y="2314847"/>
            <a:ext cx="5711931" cy="28396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597" y="5154524"/>
            <a:ext cx="5706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фундаментальной цены от количества участников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4378" y="5154523"/>
            <a:ext cx="5711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График зависимости фундаментальной цены от стоимости мероприятия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5097" y="836023"/>
            <a:ext cx="11155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</a:rPr>
              <a:t>Фундаментальная цена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– это формальное решение уравнения баланса, описывающего равенство расходов на мероприятие и доходов от участников. Цена посещения каждого дня мероприятия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прямо пропорциональна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фундаментальной цене.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09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15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2697" y="688683"/>
            <a:ext cx="11486605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курсовой работы было разработано приложение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внесения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хранения, изменения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обработки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 мероприятиях.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не только обеспечивает пользователя функционалом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взаимодействия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данными, но и производит их подробный анализ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5000"/>
              </a:lnSpc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были решены все поставленные задачи: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известные форматы представления информации и определен оптимальный вариант;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известные подходы к хранению информации и системы управления базами данных и выбраны наиболее подходящие;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спроектирована база данных, определены основные сущности и связи между ними;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наиболее подходящие алгоритмы для достижения поставленной цели;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спроектированы архитектуру и графический интерфейс приложения;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средства реализации приложения и произведено её осуществление;</a:t>
            </a:r>
          </a:p>
          <a:p>
            <a:pPr marL="742950" lvl="1" indent="-28575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исследование зависимости цены посещения мероприятия от количества человек на нем и других.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0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2</a:t>
            </a:fld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78970" y="688683"/>
            <a:ext cx="1123405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 мероприятия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это специальное приложение, предназначенное для помощи в организации и управлении различными аспектами проведения мероприятий.  </a:t>
            </a:r>
          </a:p>
          <a:p>
            <a:pPr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Планировщик мероприятий позволяет организаторам:</a:t>
            </a:r>
          </a:p>
          <a:p>
            <a:pPr marL="800100" lvl="1" indent="-34290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систематизировать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– разбить процесс организации на этапы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подзадачи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участников – вести список гостей, учитывать 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предпочтения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информировать о деталях мероприятия;</a:t>
            </a:r>
          </a:p>
          <a:p>
            <a:pPr marL="800100" lvl="1" indent="-34290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управлять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бюджетом – учитывать расходы и планировать финансы,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избежать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непредвиденных затрат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контролировать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– устанавливать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сроки выполнения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каждой задачи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отслеживать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их выполнение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25000"/>
              </a:lnSpc>
              <a:buFont typeface="Symbol" panose="05050102010706020507" pitchFamily="18" charset="2"/>
              <a:buChar char="-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анализе известных решений было выяснено, что ни одно из них не обеспечивает пользователя всеми необходимыми функциями для организации мероприятий.</a:t>
            </a:r>
          </a:p>
        </p:txBody>
      </p:sp>
    </p:spTree>
    <p:extLst>
      <p:ext uri="{BB962C8B-B14F-4D97-AF65-F5344CB8AC3E}">
        <p14:creationId xmlns:p14="http://schemas.microsoft.com/office/powerpoint/2010/main" val="285273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78970" y="688683"/>
            <a:ext cx="11234059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приложения для внесения, хранения, изменения и обработки данных о мероприятиях.</a:t>
            </a:r>
          </a:p>
          <a:p>
            <a:pPr algn="just">
              <a:lnSpc>
                <a:spcPct val="125000"/>
              </a:lnSpc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известные форматы представления информации и определить оптимальный вариант;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известные подходы к хранению информации и системы управления базами данных и выбрать наиболее подходящие;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базу данных, определив основные сущности и связи между ними;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наиболее подходящие алгоритмы для достижения поставленной цели;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и графический интерфейс приложения;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средства реализации приложения и реализовать его;</a:t>
            </a:r>
          </a:p>
          <a:p>
            <a:pPr marL="800100" lvl="1" indent="-342900" algn="just">
              <a:lnSpc>
                <a:spcPct val="125000"/>
              </a:lnSpc>
              <a:buFont typeface="Symbol" panose="05050102010706020507" pitchFamily="18" charset="2"/>
              <a:buChar char="-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исследование зависимости цены посещения мероприятия от количества человек на нем и других.</a:t>
            </a:r>
          </a:p>
          <a:p>
            <a:pPr algn="just">
              <a:lnSpc>
                <a:spcPct val="125000"/>
              </a:lnSpc>
            </a:pP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«сущность-связь» 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4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479" y="734649"/>
            <a:ext cx="6151041" cy="580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8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5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типа базы данных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19336"/>
              </p:ext>
            </p:extLst>
          </p:nvPr>
        </p:nvGraphicFramePr>
        <p:xfrm>
          <a:off x="485140" y="888980"/>
          <a:ext cx="11221720" cy="4926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2543">
                  <a:extLst>
                    <a:ext uri="{9D8B030D-6E8A-4147-A177-3AD203B41FA5}">
                      <a16:colId xmlns:a16="http://schemas.microsoft.com/office/drawing/2014/main" val="2052909592"/>
                    </a:ext>
                  </a:extLst>
                </a:gridCol>
                <a:gridCol w="6479177">
                  <a:extLst>
                    <a:ext uri="{9D8B030D-6E8A-4147-A177-3AD203B41FA5}">
                      <a16:colId xmlns:a16="http://schemas.microsoft.com/office/drawing/2014/main" val="793334753"/>
                    </a:ext>
                  </a:extLst>
                </a:gridCol>
              </a:tblGrid>
              <a:tr h="620080"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базы</a:t>
                      </a:r>
                      <a:r>
                        <a:rPr lang="ru-RU" sz="18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данных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799752"/>
                  </a:ext>
                </a:extLst>
              </a:tr>
              <a:tr h="1707655"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Дореляционная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Используют иерархические или сетевые модели для представления данных, где информация структурируется в древовидных или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графовых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связях без строгой табличной схемы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73469"/>
                  </a:ext>
                </a:extLst>
              </a:tr>
              <a:tr h="1070276"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Реляционная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Организуют данные в виде таблиц с четко определёнными связями между ними через ключи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97631"/>
                  </a:ext>
                </a:extLst>
              </a:tr>
              <a:tr h="1528966">
                <a:tc>
                  <a:txBody>
                    <a:bodyPr/>
                    <a:lstStyle/>
                    <a:p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Постреляционная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Применяют модели хранения, такие как</a:t>
                      </a:r>
                      <a:r>
                        <a:rPr lang="ru-RU" sz="18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документоориентированные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8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графовые</a:t>
                      </a:r>
                      <a:r>
                        <a:rPr lang="ru-RU" sz="18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или колоночные системы</a:t>
                      </a:r>
                      <a:endParaRPr lang="ru-RU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39243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140" y="5901488"/>
            <a:ext cx="1122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сделан выбор в пользу реляционной базы данных.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03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6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базы данных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688683"/>
            <a:ext cx="11303726" cy="50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117" y="802894"/>
            <a:ext cx="5053766" cy="591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6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системы управления базами данных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230201"/>
              </p:ext>
            </p:extLst>
          </p:nvPr>
        </p:nvGraphicFramePr>
        <p:xfrm>
          <a:off x="278673" y="857185"/>
          <a:ext cx="5503818" cy="4295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5120">
                  <a:extLst>
                    <a:ext uri="{9D8B030D-6E8A-4147-A177-3AD203B41FA5}">
                      <a16:colId xmlns:a16="http://schemas.microsoft.com/office/drawing/2014/main" val="3982811011"/>
                    </a:ext>
                  </a:extLst>
                </a:gridCol>
                <a:gridCol w="3708698">
                  <a:extLst>
                    <a:ext uri="{9D8B030D-6E8A-4147-A177-3AD203B41FA5}">
                      <a16:colId xmlns:a16="http://schemas.microsoft.com/office/drawing/2014/main" val="2297250822"/>
                    </a:ext>
                  </a:extLst>
                </a:gridCol>
              </a:tblGrid>
              <a:tr h="521283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316227"/>
                  </a:ext>
                </a:extLst>
              </a:tr>
              <a:tr h="727171"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Бесплатная </a:t>
                      </a:r>
                      <a:b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ru-RU" sz="1400" b="0" i="0" u="none" strike="noStrike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полная версия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полностью функциональной версии СУБД без ограничений, доступной для использования без оплаты лицензии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3473887"/>
                  </a:ext>
                </a:extLst>
              </a:tr>
              <a:tr h="939262">
                <a:tc>
                  <a:txBody>
                    <a:bodyPr/>
                    <a:lstStyle/>
                    <a:p>
                      <a:pPr algn="l"/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создавать роли, пользователей и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управлять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правами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Поддержка механизмов создания пользователей, ролей и тонкой настройки прав доступа к объектам БД на уровне </a:t>
                      </a:r>
                      <a:b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SQL-запросов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256986"/>
                  </a:ext>
                </a:extLst>
              </a:tr>
              <a:tr h="1151354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Активная поддержка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Наличие официальной технической поддержки от разработчиков или активного сообщества, обеспечивающего регулярные обновления, исправления ошибок и документацию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3188556"/>
                  </a:ext>
                </a:extLst>
              </a:tr>
              <a:tr h="939262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соответствие стандарту</a:t>
                      </a:r>
                    </a:p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Строгое соблюдение стандартов SQL без использования расширений или отклонений от спецификаций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4739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724697"/>
              </p:ext>
            </p:extLst>
          </p:nvPr>
        </p:nvGraphicFramePr>
        <p:xfrm>
          <a:off x="6043750" y="842308"/>
          <a:ext cx="5895700" cy="4278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660">
                  <a:extLst>
                    <a:ext uri="{9D8B030D-6E8A-4147-A177-3AD203B41FA5}">
                      <a16:colId xmlns:a16="http://schemas.microsoft.com/office/drawing/2014/main" val="2634811609"/>
                    </a:ext>
                  </a:extLst>
                </a:gridCol>
                <a:gridCol w="781620">
                  <a:extLst>
                    <a:ext uri="{9D8B030D-6E8A-4147-A177-3AD203B41FA5}">
                      <a16:colId xmlns:a16="http://schemas.microsoft.com/office/drawing/2014/main" val="1728101379"/>
                    </a:ext>
                  </a:extLst>
                </a:gridCol>
                <a:gridCol w="881307">
                  <a:extLst>
                    <a:ext uri="{9D8B030D-6E8A-4147-A177-3AD203B41FA5}">
                      <a16:colId xmlns:a16="http://schemas.microsoft.com/office/drawing/2014/main" val="2797894322"/>
                    </a:ext>
                  </a:extLst>
                </a:gridCol>
                <a:gridCol w="1323703">
                  <a:extLst>
                    <a:ext uri="{9D8B030D-6E8A-4147-A177-3AD203B41FA5}">
                      <a16:colId xmlns:a16="http://schemas.microsoft.com/office/drawing/2014/main" val="374848036"/>
                    </a:ext>
                  </a:extLst>
                </a:gridCol>
                <a:gridCol w="1332410">
                  <a:extLst>
                    <a:ext uri="{9D8B030D-6E8A-4147-A177-3AD203B41FA5}">
                      <a16:colId xmlns:a16="http://schemas.microsoft.com/office/drawing/2014/main" val="661559984"/>
                    </a:ext>
                  </a:extLst>
                </a:gridCol>
              </a:tblGrid>
              <a:tr h="516941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Oracle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SQL Server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16060"/>
                  </a:ext>
                </a:extLst>
              </a:tr>
              <a:tr h="82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kern="12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Бесплатная полная версия</a:t>
                      </a:r>
                      <a:endParaRPr lang="ru-RU" sz="14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902521"/>
                  </a:ext>
                </a:extLst>
              </a:tr>
              <a:tr h="11555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Возможность создавать роли, пользователей и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управлять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правами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178869"/>
                  </a:ext>
                </a:extLst>
              </a:tr>
              <a:tr h="828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Активная поддержка</a:t>
                      </a:r>
                    </a:p>
                    <a:p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968407"/>
                  </a:ext>
                </a:extLst>
              </a:tr>
              <a:tr h="930002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Полное соответствие стандарту</a:t>
                      </a:r>
                    </a:p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</a:t>
                      </a:r>
                      <a:endParaRPr lang="ru-RU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14936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8673" y="5297851"/>
            <a:ext cx="550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Критерии сравнения систем управления реляционными базами данных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43750" y="5297851"/>
            <a:ext cx="5895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систем управления реляционными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базами данных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673" y="6106515"/>
            <a:ext cx="1122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сделан выбор в пользу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5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463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триггеры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78968-CB9C-4D8A-88FD-3BB2B39A9793}" type="slidenum">
              <a:rPr lang="ru-RU" smtClean="0"/>
              <a:t>9</a:t>
            </a:fld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204281"/>
              </p:ext>
            </p:extLst>
          </p:nvPr>
        </p:nvGraphicFramePr>
        <p:xfrm>
          <a:off x="360679" y="798203"/>
          <a:ext cx="6135916" cy="5558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627">
                  <a:extLst>
                    <a:ext uri="{9D8B030D-6E8A-4147-A177-3AD203B41FA5}">
                      <a16:colId xmlns:a16="http://schemas.microsoft.com/office/drawing/2014/main" val="2962212655"/>
                    </a:ext>
                  </a:extLst>
                </a:gridCol>
                <a:gridCol w="4099289">
                  <a:extLst>
                    <a:ext uri="{9D8B030D-6E8A-4147-A177-3AD203B41FA5}">
                      <a16:colId xmlns:a16="http://schemas.microsoft.com/office/drawing/2014/main" val="3388921112"/>
                    </a:ext>
                  </a:extLst>
                </a:gridCol>
              </a:tblGrid>
              <a:tr h="307947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59366"/>
                  </a:ext>
                </a:extLst>
              </a:tr>
              <a:tr h="703090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создания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связанных данных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 создаёт связанные дни и меню при добавлении нового мероприятия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689302"/>
                  </a:ext>
                </a:extLst>
              </a:tr>
              <a:tr h="1113227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синхронизации количества дней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Поддерживает актуальное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дней мероприятия при изменении связей, увеличивает или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уменьшает число дней в соответствии с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заданным значением, удаляя или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добавляя необходимые сущности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45075"/>
                  </a:ext>
                </a:extLst>
              </a:tr>
              <a:tr h="908159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обновления количества участников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Пересчитывает общее число участников мероприятия при изменении данных о посещении дней,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учитывает добавление, удаление или изменение записей о присутствии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44343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динамического ценообразования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Автоматически корректирует цены дней при изменении влияющих параметров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961054"/>
                  </a:ext>
                </a:extLst>
              </a:tr>
              <a:tr h="643365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удаления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связанных данных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Обеспечивает каскадное удаление всех связанных сущностей при удалении мероприятия, гарантируя</a:t>
                      </a:r>
                    </a:p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целостность данных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188772"/>
                  </a:ext>
                </a:extLst>
              </a:tr>
              <a:tr h="522515"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обновления стоимости меню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Пересчитывает стоимость меню</a:t>
                      </a:r>
                      <a:r>
                        <a:rPr lang="ru-RU" sz="14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 изменении его состава</a:t>
                      </a:r>
                      <a:endParaRPr lang="ru-RU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42919"/>
                  </a:ext>
                </a:extLst>
              </a:tr>
              <a:tr h="643365"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Триггер расчёта рейтинга мероприятия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Обновляет средний рейтинг</a:t>
                      </a:r>
                      <a:r>
                        <a:rPr lang="ru-RU" sz="14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мероприятия при добавлении, изменении или удалении отзывов</a:t>
                      </a:r>
                      <a:endParaRPr lang="ru-RU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5805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022" y="1826605"/>
            <a:ext cx="5224972" cy="3495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58022" y="5512525"/>
            <a:ext cx="522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алгоритма работы триггера обновления стоимости меню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346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869</Words>
  <Application>Microsoft Office PowerPoint</Application>
  <PresentationFormat>Широкоэкранный</PresentationFormat>
  <Paragraphs>145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Kori Tamashi</dc:creator>
  <cp:lastModifiedBy>Kori Tamashi</cp:lastModifiedBy>
  <cp:revision>36</cp:revision>
  <dcterms:created xsi:type="dcterms:W3CDTF">2025-06-04T11:24:37Z</dcterms:created>
  <dcterms:modified xsi:type="dcterms:W3CDTF">2025-06-06T15:23:51Z</dcterms:modified>
</cp:coreProperties>
</file>