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F1DA7-4CCB-4C87-62BA-9C04DDFBEB65}" v="5" dt="2022-01-23T18:19:16.918"/>
    <p1510:client id="{97ACDF37-5E44-4CFD-9DD9-FD84AB7DBB4E}" v="1618" dt="2022-01-23T18:18:26.162"/>
    <p1510:client id="{C7A8B1B2-DEBA-9E6C-BB78-5DAE789F201B}" v="139" dt="2022-01-23T18:01:57.731"/>
    <p1510:client id="{CCB1AEFA-2578-D965-70C5-30E70EC5D687}" v="1253" dt="2022-01-23T18:20:43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DB1D0-B3DC-491F-B918-9A20286E36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AED14B-4BE4-4AB9-BF9D-60220E3401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Thorough scrutiny across all parameters.</a:t>
          </a:r>
        </a:p>
      </dgm:t>
    </dgm:pt>
    <dgm:pt modelId="{94777A83-A9EF-45D5-9CE1-25F85CAF42CC}" type="parTrans" cxnId="{F7D3403C-3F1A-42C5-9D91-95ED7E136C35}">
      <dgm:prSet/>
      <dgm:spPr/>
      <dgm:t>
        <a:bodyPr/>
        <a:lstStyle/>
        <a:p>
          <a:endParaRPr lang="en-US"/>
        </a:p>
      </dgm:t>
    </dgm:pt>
    <dgm:pt modelId="{02FB1FBD-5B1F-4592-8165-D484B0552C0D}" type="sibTrans" cxnId="{F7D3403C-3F1A-42C5-9D91-95ED7E136C35}">
      <dgm:prSet/>
      <dgm:spPr/>
      <dgm:t>
        <a:bodyPr/>
        <a:lstStyle/>
        <a:p>
          <a:endParaRPr lang="en-US"/>
        </a:p>
      </dgm:t>
    </dgm:pt>
    <dgm:pt modelId="{CC3D469F-688A-4573-8BE3-15850A291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Identifying major pain points and giving specific solution for each of them.</a:t>
          </a:r>
        </a:p>
      </dgm:t>
    </dgm:pt>
    <dgm:pt modelId="{590AFDC4-1C07-40C7-B578-1F0B16675318}" type="parTrans" cxnId="{21249192-9A37-4EB4-AF94-33FDEC867DAF}">
      <dgm:prSet/>
      <dgm:spPr/>
      <dgm:t>
        <a:bodyPr/>
        <a:lstStyle/>
        <a:p>
          <a:endParaRPr lang="en-US"/>
        </a:p>
      </dgm:t>
    </dgm:pt>
    <dgm:pt modelId="{179F6F82-B19F-4C7E-A5C8-C662A73EA89C}" type="sibTrans" cxnId="{21249192-9A37-4EB4-AF94-33FDEC867DAF}">
      <dgm:prSet/>
      <dgm:spPr/>
      <dgm:t>
        <a:bodyPr/>
        <a:lstStyle/>
        <a:p>
          <a:endParaRPr lang="en-US"/>
        </a:p>
      </dgm:t>
    </dgm:pt>
    <dgm:pt modelId="{8A49AA64-FAFF-4710-9091-F61975072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 of data</a:t>
          </a:r>
          <a:r>
            <a:rPr lang="en-US">
              <a:latin typeface="Calibri Light" panose="020F0302020204030204"/>
            </a:rPr>
            <a:t> through various chart </a:t>
          </a:r>
          <a:r>
            <a:rPr lang="en-US"/>
            <a:t>to understand the root cause.</a:t>
          </a:r>
          <a:endParaRPr lang="en-US">
            <a:latin typeface="Calibri Light" panose="020F0302020204030204"/>
          </a:endParaRPr>
        </a:p>
      </dgm:t>
    </dgm:pt>
    <dgm:pt modelId="{CA268AE9-77A3-4311-9F98-AE61CCBB6E56}" type="parTrans" cxnId="{9A80258F-2E6C-4FA9-BE00-67C16DBDAA03}">
      <dgm:prSet/>
      <dgm:spPr/>
      <dgm:t>
        <a:bodyPr/>
        <a:lstStyle/>
        <a:p>
          <a:endParaRPr lang="en-US"/>
        </a:p>
      </dgm:t>
    </dgm:pt>
    <dgm:pt modelId="{DDE7AA5B-20BC-4E50-8D2E-2874D0CC6D41}" type="sibTrans" cxnId="{9A80258F-2E6C-4FA9-BE00-67C16DBDAA03}">
      <dgm:prSet/>
      <dgm:spPr/>
      <dgm:t>
        <a:bodyPr/>
        <a:lstStyle/>
        <a:p>
          <a:endParaRPr lang="en-US"/>
        </a:p>
      </dgm:t>
    </dgm:pt>
    <dgm:pt modelId="{A49FD93A-F7AC-489D-9514-19A09614753F}" type="pres">
      <dgm:prSet presAssocID="{639DB1D0-B3DC-491F-B918-9A20286E36DB}" presName="root" presStyleCnt="0">
        <dgm:presLayoutVars>
          <dgm:dir/>
          <dgm:resizeHandles val="exact"/>
        </dgm:presLayoutVars>
      </dgm:prSet>
      <dgm:spPr/>
    </dgm:pt>
    <dgm:pt modelId="{4FD00467-A65A-4906-988B-3D8DC050C62A}" type="pres">
      <dgm:prSet presAssocID="{67AED14B-4BE4-4AB9-BF9D-60220E340196}" presName="compNode" presStyleCnt="0"/>
      <dgm:spPr/>
    </dgm:pt>
    <dgm:pt modelId="{9C985E1B-9E62-4444-AAD8-22B6A1096EE9}" type="pres">
      <dgm:prSet presAssocID="{67AED14B-4BE4-4AB9-BF9D-60220E340196}" presName="bgRect" presStyleLbl="bgShp" presStyleIdx="0" presStyleCnt="3"/>
      <dgm:spPr/>
    </dgm:pt>
    <dgm:pt modelId="{9921BC0D-A52C-46C1-95A2-FC45FADD81C7}" type="pres">
      <dgm:prSet presAssocID="{67AED14B-4BE4-4AB9-BF9D-60220E3401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59A1B6E-46CD-49A3-ADF4-99E3F22E3957}" type="pres">
      <dgm:prSet presAssocID="{67AED14B-4BE4-4AB9-BF9D-60220E340196}" presName="spaceRect" presStyleCnt="0"/>
      <dgm:spPr/>
    </dgm:pt>
    <dgm:pt modelId="{7C8A6542-6A47-4693-9046-C257F2A3412A}" type="pres">
      <dgm:prSet presAssocID="{67AED14B-4BE4-4AB9-BF9D-60220E340196}" presName="parTx" presStyleLbl="revTx" presStyleIdx="0" presStyleCnt="3">
        <dgm:presLayoutVars>
          <dgm:chMax val="0"/>
          <dgm:chPref val="0"/>
        </dgm:presLayoutVars>
      </dgm:prSet>
      <dgm:spPr/>
    </dgm:pt>
    <dgm:pt modelId="{AC99550A-4556-4179-81F5-980D5E33E5DE}" type="pres">
      <dgm:prSet presAssocID="{02FB1FBD-5B1F-4592-8165-D484B0552C0D}" presName="sibTrans" presStyleCnt="0"/>
      <dgm:spPr/>
    </dgm:pt>
    <dgm:pt modelId="{5EB4A487-C611-4A23-8C56-EBAA50D43CEB}" type="pres">
      <dgm:prSet presAssocID="{CC3D469F-688A-4573-8BE3-15850A29192E}" presName="compNode" presStyleCnt="0"/>
      <dgm:spPr/>
    </dgm:pt>
    <dgm:pt modelId="{708D7103-7892-41BA-AD71-D2F3C15B3EC6}" type="pres">
      <dgm:prSet presAssocID="{CC3D469F-688A-4573-8BE3-15850A29192E}" presName="bgRect" presStyleLbl="bgShp" presStyleIdx="1" presStyleCnt="3"/>
      <dgm:spPr/>
    </dgm:pt>
    <dgm:pt modelId="{622D6713-492D-45F7-BA99-A6E341D498D9}" type="pres">
      <dgm:prSet presAssocID="{CC3D469F-688A-4573-8BE3-15850A2919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506646A-C1D0-4D6D-AA2A-0C8097A6C542}" type="pres">
      <dgm:prSet presAssocID="{CC3D469F-688A-4573-8BE3-15850A29192E}" presName="spaceRect" presStyleCnt="0"/>
      <dgm:spPr/>
    </dgm:pt>
    <dgm:pt modelId="{FEFAF2C5-A908-4612-8B3A-4FF09203B2ED}" type="pres">
      <dgm:prSet presAssocID="{CC3D469F-688A-4573-8BE3-15850A29192E}" presName="parTx" presStyleLbl="revTx" presStyleIdx="1" presStyleCnt="3">
        <dgm:presLayoutVars>
          <dgm:chMax val="0"/>
          <dgm:chPref val="0"/>
        </dgm:presLayoutVars>
      </dgm:prSet>
      <dgm:spPr/>
    </dgm:pt>
    <dgm:pt modelId="{D77D76E7-016B-407C-8A8E-0459193436F4}" type="pres">
      <dgm:prSet presAssocID="{179F6F82-B19F-4C7E-A5C8-C662A73EA89C}" presName="sibTrans" presStyleCnt="0"/>
      <dgm:spPr/>
    </dgm:pt>
    <dgm:pt modelId="{6A7FB6A0-699E-4DD5-BF54-ECC98FF2C44B}" type="pres">
      <dgm:prSet presAssocID="{8A49AA64-FAFF-4710-9091-F61975072FB0}" presName="compNode" presStyleCnt="0"/>
      <dgm:spPr/>
    </dgm:pt>
    <dgm:pt modelId="{1FD6BE0F-7AA0-42B2-BFED-05A1691AF9C9}" type="pres">
      <dgm:prSet presAssocID="{8A49AA64-FAFF-4710-9091-F61975072FB0}" presName="bgRect" presStyleLbl="bgShp" presStyleIdx="2" presStyleCnt="3"/>
      <dgm:spPr/>
    </dgm:pt>
    <dgm:pt modelId="{8056CBCE-5F4C-429D-BADC-2E0BF7FE55EE}" type="pres">
      <dgm:prSet presAssocID="{8A49AA64-FAFF-4710-9091-F61975072F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270FFD-F544-49F9-BAA2-C60AC7EF27C3}" type="pres">
      <dgm:prSet presAssocID="{8A49AA64-FAFF-4710-9091-F61975072FB0}" presName="spaceRect" presStyleCnt="0"/>
      <dgm:spPr/>
    </dgm:pt>
    <dgm:pt modelId="{9B4052FF-E233-42D2-8760-16D0611ADF15}" type="pres">
      <dgm:prSet presAssocID="{8A49AA64-FAFF-4710-9091-F61975072F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D3403C-3F1A-42C5-9D91-95ED7E136C35}" srcId="{639DB1D0-B3DC-491F-B918-9A20286E36DB}" destId="{67AED14B-4BE4-4AB9-BF9D-60220E340196}" srcOrd="0" destOrd="0" parTransId="{94777A83-A9EF-45D5-9CE1-25F85CAF42CC}" sibTransId="{02FB1FBD-5B1F-4592-8165-D484B0552C0D}"/>
    <dgm:cxn modelId="{BAB83A78-9ED0-4943-BF03-15F162B6F8E9}" type="presOf" srcId="{CC3D469F-688A-4573-8BE3-15850A29192E}" destId="{FEFAF2C5-A908-4612-8B3A-4FF09203B2ED}" srcOrd="0" destOrd="0" presId="urn:microsoft.com/office/officeart/2018/2/layout/IconVerticalSolidList"/>
    <dgm:cxn modelId="{387AEF8C-8377-4C07-8163-AAEFE7C0942C}" type="presOf" srcId="{639DB1D0-B3DC-491F-B918-9A20286E36DB}" destId="{A49FD93A-F7AC-489D-9514-19A09614753F}" srcOrd="0" destOrd="0" presId="urn:microsoft.com/office/officeart/2018/2/layout/IconVerticalSolidList"/>
    <dgm:cxn modelId="{9A80258F-2E6C-4FA9-BE00-67C16DBDAA03}" srcId="{639DB1D0-B3DC-491F-B918-9A20286E36DB}" destId="{8A49AA64-FAFF-4710-9091-F61975072FB0}" srcOrd="2" destOrd="0" parTransId="{CA268AE9-77A3-4311-9F98-AE61CCBB6E56}" sibTransId="{DDE7AA5B-20BC-4E50-8D2E-2874D0CC6D41}"/>
    <dgm:cxn modelId="{21249192-9A37-4EB4-AF94-33FDEC867DAF}" srcId="{639DB1D0-B3DC-491F-B918-9A20286E36DB}" destId="{CC3D469F-688A-4573-8BE3-15850A29192E}" srcOrd="1" destOrd="0" parTransId="{590AFDC4-1C07-40C7-B578-1F0B16675318}" sibTransId="{179F6F82-B19F-4C7E-A5C8-C662A73EA89C}"/>
    <dgm:cxn modelId="{59541AA8-09AD-46C6-A6C8-737DDF2FE2DC}" type="presOf" srcId="{67AED14B-4BE4-4AB9-BF9D-60220E340196}" destId="{7C8A6542-6A47-4693-9046-C257F2A3412A}" srcOrd="0" destOrd="0" presId="urn:microsoft.com/office/officeart/2018/2/layout/IconVerticalSolidList"/>
    <dgm:cxn modelId="{BE6DAFF5-B257-45DD-8FF9-BB8EA03F7D36}" type="presOf" srcId="{8A49AA64-FAFF-4710-9091-F61975072FB0}" destId="{9B4052FF-E233-42D2-8760-16D0611ADF15}" srcOrd="0" destOrd="0" presId="urn:microsoft.com/office/officeart/2018/2/layout/IconVerticalSolidList"/>
    <dgm:cxn modelId="{6A021E3F-356D-443B-A766-B400D773BF0E}" type="presParOf" srcId="{A49FD93A-F7AC-489D-9514-19A09614753F}" destId="{4FD00467-A65A-4906-988B-3D8DC050C62A}" srcOrd="0" destOrd="0" presId="urn:microsoft.com/office/officeart/2018/2/layout/IconVerticalSolidList"/>
    <dgm:cxn modelId="{15F6DED3-0E3C-4A97-A732-E848A49CA12B}" type="presParOf" srcId="{4FD00467-A65A-4906-988B-3D8DC050C62A}" destId="{9C985E1B-9E62-4444-AAD8-22B6A1096EE9}" srcOrd="0" destOrd="0" presId="urn:microsoft.com/office/officeart/2018/2/layout/IconVerticalSolidList"/>
    <dgm:cxn modelId="{A99F127C-7321-4733-B3E5-A8D06AD85E2E}" type="presParOf" srcId="{4FD00467-A65A-4906-988B-3D8DC050C62A}" destId="{9921BC0D-A52C-46C1-95A2-FC45FADD81C7}" srcOrd="1" destOrd="0" presId="urn:microsoft.com/office/officeart/2018/2/layout/IconVerticalSolidList"/>
    <dgm:cxn modelId="{802AA9DE-8D77-42FA-B1C0-6C6BC41A9B2D}" type="presParOf" srcId="{4FD00467-A65A-4906-988B-3D8DC050C62A}" destId="{759A1B6E-46CD-49A3-ADF4-99E3F22E3957}" srcOrd="2" destOrd="0" presId="urn:microsoft.com/office/officeart/2018/2/layout/IconVerticalSolidList"/>
    <dgm:cxn modelId="{B6A9C95E-A5F5-4A44-8917-EDD2314C76BD}" type="presParOf" srcId="{4FD00467-A65A-4906-988B-3D8DC050C62A}" destId="{7C8A6542-6A47-4693-9046-C257F2A3412A}" srcOrd="3" destOrd="0" presId="urn:microsoft.com/office/officeart/2018/2/layout/IconVerticalSolidList"/>
    <dgm:cxn modelId="{9E95A7D6-7EF4-479B-A3EF-692CD98D08B4}" type="presParOf" srcId="{A49FD93A-F7AC-489D-9514-19A09614753F}" destId="{AC99550A-4556-4179-81F5-980D5E33E5DE}" srcOrd="1" destOrd="0" presId="urn:microsoft.com/office/officeart/2018/2/layout/IconVerticalSolidList"/>
    <dgm:cxn modelId="{99947F28-DA42-4267-B098-8EB06D7280D0}" type="presParOf" srcId="{A49FD93A-F7AC-489D-9514-19A09614753F}" destId="{5EB4A487-C611-4A23-8C56-EBAA50D43CEB}" srcOrd="2" destOrd="0" presId="urn:microsoft.com/office/officeart/2018/2/layout/IconVerticalSolidList"/>
    <dgm:cxn modelId="{F31D9BA4-FC18-41D9-8C3F-B1BFFF1647F4}" type="presParOf" srcId="{5EB4A487-C611-4A23-8C56-EBAA50D43CEB}" destId="{708D7103-7892-41BA-AD71-D2F3C15B3EC6}" srcOrd="0" destOrd="0" presId="urn:microsoft.com/office/officeart/2018/2/layout/IconVerticalSolidList"/>
    <dgm:cxn modelId="{74C0FD36-80A8-4A88-AB73-8EAC928776F0}" type="presParOf" srcId="{5EB4A487-C611-4A23-8C56-EBAA50D43CEB}" destId="{622D6713-492D-45F7-BA99-A6E341D498D9}" srcOrd="1" destOrd="0" presId="urn:microsoft.com/office/officeart/2018/2/layout/IconVerticalSolidList"/>
    <dgm:cxn modelId="{10C63AF7-19C5-4134-A382-B49D77C74BF5}" type="presParOf" srcId="{5EB4A487-C611-4A23-8C56-EBAA50D43CEB}" destId="{2506646A-C1D0-4D6D-AA2A-0C8097A6C542}" srcOrd="2" destOrd="0" presId="urn:microsoft.com/office/officeart/2018/2/layout/IconVerticalSolidList"/>
    <dgm:cxn modelId="{8C588A5B-E3F6-4A95-A6C2-EFBA351011B5}" type="presParOf" srcId="{5EB4A487-C611-4A23-8C56-EBAA50D43CEB}" destId="{FEFAF2C5-A908-4612-8B3A-4FF09203B2ED}" srcOrd="3" destOrd="0" presId="urn:microsoft.com/office/officeart/2018/2/layout/IconVerticalSolidList"/>
    <dgm:cxn modelId="{02559029-61CC-4525-97AA-D10588A8469B}" type="presParOf" srcId="{A49FD93A-F7AC-489D-9514-19A09614753F}" destId="{D77D76E7-016B-407C-8A8E-0459193436F4}" srcOrd="3" destOrd="0" presId="urn:microsoft.com/office/officeart/2018/2/layout/IconVerticalSolidList"/>
    <dgm:cxn modelId="{0FEA0D09-034C-4494-981D-12B4B5B5FC5C}" type="presParOf" srcId="{A49FD93A-F7AC-489D-9514-19A09614753F}" destId="{6A7FB6A0-699E-4DD5-BF54-ECC98FF2C44B}" srcOrd="4" destOrd="0" presId="urn:microsoft.com/office/officeart/2018/2/layout/IconVerticalSolidList"/>
    <dgm:cxn modelId="{86C0DEF5-D75C-40F5-9D5D-8674A1BE69F2}" type="presParOf" srcId="{6A7FB6A0-699E-4DD5-BF54-ECC98FF2C44B}" destId="{1FD6BE0F-7AA0-42B2-BFED-05A1691AF9C9}" srcOrd="0" destOrd="0" presId="urn:microsoft.com/office/officeart/2018/2/layout/IconVerticalSolidList"/>
    <dgm:cxn modelId="{5E5C1E11-F315-4ACB-82F7-5F66FAB819A7}" type="presParOf" srcId="{6A7FB6A0-699E-4DD5-BF54-ECC98FF2C44B}" destId="{8056CBCE-5F4C-429D-BADC-2E0BF7FE55EE}" srcOrd="1" destOrd="0" presId="urn:microsoft.com/office/officeart/2018/2/layout/IconVerticalSolidList"/>
    <dgm:cxn modelId="{E2526BEA-BCB7-44AE-AD14-D54CABFBD99A}" type="presParOf" srcId="{6A7FB6A0-699E-4DD5-BF54-ECC98FF2C44B}" destId="{1C270FFD-F544-49F9-BAA2-C60AC7EF27C3}" srcOrd="2" destOrd="0" presId="urn:microsoft.com/office/officeart/2018/2/layout/IconVerticalSolidList"/>
    <dgm:cxn modelId="{7AB0A414-F38E-4480-A366-D3DF8BF12DF1}" type="presParOf" srcId="{6A7FB6A0-699E-4DD5-BF54-ECC98FF2C44B}" destId="{9B4052FF-E233-42D2-8760-16D0611ADF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85E1B-9E62-4444-AAD8-22B6A1096EE9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1BC0D-A52C-46C1-95A2-FC45FADD81C7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6542-6A47-4693-9046-C257F2A3412A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Thorough scrutiny across all parameters.</a:t>
          </a:r>
        </a:p>
      </dsp:txBody>
      <dsp:txXfrm>
        <a:off x="1945450" y="719"/>
        <a:ext cx="4643240" cy="1684372"/>
      </dsp:txXfrm>
    </dsp:sp>
    <dsp:sp modelId="{708D7103-7892-41BA-AD71-D2F3C15B3EC6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D6713-492D-45F7-BA99-A6E341D498D9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F2C5-A908-4612-8B3A-4FF09203B2ED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Identifying major pain points and giving specific solution for each of them.</a:t>
          </a:r>
        </a:p>
      </dsp:txBody>
      <dsp:txXfrm>
        <a:off x="1945450" y="2106185"/>
        <a:ext cx="4643240" cy="1684372"/>
      </dsp:txXfrm>
    </dsp:sp>
    <dsp:sp modelId="{1FD6BE0F-7AA0-42B2-BFED-05A1691AF9C9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6CBCE-5F4C-429D-BADC-2E0BF7FE55EE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052FF-E233-42D2-8760-16D0611ADF15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 of data</a:t>
          </a:r>
          <a:r>
            <a:rPr lang="en-US" sz="2500" kern="1200">
              <a:latin typeface="Calibri Light" panose="020F0302020204030204"/>
            </a:rPr>
            <a:t> through various chart </a:t>
          </a:r>
          <a:r>
            <a:rPr lang="en-US" sz="2500" kern="1200"/>
            <a:t>to understand the root cause.</a:t>
          </a:r>
          <a:endParaRPr lang="en-US" sz="2500" kern="1200">
            <a:latin typeface="Calibri Light" panose="020F0302020204030204"/>
          </a:endParaRP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cap="all" spc="3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ROOKIES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Team Members:</a:t>
            </a:r>
            <a:endParaRPr lang="en-US" i="1" dirty="0">
              <a:cs typeface="Calibri"/>
            </a:endParaRPr>
          </a:p>
          <a:p>
            <a:r>
              <a:rPr lang="en-US" sz="2800" b="1" dirty="0"/>
              <a:t>ABHISHEK KORI      </a:t>
            </a:r>
            <a:endParaRPr lang="en-US" sz="2800" b="1" dirty="0">
              <a:cs typeface="Calibri" panose="020F0502020204030204"/>
            </a:endParaRPr>
          </a:p>
          <a:p>
            <a:r>
              <a:rPr lang="en-US" sz="2800" b="1" dirty="0"/>
              <a:t>ARVIND JHA            </a:t>
            </a:r>
            <a:endParaRPr lang="en-US" sz="2800" b="1" dirty="0">
              <a:cs typeface="Calibri" panose="020F0502020204030204"/>
            </a:endParaRPr>
          </a:p>
          <a:p>
            <a:r>
              <a:rPr lang="en-US" sz="2800" b="1" dirty="0"/>
              <a:t>  SHREYASH DHAKE   </a:t>
            </a:r>
            <a:endParaRPr lang="en-US" sz="2800" b="1" dirty="0">
              <a:cs typeface="Calibri" panose="020F0502020204030204"/>
            </a:endParaRPr>
          </a:p>
          <a:p>
            <a:r>
              <a:rPr lang="en-US" sz="2800" b="1" dirty="0"/>
              <a:t>   SPARSH THAKUR      </a:t>
            </a:r>
            <a:endParaRPr lang="en-US" sz="2800" b="1" dirty="0">
              <a:cs typeface="Calibri" panose="020F0502020204030204"/>
            </a:endParaRPr>
          </a:p>
          <a:p>
            <a:r>
              <a:rPr lang="en-US" sz="2800" b="1" dirty="0"/>
              <a:t>    TARUN CHANDNANI</a:t>
            </a:r>
            <a:endParaRPr lang="en-US" sz="2800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218-5925-46AE-AA13-83412952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5A4C1-D16E-4FDF-9F92-D5B789658973}"/>
              </a:ext>
            </a:extLst>
          </p:cNvPr>
          <p:cNvSpPr txBox="1"/>
          <p:nvPr/>
        </p:nvSpPr>
        <p:spPr>
          <a:xfrm>
            <a:off x="683373" y="2853679"/>
            <a:ext cx="3613708" cy="33917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COMPARING ALL THE FACTORS THAT MAKES THE DIFFERENCE (IN LITERACY RATE) BETWEEN KERALA AND BIHAR.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MEASURES TO IMPROVE THE FEMALE LITERACY RATE AND LITERACY RATE IN RURAL AREAS.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C89C9648-7C1C-48C1-B9A3-9AF6AA0EB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66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86DCD-6C06-4A6B-AB31-1F15F5FC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8" y="643467"/>
            <a:ext cx="5439064" cy="5571065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SOLUTION OVERVIEW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A19C-F917-4DF6-8409-8CB40887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98" y="897467"/>
            <a:ext cx="5800433" cy="5571065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cs typeface="Calibri"/>
              </a:rPr>
              <a:t>Incentivize children at every level from primary to higher secondary.</a:t>
            </a:r>
          </a:p>
          <a:p>
            <a:r>
              <a:rPr lang="en-US" sz="2400" dirty="0">
                <a:cs typeface="Calibri"/>
              </a:rPr>
              <a:t>Bringing in online platforms for primary education to area not accessible to schools. </a:t>
            </a:r>
          </a:p>
          <a:p>
            <a:r>
              <a:rPr lang="en-US" sz="2400" dirty="0">
                <a:cs typeface="Calibri"/>
              </a:rPr>
              <a:t>Running awareness campaign across India ranging from rural to urban population.</a:t>
            </a:r>
          </a:p>
          <a:p>
            <a:endParaRPr lang="en-US" sz="2400" b="1"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cs typeface="Calibri"/>
              </a:rPr>
              <a:t>For Females Exclusively</a:t>
            </a:r>
          </a:p>
          <a:p>
            <a:endParaRPr lang="en-US" sz="2400" b="1">
              <a:cs typeface="Calibri"/>
            </a:endParaRPr>
          </a:p>
          <a:p>
            <a:r>
              <a:rPr lang="en-US" sz="2400" dirty="0">
                <a:cs typeface="Calibri"/>
              </a:rPr>
              <a:t>Increase no. of girl's toilet in schools.</a:t>
            </a:r>
          </a:p>
          <a:p>
            <a:r>
              <a:rPr lang="en-US" sz="2400" dirty="0">
                <a:cs typeface="Calibri"/>
              </a:rPr>
              <a:t>Increase no. of female faculty at all levels.</a:t>
            </a:r>
          </a:p>
          <a:p>
            <a:r>
              <a:rPr lang="en-US" sz="2400" dirty="0">
                <a:cs typeface="Calibri"/>
              </a:rPr>
              <a:t>Organizing regular interactive session with parents of children.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05F-EE72-4FA1-9119-EB127D44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10" y="-177367"/>
            <a:ext cx="10691265" cy="1371030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DETAILED WORKING</a:t>
            </a:r>
            <a:endParaRPr lang="en-US" sz="4000" b="1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83549B8-C479-430C-9C31-9A3F1A53A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274" y="1302242"/>
            <a:ext cx="4684793" cy="3153265"/>
          </a:xfr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7AAC57B-CA0D-4D28-8C70-03D31903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50" y="1303990"/>
            <a:ext cx="5074694" cy="3215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AC616-C8C1-4493-94F1-EC072856907E}"/>
              </a:ext>
            </a:extLst>
          </p:cNvPr>
          <p:cNvSpPr txBox="1"/>
          <p:nvPr/>
        </p:nvSpPr>
        <p:spPr>
          <a:xfrm>
            <a:off x="664901" y="4512753"/>
            <a:ext cx="48244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Total population count</a:t>
            </a:r>
            <a:r>
              <a:rPr lang="en-US" dirty="0"/>
              <a:t> in </a:t>
            </a:r>
            <a:r>
              <a:rPr lang="en-US" b="1" dirty="0"/>
              <a:t>BIHAR</a:t>
            </a:r>
            <a:r>
              <a:rPr lang="en-US" dirty="0"/>
              <a:t> much higher than </a:t>
            </a:r>
            <a:r>
              <a:rPr lang="en-US" b="1" dirty="0"/>
              <a:t>KERALA</a:t>
            </a:r>
            <a:endParaRPr lang="en-US" b="1">
              <a:cs typeface="Calibri" panose="020F0502020204030204"/>
            </a:endParaRPr>
          </a:p>
          <a:p>
            <a:r>
              <a:rPr lang="en-US" dirty="0"/>
              <a:t>*</a:t>
            </a:r>
            <a:r>
              <a:rPr lang="en-US" b="1" dirty="0"/>
              <a:t>Solutions</a:t>
            </a:r>
            <a:r>
              <a:rPr lang="en-US" dirty="0"/>
              <a:t>*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Population control measure.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Running awareness campaign.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9CD63-01D6-42EA-90DC-791D5893F287}"/>
              </a:ext>
            </a:extLst>
          </p:cNvPr>
          <p:cNvSpPr txBox="1"/>
          <p:nvPr/>
        </p:nvSpPr>
        <p:spPr>
          <a:xfrm>
            <a:off x="6508383" y="4520395"/>
            <a:ext cx="52680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KERALA has </a:t>
            </a:r>
            <a:r>
              <a:rPr lang="en-US" b="1" dirty="0"/>
              <a:t>much higher literacy rate and better FEMALE Population percentage</a:t>
            </a:r>
            <a:r>
              <a:rPr lang="en-US" dirty="0"/>
              <a:t> as compared to BIHAR</a:t>
            </a:r>
          </a:p>
          <a:p>
            <a:r>
              <a:rPr lang="en-US" dirty="0"/>
              <a:t>*</a:t>
            </a:r>
            <a:r>
              <a:rPr lang="en-US" b="1" dirty="0"/>
              <a:t>Suggestion</a:t>
            </a:r>
            <a:r>
              <a:rPr lang="en-US" dirty="0"/>
              <a:t>*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Measure to control female feticide and increase female enrollment in school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Increase more female faculty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Introduce female toilets in every school </a:t>
            </a:r>
          </a:p>
        </p:txBody>
      </p:sp>
    </p:spTree>
    <p:extLst>
      <p:ext uri="{BB962C8B-B14F-4D97-AF65-F5344CB8AC3E}">
        <p14:creationId xmlns:p14="http://schemas.microsoft.com/office/powerpoint/2010/main" val="285548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5232DC3-D2B9-4EA9-8E65-F86199E6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8" y="3106173"/>
            <a:ext cx="6022709" cy="3667198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96B1277-1896-41BB-9571-DC01B963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297013"/>
            <a:ext cx="5660230" cy="2596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5373C-B023-4E98-A40D-1387B58940EE}"/>
              </a:ext>
            </a:extLst>
          </p:cNvPr>
          <p:cNvSpPr txBox="1"/>
          <p:nvPr/>
        </p:nvSpPr>
        <p:spPr>
          <a:xfrm>
            <a:off x="6224588" y="295274"/>
            <a:ext cx="545782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School in BIHAR having less all whether road connectivity as compared to KERALA.</a:t>
            </a:r>
          </a:p>
          <a:p>
            <a:r>
              <a:rPr lang="en-US" sz="2000" b="1">
                <a:ea typeface="+mn-lt"/>
                <a:cs typeface="+mn-lt"/>
              </a:rPr>
              <a:t>Solution</a:t>
            </a:r>
            <a:r>
              <a:rPr lang="en-US" sz="2000">
                <a:ea typeface="+mn-lt"/>
                <a:cs typeface="+mn-lt"/>
              </a:rPr>
              <a:t> :</a:t>
            </a:r>
          </a:p>
          <a:p>
            <a:r>
              <a:rPr lang="en-US" sz="2000">
                <a:ea typeface="+mn-lt"/>
                <a:cs typeface="+mn-lt"/>
              </a:rPr>
              <a:t>I) Increase all whether road connectivity</a:t>
            </a:r>
          </a:p>
          <a:p>
            <a:r>
              <a:rPr lang="en-US" sz="2000">
                <a:ea typeface="+mn-lt"/>
                <a:cs typeface="+mn-lt"/>
              </a:rPr>
              <a:t>ii) Share of total private school in KERALA much higher as compared to BIHAR. Solutions: Allow and encourage to open private school in BIHAR</a:t>
            </a:r>
            <a:endParaRPr lang="en-US" sz="20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70FF6-43F4-4196-BAE9-43152362CA7E}"/>
              </a:ext>
            </a:extLst>
          </p:cNvPr>
          <p:cNvSpPr txBox="1"/>
          <p:nvPr/>
        </p:nvSpPr>
        <p:spPr>
          <a:xfrm>
            <a:off x="450056" y="3105148"/>
            <a:ext cx="5648321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Number of school having drinking water, electricity, girl's toilet, computer and mid-day meals availability in BIHAR is less as compared to KERALA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>
              <a:cs typeface="Calibri"/>
            </a:endParaRPr>
          </a:p>
          <a:p>
            <a:r>
              <a:rPr lang="en-US" sz="2000" b="1">
                <a:ea typeface="+mn-lt"/>
                <a:cs typeface="+mn-lt"/>
              </a:rPr>
              <a:t>Solutions:</a:t>
            </a:r>
          </a:p>
          <a:p>
            <a:r>
              <a:rPr lang="en-US" sz="2000">
                <a:ea typeface="+mn-lt"/>
                <a:cs typeface="+mn-lt"/>
              </a:rPr>
              <a:t>Increase number of school having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Girl's toilet 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Drinking water</a:t>
            </a:r>
            <a:endParaRPr lang="en-US" sz="20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Mid-day meal</a:t>
            </a:r>
            <a:endParaRPr lang="en-US" sz="20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Computer literacy</a:t>
            </a:r>
            <a:endParaRPr lang="en-US" sz="20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Electricity</a:t>
            </a:r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310BACB-714B-478E-A04A-377FAAD55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31" y="1881580"/>
            <a:ext cx="3838574" cy="21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2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DA05A7-F366-423C-BB4C-77211B519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52" y="639786"/>
            <a:ext cx="4387014" cy="3305010"/>
          </a:xfr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7743DB6-BDAE-4641-A907-B3CB13AB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802" y="640038"/>
            <a:ext cx="4597019" cy="3308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5D234-1BDD-4672-BD7D-BA1CEF3DB0F3}"/>
              </a:ext>
            </a:extLst>
          </p:cNvPr>
          <p:cNvSpPr txBox="1"/>
          <p:nvPr/>
        </p:nvSpPr>
        <p:spPr>
          <a:xfrm>
            <a:off x="1306394" y="4122003"/>
            <a:ext cx="47903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Total rural enrollment</a:t>
            </a:r>
            <a:r>
              <a:rPr lang="en-US" dirty="0"/>
              <a:t> in Bihar is very less as compared to </a:t>
            </a:r>
            <a:r>
              <a:rPr lang="en-US" b="1" dirty="0"/>
              <a:t>KERELA</a:t>
            </a:r>
            <a:endParaRPr lang="en-US" b="1" dirty="0">
              <a:cs typeface="Calibri"/>
            </a:endParaRPr>
          </a:p>
          <a:p>
            <a:r>
              <a:rPr lang="en-US" dirty="0"/>
              <a:t>*</a:t>
            </a:r>
            <a:r>
              <a:rPr lang="en-US" b="1" dirty="0"/>
              <a:t>Solutions</a:t>
            </a:r>
            <a:r>
              <a:rPr lang="en-US" dirty="0"/>
              <a:t>:*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Incentivize kids at every level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Bring in more technology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Efficient functioning of the already present schools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Increase the number of schools and teachers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19AD2-8591-4CB0-9200-A7864C6AE604}"/>
              </a:ext>
            </a:extLst>
          </p:cNvPr>
          <p:cNvSpPr txBox="1"/>
          <p:nvPr/>
        </p:nvSpPr>
        <p:spPr>
          <a:xfrm>
            <a:off x="6825586" y="4122003"/>
            <a:ext cx="44264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Area wise </a:t>
            </a:r>
            <a:r>
              <a:rPr lang="en-US" b="1" dirty="0"/>
              <a:t>total proportionate primary school</a:t>
            </a:r>
            <a:r>
              <a:rPr lang="en-US" dirty="0"/>
              <a:t> 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BIHAR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is much less as compared to </a:t>
            </a:r>
            <a:r>
              <a:rPr lang="en-US" b="1" dirty="0"/>
              <a:t>KERALA</a:t>
            </a:r>
            <a:endParaRPr lang="en-US" b="1"/>
          </a:p>
          <a:p>
            <a:r>
              <a:rPr lang="en-US" dirty="0"/>
              <a:t>*</a:t>
            </a:r>
            <a:r>
              <a:rPr lang="en-US" b="1" dirty="0"/>
              <a:t>Solutions</a:t>
            </a:r>
            <a:r>
              <a:rPr lang="en-US" dirty="0"/>
              <a:t>:* 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Implement technology to indulge maximum end-user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Efficient use of the funds already available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53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798FB-B60D-4B58-90CE-1D8DE28C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UNIQUENESS OF SOLUTION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C9DDB6-F644-48BA-B66F-117EFE784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01496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11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ROOKIES</vt:lpstr>
      <vt:lpstr>PROBLEM STATEMENT</vt:lpstr>
      <vt:lpstr>SOLUTION OVERVIEW</vt:lpstr>
      <vt:lpstr>DETAILED WORKING</vt:lpstr>
      <vt:lpstr>PowerPoint Presentation</vt:lpstr>
      <vt:lpstr>PowerPoint Presentation</vt:lpstr>
      <vt:lpstr>UNIQUENESS OF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730</cp:revision>
  <dcterms:created xsi:type="dcterms:W3CDTF">2022-01-23T17:04:48Z</dcterms:created>
  <dcterms:modified xsi:type="dcterms:W3CDTF">2022-01-23T18:20:55Z</dcterms:modified>
</cp:coreProperties>
</file>