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98" r:id="rId27"/>
    <p:sldId id="290" r:id="rId28"/>
    <p:sldId id="291" r:id="rId29"/>
    <p:sldId id="299" r:id="rId30"/>
    <p:sldId id="294" r:id="rId31"/>
    <p:sldId id="295" r:id="rId32"/>
    <p:sldId id="296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dKgEoArha8vq89coGXhvbrvHz0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KAJ KORI" initials="PK" lastIdx="1" clrIdx="0">
    <p:extLst>
      <p:ext uri="{19B8F6BF-5375-455C-9EA6-DF929625EA0E}">
        <p15:presenceInfo xmlns:p15="http://schemas.microsoft.com/office/powerpoint/2012/main" userId="a8ee313d33a82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110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C6371-7E91-406C-B147-74D36A0EA07F}" type="doc">
      <dgm:prSet loTypeId="urn:microsoft.com/office/officeart/2005/8/layout/cycle2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E111CCE-214F-4D7D-ABB9-FF8BA70B0EA0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&amp; Data Understanding</a:t>
          </a:r>
        </a:p>
      </dgm:t>
    </dgm:pt>
    <dgm:pt modelId="{980AD7FF-C58A-4E21-915C-FB82911D0A49}" type="parTrans" cxnId="{86AC4BFD-24A6-430C-95E4-A4396B6D5DAB}">
      <dgm:prSet/>
      <dgm:spPr/>
      <dgm:t>
        <a:bodyPr/>
        <a:lstStyle/>
        <a:p>
          <a:endParaRPr lang="en-IN"/>
        </a:p>
      </dgm:t>
    </dgm:pt>
    <dgm:pt modelId="{11AB76CF-ADC2-4491-AF1E-FBAE8B15E3CF}" type="sibTrans" cxnId="{86AC4BFD-24A6-430C-95E4-A4396B6D5DAB}">
      <dgm:prSet/>
      <dgm:spPr/>
      <dgm:t>
        <a:bodyPr/>
        <a:lstStyle/>
        <a:p>
          <a:endParaRPr lang="en-IN"/>
        </a:p>
      </dgm:t>
    </dgm:pt>
    <dgm:pt modelId="{F2CAC998-0B4C-456E-BEC9-B555B11F681F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Data Engineering (Data Preparation)</a:t>
          </a:r>
        </a:p>
      </dgm:t>
    </dgm:pt>
    <dgm:pt modelId="{73CADC97-8D3B-47ED-AA78-3FA49AFB1854}" type="parTrans" cxnId="{A08BB744-32CA-4FB2-9424-BDB26D023BD4}">
      <dgm:prSet/>
      <dgm:spPr/>
      <dgm:t>
        <a:bodyPr/>
        <a:lstStyle/>
        <a:p>
          <a:endParaRPr lang="en-IN"/>
        </a:p>
      </dgm:t>
    </dgm:pt>
    <dgm:pt modelId="{4B27274C-B774-4A16-8B6A-DD0833A73D4F}" type="sibTrans" cxnId="{A08BB744-32CA-4FB2-9424-BDB26D023BD4}">
      <dgm:prSet/>
      <dgm:spPr/>
      <dgm:t>
        <a:bodyPr/>
        <a:lstStyle/>
        <a:p>
          <a:endParaRPr lang="en-IN"/>
        </a:p>
      </dgm:t>
    </dgm:pt>
    <dgm:pt modelId="{2D34A620-840E-4C70-9977-9C8AF37CF4A5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</a:p>
      </dgm:t>
    </dgm:pt>
    <dgm:pt modelId="{B6AF2CEB-8BD1-4167-A63E-06225B25CC0E}" type="parTrans" cxnId="{5744729C-8686-4224-84EC-DDA81BBF133E}">
      <dgm:prSet/>
      <dgm:spPr/>
      <dgm:t>
        <a:bodyPr/>
        <a:lstStyle/>
        <a:p>
          <a:endParaRPr lang="en-IN"/>
        </a:p>
      </dgm:t>
    </dgm:pt>
    <dgm:pt modelId="{671158EC-878B-4B0E-A846-20C8872BB854}" type="sibTrans" cxnId="{5744729C-8686-4224-84EC-DDA81BBF133E}">
      <dgm:prSet/>
      <dgm:spPr/>
      <dgm:t>
        <a:bodyPr/>
        <a:lstStyle/>
        <a:p>
          <a:endParaRPr lang="en-IN"/>
        </a:p>
      </dgm:t>
    </dgm:pt>
    <dgm:pt modelId="{46995115-BE67-40A4-801E-5B02AC270DD7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Model Testing &amp; Model Evaluation</a:t>
          </a:r>
        </a:p>
      </dgm:t>
    </dgm:pt>
    <dgm:pt modelId="{752A06D8-A630-478B-92A3-AAA29E70474F}" type="parTrans" cxnId="{D9A19362-B8E9-45F5-B233-02E76A662393}">
      <dgm:prSet/>
      <dgm:spPr/>
      <dgm:t>
        <a:bodyPr/>
        <a:lstStyle/>
        <a:p>
          <a:endParaRPr lang="en-IN"/>
        </a:p>
      </dgm:t>
    </dgm:pt>
    <dgm:pt modelId="{AC55DB19-832F-4879-A07D-887FC9C9E7E7}" type="sibTrans" cxnId="{D9A19362-B8E9-45F5-B233-02E76A662393}">
      <dgm:prSet/>
      <dgm:spPr/>
      <dgm:t>
        <a:bodyPr/>
        <a:lstStyle/>
        <a:p>
          <a:endParaRPr lang="en-IN"/>
        </a:p>
      </dgm:t>
    </dgm:pt>
    <dgm:pt modelId="{0FA350DF-D884-430A-BE20-20345E062C61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Monitoring &amp; Maintenance</a:t>
          </a:r>
        </a:p>
      </dgm:t>
    </dgm:pt>
    <dgm:pt modelId="{EAF0E9D2-95F4-489B-BF89-431C73849BD6}" type="parTrans" cxnId="{AC1EF2DB-BDAC-454F-AD69-982B30D94269}">
      <dgm:prSet/>
      <dgm:spPr/>
      <dgm:t>
        <a:bodyPr/>
        <a:lstStyle/>
        <a:p>
          <a:endParaRPr lang="en-IN"/>
        </a:p>
      </dgm:t>
    </dgm:pt>
    <dgm:pt modelId="{F52DB81A-6E5D-4376-B964-FE301C1824B0}" type="sibTrans" cxnId="{AC1EF2DB-BDAC-454F-AD69-982B30D94269}">
      <dgm:prSet/>
      <dgm:spPr/>
      <dgm:t>
        <a:bodyPr/>
        <a:lstStyle/>
        <a:p>
          <a:endParaRPr lang="en-IN"/>
        </a:p>
      </dgm:t>
    </dgm:pt>
    <dgm:pt modelId="{7F8474EA-FAB3-4FE9-8DD4-B4CCCE194C42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</a:p>
      </dgm:t>
    </dgm:pt>
    <dgm:pt modelId="{FDC3EFFE-3148-4EFE-83E6-A3744832D8EF}" type="parTrans" cxnId="{49084488-5D38-4B3B-AC27-7E9CD8273401}">
      <dgm:prSet/>
      <dgm:spPr/>
      <dgm:t>
        <a:bodyPr/>
        <a:lstStyle/>
        <a:p>
          <a:endParaRPr lang="en-IN"/>
        </a:p>
      </dgm:t>
    </dgm:pt>
    <dgm:pt modelId="{CB5298A2-27E7-44E7-8362-AF46D626E913}" type="sibTrans" cxnId="{49084488-5D38-4B3B-AC27-7E9CD8273401}">
      <dgm:prSet/>
      <dgm:spPr/>
      <dgm:t>
        <a:bodyPr/>
        <a:lstStyle/>
        <a:p>
          <a:endParaRPr lang="en-IN"/>
        </a:p>
      </dgm:t>
    </dgm:pt>
    <dgm:pt modelId="{7FBDB6FC-0C79-4CD7-8756-3EF37D6F1932}" type="pres">
      <dgm:prSet presAssocID="{0FEC6371-7E91-406C-B147-74D36A0EA07F}" presName="cycle" presStyleCnt="0">
        <dgm:presLayoutVars>
          <dgm:dir/>
          <dgm:resizeHandles val="exact"/>
        </dgm:presLayoutVars>
      </dgm:prSet>
      <dgm:spPr/>
    </dgm:pt>
    <dgm:pt modelId="{9C8FFB5F-4FB0-42C9-A70B-3E4C732153B1}" type="pres">
      <dgm:prSet presAssocID="{AE111CCE-214F-4D7D-ABB9-FF8BA70B0EA0}" presName="node" presStyleLbl="node1" presStyleIdx="0" presStyleCnt="6" custScaleX="117486">
        <dgm:presLayoutVars>
          <dgm:bulletEnabled val="1"/>
        </dgm:presLayoutVars>
      </dgm:prSet>
      <dgm:spPr/>
    </dgm:pt>
    <dgm:pt modelId="{23940D8A-BFE1-4306-AB3C-FEBE68F9B3AB}" type="pres">
      <dgm:prSet presAssocID="{11AB76CF-ADC2-4491-AF1E-FBAE8B15E3CF}" presName="sibTrans" presStyleLbl="sibTrans2D1" presStyleIdx="0" presStyleCnt="6" custScaleX="180547" custScaleY="68040" custLinFactNeighborX="37305" custLinFactNeighborY="-36124"/>
      <dgm:spPr/>
    </dgm:pt>
    <dgm:pt modelId="{0836EE79-7995-4E6B-BAD7-2B00D82C9F2B}" type="pres">
      <dgm:prSet presAssocID="{11AB76CF-ADC2-4491-AF1E-FBAE8B15E3CF}" presName="connectorText" presStyleLbl="sibTrans2D1" presStyleIdx="0" presStyleCnt="6"/>
      <dgm:spPr/>
    </dgm:pt>
    <dgm:pt modelId="{3D262C9C-4598-4A70-8C07-A2BE01DC9014}" type="pres">
      <dgm:prSet presAssocID="{F2CAC998-0B4C-456E-BEC9-B555B11F681F}" presName="node" presStyleLbl="node1" presStyleIdx="1" presStyleCnt="6" custScaleX="130471" custRadScaleRad="109865" custRadScaleInc="7146">
        <dgm:presLayoutVars>
          <dgm:bulletEnabled val="1"/>
        </dgm:presLayoutVars>
      </dgm:prSet>
      <dgm:spPr/>
    </dgm:pt>
    <dgm:pt modelId="{BBC974AC-D23B-4742-B599-97E054E05C5F}" type="pres">
      <dgm:prSet presAssocID="{4B27274C-B774-4A16-8B6A-DD0833A73D4F}" presName="sibTrans" presStyleLbl="sibTrans2D1" presStyleIdx="1" presStyleCnt="6" custAng="64394" custScaleX="142509" custScaleY="57111" custLinFactNeighborX="-23913" custLinFactNeighborY="4841"/>
      <dgm:spPr/>
    </dgm:pt>
    <dgm:pt modelId="{55A1A114-5F63-4507-977F-A6A9C3C5A4B7}" type="pres">
      <dgm:prSet presAssocID="{4B27274C-B774-4A16-8B6A-DD0833A73D4F}" presName="connectorText" presStyleLbl="sibTrans2D1" presStyleIdx="1" presStyleCnt="6"/>
      <dgm:spPr/>
    </dgm:pt>
    <dgm:pt modelId="{58132A7B-6185-4625-A472-EFBA40E3E5CE}" type="pres">
      <dgm:prSet presAssocID="{2D34A620-840E-4C70-9977-9C8AF37CF4A5}" presName="node" presStyleLbl="node1" presStyleIdx="2" presStyleCnt="6" custScaleX="130471" custRadScaleRad="106701" custRadScaleInc="-18321">
        <dgm:presLayoutVars>
          <dgm:bulletEnabled val="1"/>
        </dgm:presLayoutVars>
      </dgm:prSet>
      <dgm:spPr/>
    </dgm:pt>
    <dgm:pt modelId="{1CB819AE-C666-455A-9962-15CCE3A0A65D}" type="pres">
      <dgm:prSet presAssocID="{671158EC-878B-4B0E-A846-20C8872BB854}" presName="sibTrans" presStyleLbl="sibTrans2D1" presStyleIdx="2" presStyleCnt="6" custScaleX="158239" custScaleY="46481" custLinFactNeighborX="-28411" custLinFactNeighborY="-12986"/>
      <dgm:spPr/>
    </dgm:pt>
    <dgm:pt modelId="{ACE71204-D3BA-4BC0-B43B-1A6E8F9DB1D4}" type="pres">
      <dgm:prSet presAssocID="{671158EC-878B-4B0E-A846-20C8872BB854}" presName="connectorText" presStyleLbl="sibTrans2D1" presStyleIdx="2" presStyleCnt="6"/>
      <dgm:spPr/>
    </dgm:pt>
    <dgm:pt modelId="{10129585-BDAD-4B03-86D5-9111A97A4839}" type="pres">
      <dgm:prSet presAssocID="{46995115-BE67-40A4-801E-5B02AC270DD7}" presName="node" presStyleLbl="node1" presStyleIdx="3" presStyleCnt="6" custScaleX="130471">
        <dgm:presLayoutVars>
          <dgm:bulletEnabled val="1"/>
        </dgm:presLayoutVars>
      </dgm:prSet>
      <dgm:spPr/>
    </dgm:pt>
    <dgm:pt modelId="{E31EB6E0-5756-4996-8FE3-DA003C481D41}" type="pres">
      <dgm:prSet presAssocID="{AC55DB19-832F-4879-A07D-887FC9C9E7E7}" presName="sibTrans" presStyleLbl="sibTrans2D1" presStyleIdx="3" presStyleCnt="6" custScaleX="154005" custScaleY="58420" custLinFactNeighborX="-34379" custLinFactNeighborY="25360"/>
      <dgm:spPr/>
    </dgm:pt>
    <dgm:pt modelId="{98FB75EC-C044-4CAC-9FFA-10A5D843007B}" type="pres">
      <dgm:prSet presAssocID="{AC55DB19-832F-4879-A07D-887FC9C9E7E7}" presName="connectorText" presStyleLbl="sibTrans2D1" presStyleIdx="3" presStyleCnt="6"/>
      <dgm:spPr/>
    </dgm:pt>
    <dgm:pt modelId="{367EAEDB-8936-45C5-A6A3-D3B1D1361C73}" type="pres">
      <dgm:prSet presAssocID="{7F8474EA-FAB3-4FE9-8DD4-B4CCCE194C42}" presName="node" presStyleLbl="node1" presStyleIdx="4" presStyleCnt="6" custScaleX="130471" custRadScaleRad="106132" custRadScaleInc="6090">
        <dgm:presLayoutVars>
          <dgm:bulletEnabled val="1"/>
        </dgm:presLayoutVars>
      </dgm:prSet>
      <dgm:spPr/>
    </dgm:pt>
    <dgm:pt modelId="{2AE1DC97-B6A4-4D67-8652-B1259A75A815}" type="pres">
      <dgm:prSet presAssocID="{CB5298A2-27E7-44E7-8362-AF46D626E913}" presName="sibTrans" presStyleLbl="sibTrans2D1" presStyleIdx="4" presStyleCnt="6" custAng="21361528" custScaleX="143323" custScaleY="71466" custLinFactNeighborX="-40873" custLinFactNeighborY="-12117"/>
      <dgm:spPr/>
    </dgm:pt>
    <dgm:pt modelId="{1DAC6757-04B5-403A-829F-3EC2D15A5868}" type="pres">
      <dgm:prSet presAssocID="{CB5298A2-27E7-44E7-8362-AF46D626E913}" presName="connectorText" presStyleLbl="sibTrans2D1" presStyleIdx="4" presStyleCnt="6"/>
      <dgm:spPr/>
    </dgm:pt>
    <dgm:pt modelId="{80B501F2-C235-46FE-A4B1-BA6F01AC4107}" type="pres">
      <dgm:prSet presAssocID="{0FA350DF-D884-430A-BE20-20345E062C61}" presName="node" presStyleLbl="node1" presStyleIdx="5" presStyleCnt="6" custScaleX="130471">
        <dgm:presLayoutVars>
          <dgm:bulletEnabled val="1"/>
        </dgm:presLayoutVars>
      </dgm:prSet>
      <dgm:spPr/>
    </dgm:pt>
    <dgm:pt modelId="{95577DA1-8964-4542-8F8E-5E0F00ABEDC3}" type="pres">
      <dgm:prSet presAssocID="{F52DB81A-6E5D-4376-B964-FE301C1824B0}" presName="sibTrans" presStyleLbl="sibTrans2D1" presStyleIdx="5" presStyleCnt="6" custScaleX="198379" custScaleY="61562" custLinFactNeighborX="-55518" custLinFactNeighborY="-51571"/>
      <dgm:spPr/>
    </dgm:pt>
    <dgm:pt modelId="{B9779254-A888-4F78-AE08-0AA86DD74F1A}" type="pres">
      <dgm:prSet presAssocID="{F52DB81A-6E5D-4376-B964-FE301C1824B0}" presName="connectorText" presStyleLbl="sibTrans2D1" presStyleIdx="5" presStyleCnt="6"/>
      <dgm:spPr/>
    </dgm:pt>
  </dgm:ptLst>
  <dgm:cxnLst>
    <dgm:cxn modelId="{260F1503-966A-41F8-8270-1272A809EFC8}" type="presOf" srcId="{0FA350DF-D884-430A-BE20-20345E062C61}" destId="{80B501F2-C235-46FE-A4B1-BA6F01AC4107}" srcOrd="0" destOrd="0" presId="urn:microsoft.com/office/officeart/2005/8/layout/cycle2"/>
    <dgm:cxn modelId="{B9BAF708-4F74-4E5D-A9DB-06EFE9760FF4}" type="presOf" srcId="{671158EC-878B-4B0E-A846-20C8872BB854}" destId="{ACE71204-D3BA-4BC0-B43B-1A6E8F9DB1D4}" srcOrd="1" destOrd="0" presId="urn:microsoft.com/office/officeart/2005/8/layout/cycle2"/>
    <dgm:cxn modelId="{65DB4628-E8C3-41B7-82A7-03D272AEA31F}" type="presOf" srcId="{F52DB81A-6E5D-4376-B964-FE301C1824B0}" destId="{95577DA1-8964-4542-8F8E-5E0F00ABEDC3}" srcOrd="0" destOrd="0" presId="urn:microsoft.com/office/officeart/2005/8/layout/cycle2"/>
    <dgm:cxn modelId="{03F1C43F-6FF5-40A7-B4CC-C8230161614F}" type="presOf" srcId="{F52DB81A-6E5D-4376-B964-FE301C1824B0}" destId="{B9779254-A888-4F78-AE08-0AA86DD74F1A}" srcOrd="1" destOrd="0" presId="urn:microsoft.com/office/officeart/2005/8/layout/cycle2"/>
    <dgm:cxn modelId="{11CEAF40-0910-4246-9DF9-742BAD2AD801}" type="presOf" srcId="{4B27274C-B774-4A16-8B6A-DD0833A73D4F}" destId="{55A1A114-5F63-4507-977F-A6A9C3C5A4B7}" srcOrd="1" destOrd="0" presId="urn:microsoft.com/office/officeart/2005/8/layout/cycle2"/>
    <dgm:cxn modelId="{C33D1D5B-F585-4C15-B145-8A6DB469E5C7}" type="presOf" srcId="{11AB76CF-ADC2-4491-AF1E-FBAE8B15E3CF}" destId="{23940D8A-BFE1-4306-AB3C-FEBE68F9B3AB}" srcOrd="0" destOrd="0" presId="urn:microsoft.com/office/officeart/2005/8/layout/cycle2"/>
    <dgm:cxn modelId="{97793F5D-E138-4251-9571-F3D3F6975FF1}" type="presOf" srcId="{2D34A620-840E-4C70-9977-9C8AF37CF4A5}" destId="{58132A7B-6185-4625-A472-EFBA40E3E5CE}" srcOrd="0" destOrd="0" presId="urn:microsoft.com/office/officeart/2005/8/layout/cycle2"/>
    <dgm:cxn modelId="{D9A19362-B8E9-45F5-B233-02E76A662393}" srcId="{0FEC6371-7E91-406C-B147-74D36A0EA07F}" destId="{46995115-BE67-40A4-801E-5B02AC270DD7}" srcOrd="3" destOrd="0" parTransId="{752A06D8-A630-478B-92A3-AAA29E70474F}" sibTransId="{AC55DB19-832F-4879-A07D-887FC9C9E7E7}"/>
    <dgm:cxn modelId="{A08BB744-32CA-4FB2-9424-BDB26D023BD4}" srcId="{0FEC6371-7E91-406C-B147-74D36A0EA07F}" destId="{F2CAC998-0B4C-456E-BEC9-B555B11F681F}" srcOrd="1" destOrd="0" parTransId="{73CADC97-8D3B-47ED-AA78-3FA49AFB1854}" sibTransId="{4B27274C-B774-4A16-8B6A-DD0833A73D4F}"/>
    <dgm:cxn modelId="{267DEF66-AE92-4DA1-8ED7-233355D10074}" type="presOf" srcId="{7F8474EA-FAB3-4FE9-8DD4-B4CCCE194C42}" destId="{367EAEDB-8936-45C5-A6A3-D3B1D1361C73}" srcOrd="0" destOrd="0" presId="urn:microsoft.com/office/officeart/2005/8/layout/cycle2"/>
    <dgm:cxn modelId="{206D3B4B-B500-4E8B-8834-1724F20208EF}" type="presOf" srcId="{671158EC-878B-4B0E-A846-20C8872BB854}" destId="{1CB819AE-C666-455A-9962-15CCE3A0A65D}" srcOrd="0" destOrd="0" presId="urn:microsoft.com/office/officeart/2005/8/layout/cycle2"/>
    <dgm:cxn modelId="{76FFAE6E-0959-4821-8CA5-AE54B09FE92B}" type="presOf" srcId="{CB5298A2-27E7-44E7-8362-AF46D626E913}" destId="{1DAC6757-04B5-403A-829F-3EC2D15A5868}" srcOrd="1" destOrd="0" presId="urn:microsoft.com/office/officeart/2005/8/layout/cycle2"/>
    <dgm:cxn modelId="{DBE98250-F969-4A67-A813-802F0E14C8FF}" type="presOf" srcId="{4B27274C-B774-4A16-8B6A-DD0833A73D4F}" destId="{BBC974AC-D23B-4742-B599-97E054E05C5F}" srcOrd="0" destOrd="0" presId="urn:microsoft.com/office/officeart/2005/8/layout/cycle2"/>
    <dgm:cxn modelId="{A882B17A-F4CC-4A14-95C4-60DB62F7B742}" type="presOf" srcId="{46995115-BE67-40A4-801E-5B02AC270DD7}" destId="{10129585-BDAD-4B03-86D5-9111A97A4839}" srcOrd="0" destOrd="0" presId="urn:microsoft.com/office/officeart/2005/8/layout/cycle2"/>
    <dgm:cxn modelId="{CFDF0381-23D0-4871-A129-61998A00309D}" type="presOf" srcId="{0FEC6371-7E91-406C-B147-74D36A0EA07F}" destId="{7FBDB6FC-0C79-4CD7-8756-3EF37D6F1932}" srcOrd="0" destOrd="0" presId="urn:microsoft.com/office/officeart/2005/8/layout/cycle2"/>
    <dgm:cxn modelId="{E170FD83-BDA6-4E62-A875-EC371B986E2A}" type="presOf" srcId="{AC55DB19-832F-4879-A07D-887FC9C9E7E7}" destId="{E31EB6E0-5756-4996-8FE3-DA003C481D41}" srcOrd="0" destOrd="0" presId="urn:microsoft.com/office/officeart/2005/8/layout/cycle2"/>
    <dgm:cxn modelId="{49084488-5D38-4B3B-AC27-7E9CD8273401}" srcId="{0FEC6371-7E91-406C-B147-74D36A0EA07F}" destId="{7F8474EA-FAB3-4FE9-8DD4-B4CCCE194C42}" srcOrd="4" destOrd="0" parTransId="{FDC3EFFE-3148-4EFE-83E6-A3744832D8EF}" sibTransId="{CB5298A2-27E7-44E7-8362-AF46D626E913}"/>
    <dgm:cxn modelId="{CADE068C-374F-428B-AF94-CDC847E1497F}" type="presOf" srcId="{CB5298A2-27E7-44E7-8362-AF46D626E913}" destId="{2AE1DC97-B6A4-4D67-8652-B1259A75A815}" srcOrd="0" destOrd="0" presId="urn:microsoft.com/office/officeart/2005/8/layout/cycle2"/>
    <dgm:cxn modelId="{0548729A-3D4E-47DB-A4D3-8C118B92614F}" type="presOf" srcId="{AE111CCE-214F-4D7D-ABB9-FF8BA70B0EA0}" destId="{9C8FFB5F-4FB0-42C9-A70B-3E4C732153B1}" srcOrd="0" destOrd="0" presId="urn:microsoft.com/office/officeart/2005/8/layout/cycle2"/>
    <dgm:cxn modelId="{5744729C-8686-4224-84EC-DDA81BBF133E}" srcId="{0FEC6371-7E91-406C-B147-74D36A0EA07F}" destId="{2D34A620-840E-4C70-9977-9C8AF37CF4A5}" srcOrd="2" destOrd="0" parTransId="{B6AF2CEB-8BD1-4167-A63E-06225B25CC0E}" sibTransId="{671158EC-878B-4B0E-A846-20C8872BB854}"/>
    <dgm:cxn modelId="{8D2A2BAF-3596-45D3-B205-5C5B0677C5A5}" type="presOf" srcId="{11AB76CF-ADC2-4491-AF1E-FBAE8B15E3CF}" destId="{0836EE79-7995-4E6B-BAD7-2B00D82C9F2B}" srcOrd="1" destOrd="0" presId="urn:microsoft.com/office/officeart/2005/8/layout/cycle2"/>
    <dgm:cxn modelId="{F8D401C9-FCDF-4C80-AB8F-09870FB3E190}" type="presOf" srcId="{F2CAC998-0B4C-456E-BEC9-B555B11F681F}" destId="{3D262C9C-4598-4A70-8C07-A2BE01DC9014}" srcOrd="0" destOrd="0" presId="urn:microsoft.com/office/officeart/2005/8/layout/cycle2"/>
    <dgm:cxn modelId="{AC1EF2DB-BDAC-454F-AD69-982B30D94269}" srcId="{0FEC6371-7E91-406C-B147-74D36A0EA07F}" destId="{0FA350DF-D884-430A-BE20-20345E062C61}" srcOrd="5" destOrd="0" parTransId="{EAF0E9D2-95F4-489B-BF89-431C73849BD6}" sibTransId="{F52DB81A-6E5D-4376-B964-FE301C1824B0}"/>
    <dgm:cxn modelId="{86AC4BFD-24A6-430C-95E4-A4396B6D5DAB}" srcId="{0FEC6371-7E91-406C-B147-74D36A0EA07F}" destId="{AE111CCE-214F-4D7D-ABB9-FF8BA70B0EA0}" srcOrd="0" destOrd="0" parTransId="{980AD7FF-C58A-4E21-915C-FB82911D0A49}" sibTransId="{11AB76CF-ADC2-4491-AF1E-FBAE8B15E3CF}"/>
    <dgm:cxn modelId="{A439F0FE-7CBC-4BF9-BFE3-1B5E31A5A433}" type="presOf" srcId="{AC55DB19-832F-4879-A07D-887FC9C9E7E7}" destId="{98FB75EC-C044-4CAC-9FFA-10A5D843007B}" srcOrd="1" destOrd="0" presId="urn:microsoft.com/office/officeart/2005/8/layout/cycle2"/>
    <dgm:cxn modelId="{E6AD2151-D3FC-4E9B-BCC2-64B89F6A48B9}" type="presParOf" srcId="{7FBDB6FC-0C79-4CD7-8756-3EF37D6F1932}" destId="{9C8FFB5F-4FB0-42C9-A70B-3E4C732153B1}" srcOrd="0" destOrd="0" presId="urn:microsoft.com/office/officeart/2005/8/layout/cycle2"/>
    <dgm:cxn modelId="{D574A4D1-9915-4189-A661-B20D18F4E1D7}" type="presParOf" srcId="{7FBDB6FC-0C79-4CD7-8756-3EF37D6F1932}" destId="{23940D8A-BFE1-4306-AB3C-FEBE68F9B3AB}" srcOrd="1" destOrd="0" presId="urn:microsoft.com/office/officeart/2005/8/layout/cycle2"/>
    <dgm:cxn modelId="{62A8D4A5-372B-404D-AE13-7AA996EA8086}" type="presParOf" srcId="{23940D8A-BFE1-4306-AB3C-FEBE68F9B3AB}" destId="{0836EE79-7995-4E6B-BAD7-2B00D82C9F2B}" srcOrd="0" destOrd="0" presId="urn:microsoft.com/office/officeart/2005/8/layout/cycle2"/>
    <dgm:cxn modelId="{0918D594-C82E-4B84-8E53-FC61E39DFF10}" type="presParOf" srcId="{7FBDB6FC-0C79-4CD7-8756-3EF37D6F1932}" destId="{3D262C9C-4598-4A70-8C07-A2BE01DC9014}" srcOrd="2" destOrd="0" presId="urn:microsoft.com/office/officeart/2005/8/layout/cycle2"/>
    <dgm:cxn modelId="{E7AA7C5B-0B1E-47ED-9CE8-0C0ED0364298}" type="presParOf" srcId="{7FBDB6FC-0C79-4CD7-8756-3EF37D6F1932}" destId="{BBC974AC-D23B-4742-B599-97E054E05C5F}" srcOrd="3" destOrd="0" presId="urn:microsoft.com/office/officeart/2005/8/layout/cycle2"/>
    <dgm:cxn modelId="{EA47FA81-C551-42A9-8861-11B41421071F}" type="presParOf" srcId="{BBC974AC-D23B-4742-B599-97E054E05C5F}" destId="{55A1A114-5F63-4507-977F-A6A9C3C5A4B7}" srcOrd="0" destOrd="0" presId="urn:microsoft.com/office/officeart/2005/8/layout/cycle2"/>
    <dgm:cxn modelId="{48AEF084-6E1C-4F54-AF5F-AD168B472C8D}" type="presParOf" srcId="{7FBDB6FC-0C79-4CD7-8756-3EF37D6F1932}" destId="{58132A7B-6185-4625-A472-EFBA40E3E5CE}" srcOrd="4" destOrd="0" presId="urn:microsoft.com/office/officeart/2005/8/layout/cycle2"/>
    <dgm:cxn modelId="{5866CF92-7844-474F-82DB-E060F42320C4}" type="presParOf" srcId="{7FBDB6FC-0C79-4CD7-8756-3EF37D6F1932}" destId="{1CB819AE-C666-455A-9962-15CCE3A0A65D}" srcOrd="5" destOrd="0" presId="urn:microsoft.com/office/officeart/2005/8/layout/cycle2"/>
    <dgm:cxn modelId="{566EE03C-61B3-40FD-8819-1B358197A812}" type="presParOf" srcId="{1CB819AE-C666-455A-9962-15CCE3A0A65D}" destId="{ACE71204-D3BA-4BC0-B43B-1A6E8F9DB1D4}" srcOrd="0" destOrd="0" presId="urn:microsoft.com/office/officeart/2005/8/layout/cycle2"/>
    <dgm:cxn modelId="{BA62738A-1047-48D1-9900-66EBC30622B6}" type="presParOf" srcId="{7FBDB6FC-0C79-4CD7-8756-3EF37D6F1932}" destId="{10129585-BDAD-4B03-86D5-9111A97A4839}" srcOrd="6" destOrd="0" presId="urn:microsoft.com/office/officeart/2005/8/layout/cycle2"/>
    <dgm:cxn modelId="{81ECD0D5-C60B-4AD7-86D0-C9ED8433B6E6}" type="presParOf" srcId="{7FBDB6FC-0C79-4CD7-8756-3EF37D6F1932}" destId="{E31EB6E0-5756-4996-8FE3-DA003C481D41}" srcOrd="7" destOrd="0" presId="urn:microsoft.com/office/officeart/2005/8/layout/cycle2"/>
    <dgm:cxn modelId="{38E89201-72C6-421F-8E25-AFE984F82BCD}" type="presParOf" srcId="{E31EB6E0-5756-4996-8FE3-DA003C481D41}" destId="{98FB75EC-C044-4CAC-9FFA-10A5D843007B}" srcOrd="0" destOrd="0" presId="urn:microsoft.com/office/officeart/2005/8/layout/cycle2"/>
    <dgm:cxn modelId="{CBFCDB00-CF7F-4BE7-A5F0-985C8A2AF93B}" type="presParOf" srcId="{7FBDB6FC-0C79-4CD7-8756-3EF37D6F1932}" destId="{367EAEDB-8936-45C5-A6A3-D3B1D1361C73}" srcOrd="8" destOrd="0" presId="urn:microsoft.com/office/officeart/2005/8/layout/cycle2"/>
    <dgm:cxn modelId="{9CB75ACE-87B8-4548-9B90-3849EA5C3499}" type="presParOf" srcId="{7FBDB6FC-0C79-4CD7-8756-3EF37D6F1932}" destId="{2AE1DC97-B6A4-4D67-8652-B1259A75A815}" srcOrd="9" destOrd="0" presId="urn:microsoft.com/office/officeart/2005/8/layout/cycle2"/>
    <dgm:cxn modelId="{EB545B91-C150-4E57-8C45-A8D1D24BB02E}" type="presParOf" srcId="{2AE1DC97-B6A4-4D67-8652-B1259A75A815}" destId="{1DAC6757-04B5-403A-829F-3EC2D15A5868}" srcOrd="0" destOrd="0" presId="urn:microsoft.com/office/officeart/2005/8/layout/cycle2"/>
    <dgm:cxn modelId="{257D71ED-A005-43F8-8F91-851EFE3A134D}" type="presParOf" srcId="{7FBDB6FC-0C79-4CD7-8756-3EF37D6F1932}" destId="{80B501F2-C235-46FE-A4B1-BA6F01AC4107}" srcOrd="10" destOrd="0" presId="urn:microsoft.com/office/officeart/2005/8/layout/cycle2"/>
    <dgm:cxn modelId="{8ABAE9F9-1E50-4E36-A99E-A459A8717CC9}" type="presParOf" srcId="{7FBDB6FC-0C79-4CD7-8756-3EF37D6F1932}" destId="{95577DA1-8964-4542-8F8E-5E0F00ABEDC3}" srcOrd="11" destOrd="0" presId="urn:microsoft.com/office/officeart/2005/8/layout/cycle2"/>
    <dgm:cxn modelId="{BF662EB6-A166-4EC7-AF17-18C7171EDCD4}" type="presParOf" srcId="{95577DA1-8964-4542-8F8E-5E0F00ABEDC3}" destId="{B9779254-A888-4F78-AE08-0AA86DD74F1A}" srcOrd="0" destOrd="0" presId="urn:microsoft.com/office/officeart/2005/8/layout/cycle2"/>
  </dgm:cxnLst>
  <dgm:bg>
    <a:noFill/>
  </dgm:bg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27D66-1515-4814-9379-5F21797526C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0E10155-C858-4A95-AE31-B284800DFD2A}">
      <dgm:prSet phldrT="[Text]"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400</a:t>
          </a:r>
        </a:p>
      </dgm:t>
    </dgm:pt>
    <dgm:pt modelId="{DE21BAC4-62CA-4177-827A-CB05F35FFFF5}" type="parTrans" cxnId="{A7C1D912-B50A-4F5C-8956-D099751ACC50}">
      <dgm:prSet/>
      <dgm:spPr/>
      <dgm:t>
        <a:bodyPr/>
        <a:lstStyle/>
        <a:p>
          <a:endParaRPr lang="en-IN"/>
        </a:p>
      </dgm:t>
    </dgm:pt>
    <dgm:pt modelId="{1605DBC3-97B2-4B91-842B-2DDBABA2BC49}" type="sibTrans" cxnId="{A7C1D912-B50A-4F5C-8956-D099751ACC50}">
      <dgm:prSet/>
      <dgm:spPr/>
      <dgm:t>
        <a:bodyPr/>
        <a:lstStyle/>
        <a:p>
          <a:endParaRPr lang="en-IN"/>
        </a:p>
      </dgm:t>
    </dgm:pt>
    <dgm:pt modelId="{C2F951A6-5CBB-46E1-BCC2-0A6310B13CF7}">
      <dgm:prSet phldrT="[Text]"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15</a:t>
          </a:r>
        </a:p>
      </dgm:t>
    </dgm:pt>
    <dgm:pt modelId="{A6B626E5-61B9-4970-A2E0-2E212F83BCC6}" type="parTrans" cxnId="{C19010DE-B051-4150-AE66-68FD68518A1F}">
      <dgm:prSet/>
      <dgm:spPr/>
      <dgm:t>
        <a:bodyPr/>
        <a:lstStyle/>
        <a:p>
          <a:endParaRPr lang="en-IN"/>
        </a:p>
      </dgm:t>
    </dgm:pt>
    <dgm:pt modelId="{F60B1FF2-14DE-4B58-923F-AF4F5D879F2D}" type="sibTrans" cxnId="{C19010DE-B051-4150-AE66-68FD68518A1F}">
      <dgm:prSet/>
      <dgm:spPr/>
      <dgm:t>
        <a:bodyPr/>
        <a:lstStyle/>
        <a:p>
          <a:endParaRPr lang="en-IN"/>
        </a:p>
      </dgm:t>
    </dgm:pt>
    <dgm:pt modelId="{A43188BF-AF88-415C-B581-25B3F967E507}">
      <dgm:prSet phldrT="[Text]"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9</a:t>
          </a:r>
        </a:p>
      </dgm:t>
    </dgm:pt>
    <dgm:pt modelId="{C8B4611F-CD2A-4085-83BC-F8EAFADA0E6F}" type="parTrans" cxnId="{3AFB9777-D349-4C66-8C80-D742E1807BCD}">
      <dgm:prSet/>
      <dgm:spPr/>
      <dgm:t>
        <a:bodyPr/>
        <a:lstStyle/>
        <a:p>
          <a:endParaRPr lang="en-IN"/>
        </a:p>
      </dgm:t>
    </dgm:pt>
    <dgm:pt modelId="{2A01ED56-1616-4A91-9ED2-5FF619C346BF}" type="sibTrans" cxnId="{3AFB9777-D349-4C66-8C80-D742E1807BCD}">
      <dgm:prSet/>
      <dgm:spPr/>
      <dgm:t>
        <a:bodyPr/>
        <a:lstStyle/>
        <a:p>
          <a:endParaRPr lang="en-IN"/>
        </a:p>
      </dgm:t>
    </dgm:pt>
    <dgm:pt modelId="{D367ECE8-6FAF-4A1F-83BC-30CA9D2080E7}">
      <dgm:prSet phldrT="[Text]"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57</a:t>
          </a:r>
        </a:p>
      </dgm:t>
    </dgm:pt>
    <dgm:pt modelId="{469D4851-0124-47A4-80E4-35959BCDFC21}" type="parTrans" cxnId="{1A35265E-B9D3-4AA5-AB88-F3234E2CD004}">
      <dgm:prSet/>
      <dgm:spPr/>
      <dgm:t>
        <a:bodyPr/>
        <a:lstStyle/>
        <a:p>
          <a:endParaRPr lang="en-IN"/>
        </a:p>
      </dgm:t>
    </dgm:pt>
    <dgm:pt modelId="{E44420D2-E024-4FC0-9D96-56402F613C61}" type="sibTrans" cxnId="{1A35265E-B9D3-4AA5-AB88-F3234E2CD004}">
      <dgm:prSet/>
      <dgm:spPr/>
      <dgm:t>
        <a:bodyPr/>
        <a:lstStyle/>
        <a:p>
          <a:endParaRPr lang="en-IN"/>
        </a:p>
      </dgm:t>
    </dgm:pt>
    <dgm:pt modelId="{85389266-F398-4221-A5B3-F6B923D20616}" type="pres">
      <dgm:prSet presAssocID="{E3427D66-1515-4814-9379-5F21797526C9}" presName="matrix" presStyleCnt="0">
        <dgm:presLayoutVars>
          <dgm:chMax val="1"/>
          <dgm:dir/>
          <dgm:resizeHandles val="exact"/>
        </dgm:presLayoutVars>
      </dgm:prSet>
      <dgm:spPr/>
    </dgm:pt>
    <dgm:pt modelId="{898C25DE-F34E-4E7F-8878-30F228D473C5}" type="pres">
      <dgm:prSet presAssocID="{E3427D66-1515-4814-9379-5F21797526C9}" presName="diamond" presStyleLbl="bgShp" presStyleIdx="0" presStyleCnt="1" custScaleX="133193" custLinFactNeighborX="-1777"/>
      <dgm:spPr/>
    </dgm:pt>
    <dgm:pt modelId="{500A3ACE-B196-46D5-8BEA-4590B45ECABE}" type="pres">
      <dgm:prSet presAssocID="{E3427D66-1515-4814-9379-5F21797526C9}" presName="quad1" presStyleLbl="node1" presStyleIdx="0" presStyleCnt="4" custScaleX="98840" custScaleY="103703">
        <dgm:presLayoutVars>
          <dgm:chMax val="0"/>
          <dgm:chPref val="0"/>
          <dgm:bulletEnabled val="1"/>
        </dgm:presLayoutVars>
      </dgm:prSet>
      <dgm:spPr/>
    </dgm:pt>
    <dgm:pt modelId="{D3F1A92E-6174-4674-B1F3-CB82E5B12D3B}" type="pres">
      <dgm:prSet presAssocID="{E3427D66-1515-4814-9379-5F21797526C9}" presName="quad2" presStyleLbl="node1" presStyleIdx="1" presStyleCnt="4" custScaleX="98840" custScaleY="103703">
        <dgm:presLayoutVars>
          <dgm:chMax val="0"/>
          <dgm:chPref val="0"/>
          <dgm:bulletEnabled val="1"/>
        </dgm:presLayoutVars>
      </dgm:prSet>
      <dgm:spPr/>
    </dgm:pt>
    <dgm:pt modelId="{FF7886F6-121A-4F34-80BC-F77A991458B5}" type="pres">
      <dgm:prSet presAssocID="{E3427D66-1515-4814-9379-5F21797526C9}" presName="quad3" presStyleLbl="node1" presStyleIdx="2" presStyleCnt="4" custScaleX="98840" custScaleY="103703">
        <dgm:presLayoutVars>
          <dgm:chMax val="0"/>
          <dgm:chPref val="0"/>
          <dgm:bulletEnabled val="1"/>
        </dgm:presLayoutVars>
      </dgm:prSet>
      <dgm:spPr/>
    </dgm:pt>
    <dgm:pt modelId="{066AE3CC-DA62-4827-A653-8444676F00E9}" type="pres">
      <dgm:prSet presAssocID="{E3427D66-1515-4814-9379-5F21797526C9}" presName="quad4" presStyleLbl="node1" presStyleIdx="3" presStyleCnt="4" custScaleX="98840" custScaleY="103703">
        <dgm:presLayoutVars>
          <dgm:chMax val="0"/>
          <dgm:chPref val="0"/>
          <dgm:bulletEnabled val="1"/>
        </dgm:presLayoutVars>
      </dgm:prSet>
      <dgm:spPr/>
    </dgm:pt>
  </dgm:ptLst>
  <dgm:cxnLst>
    <dgm:cxn modelId="{9F4CE30E-F0D7-42CB-8AB9-59219B0B7096}" type="presOf" srcId="{E3427D66-1515-4814-9379-5F21797526C9}" destId="{85389266-F398-4221-A5B3-F6B923D20616}" srcOrd="0" destOrd="0" presId="urn:microsoft.com/office/officeart/2005/8/layout/matrix3"/>
    <dgm:cxn modelId="{A7C1D912-B50A-4F5C-8956-D099751ACC50}" srcId="{E3427D66-1515-4814-9379-5F21797526C9}" destId="{D0E10155-C858-4A95-AE31-B284800DFD2A}" srcOrd="0" destOrd="0" parTransId="{DE21BAC4-62CA-4177-827A-CB05F35FFFF5}" sibTransId="{1605DBC3-97B2-4B91-842B-2DDBABA2BC49}"/>
    <dgm:cxn modelId="{B8DFB526-4CD9-4F0D-A4D3-A7CCCAEE4858}" type="presOf" srcId="{A43188BF-AF88-415C-B581-25B3F967E507}" destId="{FF7886F6-121A-4F34-80BC-F77A991458B5}" srcOrd="0" destOrd="0" presId="urn:microsoft.com/office/officeart/2005/8/layout/matrix3"/>
    <dgm:cxn modelId="{1A35265E-B9D3-4AA5-AB88-F3234E2CD004}" srcId="{E3427D66-1515-4814-9379-5F21797526C9}" destId="{D367ECE8-6FAF-4A1F-83BC-30CA9D2080E7}" srcOrd="3" destOrd="0" parTransId="{469D4851-0124-47A4-80E4-35959BCDFC21}" sibTransId="{E44420D2-E024-4FC0-9D96-56402F613C61}"/>
    <dgm:cxn modelId="{28D4D444-1F9D-46A9-8B7A-295E2AE1F37D}" type="presOf" srcId="{D0E10155-C858-4A95-AE31-B284800DFD2A}" destId="{500A3ACE-B196-46D5-8BEA-4590B45ECABE}" srcOrd="0" destOrd="0" presId="urn:microsoft.com/office/officeart/2005/8/layout/matrix3"/>
    <dgm:cxn modelId="{3AFB9777-D349-4C66-8C80-D742E1807BCD}" srcId="{E3427D66-1515-4814-9379-5F21797526C9}" destId="{A43188BF-AF88-415C-B581-25B3F967E507}" srcOrd="2" destOrd="0" parTransId="{C8B4611F-CD2A-4085-83BC-F8EAFADA0E6F}" sibTransId="{2A01ED56-1616-4A91-9ED2-5FF619C346BF}"/>
    <dgm:cxn modelId="{FE25ECB5-D5DA-4E20-9371-632B9256A441}" type="presOf" srcId="{D367ECE8-6FAF-4A1F-83BC-30CA9D2080E7}" destId="{066AE3CC-DA62-4827-A653-8444676F00E9}" srcOrd="0" destOrd="0" presId="urn:microsoft.com/office/officeart/2005/8/layout/matrix3"/>
    <dgm:cxn modelId="{D2B001CE-0636-4942-B6C2-60D3DD0C8AEE}" type="presOf" srcId="{C2F951A6-5CBB-46E1-BCC2-0A6310B13CF7}" destId="{D3F1A92E-6174-4674-B1F3-CB82E5B12D3B}" srcOrd="0" destOrd="0" presId="urn:microsoft.com/office/officeart/2005/8/layout/matrix3"/>
    <dgm:cxn modelId="{C19010DE-B051-4150-AE66-68FD68518A1F}" srcId="{E3427D66-1515-4814-9379-5F21797526C9}" destId="{C2F951A6-5CBB-46E1-BCC2-0A6310B13CF7}" srcOrd="1" destOrd="0" parTransId="{A6B626E5-61B9-4970-A2E0-2E212F83BCC6}" sibTransId="{F60B1FF2-14DE-4B58-923F-AF4F5D879F2D}"/>
    <dgm:cxn modelId="{67015CB9-8778-4362-91CA-9A69E2222525}" type="presParOf" srcId="{85389266-F398-4221-A5B3-F6B923D20616}" destId="{898C25DE-F34E-4E7F-8878-30F228D473C5}" srcOrd="0" destOrd="0" presId="urn:microsoft.com/office/officeart/2005/8/layout/matrix3"/>
    <dgm:cxn modelId="{9D36F398-CDE0-49D4-8661-E7699001F75C}" type="presParOf" srcId="{85389266-F398-4221-A5B3-F6B923D20616}" destId="{500A3ACE-B196-46D5-8BEA-4590B45ECABE}" srcOrd="1" destOrd="0" presId="urn:microsoft.com/office/officeart/2005/8/layout/matrix3"/>
    <dgm:cxn modelId="{D6F1D055-8A3C-4352-8698-49BFF97C4C3B}" type="presParOf" srcId="{85389266-F398-4221-A5B3-F6B923D20616}" destId="{D3F1A92E-6174-4674-B1F3-CB82E5B12D3B}" srcOrd="2" destOrd="0" presId="urn:microsoft.com/office/officeart/2005/8/layout/matrix3"/>
    <dgm:cxn modelId="{40755095-8EF3-4B25-9484-49FEECAA924A}" type="presParOf" srcId="{85389266-F398-4221-A5B3-F6B923D20616}" destId="{FF7886F6-121A-4F34-80BC-F77A991458B5}" srcOrd="3" destOrd="0" presId="urn:microsoft.com/office/officeart/2005/8/layout/matrix3"/>
    <dgm:cxn modelId="{C394EACD-5008-4C57-B12A-F5E027F2A6F9}" type="presParOf" srcId="{85389266-F398-4221-A5B3-F6B923D20616}" destId="{066AE3CC-DA62-4827-A653-8444676F00E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FFB5F-4FB0-42C9-A70B-3E4C732153B1}">
      <dsp:nvSpPr>
        <dsp:cNvPr id="0" name=""/>
        <dsp:cNvSpPr/>
      </dsp:nvSpPr>
      <dsp:spPr>
        <a:xfrm>
          <a:off x="3269005" y="632"/>
          <a:ext cx="1589989" cy="1353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&amp; Data Understanding</a:t>
          </a:r>
        </a:p>
      </dsp:txBody>
      <dsp:txXfrm>
        <a:off x="3501853" y="198824"/>
        <a:ext cx="1124293" cy="956959"/>
      </dsp:txXfrm>
    </dsp:sp>
    <dsp:sp modelId="{23940D8A-BFE1-4306-AB3C-FEBE68F9B3AB}">
      <dsp:nvSpPr>
        <dsp:cNvPr id="0" name=""/>
        <dsp:cNvSpPr/>
      </dsp:nvSpPr>
      <dsp:spPr>
        <a:xfrm rot="1596678">
          <a:off x="4843118" y="833738"/>
          <a:ext cx="588320" cy="3107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848056" y="875012"/>
        <a:ext cx="495088" cy="186465"/>
      </dsp:txXfrm>
    </dsp:sp>
    <dsp:sp modelId="{3D262C9C-4598-4A70-8C07-A2BE01DC9014}">
      <dsp:nvSpPr>
        <dsp:cNvPr id="0" name=""/>
        <dsp:cNvSpPr/>
      </dsp:nvSpPr>
      <dsp:spPr>
        <a:xfrm>
          <a:off x="5154934" y="989521"/>
          <a:ext cx="1765721" cy="13533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Engineering (Data Preparation)</a:t>
          </a:r>
        </a:p>
      </dsp:txBody>
      <dsp:txXfrm>
        <a:off x="5413518" y="1187713"/>
        <a:ext cx="1248553" cy="956959"/>
      </dsp:txXfrm>
    </dsp:sp>
    <dsp:sp modelId="{BBC974AC-D23B-4742-B599-97E054E05C5F}">
      <dsp:nvSpPr>
        <dsp:cNvPr id="0" name=""/>
        <dsp:cNvSpPr/>
      </dsp:nvSpPr>
      <dsp:spPr>
        <a:xfrm rot="5465950">
          <a:off x="5740245" y="2520242"/>
          <a:ext cx="444915" cy="2608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780124" y="2533292"/>
        <a:ext cx="366658" cy="156514"/>
      </dsp:txXfrm>
    </dsp:sp>
    <dsp:sp modelId="{58132A7B-6185-4625-A472-EFBA40E3E5CE}">
      <dsp:nvSpPr>
        <dsp:cNvPr id="0" name=""/>
        <dsp:cNvSpPr/>
      </dsp:nvSpPr>
      <dsp:spPr>
        <a:xfrm>
          <a:off x="5154055" y="2931925"/>
          <a:ext cx="1765721" cy="1353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</a:p>
      </dsp:txBody>
      <dsp:txXfrm>
        <a:off x="5412639" y="3130117"/>
        <a:ext cx="1248553" cy="956959"/>
      </dsp:txXfrm>
    </dsp:sp>
    <dsp:sp modelId="{1CB819AE-C666-455A-9962-15CCE3A0A65D}">
      <dsp:nvSpPr>
        <dsp:cNvPr id="0" name=""/>
        <dsp:cNvSpPr/>
      </dsp:nvSpPr>
      <dsp:spPr>
        <a:xfrm rot="9008242">
          <a:off x="4691012" y="4004693"/>
          <a:ext cx="541305" cy="212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4750475" y="4031297"/>
        <a:ext cx="477614" cy="127381"/>
      </dsp:txXfrm>
    </dsp:sp>
    <dsp:sp modelId="{10129585-BDAD-4B03-86D5-9111A97A4839}">
      <dsp:nvSpPr>
        <dsp:cNvPr id="0" name=""/>
        <dsp:cNvSpPr/>
      </dsp:nvSpPr>
      <dsp:spPr>
        <a:xfrm>
          <a:off x="3181139" y="4064691"/>
          <a:ext cx="1765721" cy="1353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Testing &amp; Model Evaluation</a:t>
          </a:r>
        </a:p>
      </dsp:txBody>
      <dsp:txXfrm>
        <a:off x="3439723" y="4262883"/>
        <a:ext cx="1248553" cy="956959"/>
      </dsp:txXfrm>
    </dsp:sp>
    <dsp:sp modelId="{E31EB6E0-5756-4996-8FE3-DA003C481D41}">
      <dsp:nvSpPr>
        <dsp:cNvPr id="0" name=""/>
        <dsp:cNvSpPr/>
      </dsp:nvSpPr>
      <dsp:spPr>
        <a:xfrm rot="12484168">
          <a:off x="2818011" y="4220488"/>
          <a:ext cx="417845" cy="2668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2893353" y="4292688"/>
        <a:ext cx="337795" cy="160101"/>
      </dsp:txXfrm>
    </dsp:sp>
    <dsp:sp modelId="{367EAEDB-8936-45C5-A6A3-D3B1D1361C73}">
      <dsp:nvSpPr>
        <dsp:cNvPr id="0" name=""/>
        <dsp:cNvSpPr/>
      </dsp:nvSpPr>
      <dsp:spPr>
        <a:xfrm>
          <a:off x="1280010" y="3050884"/>
          <a:ext cx="1765721" cy="1353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</a:p>
      </dsp:txBody>
      <dsp:txXfrm>
        <a:off x="1538594" y="3249076"/>
        <a:ext cx="1248553" cy="956959"/>
      </dsp:txXfrm>
    </dsp:sp>
    <dsp:sp modelId="{2AE1DC97-B6A4-4D67-8652-B1259A75A815}">
      <dsp:nvSpPr>
        <dsp:cNvPr id="0" name=""/>
        <dsp:cNvSpPr/>
      </dsp:nvSpPr>
      <dsp:spPr>
        <a:xfrm rot="16200000">
          <a:off x="1824597" y="2502123"/>
          <a:ext cx="519920" cy="3264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873561" y="2616372"/>
        <a:ext cx="421993" cy="195853"/>
      </dsp:txXfrm>
    </dsp:sp>
    <dsp:sp modelId="{80B501F2-C235-46FE-A4B1-BA6F01AC4107}">
      <dsp:nvSpPr>
        <dsp:cNvPr id="0" name=""/>
        <dsp:cNvSpPr/>
      </dsp:nvSpPr>
      <dsp:spPr>
        <a:xfrm>
          <a:off x="1421350" y="1016646"/>
          <a:ext cx="1765721" cy="1353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Monitoring &amp; Maintenance</a:t>
          </a:r>
        </a:p>
      </dsp:txBody>
      <dsp:txXfrm>
        <a:off x="1679934" y="1214838"/>
        <a:ext cx="1248553" cy="956959"/>
      </dsp:txXfrm>
    </dsp:sp>
    <dsp:sp modelId="{95577DA1-8964-4542-8F8E-5E0F00ABEDC3}">
      <dsp:nvSpPr>
        <dsp:cNvPr id="0" name=""/>
        <dsp:cNvSpPr/>
      </dsp:nvSpPr>
      <dsp:spPr>
        <a:xfrm rot="19800000">
          <a:off x="2826198" y="798958"/>
          <a:ext cx="481607" cy="2811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831849" y="876284"/>
        <a:ext cx="397251" cy="168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C25DE-F34E-4E7F-8878-30F228D473C5}">
      <dsp:nvSpPr>
        <dsp:cNvPr id="0" name=""/>
        <dsp:cNvSpPr/>
      </dsp:nvSpPr>
      <dsp:spPr>
        <a:xfrm>
          <a:off x="83429" y="0"/>
          <a:ext cx="4111096" cy="308657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A3ACE-B196-46D5-8BEA-4590B45ECABE}">
      <dsp:nvSpPr>
        <dsp:cNvPr id="0" name=""/>
        <dsp:cNvSpPr/>
      </dsp:nvSpPr>
      <dsp:spPr>
        <a:xfrm>
          <a:off x="950747" y="270936"/>
          <a:ext cx="1189799" cy="12483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400</a:t>
          </a:r>
        </a:p>
      </dsp:txBody>
      <dsp:txXfrm>
        <a:off x="1008828" y="329017"/>
        <a:ext cx="1073637" cy="1132176"/>
      </dsp:txXfrm>
    </dsp:sp>
    <dsp:sp modelId="{D3F1A92E-6174-4674-B1F3-CB82E5B12D3B}">
      <dsp:nvSpPr>
        <dsp:cNvPr id="0" name=""/>
        <dsp:cNvSpPr/>
      </dsp:nvSpPr>
      <dsp:spPr>
        <a:xfrm>
          <a:off x="2247106" y="270936"/>
          <a:ext cx="1189799" cy="12483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15</a:t>
          </a:r>
        </a:p>
      </dsp:txBody>
      <dsp:txXfrm>
        <a:off x="2305187" y="329017"/>
        <a:ext cx="1073637" cy="1132176"/>
      </dsp:txXfrm>
    </dsp:sp>
    <dsp:sp modelId="{FF7886F6-121A-4F34-80BC-F77A991458B5}">
      <dsp:nvSpPr>
        <dsp:cNvPr id="0" name=""/>
        <dsp:cNvSpPr/>
      </dsp:nvSpPr>
      <dsp:spPr>
        <a:xfrm>
          <a:off x="950747" y="1567296"/>
          <a:ext cx="1189799" cy="12483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9</a:t>
          </a:r>
        </a:p>
      </dsp:txBody>
      <dsp:txXfrm>
        <a:off x="1008828" y="1625377"/>
        <a:ext cx="1073637" cy="1132176"/>
      </dsp:txXfrm>
    </dsp:sp>
    <dsp:sp modelId="{066AE3CC-DA62-4827-A653-8444676F00E9}">
      <dsp:nvSpPr>
        <dsp:cNvPr id="0" name=""/>
        <dsp:cNvSpPr/>
      </dsp:nvSpPr>
      <dsp:spPr>
        <a:xfrm>
          <a:off x="2247106" y="1567296"/>
          <a:ext cx="1189799" cy="12483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57</a:t>
          </a:r>
        </a:p>
      </dsp:txBody>
      <dsp:txXfrm>
        <a:off x="2305187" y="1625377"/>
        <a:ext cx="1073637" cy="1132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260" name="Google Shape;26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267" name="Google Shape;26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Piee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74" name="Google Shape;27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Piee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4" name="Google Shape;28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Piee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294" name="Google Shape;294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Piee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04" name="Google Shape;304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/>
          </a:p>
        </p:txBody>
      </p:sp>
      <p:sp>
        <p:nvSpPr>
          <p:cNvPr id="314" name="Google Shape;314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What is the role of regression in 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Is regression supervised or unsupervised?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21" name="Google Shape;321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379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6" name="Google Shape;40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47" name="Google Shape;14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/>
              <a:t>Pycharm add Tableau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73" name="Google Shape;173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9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9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59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fif"/><Relationship Id="rId5" Type="http://schemas.openxmlformats.org/officeDocument/2006/relationships/hyperlink" Target="https://www.linkedin.com/in/sharat-chandra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fraud.herokuapp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ccerfraud.azurewebsites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KoriPankaj/OnlineBetFrau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ankaj-kori-36691319a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www.linkedin.com/in/a-a-ashwini-45a9221b9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hetransparencyproject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721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539458" y="2857500"/>
            <a:ext cx="9503360" cy="577918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3718560" y="5524785"/>
            <a:ext cx="4755200" cy="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2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2776" y="20781"/>
            <a:ext cx="1918442" cy="68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1125150" y="1999625"/>
            <a:ext cx="10086000" cy="2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 dirty="0">
                <a:solidFill>
                  <a:schemeClr val="dk1"/>
                </a:solidFill>
              </a:rPr>
              <a:t>Fraud Detection in the Sports Betting Industry</a:t>
            </a:r>
            <a:endParaRPr sz="7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/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4;p7">
            <a:extLst>
              <a:ext uri="{FF2B5EF4-FFF2-40B4-BE49-F238E27FC236}">
                <a16:creationId xmlns:a16="http://schemas.microsoft.com/office/drawing/2014/main" id="{027B9654-38FB-F3F9-2525-3FA45A21C6B0}"/>
              </a:ext>
            </a:extLst>
          </p:cNvPr>
          <p:cNvSpPr/>
          <p:nvPr/>
        </p:nvSpPr>
        <p:spPr>
          <a:xfrm>
            <a:off x="482040" y="1860120"/>
            <a:ext cx="11226600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380880">
              <a:lnSpc>
                <a:spcPct val="200000"/>
              </a:lnSpc>
              <a:buClr>
                <a:srgbClr val="000000"/>
              </a:buClr>
              <a:buFont typeface="Calibri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Data has been collected through secondary data source.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80880">
              <a:lnSpc>
                <a:spcPct val="200000"/>
              </a:lnSpc>
              <a:buClr>
                <a:srgbClr val="000000"/>
              </a:buClr>
              <a:buFont typeface="Calibri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Dataset contains 24 features and 2400 records in raw format</a:t>
            </a:r>
          </a:p>
          <a:p>
            <a:pPr marL="457200" indent="-380880">
              <a:lnSpc>
                <a:spcPct val="200000"/>
              </a:lnSpc>
              <a:buClr>
                <a:srgbClr val="000000"/>
              </a:buClr>
              <a:buFont typeface="Calibri"/>
              <a:buChar char="●"/>
              <a:tabLst>
                <a:tab pos="408240" algn="l"/>
              </a:tabLst>
            </a:pPr>
            <a:r>
              <a:rPr lang="en-US" sz="24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Some features are included based on business research.</a:t>
            </a:r>
          </a:p>
          <a:p>
            <a:pPr marL="457200" indent="-380880">
              <a:lnSpc>
                <a:spcPct val="200000"/>
              </a:lnSpc>
              <a:buClr>
                <a:srgbClr val="000000"/>
              </a:buClr>
              <a:buFont typeface="Calibri"/>
              <a:buChar char="●"/>
              <a:tabLst>
                <a:tab pos="408240" algn="l"/>
              </a:tabLst>
            </a:pPr>
            <a:r>
              <a:rPr lang="en-US" sz="24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Dataset comprises 6 used cases for fraudulent activities.</a:t>
            </a:r>
          </a:p>
          <a:p>
            <a:pPr marL="457200" indent="-380880" algn="just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pos="408240" algn="l"/>
              </a:tabLst>
            </a:pPr>
            <a:endParaRPr lang="en-US" sz="2400" spc="-1" dirty="0">
              <a:latin typeface="Calibri"/>
              <a:ea typeface="Calibri"/>
            </a:endParaRPr>
          </a:p>
          <a:p>
            <a:pPr marL="457200" indent="-38088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pos="40824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228600" y="177788"/>
            <a:ext cx="10515600" cy="5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 Information </a:t>
            </a: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7303" y="6040102"/>
            <a:ext cx="2592012" cy="80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B0C941-5D42-95C9-64AA-3A57E2994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73302"/>
              </p:ext>
            </p:extLst>
          </p:nvPr>
        </p:nvGraphicFramePr>
        <p:xfrm>
          <a:off x="228600" y="874928"/>
          <a:ext cx="11687175" cy="5334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7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 was assigned to each participant by at time of registration.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First Deposit Date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deposit date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 date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 date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inactive days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Idle Days (FDD-RD)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Country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of residence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Gender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of Birth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age at registration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KYC Status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KYC</a:t>
                      </a: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Status( [Yes/No/Rejected])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 stakes fixed odds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stakes: fixed odds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 bets fixedodds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bets: fixed odds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bettingdays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fixedodds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active betting days: fixed odds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duration fixedodds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of betting days: fixed odds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frequency fixedodds MN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odds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 per day fixed odds LM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odds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euros per bet fixedodds KL</a:t>
                      </a:r>
                      <a:endParaRPr lang="sv-SE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Euros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odds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 loss fixedodds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fixedodds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 of payment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 of payment  (Digital wallet/ Credit card/ Debit card/ Net Banking)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bonus type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bonus with which customer logged in (sign up bonus /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referal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bonus)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Ref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number from which customer receives activation link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4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bonus amount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which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transfered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into customer account based on bonus type.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wallet amount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the transaction in local currency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self exclusive status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blacklisted status from website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4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Fraud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a fraudulent transaction (1) and non fraudulent (0)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4A78C8-2775-4726-DD65-6A91EB32D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97051"/>
              </p:ext>
            </p:extLst>
          </p:nvPr>
        </p:nvGraphicFramePr>
        <p:xfrm>
          <a:off x="280987" y="891213"/>
          <a:ext cx="11630025" cy="5334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6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 Category of Data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Nominal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First Deposit Date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 date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inactive days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Country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Gender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of Birth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age at registration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KYC Status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 stakes fixedodds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 bets fixed odds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bettingdays fixedodds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duration fixedodds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frequency fixedodds MN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 per day fixedodds LM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euros per bet fixedodds KL</a:t>
                      </a:r>
                      <a:endParaRPr lang="sv-SE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 loss fixed odds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 of payment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bonus type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Ref_ID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bonus amount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wallet amount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self exclusive status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Fraud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137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1325A4-F43B-A009-D9D9-4703AC2ED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19" y="927880"/>
            <a:ext cx="11276033" cy="52533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2775857" y="121327"/>
            <a:ext cx="5965371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EDA Description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5FCAE4-9790-3BF8-12DF-C1A177303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7" y="1293828"/>
            <a:ext cx="12088305" cy="42703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Missing Values Observation </a:t>
            </a:r>
            <a:endParaRPr/>
          </a:p>
        </p:txBody>
      </p:sp>
      <p:sp>
        <p:nvSpPr>
          <p:cNvPr id="254" name="Google Shape;254;p25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39CF67-8F66-558F-D147-972F7BDBFE51}"/>
              </a:ext>
            </a:extLst>
          </p:cNvPr>
          <p:cNvGrpSpPr/>
          <p:nvPr/>
        </p:nvGrpSpPr>
        <p:grpSpPr>
          <a:xfrm>
            <a:off x="304013" y="936109"/>
            <a:ext cx="6174042" cy="5506365"/>
            <a:chOff x="304013" y="936109"/>
            <a:chExt cx="6174042" cy="55063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5795FF-A24E-EFC1-B06A-C25737A52949}"/>
                </a:ext>
              </a:extLst>
            </p:cNvPr>
            <p:cNvGrpSpPr/>
            <p:nvPr/>
          </p:nvGrpSpPr>
          <p:grpSpPr>
            <a:xfrm>
              <a:off x="304013" y="936109"/>
              <a:ext cx="3900342" cy="5506365"/>
              <a:chOff x="304013" y="936109"/>
              <a:chExt cx="3900342" cy="550636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5708AB2-032F-615A-0BFA-CE9A2A3EF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13" y="936109"/>
                <a:ext cx="3900342" cy="550636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A59782-AA22-A76D-1AE2-71554B0E3294}"/>
                  </a:ext>
                </a:extLst>
              </p:cNvPr>
              <p:cNvSpPr txBox="1"/>
              <p:nvPr/>
            </p:nvSpPr>
            <p:spPr>
              <a:xfrm>
                <a:off x="3233394" y="3035431"/>
                <a:ext cx="433633" cy="17910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BA5E64-BD9E-7F17-E228-E65D1BCB631B}"/>
                </a:ext>
              </a:extLst>
            </p:cNvPr>
            <p:cNvSpPr txBox="1"/>
            <p:nvPr/>
          </p:nvSpPr>
          <p:spPr>
            <a:xfrm>
              <a:off x="4741682" y="3504625"/>
              <a:ext cx="1736373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800" dirty="0"/>
                <a:t>Missing Values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1154D4B-3EE6-ED5C-24BB-3ECF1B48A6C1}"/>
                </a:ext>
              </a:extLst>
            </p:cNvPr>
            <p:cNvSpPr/>
            <p:nvPr/>
          </p:nvSpPr>
          <p:spPr>
            <a:xfrm rot="10800000">
              <a:off x="3822568" y="3596958"/>
              <a:ext cx="763571" cy="18466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(Univariate Analysis: Histogram) </a:t>
            </a:r>
            <a:endParaRPr dirty="0"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1E246A-C789-48F9-FAD2-36D6E528B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351" y="1093987"/>
            <a:ext cx="5904766" cy="2912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5ED1E-194A-BD48-7020-02E331D45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093987"/>
            <a:ext cx="5345362" cy="2912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9D5B-DF29-55B8-EFBE-B5CF478F5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601" y="4142280"/>
            <a:ext cx="5362731" cy="2622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FB3CF-246E-8CCC-D39E-ABD9FA7AA8DC}"/>
              </a:ext>
            </a:extLst>
          </p:cNvPr>
          <p:cNvSpPr txBox="1"/>
          <p:nvPr/>
        </p:nvSpPr>
        <p:spPr>
          <a:xfrm>
            <a:off x="2169365" y="786210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at registration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AE574-A280-7191-FA14-4A7BCB2A5701}"/>
              </a:ext>
            </a:extLst>
          </p:cNvPr>
          <p:cNvSpPr txBox="1"/>
          <p:nvPr/>
        </p:nvSpPr>
        <p:spPr>
          <a:xfrm>
            <a:off x="7834746" y="804209"/>
            <a:ext cx="2909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stakes Fixed odds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D8F86-5380-755E-00BB-0AB601E801D6}"/>
              </a:ext>
            </a:extLst>
          </p:cNvPr>
          <p:cNvSpPr txBox="1"/>
          <p:nvPr/>
        </p:nvSpPr>
        <p:spPr>
          <a:xfrm>
            <a:off x="5117397" y="3852502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bets fixed odds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(Univariate Analysis: Histogram) </a:t>
            </a:r>
            <a:endParaRPr dirty="0"/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A41DF3-56C4-A2C8-5F25-F229AE25A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89"/>
          <a:stretch/>
        </p:blipFill>
        <p:spPr>
          <a:xfrm>
            <a:off x="120300" y="1174942"/>
            <a:ext cx="5686611" cy="2713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DACB1-2074-6B6C-91E8-45B571840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021" y="1213218"/>
            <a:ext cx="5799279" cy="2799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901A8-172F-4F6A-57FE-65B3356AF980}"/>
              </a:ext>
            </a:extLst>
          </p:cNvPr>
          <p:cNvSpPr txBox="1"/>
          <p:nvPr/>
        </p:nvSpPr>
        <p:spPr>
          <a:xfrm>
            <a:off x="2091036" y="867165"/>
            <a:ext cx="227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Betting days fixed odds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EB9A6-19D9-1DE8-CC86-958FE2C30679}"/>
              </a:ext>
            </a:extLst>
          </p:cNvPr>
          <p:cNvSpPr txBox="1"/>
          <p:nvPr/>
        </p:nvSpPr>
        <p:spPr>
          <a:xfrm>
            <a:off x="7825357" y="859964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Fixed odds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C8F9A3-C5DF-F06C-70AD-F18F98259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3605" y="4058347"/>
            <a:ext cx="5783646" cy="27844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D5BDE1-C56C-1918-8735-1556EE217AD9}"/>
              </a:ext>
            </a:extLst>
          </p:cNvPr>
          <p:cNvSpPr txBox="1"/>
          <p:nvPr/>
        </p:nvSpPr>
        <p:spPr>
          <a:xfrm>
            <a:off x="4848216" y="3779703"/>
            <a:ext cx="227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Bets_per_day_fixed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dirty="0"/>
          </a:p>
        </p:txBody>
      </p:sp>
      <p:sp>
        <p:nvSpPr>
          <p:cNvPr id="277" name="Google Shape;277;p30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1E6212-B5AE-1A8A-229D-8C679A40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8462"/>
            <a:ext cx="5783646" cy="3247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D18D3B-C38F-6FF7-FB9D-45CB5DAE9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322" y="1918462"/>
            <a:ext cx="5887529" cy="348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57FCA-94C3-7DD6-14D9-8442C4C02785}"/>
              </a:ext>
            </a:extLst>
          </p:cNvPr>
          <p:cNvSpPr txBox="1"/>
          <p:nvPr/>
        </p:nvSpPr>
        <p:spPr>
          <a:xfrm>
            <a:off x="2065670" y="1538222"/>
            <a:ext cx="219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Euros_per_bet_fixedodds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E0B11-7AFC-87A7-491F-8E2B1B8D8B3B}"/>
              </a:ext>
            </a:extLst>
          </p:cNvPr>
          <p:cNvSpPr txBox="1"/>
          <p:nvPr/>
        </p:nvSpPr>
        <p:spPr>
          <a:xfrm>
            <a:off x="7931084" y="1522605"/>
            <a:ext cx="219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Net_loss_fixedodds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(Univariate Analysis: Boxplot) </a:t>
            </a:r>
            <a:endParaRPr dirty="0"/>
          </a:p>
        </p:txBody>
      </p:sp>
      <p:sp>
        <p:nvSpPr>
          <p:cNvPr id="287" name="Google Shape;287;p32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D168C-826A-6BC4-459C-B60C3C93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6" y="875235"/>
            <a:ext cx="3571636" cy="2854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2F9EA-78EA-C346-FF96-92BF494D3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983" y="875235"/>
            <a:ext cx="3886473" cy="289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567BF-9C36-0B18-918A-5BBB8D4A2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718" y="836974"/>
            <a:ext cx="3680655" cy="2892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ADEF51-65B7-C1F9-05E1-23CE6B6A3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107" y="3930081"/>
            <a:ext cx="3666843" cy="2828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687715-1AA2-AB99-9726-97F03C92F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8319" y="3930081"/>
            <a:ext cx="3666843" cy="2828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0" y="1329459"/>
            <a:ext cx="1372825" cy="135376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112" name="Google Shape;112;p3"/>
          <p:cNvSpPr/>
          <p:nvPr/>
        </p:nvSpPr>
        <p:spPr>
          <a:xfrm>
            <a:off x="2035714" y="1463041"/>
            <a:ext cx="4012389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Manikonda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 at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Innodatatics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Sponsor</a:t>
            </a:r>
            <a:endParaRPr sz="19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sz="1400" b="1" i="0" u="sng" strike="noStrike" cap="none" dirty="0" err="1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sharat-chandra</a:t>
            </a:r>
            <a:endParaRPr sz="1400" b="1" i="0" u="none" strike="noStrike" cap="none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3CF71-1E36-9DD3-64C4-20B77F44A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6" y="3497344"/>
            <a:ext cx="1555423" cy="1555423"/>
          </a:xfrm>
          <a:prstGeom prst="ellipse">
            <a:avLst/>
          </a:prstGeom>
          <a:ln w="19050" cap="rnd">
            <a:solidFill>
              <a:schemeClr val="accent5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Google Shape;112;p3">
            <a:extLst>
              <a:ext uri="{FF2B5EF4-FFF2-40B4-BE49-F238E27FC236}">
                <a16:creationId xmlns:a16="http://schemas.microsoft.com/office/drawing/2014/main" id="{FC2902EC-6402-DC2C-8EE1-388B6C693749}"/>
              </a:ext>
            </a:extLst>
          </p:cNvPr>
          <p:cNvSpPr/>
          <p:nvPr/>
        </p:nvSpPr>
        <p:spPr>
          <a:xfrm>
            <a:off x="2083611" y="3734376"/>
            <a:ext cx="4012389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Bharat Kumar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Project Mentor</a:t>
            </a:r>
            <a:endParaRPr sz="19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06;p2">
            <a:extLst>
              <a:ext uri="{FF2B5EF4-FFF2-40B4-BE49-F238E27FC236}">
                <a16:creationId xmlns:a16="http://schemas.microsoft.com/office/drawing/2014/main" id="{274EC79A-B2D8-8BC9-2132-A99315CD2DD0}"/>
              </a:ext>
            </a:extLst>
          </p:cNvPr>
          <p:cNvSpPr/>
          <p:nvPr/>
        </p:nvSpPr>
        <p:spPr>
          <a:xfrm>
            <a:off x="2011744" y="4436944"/>
            <a:ext cx="3964492" cy="3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lvl="0" algn="ctr"/>
            <a:r>
              <a:rPr lang="en-US" b="1" u="sng" dirty="0">
                <a:solidFill>
                  <a:srgbClr val="507B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https://www.linkedin.com/in/kumarbharathk/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(Univariate Analysis: Boxplot) </a:t>
            </a:r>
            <a:endParaRPr dirty="0"/>
          </a:p>
        </p:txBody>
      </p:sp>
      <p:sp>
        <p:nvSpPr>
          <p:cNvPr id="297" name="Google Shape;297;p48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8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8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13EFF0-6CE0-8114-7CB2-B3D4ECF4F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3609"/>
            <a:ext cx="3910225" cy="307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FA26-21A5-324F-7016-8F82800A0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646" y="1892376"/>
            <a:ext cx="4114552" cy="306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A5678-89DB-5FAB-37B9-AB75B866F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354" y="1893609"/>
            <a:ext cx="3941517" cy="30643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(Correlation Matrix)</a:t>
            </a:r>
            <a:endParaRPr dirty="0"/>
          </a:p>
        </p:txBody>
      </p:sp>
      <p:sp>
        <p:nvSpPr>
          <p:cNvPr id="307" name="Google Shape;307;p49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9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9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D4B6BE-0E03-2CF6-A45B-E6930A70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8859"/>
            <a:ext cx="12192000" cy="46002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/>
          </a:p>
        </p:txBody>
      </p:sp>
      <p:pic>
        <p:nvPicPr>
          <p:cNvPr id="317" name="Google Shape;31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7963C-F5C0-A3C9-7E93-C156D0054EDD}"/>
              </a:ext>
            </a:extLst>
          </p:cNvPr>
          <p:cNvSpPr txBox="1"/>
          <p:nvPr/>
        </p:nvSpPr>
        <p:spPr>
          <a:xfrm>
            <a:off x="3101419" y="397811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4E3147-9F5C-8AE5-6123-835F4248773D}"/>
              </a:ext>
            </a:extLst>
          </p:cNvPr>
          <p:cNvGrpSpPr/>
          <p:nvPr/>
        </p:nvGrpSpPr>
        <p:grpSpPr>
          <a:xfrm>
            <a:off x="3195201" y="860403"/>
            <a:ext cx="4820902" cy="5506526"/>
            <a:chOff x="3195201" y="860403"/>
            <a:chExt cx="4820902" cy="55065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FA70B2-28BF-32E3-89D6-86AE4A524512}"/>
                </a:ext>
              </a:extLst>
            </p:cNvPr>
            <p:cNvSpPr txBox="1"/>
            <p:nvPr/>
          </p:nvSpPr>
          <p:spPr>
            <a:xfrm>
              <a:off x="3195201" y="860403"/>
              <a:ext cx="482090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Supervised Learning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934BE3-7BF6-C9AA-254A-D64BD9BA6D1C}"/>
                </a:ext>
              </a:extLst>
            </p:cNvPr>
            <p:cNvSpPr txBox="1"/>
            <p:nvPr/>
          </p:nvSpPr>
          <p:spPr>
            <a:xfrm>
              <a:off x="4056360" y="1746194"/>
              <a:ext cx="3060877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Predictive Modelling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570B25-7799-773C-4CA2-4184062086A9}"/>
                </a:ext>
              </a:extLst>
            </p:cNvPr>
            <p:cNvSpPr txBox="1"/>
            <p:nvPr/>
          </p:nvSpPr>
          <p:spPr>
            <a:xfrm>
              <a:off x="4458543" y="2631985"/>
              <a:ext cx="2294218" cy="61555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Models</a:t>
              </a:r>
            </a:p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(Binary Classification)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D039EE-9ADA-C274-7881-D5ACCD0D6824}"/>
                </a:ext>
              </a:extLst>
            </p:cNvPr>
            <p:cNvSpPr txBox="1"/>
            <p:nvPr/>
          </p:nvSpPr>
          <p:spPr>
            <a:xfrm>
              <a:off x="4175613" y="3755523"/>
              <a:ext cx="2860078" cy="6155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I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Data</a:t>
              </a:r>
            </a:p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= 80% ; Testing = 20%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CFF40C-78F0-DB8F-B340-504A033C567B}"/>
                </a:ext>
              </a:extLst>
            </p:cNvPr>
            <p:cNvSpPr txBox="1"/>
            <p:nvPr/>
          </p:nvSpPr>
          <p:spPr>
            <a:xfrm>
              <a:off x="5045242" y="4842829"/>
              <a:ext cx="1120820" cy="61555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Auto-ML</a:t>
              </a:r>
            </a:p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(TPOT)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ECAB14-CED4-3B25-66A1-E846FB0E4A8C}"/>
                </a:ext>
              </a:extLst>
            </p:cNvPr>
            <p:cNvSpPr txBox="1"/>
            <p:nvPr/>
          </p:nvSpPr>
          <p:spPr>
            <a:xfrm>
              <a:off x="4809096" y="5997597"/>
              <a:ext cx="14606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Pipeline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63A7F563-9BAB-187C-70E1-F9563376B67D}"/>
                </a:ext>
              </a:extLst>
            </p:cNvPr>
            <p:cNvSpPr/>
            <p:nvPr/>
          </p:nvSpPr>
          <p:spPr>
            <a:xfrm flipH="1">
              <a:off x="5460475" y="1257944"/>
              <a:ext cx="157899" cy="4198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2DD4DC0-77BC-205B-74BC-57204A7A10D2}"/>
                </a:ext>
              </a:extLst>
            </p:cNvPr>
            <p:cNvSpPr/>
            <p:nvPr/>
          </p:nvSpPr>
          <p:spPr>
            <a:xfrm flipH="1">
              <a:off x="5447753" y="2177906"/>
              <a:ext cx="157899" cy="4198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D6747866-8D2D-FA93-5E8A-93EAE496EA1B}"/>
                </a:ext>
              </a:extLst>
            </p:cNvPr>
            <p:cNvSpPr/>
            <p:nvPr/>
          </p:nvSpPr>
          <p:spPr>
            <a:xfrm flipH="1">
              <a:off x="5447753" y="3291583"/>
              <a:ext cx="157899" cy="4198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A3F37AC-2225-8E8F-56AC-D53EE544D432}"/>
                </a:ext>
              </a:extLst>
            </p:cNvPr>
            <p:cNvSpPr/>
            <p:nvPr/>
          </p:nvSpPr>
          <p:spPr>
            <a:xfrm flipH="1">
              <a:off x="5447751" y="4421252"/>
              <a:ext cx="170624" cy="3769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8E89B16-CC22-D347-A4B3-2EED733A1094}"/>
                </a:ext>
              </a:extLst>
            </p:cNvPr>
            <p:cNvSpPr/>
            <p:nvPr/>
          </p:nvSpPr>
          <p:spPr>
            <a:xfrm flipH="1">
              <a:off x="5460475" y="5518042"/>
              <a:ext cx="157899" cy="4198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Building –  </a:t>
            </a:r>
            <a:endParaRPr/>
          </a:p>
        </p:txBody>
      </p:sp>
      <p:pic>
        <p:nvPicPr>
          <p:cNvPr id="324" name="Google Shape;32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18D97-8720-94A4-F995-1BEA69619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95" y="906668"/>
            <a:ext cx="6878210" cy="55361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Model Evaluation – </a:t>
            </a:r>
            <a:endParaRPr dirty="0"/>
          </a:p>
        </p:txBody>
      </p:sp>
      <p:pic>
        <p:nvPicPr>
          <p:cNvPr id="330" name="Google Shape;33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22E7223-FB75-392D-635B-8C6C158EB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4844"/>
              </p:ext>
            </p:extLst>
          </p:nvPr>
        </p:nvGraphicFramePr>
        <p:xfrm>
          <a:off x="1395167" y="5078317"/>
          <a:ext cx="8378489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4371">
                  <a:extLst>
                    <a:ext uri="{9D8B030D-6E8A-4147-A177-3AD203B41FA5}">
                      <a16:colId xmlns:a16="http://schemas.microsoft.com/office/drawing/2014/main" val="3875984313"/>
                    </a:ext>
                  </a:extLst>
                </a:gridCol>
                <a:gridCol w="1378980">
                  <a:extLst>
                    <a:ext uri="{9D8B030D-6E8A-4147-A177-3AD203B41FA5}">
                      <a16:colId xmlns:a16="http://schemas.microsoft.com/office/drawing/2014/main" val="1919103133"/>
                    </a:ext>
                  </a:extLst>
                </a:gridCol>
                <a:gridCol w="1675046">
                  <a:extLst>
                    <a:ext uri="{9D8B030D-6E8A-4147-A177-3AD203B41FA5}">
                      <a16:colId xmlns:a16="http://schemas.microsoft.com/office/drawing/2014/main" val="231862070"/>
                    </a:ext>
                  </a:extLst>
                </a:gridCol>
                <a:gridCol w="1675046">
                  <a:extLst>
                    <a:ext uri="{9D8B030D-6E8A-4147-A177-3AD203B41FA5}">
                      <a16:colId xmlns:a16="http://schemas.microsoft.com/office/drawing/2014/main" val="1434980439"/>
                    </a:ext>
                  </a:extLst>
                </a:gridCol>
                <a:gridCol w="1675046">
                  <a:extLst>
                    <a:ext uri="{9D8B030D-6E8A-4147-A177-3AD203B41FA5}">
                      <a16:colId xmlns:a16="http://schemas.microsoft.com/office/drawing/2014/main" val="558939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(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is_Fraud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Ok (0)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1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Fraud (1)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27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82881B-8AA8-25AB-8A05-1CF281D21336}"/>
              </a:ext>
            </a:extLst>
          </p:cNvPr>
          <p:cNvSpPr txBox="1"/>
          <p:nvPr/>
        </p:nvSpPr>
        <p:spPr>
          <a:xfrm>
            <a:off x="228600" y="4446222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F20A-46A8-8E96-0655-F29E2C07C994}"/>
              </a:ext>
            </a:extLst>
          </p:cNvPr>
          <p:cNvSpPr txBox="1"/>
          <p:nvPr/>
        </p:nvSpPr>
        <p:spPr>
          <a:xfrm>
            <a:off x="228600" y="883707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41A13-10E4-8DD1-DC79-C4713B5D3A42}"/>
              </a:ext>
            </a:extLst>
          </p:cNvPr>
          <p:cNvSpPr txBox="1"/>
          <p:nvPr/>
        </p:nvSpPr>
        <p:spPr>
          <a:xfrm>
            <a:off x="1332428" y="152398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 95.01 %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322B94-F60F-E6F3-8099-7F5AE0D50CFA}"/>
              </a:ext>
            </a:extLst>
          </p:cNvPr>
          <p:cNvGrpSpPr/>
          <p:nvPr/>
        </p:nvGrpSpPr>
        <p:grpSpPr>
          <a:xfrm>
            <a:off x="4292077" y="1326099"/>
            <a:ext cx="4387653" cy="3459679"/>
            <a:chOff x="6356547" y="1080016"/>
            <a:chExt cx="4387653" cy="34596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A135CA-8488-554B-2CB7-E0264FFC5867}"/>
                </a:ext>
              </a:extLst>
            </p:cNvPr>
            <p:cNvGrpSpPr/>
            <p:nvPr/>
          </p:nvGrpSpPr>
          <p:grpSpPr>
            <a:xfrm>
              <a:off x="6356547" y="1080016"/>
              <a:ext cx="4387653" cy="3459679"/>
              <a:chOff x="4558384" y="1248230"/>
              <a:chExt cx="4745872" cy="3842523"/>
            </a:xfrm>
          </p:grpSpPr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E69361F-B26C-9301-C240-85F43FDEC2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9056163"/>
                  </p:ext>
                </p:extLst>
              </p:nvPr>
            </p:nvGraphicFramePr>
            <p:xfrm>
              <a:off x="4558384" y="1662626"/>
              <a:ext cx="4745872" cy="342812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94A1189-5084-49EF-F294-7C7C2A4AEDD0}"/>
                  </a:ext>
                </a:extLst>
              </p:cNvPr>
              <p:cNvSpPr/>
              <p:nvPr/>
            </p:nvSpPr>
            <p:spPr>
              <a:xfrm>
                <a:off x="5559719" y="1248230"/>
                <a:ext cx="2743200" cy="31700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Class</a:t>
                </a:r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40666F0-ECA3-4377-5827-E6553FF11DC8}"/>
                  </a:ext>
                </a:extLst>
              </p:cNvPr>
              <p:cNvSpPr/>
              <p:nvPr/>
            </p:nvSpPr>
            <p:spPr>
              <a:xfrm rot="16200000">
                <a:off x="3528445" y="3206739"/>
                <a:ext cx="2743200" cy="31700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Class</a:t>
                </a:r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96977C0-79A4-B164-8BDD-29C9AA161BA2}"/>
                </a:ext>
              </a:extLst>
            </p:cNvPr>
            <p:cNvGrpSpPr/>
            <p:nvPr/>
          </p:nvGrpSpPr>
          <p:grpSpPr>
            <a:xfrm>
              <a:off x="7471658" y="1420077"/>
              <a:ext cx="2157428" cy="288575"/>
              <a:chOff x="7466029" y="1450650"/>
              <a:chExt cx="2157428" cy="28857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F1897DE-FD6B-833C-C9C7-B792F4F44D82}"/>
                  </a:ext>
                </a:extLst>
              </p:cNvPr>
              <p:cNvSpPr/>
              <p:nvPr/>
            </p:nvSpPr>
            <p:spPr>
              <a:xfrm>
                <a:off x="7466029" y="1450650"/>
                <a:ext cx="838986" cy="285419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D968477-1F30-D030-AD42-683FE94AC041}"/>
                  </a:ext>
                </a:extLst>
              </p:cNvPr>
              <p:cNvSpPr/>
              <p:nvPr/>
            </p:nvSpPr>
            <p:spPr>
              <a:xfrm>
                <a:off x="8784471" y="1453806"/>
                <a:ext cx="838986" cy="285419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1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3E71B17-F579-DE9D-016E-8160C31C8A0B}"/>
                </a:ext>
              </a:extLst>
            </p:cNvPr>
            <p:cNvSpPr/>
            <p:nvPr/>
          </p:nvSpPr>
          <p:spPr>
            <a:xfrm>
              <a:off x="6912148" y="1968731"/>
              <a:ext cx="339365" cy="8498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10C440D-DCBA-4504-55ED-8A442CE954A2}"/>
                </a:ext>
              </a:extLst>
            </p:cNvPr>
            <p:cNvSpPr/>
            <p:nvPr/>
          </p:nvSpPr>
          <p:spPr>
            <a:xfrm>
              <a:off x="6912147" y="3189504"/>
              <a:ext cx="339365" cy="8498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>
            <a:spLocks noGrp="1"/>
          </p:cNvSpPr>
          <p:nvPr>
            <p:ph type="title"/>
          </p:nvPr>
        </p:nvSpPr>
        <p:spPr>
          <a:xfrm>
            <a:off x="185871" y="-113826"/>
            <a:ext cx="11850553" cy="106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Model Deployment - Heroku</a:t>
            </a:r>
            <a:endParaRPr sz="4700" dirty="0">
              <a:solidFill>
                <a:schemeClr val="dk1"/>
              </a:solidFill>
            </a:endParaRPr>
          </a:p>
        </p:txBody>
      </p:sp>
      <p:sp>
        <p:nvSpPr>
          <p:cNvPr id="349" name="Google Shape;349;p55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5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5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5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8BDF5F-8607-C403-9C61-CFA9C63665DC}"/>
              </a:ext>
            </a:extLst>
          </p:cNvPr>
          <p:cNvSpPr txBox="1"/>
          <p:nvPr/>
        </p:nvSpPr>
        <p:spPr>
          <a:xfrm>
            <a:off x="136676" y="955140"/>
            <a:ext cx="11277446" cy="378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python based Web Application using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and create a 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all the required files in repository for the Continuous Integration/ Continuous Deployment(CI/CD) in a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Files: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1.)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Procfile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tells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file it needs to execute a program.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2.) setup.sh file: script program for bash helps us to execute code for installation in requirements.txt.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3.) requirements.txt: contains python packages required to run python code app.py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4.) app.py: file contains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with the machine learning model in pickle format.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5.) pickle file: saved a  machine learning model in this file.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0ADD50-96AB-C79D-F09D-102A110F11C9}"/>
              </a:ext>
            </a:extLst>
          </p:cNvPr>
          <p:cNvGrpSpPr/>
          <p:nvPr/>
        </p:nvGrpSpPr>
        <p:grpSpPr>
          <a:xfrm>
            <a:off x="648290" y="4478009"/>
            <a:ext cx="10143077" cy="1635697"/>
            <a:chOff x="648290" y="4478009"/>
            <a:chExt cx="10143077" cy="16356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0C9F29-0E3C-0EDE-59FD-1D8C54E1CF3C}"/>
                </a:ext>
              </a:extLst>
            </p:cNvPr>
            <p:cNvGrpSpPr/>
            <p:nvPr/>
          </p:nvGrpSpPr>
          <p:grpSpPr>
            <a:xfrm>
              <a:off x="648290" y="4478009"/>
              <a:ext cx="9797474" cy="1635697"/>
              <a:chOff x="540541" y="4745883"/>
              <a:chExt cx="9797474" cy="1635697"/>
            </a:xfrm>
          </p:grpSpPr>
          <p:pic>
            <p:nvPicPr>
              <p:cNvPr id="3" name="object 85">
                <a:extLst>
                  <a:ext uri="{FF2B5EF4-FFF2-40B4-BE49-F238E27FC236}">
                    <a16:creationId xmlns:a16="http://schemas.microsoft.com/office/drawing/2014/main" id="{FD945795-42AA-EB78-5F15-445A7653923C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56266" y="5006734"/>
                <a:ext cx="787529" cy="73051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3828181-2307-7DE1-5AA0-F10726ABA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9763" y="4745883"/>
                <a:ext cx="1835629" cy="1073939"/>
              </a:xfrm>
              <a:prstGeom prst="rect">
                <a:avLst/>
              </a:prstGeom>
            </p:spPr>
          </p:pic>
          <p:pic>
            <p:nvPicPr>
              <p:cNvPr id="5" name="Picture 4" descr="Heroku Infrastructure with Mark Turner - Software Engineering Daily">
                <a:extLst>
                  <a:ext uri="{FF2B5EF4-FFF2-40B4-BE49-F238E27FC236}">
                    <a16:creationId xmlns:a16="http://schemas.microsoft.com/office/drawing/2014/main" id="{5C3453BA-5735-8ED2-F10D-A6B6E3033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2993" y="4899529"/>
                <a:ext cx="2336880" cy="986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E094B01-D300-DB11-5E72-9778320DF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1360" y="5030888"/>
                <a:ext cx="1755665" cy="85532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73C96-8ECA-3810-AB43-DE57EBBED3A7}"/>
                  </a:ext>
                </a:extLst>
              </p:cNvPr>
              <p:cNvSpPr txBox="1"/>
              <p:nvPr/>
            </p:nvSpPr>
            <p:spPr>
              <a:xfrm>
                <a:off x="540541" y="5886212"/>
                <a:ext cx="1369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Built ML Model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C96914-5B8F-66B6-4681-8AF9F31F4B9D}"/>
                  </a:ext>
                </a:extLst>
              </p:cNvPr>
              <p:cNvSpPr txBox="1"/>
              <p:nvPr/>
            </p:nvSpPr>
            <p:spPr>
              <a:xfrm>
                <a:off x="2385464" y="5886213"/>
                <a:ext cx="20842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Built Front-end web app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105A1-7FB5-FF25-363E-EA223261F75B}"/>
                  </a:ext>
                </a:extLst>
              </p:cNvPr>
              <p:cNvSpPr txBox="1"/>
              <p:nvPr/>
            </p:nvSpPr>
            <p:spPr>
              <a:xfrm>
                <a:off x="4945326" y="5886212"/>
                <a:ext cx="2542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Host repository / Source code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0233AF-B2B7-8F50-73D8-AAB0985F77F8}"/>
                  </a:ext>
                </a:extLst>
              </p:cNvPr>
              <p:cNvSpPr txBox="1"/>
              <p:nvPr/>
            </p:nvSpPr>
            <p:spPr>
              <a:xfrm>
                <a:off x="7963647" y="6073803"/>
                <a:ext cx="2374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PaaS to host web endpoint </a:t>
                </a: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F0263FF9-5542-B139-917A-30529482C1CF}"/>
                  </a:ext>
                </a:extLst>
              </p:cNvPr>
              <p:cNvSpPr/>
              <p:nvPr/>
            </p:nvSpPr>
            <p:spPr>
              <a:xfrm>
                <a:off x="1831516" y="5295793"/>
                <a:ext cx="678247" cy="275793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D150E96C-14A8-B036-6D2A-6C17B62B8295}"/>
                  </a:ext>
                </a:extLst>
              </p:cNvPr>
              <p:cNvSpPr/>
              <p:nvPr/>
            </p:nvSpPr>
            <p:spPr>
              <a:xfrm>
                <a:off x="4326056" y="5326674"/>
                <a:ext cx="697583" cy="236957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39CFC167-683F-7390-0ACF-241250C7BD01}"/>
                  </a:ext>
                </a:extLst>
              </p:cNvPr>
              <p:cNvSpPr/>
              <p:nvPr/>
            </p:nvSpPr>
            <p:spPr>
              <a:xfrm>
                <a:off x="7154746" y="5295793"/>
                <a:ext cx="697583" cy="236957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52A3E6-88D9-AAAE-0301-BDC0893848E0}"/>
                </a:ext>
              </a:extLst>
            </p:cNvPr>
            <p:cNvSpPr txBox="1"/>
            <p:nvPr/>
          </p:nvSpPr>
          <p:spPr>
            <a:xfrm>
              <a:off x="7852742" y="5563311"/>
              <a:ext cx="2938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hlinkClick r:id="rId8"/>
                </a:rPr>
                <a:t>https://onlinefraud.herokuapp.com/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>
            <a:spLocks noGrp="1"/>
          </p:cNvSpPr>
          <p:nvPr>
            <p:ph type="title"/>
          </p:nvPr>
        </p:nvSpPr>
        <p:spPr>
          <a:xfrm>
            <a:off x="185871" y="-113826"/>
            <a:ext cx="11850553" cy="106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Model Deployment – Microsoft Azure</a:t>
            </a:r>
            <a:endParaRPr sz="4700" dirty="0">
              <a:solidFill>
                <a:schemeClr val="dk1"/>
              </a:solidFill>
            </a:endParaRPr>
          </a:p>
        </p:txBody>
      </p:sp>
      <p:sp>
        <p:nvSpPr>
          <p:cNvPr id="349" name="Google Shape;349;p55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5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5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5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8BDF5F-8607-C403-9C61-CFA9C63665DC}"/>
              </a:ext>
            </a:extLst>
          </p:cNvPr>
          <p:cNvSpPr txBox="1"/>
          <p:nvPr/>
        </p:nvSpPr>
        <p:spPr>
          <a:xfrm>
            <a:off x="136676" y="955140"/>
            <a:ext cx="11277446" cy="378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python based Web Application using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and create a repository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OnlineBetFraud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all the required files in repository for the Continuous Integration/ Continuous Deployment(CI/CD) in a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Files: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1.) requirements.txt: contains python packages required to run python code app.py.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2.) app.py: file contains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with the machine learning model in pickle format.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3.) pickle file: saved a  machine learning model in this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service to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main account.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3C96-8ECA-3810-AB43-DE57EBBED3A7}"/>
              </a:ext>
            </a:extLst>
          </p:cNvPr>
          <p:cNvSpPr txBox="1"/>
          <p:nvPr/>
        </p:nvSpPr>
        <p:spPr>
          <a:xfrm>
            <a:off x="936055" y="550081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Built ML Model</a:t>
            </a:r>
          </a:p>
        </p:txBody>
      </p:sp>
      <p:pic>
        <p:nvPicPr>
          <p:cNvPr id="6" name="object 85">
            <a:extLst>
              <a:ext uri="{FF2B5EF4-FFF2-40B4-BE49-F238E27FC236}">
                <a16:creationId xmlns:a16="http://schemas.microsoft.com/office/drawing/2014/main" id="{C27F47A8-E11D-7DE5-3210-67F3007B313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8428" y="4612983"/>
            <a:ext cx="787529" cy="7305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D42CE1-B4F1-2FBF-C9AA-487F5863A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77" y="4360482"/>
            <a:ext cx="1835629" cy="1073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6B5466-86D1-BDCF-E6F4-7DC8ED32A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874" y="4645487"/>
            <a:ext cx="1755665" cy="8553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88D266-F20B-5DEE-B6B3-5D303DA1767B}"/>
              </a:ext>
            </a:extLst>
          </p:cNvPr>
          <p:cNvSpPr txBox="1"/>
          <p:nvPr/>
        </p:nvSpPr>
        <p:spPr>
          <a:xfrm>
            <a:off x="2780978" y="5500812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Built Front-end web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40F739-C3D3-80EB-625A-45F9BCFB094B}"/>
              </a:ext>
            </a:extLst>
          </p:cNvPr>
          <p:cNvSpPr txBox="1"/>
          <p:nvPr/>
        </p:nvSpPr>
        <p:spPr>
          <a:xfrm>
            <a:off x="5340840" y="5500811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Host repository / Source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C4AC7-31B6-2FB2-6B6A-77AC86F9783C}"/>
              </a:ext>
            </a:extLst>
          </p:cNvPr>
          <p:cNvSpPr txBox="1"/>
          <p:nvPr/>
        </p:nvSpPr>
        <p:spPr>
          <a:xfrm>
            <a:off x="8267934" y="5776175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PaaS to host web endpoint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88138BF-0F34-1F04-1441-D4309345D35A}"/>
              </a:ext>
            </a:extLst>
          </p:cNvPr>
          <p:cNvSpPr/>
          <p:nvPr/>
        </p:nvSpPr>
        <p:spPr>
          <a:xfrm>
            <a:off x="2227030" y="4910392"/>
            <a:ext cx="678247" cy="275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0BB3863-A997-C651-E7C9-131E0D3E3374}"/>
              </a:ext>
            </a:extLst>
          </p:cNvPr>
          <p:cNvSpPr/>
          <p:nvPr/>
        </p:nvSpPr>
        <p:spPr>
          <a:xfrm>
            <a:off x="4721570" y="4941273"/>
            <a:ext cx="697583" cy="2369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8427902-27DA-09CF-78F7-46815F3958C8}"/>
              </a:ext>
            </a:extLst>
          </p:cNvPr>
          <p:cNvSpPr/>
          <p:nvPr/>
        </p:nvSpPr>
        <p:spPr>
          <a:xfrm>
            <a:off x="7550260" y="4910392"/>
            <a:ext cx="697583" cy="2369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" descr="How to Create a Free Azure Account Step by Step | by Daniel Rusnok | Level  Up Coding">
            <a:extLst>
              <a:ext uri="{FF2B5EF4-FFF2-40B4-BE49-F238E27FC236}">
                <a16:creationId xmlns:a16="http://schemas.microsoft.com/office/drawing/2014/main" id="{E877E043-DD7F-5039-1A1B-A6937E0A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64" y="4737201"/>
            <a:ext cx="1977285" cy="5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AECE9B-85F2-BC69-C69D-67575C6651F4}"/>
              </a:ext>
            </a:extLst>
          </p:cNvPr>
          <p:cNvSpPr txBox="1"/>
          <p:nvPr/>
        </p:nvSpPr>
        <p:spPr>
          <a:xfrm>
            <a:off x="7828402" y="5468398"/>
            <a:ext cx="319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8"/>
              </a:rPr>
              <a:t>https://soccerfraud.azurewebsites.net/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499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>
            <a:spLocks noGrp="1"/>
          </p:cNvSpPr>
          <p:nvPr>
            <p:ph type="title"/>
          </p:nvPr>
        </p:nvSpPr>
        <p:spPr>
          <a:xfrm>
            <a:off x="124098" y="167664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414CEB-6C8A-A6F7-1332-062F5522E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00" b="13435"/>
          <a:stretch/>
        </p:blipFill>
        <p:spPr>
          <a:xfrm>
            <a:off x="0" y="817775"/>
            <a:ext cx="12192000" cy="40158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>
            <a:spLocks noGrp="1"/>
          </p:cNvSpPr>
          <p:nvPr>
            <p:ph type="title"/>
          </p:nvPr>
        </p:nvSpPr>
        <p:spPr>
          <a:xfrm>
            <a:off x="241664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4" name="Google Shape;37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9862C7-B23E-E914-3689-46AE29763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03"/>
          <a:stretch/>
        </p:blipFill>
        <p:spPr>
          <a:xfrm>
            <a:off x="0" y="816496"/>
            <a:ext cx="12192000" cy="52250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0DFC-6E5F-1639-459F-F39F285C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7801"/>
            <a:ext cx="10515600" cy="53544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6F2D4-7A85-537C-AC8A-2286CB2C9188}"/>
              </a:ext>
            </a:extLst>
          </p:cNvPr>
          <p:cNvSpPr txBox="1"/>
          <p:nvPr/>
        </p:nvSpPr>
        <p:spPr>
          <a:xfrm>
            <a:off x="228600" y="1018095"/>
            <a:ext cx="112838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Non-normal distribution of features.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availability of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Rectify normal and abnormal behaviour of customers.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260685" y="177860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093734" y="2330034"/>
            <a:ext cx="3136938" cy="70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144809" y="2046824"/>
            <a:ext cx="1728019" cy="70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6775269" y="2656114"/>
            <a:ext cx="3204754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8138162" y="5248612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8151225" y="530086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7EB3-99EE-58EE-2EC7-F5B7BD073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675" y="1782115"/>
            <a:ext cx="2130771" cy="22833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Google Shape;112;p3">
            <a:extLst>
              <a:ext uri="{FF2B5EF4-FFF2-40B4-BE49-F238E27FC236}">
                <a16:creationId xmlns:a16="http://schemas.microsoft.com/office/drawing/2014/main" id="{87AB383E-94BA-0E33-5271-D193325F1768}"/>
              </a:ext>
            </a:extLst>
          </p:cNvPr>
          <p:cNvSpPr/>
          <p:nvPr/>
        </p:nvSpPr>
        <p:spPr>
          <a:xfrm>
            <a:off x="3872828" y="2370286"/>
            <a:ext cx="4846966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9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Name: Pankaj Kumar Kori</a:t>
            </a:r>
            <a:endParaRPr lang="fi-FI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i="0" u="sng" strike="noStrike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hlinkClick r:id="rId6"/>
              </a:rPr>
              <a:t>https://www.linkedin.com/in/pankaj-kori-36691319a</a:t>
            </a:r>
            <a:endParaRPr lang="fi-FI" b="1" i="0" u="sng" strike="noStrike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Github:</a:t>
            </a:r>
            <a:r>
              <a:rPr lang="fi-FI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https://github.com/KoriPankaj/OnlineBetFraud </a:t>
            </a:r>
            <a:endParaRPr lang="fi-FI" b="0" i="0" u="sng" strike="noStrike" cap="none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hlinkClick r:id="rId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49BD0-B4B6-40FC-CFB4-CE7D291498DD}"/>
              </a:ext>
            </a:extLst>
          </p:cNvPr>
          <p:cNvSpPr txBox="1"/>
          <p:nvPr/>
        </p:nvSpPr>
        <p:spPr>
          <a:xfrm>
            <a:off x="278107" y="1124816"/>
            <a:ext cx="12250116" cy="21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on cloud with continuous training feature so the model </a:t>
            </a: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predictions. 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application.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2" name="Google Shape;40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998" y="1168646"/>
            <a:ext cx="7218003" cy="452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58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0" name="Google Shape;410;p58" descr="Attitudes 2 Animal Cognition Survey – The Anthrozoolog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a8d4be09_2_180"/>
          <p:cNvSpPr txBox="1">
            <a:spLocks noGrp="1"/>
          </p:cNvSpPr>
          <p:nvPr>
            <p:ph type="title"/>
          </p:nvPr>
        </p:nvSpPr>
        <p:spPr>
          <a:xfrm>
            <a:off x="163285" y="172012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51" name="Google Shape;151;gf3a8d4be09_2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2;gf3a8d4be09_2_ 1">
            <a:extLst>
              <a:ext uri="{FF2B5EF4-FFF2-40B4-BE49-F238E27FC236}">
                <a16:creationId xmlns:a16="http://schemas.microsoft.com/office/drawing/2014/main" id="{9D81EA8A-B91A-37EE-C666-6DD37498C9A7}"/>
              </a:ext>
            </a:extLst>
          </p:cNvPr>
          <p:cNvSpPr/>
          <p:nvPr/>
        </p:nvSpPr>
        <p:spPr>
          <a:xfrm>
            <a:off x="640440" y="1185840"/>
            <a:ext cx="6445440" cy="51691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Project overview &amp; Scope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Project Goals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CRISP-ML(Q)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Objectives and Constraints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Technical Stacks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Project Architecture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Data Collection and Data Understanding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Model Building &amp; Tuning 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Deployment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Conclusion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85840" indent="-133200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85840" indent="-133200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8" name="Google Shape;158;gf3a8d4be09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20;gf3a8d4be09_2_92">
            <a:extLst>
              <a:ext uri="{FF2B5EF4-FFF2-40B4-BE49-F238E27FC236}">
                <a16:creationId xmlns:a16="http://schemas.microsoft.com/office/drawing/2014/main" id="{33C8A219-8CCF-2A13-A6E9-AA91FB580403}"/>
              </a:ext>
            </a:extLst>
          </p:cNvPr>
          <p:cNvSpPr/>
          <p:nvPr/>
        </p:nvSpPr>
        <p:spPr>
          <a:xfrm flipH="1">
            <a:off x="533520" y="2839621"/>
            <a:ext cx="1134540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Collecting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data </a:t>
            </a:r>
            <a:r>
              <a:rPr lang="en-US" sz="18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from </a:t>
            </a:r>
            <a:r>
              <a:rPr lang="en-US" sz="18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hlinkClick r:id="rId4"/>
              </a:rPr>
              <a:t>http://www.thetransparencyproject.org/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Applying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D-Tale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library for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Auto EDA 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Predicting the fraud cases using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TPOT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library for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Auto ML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pos="40824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Deployment using </a:t>
            </a:r>
            <a:r>
              <a:rPr lang="en-US" sz="1800" b="1" spc="-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Streamlit</a:t>
            </a:r>
            <a:r>
              <a:rPr lang="en-US" sz="1800" b="1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8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on </a:t>
            </a:r>
            <a:r>
              <a:rPr lang="en-US" sz="1800" b="1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Heroku Platform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EE817-3F6A-5A7E-B055-634CB77E2621}"/>
              </a:ext>
            </a:extLst>
          </p:cNvPr>
          <p:cNvSpPr/>
          <p:nvPr/>
        </p:nvSpPr>
        <p:spPr>
          <a:xfrm>
            <a:off x="533520" y="4568665"/>
            <a:ext cx="11268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Project deals with building a Machine Learning model in order to predict the fraudulent and suspicious transactions. Different used cases for fraudulent activities are also taken into account.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ED1C3-BE21-337D-64FD-A37735929681}"/>
              </a:ext>
            </a:extLst>
          </p:cNvPr>
          <p:cNvSpPr txBox="1"/>
          <p:nvPr/>
        </p:nvSpPr>
        <p:spPr>
          <a:xfrm>
            <a:off x="533521" y="1080241"/>
            <a:ext cx="11268838" cy="156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sports betting market was valued at USD 70.23 billion in 2021 and is expected to grow at a CAGR of 11.7% during the forecast period up to 2030.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football segment is expected to highest CAGR during the forecast period as the popularity of this game.</a:t>
            </a:r>
            <a:endParaRPr lang="en-IN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156754" y="16453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Goals</a:t>
            </a:r>
            <a:endParaRPr sz="3200" b="1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0FD1F710-1CB1-B1DB-9B14-2FA357AD4FA0}"/>
              </a:ext>
            </a:extLst>
          </p:cNvPr>
          <p:cNvSpPr txBox="1">
            <a:spLocks/>
          </p:cNvSpPr>
          <p:nvPr/>
        </p:nvSpPr>
        <p:spPr>
          <a:xfrm>
            <a:off x="573948" y="1244709"/>
            <a:ext cx="5714819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4BC471-C0C2-488A-371A-84B2D7C9FB45}"/>
              </a:ext>
            </a:extLst>
          </p:cNvPr>
          <p:cNvCxnSpPr>
            <a:cxnSpLocks/>
          </p:cNvCxnSpPr>
          <p:nvPr/>
        </p:nvCxnSpPr>
        <p:spPr>
          <a:xfrm>
            <a:off x="573947" y="1635691"/>
            <a:ext cx="5714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">
            <a:extLst>
              <a:ext uri="{FF2B5EF4-FFF2-40B4-BE49-F238E27FC236}">
                <a16:creationId xmlns:a16="http://schemas.microsoft.com/office/drawing/2014/main" id="{F1C32500-4D16-C742-A4BC-37511DBB1E51}"/>
              </a:ext>
            </a:extLst>
          </p:cNvPr>
          <p:cNvSpPr txBox="1">
            <a:spLocks/>
          </p:cNvSpPr>
          <p:nvPr/>
        </p:nvSpPr>
        <p:spPr>
          <a:xfrm>
            <a:off x="573947" y="3456700"/>
            <a:ext cx="5714819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9B32B4-40BB-7868-F631-E0DD1E90E442}"/>
              </a:ext>
            </a:extLst>
          </p:cNvPr>
          <p:cNvCxnSpPr>
            <a:cxnSpLocks/>
          </p:cNvCxnSpPr>
          <p:nvPr/>
        </p:nvCxnSpPr>
        <p:spPr>
          <a:xfrm>
            <a:off x="573946" y="3847682"/>
            <a:ext cx="5714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4386B4-83F3-1345-E99E-AABB318B84F2}"/>
              </a:ext>
            </a:extLst>
          </p:cNvPr>
          <p:cNvSpPr txBox="1"/>
          <p:nvPr/>
        </p:nvSpPr>
        <p:spPr>
          <a:xfrm>
            <a:off x="425838" y="1863458"/>
            <a:ext cx="60110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Maximize:</a:t>
            </a:r>
            <a:r>
              <a:rPr lang="en-US" sz="18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detection of fraud transactions in online betting platforms so companies take some preventive steps.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Minimize: </a:t>
            </a:r>
            <a:r>
              <a:rPr lang="en-US" sz="18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the loss occur through Fraud cases. </a:t>
            </a:r>
            <a:endParaRPr lang="en-IN" sz="18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BCCF0-4418-0A93-6FEB-E276F1FED5D3}"/>
              </a:ext>
            </a:extLst>
          </p:cNvPr>
          <p:cNvSpPr txBox="1"/>
          <p:nvPr/>
        </p:nvSpPr>
        <p:spPr>
          <a:xfrm>
            <a:off x="425838" y="4170177"/>
            <a:ext cx="5711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Ambiguous behavior of customers make fraud patterns difficult to detect.</a:t>
            </a:r>
            <a:endParaRPr lang="en-IN" sz="18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194992" y="192071"/>
            <a:ext cx="104601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E2B7DB-7500-1D6F-5BDD-8BC8EE3582C7}"/>
              </a:ext>
            </a:extLst>
          </p:cNvPr>
          <p:cNvSpPr txBox="1"/>
          <p:nvPr/>
        </p:nvSpPr>
        <p:spPr>
          <a:xfrm>
            <a:off x="5429048" y="3982395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CRISP –ML(Q)</a:t>
            </a:r>
          </a:p>
          <a:p>
            <a:r>
              <a:rPr lang="en-IN" dirty="0"/>
              <a:t>Methodology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8B9DA1-E731-6EF4-CF84-59035FFD446C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7FC7C3D2-35A9-6EA2-BB09-ADAFBF7BD2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3523531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DDDA6A-FC22-A44E-AC6B-0733DEB12D94}"/>
                </a:ext>
              </a:extLst>
            </p:cNvPr>
            <p:cNvGrpSpPr/>
            <p:nvPr/>
          </p:nvGrpSpPr>
          <p:grpSpPr>
            <a:xfrm>
              <a:off x="8126476" y="3113728"/>
              <a:ext cx="263379" cy="535500"/>
              <a:chOff x="2075834" y="2539662"/>
              <a:chExt cx="456753" cy="35970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B282B910-9FB8-EB6E-CE9D-7F79790C7E7F}"/>
                  </a:ext>
                </a:extLst>
              </p:cNvPr>
              <p:cNvSpPr/>
              <p:nvPr/>
            </p:nvSpPr>
            <p:spPr>
              <a:xfrm rot="16200000">
                <a:off x="2124359" y="2491137"/>
                <a:ext cx="359703" cy="45675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Arrow: Right 4">
                <a:extLst>
                  <a:ext uri="{FF2B5EF4-FFF2-40B4-BE49-F238E27FC236}">
                    <a16:creationId xmlns:a16="http://schemas.microsoft.com/office/drawing/2014/main" id="{BEC0FD01-27A7-530E-4A32-9A9A48481B8A}"/>
                  </a:ext>
                </a:extLst>
              </p:cNvPr>
              <p:cNvSpPr txBox="1"/>
              <p:nvPr/>
            </p:nvSpPr>
            <p:spPr>
              <a:xfrm rot="16200000">
                <a:off x="2178315" y="2636444"/>
                <a:ext cx="251792" cy="2740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900" kern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867D1D-B336-46E2-C67C-22ACFA7B9FB3}"/>
                </a:ext>
              </a:extLst>
            </p:cNvPr>
            <p:cNvGrpSpPr/>
            <p:nvPr/>
          </p:nvGrpSpPr>
          <p:grpSpPr>
            <a:xfrm>
              <a:off x="7022970" y="4856632"/>
              <a:ext cx="443060" cy="262123"/>
              <a:chOff x="2995437" y="962024"/>
              <a:chExt cx="359703" cy="456753"/>
            </a:xfrm>
          </p:grpSpPr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4676F02C-E183-2370-0B76-6E9D2AF33693}"/>
                  </a:ext>
                </a:extLst>
              </p:cNvPr>
              <p:cNvSpPr/>
              <p:nvPr/>
            </p:nvSpPr>
            <p:spPr>
              <a:xfrm rot="19800000">
                <a:off x="2995437" y="962024"/>
                <a:ext cx="359703" cy="45675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Arrow: Right 4">
                <a:extLst>
                  <a:ext uri="{FF2B5EF4-FFF2-40B4-BE49-F238E27FC236}">
                    <a16:creationId xmlns:a16="http://schemas.microsoft.com/office/drawing/2014/main" id="{55FE6017-A39C-36A3-CCA5-BD447717E10B}"/>
                  </a:ext>
                </a:extLst>
              </p:cNvPr>
              <p:cNvSpPr txBox="1"/>
              <p:nvPr/>
            </p:nvSpPr>
            <p:spPr>
              <a:xfrm rot="19800000">
                <a:off x="3002666" y="1080353"/>
                <a:ext cx="251792" cy="2740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900" kern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5F9C8D1-3B50-B3EC-EA1E-80C251E5EADD}"/>
                </a:ext>
              </a:extLst>
            </p:cNvPr>
            <p:cNvGrpSpPr/>
            <p:nvPr/>
          </p:nvGrpSpPr>
          <p:grpSpPr>
            <a:xfrm rot="19774651">
              <a:off x="4385453" y="2745091"/>
              <a:ext cx="2043415" cy="739144"/>
              <a:chOff x="2967198" y="478910"/>
              <a:chExt cx="300492" cy="875494"/>
            </a:xfrm>
          </p:grpSpPr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BFB0A295-9728-8A67-324A-C4B89AB4C096}"/>
                  </a:ext>
                </a:extLst>
              </p:cNvPr>
              <p:cNvSpPr/>
              <p:nvPr/>
            </p:nvSpPr>
            <p:spPr>
              <a:xfrm rot="19800000">
                <a:off x="2967198" y="478910"/>
                <a:ext cx="300492" cy="40252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Arrow: Right 4">
                <a:extLst>
                  <a:ext uri="{FF2B5EF4-FFF2-40B4-BE49-F238E27FC236}">
                    <a16:creationId xmlns:a16="http://schemas.microsoft.com/office/drawing/2014/main" id="{F0B43335-6CBA-EFAC-0BE8-4DF3A3E07749}"/>
                  </a:ext>
                </a:extLst>
              </p:cNvPr>
              <p:cNvSpPr txBox="1"/>
              <p:nvPr/>
            </p:nvSpPr>
            <p:spPr>
              <a:xfrm rot="19800000">
                <a:off x="3002666" y="1080353"/>
                <a:ext cx="251792" cy="2740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900" kern="1200" dirty="0"/>
              </a:p>
            </p:txBody>
          </p:sp>
        </p:grp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B2E9D162-F53B-F808-091B-6DBC3F53CD13}"/>
                </a:ext>
              </a:extLst>
            </p:cNvPr>
            <p:cNvSpPr/>
            <p:nvPr/>
          </p:nvSpPr>
          <p:spPr>
            <a:xfrm>
              <a:off x="5672916" y="2913972"/>
              <a:ext cx="798725" cy="924881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119c79fd7f2_1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45;g119c79fd7f2_1_58">
            <a:extLst>
              <a:ext uri="{FF2B5EF4-FFF2-40B4-BE49-F238E27FC236}">
                <a16:creationId xmlns:a16="http://schemas.microsoft.com/office/drawing/2014/main" id="{2B33EF15-0399-6651-798F-B42C9BE5DC6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603959" y="1073160"/>
            <a:ext cx="636406" cy="699079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247;g119c79fd7f2_1_58" descr="Icon&#10;&#10;Description automatically generated">
            <a:extLst>
              <a:ext uri="{FF2B5EF4-FFF2-40B4-BE49-F238E27FC236}">
                <a16:creationId xmlns:a16="http://schemas.microsoft.com/office/drawing/2014/main" id="{A30D707D-A9A9-3AB9-0FFE-D48370B1635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54170" y="1043280"/>
            <a:ext cx="758193" cy="728959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A497C-7C0E-C5F6-97DC-D2443454C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527" y="1115432"/>
            <a:ext cx="2023696" cy="724967"/>
          </a:xfrm>
          <a:prstGeom prst="rect">
            <a:avLst/>
          </a:prstGeom>
        </p:spPr>
      </p:pic>
      <p:pic>
        <p:nvPicPr>
          <p:cNvPr id="9" name="Picture 8" descr="Heroku App - Hacker's favourite at Hackathon Stuttgart 2017">
            <a:extLst>
              <a:ext uri="{FF2B5EF4-FFF2-40B4-BE49-F238E27FC236}">
                <a16:creationId xmlns:a16="http://schemas.microsoft.com/office/drawing/2014/main" id="{F97574AD-5DE3-CEE7-B480-4BB144735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28518" r="22227" b="32291"/>
          <a:stretch/>
        </p:blipFill>
        <p:spPr bwMode="auto">
          <a:xfrm>
            <a:off x="7999960" y="996886"/>
            <a:ext cx="1851050" cy="6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C9413B-92BD-846B-F235-5DBDC29F5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87" y="930904"/>
            <a:ext cx="1743411" cy="876054"/>
          </a:xfrm>
          <a:prstGeom prst="rect">
            <a:avLst/>
          </a:prstGeom>
        </p:spPr>
      </p:pic>
      <p:pic>
        <p:nvPicPr>
          <p:cNvPr id="11" name="Google Shape;264;p5">
            <a:extLst>
              <a:ext uri="{FF2B5EF4-FFF2-40B4-BE49-F238E27FC236}">
                <a16:creationId xmlns:a16="http://schemas.microsoft.com/office/drawing/2014/main" id="{83B05BEB-91A2-2BE5-5ACF-C50D46E5371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4700939" y="907319"/>
            <a:ext cx="979286" cy="876054"/>
          </a:xfrm>
          <a:prstGeom prst="rect">
            <a:avLst/>
          </a:prstGeom>
          <a:ln w="0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B082B1-6635-4A72-2D00-A14C6D5B4465}"/>
              </a:ext>
            </a:extLst>
          </p:cNvPr>
          <p:cNvSpPr txBox="1"/>
          <p:nvPr/>
        </p:nvSpPr>
        <p:spPr>
          <a:xfrm>
            <a:off x="241987" y="2138718"/>
            <a:ext cx="1021233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CSV: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A comma-separated values file, which allows data to be  saved in a tabular format with a .csv extension</a:t>
            </a:r>
            <a:r>
              <a:rPr lang="en-US" sz="1800" b="0" strike="noStrike" spc="-1" dirty="0">
                <a:solidFill>
                  <a:srgbClr val="202124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</a:t>
            </a:r>
          </a:p>
          <a:p>
            <a:endParaRPr lang="en-US" sz="1800" b="0" strike="noStrike" spc="-1" dirty="0">
              <a:solidFill>
                <a:srgbClr val="20212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Spyder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Open-source IDEs which include advanced editing, code analytical tools,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IPython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console, variable explorer, plots and help icon.</a:t>
            </a:r>
          </a:p>
          <a:p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Git: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 Git repository hosting service which provides a Web-based graphical interface.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interactive dashboard and machine learning web app without any  front-end web development (html file)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Heroku: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Used to deploy web application.</a:t>
            </a:r>
          </a:p>
          <a:p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Microsoft Azure: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Infrastructure as a service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Iaas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used for cloud deployment of machine learning model.</a:t>
            </a: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IN" b="1" dirty="0"/>
          </a:p>
        </p:txBody>
      </p:sp>
      <p:pic>
        <p:nvPicPr>
          <p:cNvPr id="2" name="Picture 2" descr="How to Create a Free Azure Account Step by Step | by Daniel Rusnok | Level  Up Coding">
            <a:extLst>
              <a:ext uri="{FF2B5EF4-FFF2-40B4-BE49-F238E27FC236}">
                <a16:creationId xmlns:a16="http://schemas.microsoft.com/office/drawing/2014/main" id="{8F039875-4983-4ED8-566F-6B5F70C2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733" y="930904"/>
            <a:ext cx="1743411" cy="69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Architecture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07941B-8586-D464-DA3A-9BC556DE8845}"/>
              </a:ext>
            </a:extLst>
          </p:cNvPr>
          <p:cNvGrpSpPr/>
          <p:nvPr/>
        </p:nvGrpSpPr>
        <p:grpSpPr>
          <a:xfrm>
            <a:off x="154278" y="1102680"/>
            <a:ext cx="11883443" cy="4951070"/>
            <a:chOff x="98025" y="1102680"/>
            <a:chExt cx="11883443" cy="4951070"/>
          </a:xfrm>
        </p:grpSpPr>
        <p:sp>
          <p:nvSpPr>
            <p:cNvPr id="2" name="Google Shape;272;p6">
              <a:extLst>
                <a:ext uri="{FF2B5EF4-FFF2-40B4-BE49-F238E27FC236}">
                  <a16:creationId xmlns:a16="http://schemas.microsoft.com/office/drawing/2014/main" id="{DC737568-B110-D336-7665-027F6339B543}"/>
                </a:ext>
              </a:extLst>
            </p:cNvPr>
            <p:cNvSpPr/>
            <p:nvPr/>
          </p:nvSpPr>
          <p:spPr>
            <a:xfrm>
              <a:off x="98026" y="1349280"/>
              <a:ext cx="1728720" cy="5342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Project Objective</a:t>
              </a:r>
              <a:endParaRPr lang="en-US" sz="18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Google Shape;273;p6">
              <a:extLst>
                <a:ext uri="{FF2B5EF4-FFF2-40B4-BE49-F238E27FC236}">
                  <a16:creationId xmlns:a16="http://schemas.microsoft.com/office/drawing/2014/main" id="{3A0C3CF1-69AD-8419-D03D-E6E5641DDE71}"/>
                </a:ext>
              </a:extLst>
            </p:cNvPr>
            <p:cNvSpPr/>
            <p:nvPr/>
          </p:nvSpPr>
          <p:spPr>
            <a:xfrm>
              <a:off x="2969640" y="1417680"/>
              <a:ext cx="328680" cy="455040"/>
            </a:xfrm>
            <a:prstGeom prst="can">
              <a:avLst>
                <a:gd name="adj" fmla="val 25000"/>
              </a:avLst>
            </a:prstGeom>
            <a:solidFill>
              <a:srgbClr val="4472C4"/>
            </a:solidFill>
            <a:ln w="25560">
              <a:solidFill>
                <a:srgbClr val="31538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274;p6">
              <a:extLst>
                <a:ext uri="{FF2B5EF4-FFF2-40B4-BE49-F238E27FC236}">
                  <a16:creationId xmlns:a16="http://schemas.microsoft.com/office/drawing/2014/main" id="{1E27B263-05D6-4906-70F9-23813D8C77A5}"/>
                </a:ext>
              </a:extLst>
            </p:cNvPr>
            <p:cNvSpPr/>
            <p:nvPr/>
          </p:nvSpPr>
          <p:spPr>
            <a:xfrm>
              <a:off x="3418200" y="1417680"/>
              <a:ext cx="328680" cy="455040"/>
            </a:xfrm>
            <a:prstGeom prst="can">
              <a:avLst>
                <a:gd name="adj" fmla="val 25000"/>
              </a:avLst>
            </a:prstGeom>
            <a:solidFill>
              <a:srgbClr val="4472C4"/>
            </a:solidFill>
            <a:ln w="25560">
              <a:solidFill>
                <a:srgbClr val="31538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275;p6">
              <a:extLst>
                <a:ext uri="{FF2B5EF4-FFF2-40B4-BE49-F238E27FC236}">
                  <a16:creationId xmlns:a16="http://schemas.microsoft.com/office/drawing/2014/main" id="{C5440541-B804-3FA3-A081-FE16083872B0}"/>
                </a:ext>
              </a:extLst>
            </p:cNvPr>
            <p:cNvSpPr/>
            <p:nvPr/>
          </p:nvSpPr>
          <p:spPr>
            <a:xfrm>
              <a:off x="3171600" y="1102680"/>
              <a:ext cx="329400" cy="448200"/>
            </a:xfrm>
            <a:prstGeom prst="can">
              <a:avLst>
                <a:gd name="adj" fmla="val 25000"/>
              </a:avLst>
            </a:prstGeom>
            <a:solidFill>
              <a:srgbClr val="4472C4"/>
            </a:solidFill>
            <a:ln w="25560">
              <a:solidFill>
                <a:srgbClr val="31538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276;p6">
              <a:extLst>
                <a:ext uri="{FF2B5EF4-FFF2-40B4-BE49-F238E27FC236}">
                  <a16:creationId xmlns:a16="http://schemas.microsoft.com/office/drawing/2014/main" id="{83591B95-6528-9E0B-6E48-1124AE651CC8}"/>
                </a:ext>
              </a:extLst>
            </p:cNvPr>
            <p:cNvSpPr/>
            <p:nvPr/>
          </p:nvSpPr>
          <p:spPr>
            <a:xfrm>
              <a:off x="2667240" y="2040120"/>
              <a:ext cx="1406000" cy="4940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Data Collection</a:t>
              </a:r>
              <a:endParaRPr lang="en-US" sz="18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299;p6">
              <a:extLst>
                <a:ext uri="{FF2B5EF4-FFF2-40B4-BE49-F238E27FC236}">
                  <a16:creationId xmlns:a16="http://schemas.microsoft.com/office/drawing/2014/main" id="{C50E04D6-F58D-17C4-2BE2-E0189C2E7BB0}"/>
                </a:ext>
              </a:extLst>
            </p:cNvPr>
            <p:cNvSpPr/>
            <p:nvPr/>
          </p:nvSpPr>
          <p:spPr>
            <a:xfrm>
              <a:off x="5010480" y="1422616"/>
              <a:ext cx="2070000" cy="42228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Data Understanding</a:t>
              </a:r>
              <a:endParaRPr lang="en-US" sz="18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301;p6">
              <a:extLst>
                <a:ext uri="{FF2B5EF4-FFF2-40B4-BE49-F238E27FC236}">
                  <a16:creationId xmlns:a16="http://schemas.microsoft.com/office/drawing/2014/main" id="{8730AFFD-8E06-3980-95AC-CDA2071184ED}"/>
                </a:ext>
              </a:extLst>
            </p:cNvPr>
            <p:cNvSpPr/>
            <p:nvPr/>
          </p:nvSpPr>
          <p:spPr>
            <a:xfrm>
              <a:off x="2066760" y="1566720"/>
              <a:ext cx="600480" cy="27072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9" name="Google Shape;302;p6">
              <a:extLst>
                <a:ext uri="{FF2B5EF4-FFF2-40B4-BE49-F238E27FC236}">
                  <a16:creationId xmlns:a16="http://schemas.microsoft.com/office/drawing/2014/main" id="{32D5BEFD-CC47-18CE-58E5-22C98E353BC9}"/>
                </a:ext>
              </a:extLst>
            </p:cNvPr>
            <p:cNvSpPr/>
            <p:nvPr/>
          </p:nvSpPr>
          <p:spPr>
            <a:xfrm>
              <a:off x="4073240" y="1534520"/>
              <a:ext cx="649080" cy="27072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1" name="Google Shape;304;p6">
              <a:extLst>
                <a:ext uri="{FF2B5EF4-FFF2-40B4-BE49-F238E27FC236}">
                  <a16:creationId xmlns:a16="http://schemas.microsoft.com/office/drawing/2014/main" id="{CD3C9106-B36A-463D-96D0-BE77570B1D7C}"/>
                </a:ext>
              </a:extLst>
            </p:cNvPr>
            <p:cNvSpPr/>
            <p:nvPr/>
          </p:nvSpPr>
          <p:spPr>
            <a:xfrm>
              <a:off x="7526719" y="1578414"/>
              <a:ext cx="777921" cy="261272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60" name="Google Shape;305;p6">
              <a:extLst>
                <a:ext uri="{FF2B5EF4-FFF2-40B4-BE49-F238E27FC236}">
                  <a16:creationId xmlns:a16="http://schemas.microsoft.com/office/drawing/2014/main" id="{02E8EC7C-C522-B8E2-F922-35053E56B64F}"/>
                </a:ext>
              </a:extLst>
            </p:cNvPr>
            <p:cNvSpPr/>
            <p:nvPr/>
          </p:nvSpPr>
          <p:spPr>
            <a:xfrm>
              <a:off x="9409735" y="2542580"/>
              <a:ext cx="230049" cy="3772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560">
              <a:solidFill>
                <a:srgbClr val="31538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Google Shape;310;p6">
              <a:extLst>
                <a:ext uri="{FF2B5EF4-FFF2-40B4-BE49-F238E27FC236}">
                  <a16:creationId xmlns:a16="http://schemas.microsoft.com/office/drawing/2014/main" id="{D19B3762-B226-DFB8-44BE-16B242DC1A4B}"/>
                </a:ext>
              </a:extLst>
            </p:cNvPr>
            <p:cNvSpPr/>
            <p:nvPr/>
          </p:nvSpPr>
          <p:spPr>
            <a:xfrm>
              <a:off x="2234926" y="3995265"/>
              <a:ext cx="264147" cy="5857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560">
              <a:solidFill>
                <a:srgbClr val="31538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bject 23">
              <a:extLst>
                <a:ext uri="{FF2B5EF4-FFF2-40B4-BE49-F238E27FC236}">
                  <a16:creationId xmlns:a16="http://schemas.microsoft.com/office/drawing/2014/main" id="{1334B66E-7A95-4D6B-8670-B4DF22F1F828}"/>
                </a:ext>
              </a:extLst>
            </p:cNvPr>
            <p:cNvSpPr/>
            <p:nvPr/>
          </p:nvSpPr>
          <p:spPr>
            <a:xfrm>
              <a:off x="1936996" y="4784322"/>
              <a:ext cx="4450294" cy="1269428"/>
            </a:xfrm>
            <a:custGeom>
              <a:avLst/>
              <a:gdLst/>
              <a:ahLst/>
              <a:cxnLst/>
              <a:rect l="l" t="t" r="r" b="b"/>
              <a:pathLst>
                <a:path w="5760085" h="2075814">
                  <a:moveTo>
                    <a:pt x="0" y="0"/>
                  </a:moveTo>
                  <a:lnTo>
                    <a:pt x="5759809" y="0"/>
                  </a:lnTo>
                  <a:lnTo>
                    <a:pt x="5759809" y="2075247"/>
                  </a:lnTo>
                  <a:lnTo>
                    <a:pt x="0" y="2075247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  <a:defRPr/>
              </a:pPr>
              <a:endParaRPr sz="180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4491D3D-FB2F-E092-E30F-60A5696070B9}"/>
                </a:ext>
              </a:extLst>
            </p:cNvPr>
            <p:cNvSpPr txBox="1"/>
            <p:nvPr/>
          </p:nvSpPr>
          <p:spPr>
            <a:xfrm>
              <a:off x="3336300" y="4891383"/>
              <a:ext cx="206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Deployment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423E795-E535-4D42-B32C-38102F44F6E9}"/>
                </a:ext>
              </a:extLst>
            </p:cNvPr>
            <p:cNvSpPr txBox="1"/>
            <p:nvPr/>
          </p:nvSpPr>
          <p:spPr>
            <a:xfrm>
              <a:off x="2202046" y="5288408"/>
              <a:ext cx="17684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Application</a:t>
              </a:r>
            </a:p>
            <a:p>
              <a:r>
                <a:rPr lang="en-I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Streamlit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592942D-BC0B-00F3-0BA9-4B499669EE33}"/>
                </a:ext>
              </a:extLst>
            </p:cNvPr>
            <p:cNvSpPr txBox="1"/>
            <p:nvPr/>
          </p:nvSpPr>
          <p:spPr>
            <a:xfrm>
              <a:off x="4425700" y="5260715"/>
              <a:ext cx="194796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Deployment</a:t>
              </a:r>
            </a:p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Heroku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38F2103-9853-2211-65D7-20F78A7B01C8}"/>
                </a:ext>
              </a:extLst>
            </p:cNvPr>
            <p:cNvSpPr txBox="1"/>
            <p:nvPr/>
          </p:nvSpPr>
          <p:spPr>
            <a:xfrm>
              <a:off x="8631000" y="1187777"/>
              <a:ext cx="3350468" cy="11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  <a:r>
                <a:rPr lang="en-I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Preparation</a:t>
              </a:r>
            </a:p>
            <a:p>
              <a:endParaRPr lang="en-I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3E2DE96-6BDD-6A15-1C22-73A9E7B26D8B}"/>
                </a:ext>
              </a:extLst>
            </p:cNvPr>
            <p:cNvSpPr/>
            <p:nvPr/>
          </p:nvSpPr>
          <p:spPr>
            <a:xfrm>
              <a:off x="8710367" y="1616400"/>
              <a:ext cx="1149231" cy="5361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Auto-EDA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(DTALE)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CE9D7F7-4FEF-6CEE-7444-5F31FFEE4A05}"/>
                </a:ext>
              </a:extLst>
            </p:cNvPr>
            <p:cNvSpPr/>
            <p:nvPr/>
          </p:nvSpPr>
          <p:spPr>
            <a:xfrm>
              <a:off x="10039258" y="1715923"/>
              <a:ext cx="1881339" cy="3188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Pre-processing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1059087-64ED-DEAE-4E3A-A784B77E7517}"/>
                </a:ext>
              </a:extLst>
            </p:cNvPr>
            <p:cNvGrpSpPr/>
            <p:nvPr/>
          </p:nvGrpSpPr>
          <p:grpSpPr>
            <a:xfrm>
              <a:off x="1296963" y="2818742"/>
              <a:ext cx="9168909" cy="1036325"/>
              <a:chOff x="1427091" y="2836472"/>
              <a:chExt cx="9247695" cy="103632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BFA2ADD-E732-2168-8020-00CAD33382F2}"/>
                  </a:ext>
                </a:extLst>
              </p:cNvPr>
              <p:cNvSpPr txBox="1"/>
              <p:nvPr/>
            </p:nvSpPr>
            <p:spPr>
              <a:xfrm>
                <a:off x="1427091" y="2836472"/>
                <a:ext cx="9247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:r>
                  <a:rPr lang="en-IN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Building</a:t>
                </a:r>
              </a:p>
              <a:p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Google Shape;292;p6">
                <a:extLst>
                  <a:ext uri="{FF2B5EF4-FFF2-40B4-BE49-F238E27FC236}">
                    <a16:creationId xmlns:a16="http://schemas.microsoft.com/office/drawing/2014/main" id="{E70A8650-932E-F233-905E-9E64B6EBCB91}"/>
                  </a:ext>
                </a:extLst>
              </p:cNvPr>
              <p:cNvSpPr/>
              <p:nvPr/>
            </p:nvSpPr>
            <p:spPr>
              <a:xfrm>
                <a:off x="1920240" y="3109500"/>
                <a:ext cx="1378080" cy="639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800" strike="noStrik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</a:rPr>
                  <a:t>Model evaluation</a:t>
                </a:r>
                <a:endParaRPr lang="en-US" sz="1800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Google Shape;295;p6">
                <a:extLst>
                  <a:ext uri="{FF2B5EF4-FFF2-40B4-BE49-F238E27FC236}">
                    <a16:creationId xmlns:a16="http://schemas.microsoft.com/office/drawing/2014/main" id="{EDCE97F6-7D56-F0A7-AEB4-FA46438794AC}"/>
                  </a:ext>
                </a:extLst>
              </p:cNvPr>
              <p:cNvSpPr/>
              <p:nvPr/>
            </p:nvSpPr>
            <p:spPr>
              <a:xfrm>
                <a:off x="5172126" y="3234709"/>
                <a:ext cx="1643040" cy="61555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800" strike="noStrik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</a:rPr>
                  <a:t>Auto</a:t>
                </a:r>
                <a:r>
                  <a:rPr lang="en-US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</a:rPr>
                  <a:t>-ML</a:t>
                </a:r>
              </a:p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800" strike="noStrik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strike="noStrik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TPOT</a:t>
                </a:r>
                <a:r>
                  <a:rPr lang="en-US" sz="1800" strike="noStrik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02" name="Google Shape;296;p6">
                <a:extLst>
                  <a:ext uri="{FF2B5EF4-FFF2-40B4-BE49-F238E27FC236}">
                    <a16:creationId xmlns:a16="http://schemas.microsoft.com/office/drawing/2014/main" id="{7AC90DAB-E115-B071-A74A-779E273DA07B}"/>
                  </a:ext>
                </a:extLst>
              </p:cNvPr>
              <p:cNvSpPr/>
              <p:nvPr/>
            </p:nvSpPr>
            <p:spPr>
              <a:xfrm>
                <a:off x="8886540" y="3206904"/>
                <a:ext cx="1424520" cy="665893"/>
              </a:xfrm>
              <a:prstGeom prst="rect">
                <a:avLst/>
              </a:prstGeom>
              <a:solidFill>
                <a:schemeClr val="bg1"/>
              </a:solidFill>
              <a:ln w="25560">
                <a:solidFill>
                  <a:srgbClr val="7030A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800" strike="noStrik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Franklin Gothic"/>
                    <a:cs typeface="Times New Roman" panose="02020603050405020304" pitchFamily="18" charset="0"/>
                  </a:rPr>
                  <a:t>Model Selection</a:t>
                </a:r>
                <a:endParaRPr lang="en-US" sz="1800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3" name="Google Shape;313;p6">
              <a:extLst>
                <a:ext uri="{FF2B5EF4-FFF2-40B4-BE49-F238E27FC236}">
                  <a16:creationId xmlns:a16="http://schemas.microsoft.com/office/drawing/2014/main" id="{D833A3C8-708D-780A-E8D0-96F2DDB57175}"/>
                </a:ext>
              </a:extLst>
            </p:cNvPr>
            <p:cNvSpPr/>
            <p:nvPr/>
          </p:nvSpPr>
          <p:spPr>
            <a:xfrm>
              <a:off x="7292639" y="3346592"/>
              <a:ext cx="566695" cy="219461"/>
            </a:xfrm>
            <a:prstGeom prst="leftArrow">
              <a:avLst>
                <a:gd name="adj1" fmla="val 50000"/>
                <a:gd name="adj2" fmla="val 60447"/>
              </a:avLst>
            </a:prstGeom>
            <a:solidFill>
              <a:srgbClr val="FFFFFF"/>
            </a:solidFill>
            <a:ln w="25560">
              <a:solidFill>
                <a:srgbClr val="31538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Google Shape;313;p6">
              <a:extLst>
                <a:ext uri="{FF2B5EF4-FFF2-40B4-BE49-F238E27FC236}">
                  <a16:creationId xmlns:a16="http://schemas.microsoft.com/office/drawing/2014/main" id="{830BCD31-F025-A9A7-B9F7-42617146B1B3}"/>
                </a:ext>
              </a:extLst>
            </p:cNvPr>
            <p:cNvSpPr/>
            <p:nvPr/>
          </p:nvSpPr>
          <p:spPr>
            <a:xfrm>
              <a:off x="3789892" y="3373496"/>
              <a:ext cx="566695" cy="219461"/>
            </a:xfrm>
            <a:prstGeom prst="leftArrow">
              <a:avLst>
                <a:gd name="adj1" fmla="val 50000"/>
                <a:gd name="adj2" fmla="val 60447"/>
              </a:avLst>
            </a:prstGeom>
            <a:solidFill>
              <a:srgbClr val="FFFFFF"/>
            </a:solidFill>
            <a:ln w="25560">
              <a:solidFill>
                <a:srgbClr val="31538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Google Shape;272;p6">
              <a:extLst>
                <a:ext uri="{FF2B5EF4-FFF2-40B4-BE49-F238E27FC236}">
                  <a16:creationId xmlns:a16="http://schemas.microsoft.com/office/drawing/2014/main" id="{8EF8A56D-FCD4-84A3-6590-39BDC79C3FF5}"/>
                </a:ext>
              </a:extLst>
            </p:cNvPr>
            <p:cNvSpPr/>
            <p:nvPr/>
          </p:nvSpPr>
          <p:spPr>
            <a:xfrm>
              <a:off x="98025" y="1349280"/>
              <a:ext cx="1728720" cy="5342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Project Objective</a:t>
              </a:r>
              <a:endParaRPr lang="en-US" sz="18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301;p6">
              <a:extLst>
                <a:ext uri="{FF2B5EF4-FFF2-40B4-BE49-F238E27FC236}">
                  <a16:creationId xmlns:a16="http://schemas.microsoft.com/office/drawing/2014/main" id="{ABF2F041-0881-C61F-0309-8B3A27C1A9DE}"/>
                </a:ext>
              </a:extLst>
            </p:cNvPr>
            <p:cNvSpPr/>
            <p:nvPr/>
          </p:nvSpPr>
          <p:spPr>
            <a:xfrm>
              <a:off x="2066759" y="1564082"/>
              <a:ext cx="600480" cy="27072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24238</TotalTime>
  <Words>1690</Words>
  <Application>Microsoft Office PowerPoint</Application>
  <PresentationFormat>Widescreen</PresentationFormat>
  <Paragraphs>409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Georgia</vt:lpstr>
      <vt:lpstr>Noto Sans Symbols</vt:lpstr>
      <vt:lpstr>Times New Roman</vt:lpstr>
      <vt:lpstr>Wingdings</vt:lpstr>
      <vt:lpstr>Office Theme</vt:lpstr>
      <vt:lpstr>PowerPoint Presentation</vt:lpstr>
      <vt:lpstr>Project Leadership</vt:lpstr>
      <vt:lpstr>Team Members</vt:lpstr>
      <vt:lpstr>Contents</vt:lpstr>
      <vt:lpstr>Project Overview and Scope</vt:lpstr>
      <vt:lpstr>Project Goals</vt:lpstr>
      <vt:lpstr>CRISP-ML(Q) Methodology</vt:lpstr>
      <vt:lpstr>Technical Stacks</vt:lpstr>
      <vt:lpstr>Project Architecture</vt:lpstr>
      <vt:lpstr>Data Collection and Understanding</vt:lpstr>
      <vt:lpstr>Data  Information </vt:lpstr>
      <vt:lpstr>Data Dictionary </vt:lpstr>
      <vt:lpstr>Exploratory Data Analysis [EDA]</vt:lpstr>
      <vt:lpstr>EDA Description</vt:lpstr>
      <vt:lpstr>Missing Values Observation </vt:lpstr>
      <vt:lpstr>Data Visualization (Univariate Analysis: Histogram) </vt:lpstr>
      <vt:lpstr>Data Visualization (Univariate Analysis: Histogram) </vt:lpstr>
      <vt:lpstr>Data Visualization</vt:lpstr>
      <vt:lpstr>Data Visualization (Univariate Analysis: Boxplot) </vt:lpstr>
      <vt:lpstr>Data Visualization (Univariate Analysis: Boxplot) </vt:lpstr>
      <vt:lpstr>Data Visualization (Correlation Matrix)</vt:lpstr>
      <vt:lpstr>Model Building </vt:lpstr>
      <vt:lpstr>Model Building –  </vt:lpstr>
      <vt:lpstr>Model Evaluation – </vt:lpstr>
      <vt:lpstr>Model Deployment - Heroku</vt:lpstr>
      <vt:lpstr>Model Deployment – Microsoft Azure</vt:lpstr>
      <vt:lpstr>Screen shot of output </vt:lpstr>
      <vt:lpstr>Screen shot of output </vt:lpstr>
      <vt:lpstr>Challenges</vt:lpstr>
      <vt:lpstr>Future Scopes </vt:lpstr>
      <vt:lpstr>Queries 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PANKAJ KORI</cp:lastModifiedBy>
  <cp:revision>55</cp:revision>
  <dcterms:created xsi:type="dcterms:W3CDTF">2022-02-16T01:47:29Z</dcterms:created>
  <dcterms:modified xsi:type="dcterms:W3CDTF">2022-12-01T09:00:56Z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