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5-433F-947E-90F81AC7EBA8}"/>
              </c:ext>
            </c:extLst>
          </c:dPt>
          <c:dPt>
            <c:idx val="1"/>
            <c:bubble3D val="0"/>
            <c:explosion val="11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DC5-433F-947E-90F81AC7EBA8}"/>
              </c:ext>
            </c:extLst>
          </c:dPt>
          <c:dPt>
            <c:idx val="2"/>
            <c:bubble3D val="0"/>
            <c:explosion val="12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5-433F-947E-90F81AC7EBA8}"/>
              </c:ext>
            </c:extLst>
          </c:dPt>
          <c:dPt>
            <c:idx val="3"/>
            <c:bubble3D val="0"/>
            <c:explosion val="12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DC5-433F-947E-90F81AC7EBA8}"/>
              </c:ext>
            </c:extLst>
          </c:dPt>
          <c:dPt>
            <c:idx val="4"/>
            <c:bubble3D val="0"/>
            <c:explosion val="11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5-433F-947E-90F81AC7EBA8}"/>
              </c:ext>
            </c:extLst>
          </c:dPt>
          <c:dPt>
            <c:idx val="5"/>
            <c:bubble3D val="0"/>
            <c:explosion val="12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DC5-433F-947E-90F81AC7EBA8}"/>
              </c:ext>
            </c:extLst>
          </c:dPt>
          <c:cat>
            <c:strRef>
              <c:f>Sheet1!$A$2:$A$7</c:f>
              <c:strCache>
                <c:ptCount val="6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5분기</c:v>
                </c:pt>
                <c:pt idx="5">
                  <c:v>6분기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5-433F-947E-90F81AC7E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5-433F-947E-90F81AC7EBA8}"/>
              </c:ext>
            </c:extLst>
          </c:dPt>
          <c:dPt>
            <c:idx val="1"/>
            <c:bubble3D val="0"/>
            <c:explosion val="11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DC5-433F-947E-90F81AC7EBA8}"/>
              </c:ext>
            </c:extLst>
          </c:dPt>
          <c:dPt>
            <c:idx val="2"/>
            <c:bubble3D val="0"/>
            <c:explosion val="12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5-433F-947E-90F81AC7EBA8}"/>
              </c:ext>
            </c:extLst>
          </c:dPt>
          <c:dPt>
            <c:idx val="3"/>
            <c:bubble3D val="0"/>
            <c:explosion val="12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DC5-433F-947E-90F81AC7EBA8}"/>
              </c:ext>
            </c:extLst>
          </c:dPt>
          <c:dPt>
            <c:idx val="4"/>
            <c:bubble3D val="0"/>
            <c:explosion val="11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5-433F-947E-90F81AC7EBA8}"/>
              </c:ext>
            </c:extLst>
          </c:dPt>
          <c:cat>
            <c:strRef>
              <c:f>Sheet1!$A$2:$A$7</c:f>
              <c:strCache>
                <c:ptCount val="5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5분기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5-433F-947E-90F81AC7E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8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6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9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6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8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7FF4-D4EA-41DD-88BD-7869AD95723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BEB6-5D39-4F5B-A113-FFCA30E4A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839781" y="3950564"/>
            <a:ext cx="377765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6623" y="2064711"/>
            <a:ext cx="3333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문체부 돋음체" panose="020B0609000101010101" pitchFamily="49" charset="-127"/>
              </a:rPr>
              <a:t>Date Base </a:t>
            </a:r>
          </a:p>
          <a:p>
            <a:r>
              <a:rPr lang="en-US" altLang="ko-KR" sz="4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문체부 돋음체" panose="020B0609000101010101" pitchFamily="49" charset="-127"/>
              </a:rPr>
              <a:t>Project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530"/>
          <a:stretch/>
        </p:blipFill>
        <p:spPr>
          <a:xfrm>
            <a:off x="6750921" y="3318178"/>
            <a:ext cx="632387" cy="632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3039" y="3634372"/>
            <a:ext cx="1925527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400" dirty="0"/>
              <a:t>교통사고 분석 시스템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09630" y="6292781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j-lt"/>
              </a:rPr>
              <a:t>2022.10.17 ~ 2022.10.24</a:t>
            </a:r>
            <a:endParaRPr lang="ko-KR" alt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2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0304" y="1280396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/>
            </a:r>
            <a:br>
              <a:rPr lang="ko-KR" altLang="en-US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3.</a:t>
            </a:r>
            <a:r>
              <a:rPr lang="ko-KR" altLang="en-US" sz="1400" b="1" dirty="0">
                <a:latin typeface="+mn-ea"/>
              </a:rPr>
              <a:t> 전체 교통사고 성별 비율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05398" y="370167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psex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성별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,(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count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(psex)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/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(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count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*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trfacd_prt)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*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100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 smtClean="0">
                <a:solidFill>
                  <a:srgbClr val="448C27"/>
                </a:solidFill>
                <a:latin typeface="+mj-lt"/>
              </a:rPr>
              <a:t>남녀비율</a:t>
            </a:r>
            <a:r>
              <a:rPr lang="en-US" altLang="ko-KR" sz="1400" dirty="0" smtClean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 smtClean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trfacd_prt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GROUP BY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psex</a:t>
            </a:r>
            <a:endParaRPr lang="en-US" altLang="ko-KR" sz="1400" b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99" y="2257699"/>
            <a:ext cx="3197628" cy="9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6929" y="1392278"/>
            <a:ext cx="4836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4.</a:t>
            </a:r>
            <a:r>
              <a:rPr lang="ko-KR" altLang="en-US" sz="1400" b="1" dirty="0">
                <a:latin typeface="+mn-ea"/>
              </a:rPr>
              <a:t> 안전벨트 착용 유무에 </a:t>
            </a:r>
            <a:r>
              <a:rPr lang="ko-KR" altLang="en-US" sz="1400" b="1" dirty="0" smtClean="0">
                <a:latin typeface="+mn-ea"/>
              </a:rPr>
              <a:t>따른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부상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사망과 생존 확률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929" y="1731919"/>
            <a:ext cx="83736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pbelt, </a:t>
            </a:r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부상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사망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ko-KR" altLang="en-US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trfacd_prt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448C27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pcasualty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사망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사망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endParaRPr lang="en-US" altLang="ko-KR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사망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ko-KR" altLang="en-US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trfacd_prt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448C27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pcasualty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사망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)) </a:t>
            </a:r>
            <a:r>
              <a:rPr lang="ko-KR" altLang="en-US" sz="13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ko-KR" altLang="en-US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생존 확률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ko-KR" altLang="en-US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trfacd_prt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448C27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pcasualty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부상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ko-KR" altLang="en-US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GROUP BY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pbelt)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UNION</a:t>
            </a:r>
            <a:endParaRPr lang="en-US" altLang="ko-KR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pbelt, </a:t>
            </a:r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부상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trfacd_prt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300" dirty="0">
                <a:solidFill>
                  <a:srgbClr val="448C27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pcasualty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사망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ko-KR" altLang="en-US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사망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(pcasualty)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trfacd_prt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300" dirty="0">
                <a:solidFill>
                  <a:srgbClr val="448C27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pcasualty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사망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ko-KR" altLang="en-US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)) </a:t>
            </a:r>
            <a:r>
              <a:rPr lang="ko-KR" altLang="en-US" sz="13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300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endParaRPr lang="ko-KR" altLang="en-US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trfacd_prt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300" dirty="0">
                <a:solidFill>
                  <a:srgbClr val="448C27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pcasualty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448C27"/>
                </a:solidFill>
                <a:latin typeface="Consolas" panose="020B0609020204030204" pitchFamily="49" charset="0"/>
              </a:rPr>
              <a:t>부상</a:t>
            </a:r>
            <a:r>
              <a:rPr lang="en-US" altLang="ko-KR" sz="13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solidFill>
                  <a:srgbClr val="4B69C6"/>
                </a:solidFill>
                <a:latin typeface="Consolas" panose="020B0609020204030204" pitchFamily="49" charset="0"/>
              </a:rPr>
              <a:t>GROUP BY</a:t>
            </a:r>
            <a:r>
              <a:rPr lang="en-US" altLang="ko-KR" sz="1300" dirty="0">
                <a:solidFill>
                  <a:srgbClr val="333333"/>
                </a:solidFill>
                <a:latin typeface="Consolas" panose="020B0609020204030204" pitchFamily="49" charset="0"/>
              </a:rPr>
              <a:t> pbelt)</a:t>
            </a:r>
            <a:endParaRPr lang="en-US" altLang="ko-KR" sz="13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5594"/>
            <a:ext cx="4258869" cy="7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0304" y="1392278"/>
            <a:ext cx="295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5.</a:t>
            </a:r>
            <a:r>
              <a:rPr lang="ko-KR" altLang="en-US" sz="1400" b="1" dirty="0">
                <a:latin typeface="+mn-ea"/>
              </a:rPr>
              <a:t> 음주운전 사고와 음주 단속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86071" y="34593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333333"/>
                </a:solidFill>
              </a:rPr>
              <a:t/>
            </a:r>
            <a:br>
              <a:rPr lang="en-US" altLang="ko-KR" sz="1400" dirty="0">
                <a:solidFill>
                  <a:srgbClr val="333333"/>
                </a:solidFill>
              </a:rPr>
            </a:br>
            <a:endParaRPr lang="en-US" altLang="ko-KR" sz="1400" i="1" dirty="0" smtClean="0">
              <a:solidFill>
                <a:srgbClr val="333333"/>
              </a:solidFill>
            </a:endParaRPr>
          </a:p>
          <a:p>
            <a:r>
              <a:rPr lang="en-US" altLang="ko-KR" sz="1400" i="1" dirty="0" smtClean="0">
                <a:solidFill>
                  <a:srgbClr val="7347CA"/>
                </a:solidFill>
              </a:rPr>
              <a:t>-- </a:t>
            </a:r>
            <a:r>
              <a:rPr lang="ko-KR" altLang="en-US" sz="1400" i="1" dirty="0">
                <a:solidFill>
                  <a:srgbClr val="7347CA"/>
                </a:solidFill>
              </a:rPr>
              <a:t>음주단속을 안했을 </a:t>
            </a:r>
            <a:r>
              <a:rPr lang="ko-KR" altLang="en-US" sz="1400" i="1" dirty="0" smtClean="0">
                <a:solidFill>
                  <a:srgbClr val="7347CA"/>
                </a:solidFill>
              </a:rPr>
              <a:t>때 </a:t>
            </a:r>
            <a:r>
              <a:rPr lang="ko-KR" altLang="en-US" sz="1400" i="1" dirty="0">
                <a:solidFill>
                  <a:srgbClr val="7347CA"/>
                </a:solidFill>
              </a:rPr>
              <a:t>음주운전 사고 횟수</a:t>
            </a:r>
            <a:endParaRPr lang="ko-KR" altLang="en-US" sz="1400" dirty="0">
              <a:solidFill>
                <a:srgbClr val="333333"/>
              </a:solidFill>
            </a:endParaRPr>
          </a:p>
          <a:p>
            <a:r>
              <a:rPr lang="en-US" altLang="ko-KR" sz="1400" dirty="0">
                <a:solidFill>
                  <a:srgbClr val="4B69C6"/>
                </a:solidFill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a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dong_name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4B69C6"/>
                </a:solidFill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ko-KR" altLang="en-US" sz="1400" dirty="0">
                <a:solidFill>
                  <a:srgbClr val="448C27"/>
                </a:solidFill>
              </a:rPr>
              <a:t>동이름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en-US" altLang="ko-KR" sz="1400" dirty="0">
                <a:solidFill>
                  <a:srgbClr val="333333"/>
                </a:solidFill>
              </a:rPr>
              <a:t>,</a:t>
            </a:r>
            <a:r>
              <a:rPr lang="en-US" altLang="ko-KR" sz="1400" b="1" dirty="0">
                <a:solidFill>
                  <a:srgbClr val="AA3731"/>
                </a:solidFill>
              </a:rPr>
              <a:t>count</a:t>
            </a:r>
            <a:r>
              <a:rPr lang="en-US" altLang="ko-KR" sz="1400" dirty="0">
                <a:solidFill>
                  <a:srgbClr val="333333"/>
                </a:solidFill>
              </a:rPr>
              <a:t>(</a:t>
            </a:r>
            <a:r>
              <a:rPr lang="en-US" altLang="ko-KR" sz="1400" dirty="0">
                <a:solidFill>
                  <a:srgbClr val="777777"/>
                </a:solidFill>
              </a:rPr>
              <a:t>*</a:t>
            </a:r>
            <a:r>
              <a:rPr lang="en-US" altLang="ko-KR" sz="1400" dirty="0">
                <a:solidFill>
                  <a:srgbClr val="333333"/>
                </a:solidFill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ko-KR" altLang="en-US" sz="1400" dirty="0">
                <a:solidFill>
                  <a:srgbClr val="448C27"/>
                </a:solidFill>
              </a:rPr>
              <a:t>음주단속 안했을 때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endParaRPr lang="ko-KR" altLang="en-US" sz="1400" dirty="0">
              <a:solidFill>
                <a:srgbClr val="333333"/>
              </a:solidFill>
            </a:endParaRPr>
          </a:p>
          <a:p>
            <a:r>
              <a:rPr lang="en-US" altLang="ko-KR" sz="1400" dirty="0">
                <a:solidFill>
                  <a:srgbClr val="4B69C6"/>
                </a:solidFill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</a:rPr>
              <a:t> area_trfacd </a:t>
            </a:r>
            <a:r>
              <a:rPr lang="en-US" altLang="ko-KR" sz="1400" dirty="0">
                <a:solidFill>
                  <a:srgbClr val="4B69C6"/>
                </a:solidFill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</a:rPr>
              <a:t> a</a:t>
            </a:r>
          </a:p>
          <a:p>
            <a:r>
              <a:rPr lang="en-US" altLang="ko-KR" sz="1400" dirty="0">
                <a:solidFill>
                  <a:srgbClr val="4B69C6"/>
                </a:solidFill>
              </a:rPr>
              <a:t>INNER JOIN</a:t>
            </a:r>
            <a:r>
              <a:rPr lang="en-US" altLang="ko-KR" sz="1400" dirty="0">
                <a:solidFill>
                  <a:srgbClr val="333333"/>
                </a:solidFill>
              </a:rPr>
              <a:t> trfacd_info </a:t>
            </a:r>
            <a:r>
              <a:rPr lang="en-US" altLang="ko-KR" sz="1400" dirty="0">
                <a:solidFill>
                  <a:srgbClr val="4B69C6"/>
                </a:solidFill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</a:rPr>
              <a:t> ti</a:t>
            </a:r>
          </a:p>
          <a:p>
            <a:r>
              <a:rPr lang="en-US" altLang="ko-KR" sz="1400" dirty="0">
                <a:solidFill>
                  <a:srgbClr val="4B69C6"/>
                </a:solidFill>
              </a:rPr>
              <a:t>ON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a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=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ti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trfacd_mngno</a:t>
            </a:r>
            <a:endParaRPr lang="en-US" altLang="ko-KR" sz="1400" dirty="0">
              <a:solidFill>
                <a:srgbClr val="333333"/>
              </a:solidFill>
            </a:endParaRPr>
          </a:p>
          <a:p>
            <a:r>
              <a:rPr lang="en-US" altLang="ko-KR" sz="1400" dirty="0">
                <a:solidFill>
                  <a:srgbClr val="4B69C6"/>
                </a:solidFill>
              </a:rPr>
              <a:t>WHERE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ti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trfacd_type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=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ko-KR" altLang="en-US" sz="1400" dirty="0">
                <a:solidFill>
                  <a:srgbClr val="448C27"/>
                </a:solidFill>
              </a:rPr>
              <a:t>음주운전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ko-KR" altLang="en-US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4B69C6"/>
                </a:solidFill>
              </a:rPr>
              <a:t>AND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a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atbrtyCheck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=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en-US" altLang="ko-KR" sz="1400" dirty="0">
                <a:solidFill>
                  <a:srgbClr val="448C27"/>
                </a:solidFill>
              </a:rPr>
              <a:t>n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endParaRPr lang="en-US" altLang="ko-KR" sz="1400" dirty="0">
              <a:solidFill>
                <a:srgbClr val="333333"/>
              </a:solidFill>
            </a:endParaRPr>
          </a:p>
          <a:p>
            <a:r>
              <a:rPr lang="en-US" altLang="ko-KR" sz="1400" dirty="0">
                <a:solidFill>
                  <a:srgbClr val="4B69C6"/>
                </a:solidFill>
              </a:rPr>
              <a:t>GROUP BY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a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dong_name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endParaRPr lang="en-US" altLang="ko-KR" sz="1400" b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80" y="1860080"/>
            <a:ext cx="2265057" cy="15324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80" y="4059816"/>
            <a:ext cx="2293235" cy="191755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06959" y="194576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i="1" dirty="0">
                <a:solidFill>
                  <a:srgbClr val="7347CA"/>
                </a:solidFill>
              </a:rPr>
              <a:t>-- </a:t>
            </a:r>
            <a:r>
              <a:rPr lang="ko-KR" altLang="en-US" sz="1400" i="1" dirty="0">
                <a:solidFill>
                  <a:srgbClr val="7347CA"/>
                </a:solidFill>
              </a:rPr>
              <a:t>음주단속을 했을 때 음주 운전 사고 횟수</a:t>
            </a:r>
            <a:endParaRPr lang="ko-KR" altLang="en-US" sz="1400" dirty="0">
              <a:solidFill>
                <a:srgbClr val="333333"/>
              </a:solidFill>
            </a:endParaRPr>
          </a:p>
          <a:p>
            <a:r>
              <a:rPr lang="en-US" altLang="ko-KR" sz="1400" dirty="0">
                <a:solidFill>
                  <a:srgbClr val="4B69C6"/>
                </a:solidFill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a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dong_name</a:t>
            </a:r>
            <a:r>
              <a:rPr lang="en-US" altLang="ko-KR" sz="1400" dirty="0">
                <a:solidFill>
                  <a:srgbClr val="333333"/>
                </a:solidFill>
              </a:rPr>
              <a:t> ,</a:t>
            </a:r>
            <a:r>
              <a:rPr lang="en-US" altLang="ko-KR" sz="1400" b="1" dirty="0">
                <a:solidFill>
                  <a:srgbClr val="AA3731"/>
                </a:solidFill>
              </a:rPr>
              <a:t>count</a:t>
            </a:r>
            <a:r>
              <a:rPr lang="en-US" altLang="ko-KR" sz="1400" dirty="0">
                <a:solidFill>
                  <a:srgbClr val="333333"/>
                </a:solidFill>
              </a:rPr>
              <a:t>(</a:t>
            </a:r>
            <a:r>
              <a:rPr lang="en-US" altLang="ko-KR" sz="1400" dirty="0">
                <a:solidFill>
                  <a:srgbClr val="777777"/>
                </a:solidFill>
              </a:rPr>
              <a:t>*</a:t>
            </a:r>
            <a:r>
              <a:rPr lang="en-US" altLang="ko-KR" sz="1400" dirty="0">
                <a:solidFill>
                  <a:srgbClr val="333333"/>
                </a:solidFill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ko-KR" altLang="en-US" sz="1400" dirty="0">
                <a:solidFill>
                  <a:srgbClr val="448C27"/>
                </a:solidFill>
              </a:rPr>
              <a:t>음주단속 했을 때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endParaRPr lang="ko-KR" altLang="en-US" sz="1400" dirty="0">
              <a:solidFill>
                <a:srgbClr val="333333"/>
              </a:solidFill>
            </a:endParaRPr>
          </a:p>
          <a:p>
            <a:r>
              <a:rPr lang="en-US" altLang="ko-KR" sz="1400" dirty="0">
                <a:solidFill>
                  <a:srgbClr val="4B69C6"/>
                </a:solidFill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</a:rPr>
              <a:t> area_trfacd </a:t>
            </a:r>
            <a:r>
              <a:rPr lang="en-US" altLang="ko-KR" sz="1400" dirty="0">
                <a:solidFill>
                  <a:srgbClr val="4B69C6"/>
                </a:solidFill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</a:rPr>
              <a:t> a</a:t>
            </a:r>
          </a:p>
          <a:p>
            <a:r>
              <a:rPr lang="en-US" altLang="ko-KR" sz="1400" dirty="0">
                <a:solidFill>
                  <a:srgbClr val="4B69C6"/>
                </a:solidFill>
              </a:rPr>
              <a:t>INNER JOIN</a:t>
            </a:r>
            <a:r>
              <a:rPr lang="en-US" altLang="ko-KR" sz="1400" dirty="0">
                <a:solidFill>
                  <a:srgbClr val="333333"/>
                </a:solidFill>
              </a:rPr>
              <a:t> trfacd_info </a:t>
            </a:r>
            <a:r>
              <a:rPr lang="en-US" altLang="ko-KR" sz="1400" dirty="0">
                <a:solidFill>
                  <a:srgbClr val="4B69C6"/>
                </a:solidFill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</a:rPr>
              <a:t> ti</a:t>
            </a:r>
          </a:p>
          <a:p>
            <a:r>
              <a:rPr lang="en-US" altLang="ko-KR" sz="1400" dirty="0">
                <a:solidFill>
                  <a:srgbClr val="4B69C6"/>
                </a:solidFill>
              </a:rPr>
              <a:t>ON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a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=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ti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trfacd_mngno</a:t>
            </a:r>
            <a:endParaRPr lang="en-US" altLang="ko-KR" sz="1400" dirty="0">
              <a:solidFill>
                <a:srgbClr val="333333"/>
              </a:solidFill>
            </a:endParaRPr>
          </a:p>
          <a:p>
            <a:r>
              <a:rPr lang="en-US" altLang="ko-KR" sz="1400" dirty="0">
                <a:solidFill>
                  <a:srgbClr val="4B69C6"/>
                </a:solidFill>
              </a:rPr>
              <a:t>WHERE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ti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trfacd_type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=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ko-KR" altLang="en-US" sz="1400" dirty="0">
                <a:solidFill>
                  <a:srgbClr val="448C27"/>
                </a:solidFill>
              </a:rPr>
              <a:t>음주운전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ko-KR" altLang="en-US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4B69C6"/>
                </a:solidFill>
              </a:rPr>
              <a:t>AND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a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atbrtyCheck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=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r>
              <a:rPr lang="en-US" altLang="ko-KR" sz="1400" dirty="0">
                <a:solidFill>
                  <a:srgbClr val="448C27"/>
                </a:solidFill>
              </a:rPr>
              <a:t>y</a:t>
            </a:r>
            <a:r>
              <a:rPr lang="en-US" altLang="ko-KR" sz="1400" dirty="0">
                <a:solidFill>
                  <a:srgbClr val="777777"/>
                </a:solidFill>
              </a:rPr>
              <a:t>"</a:t>
            </a:r>
            <a:endParaRPr lang="en-US" altLang="ko-KR" sz="1400" dirty="0">
              <a:solidFill>
                <a:srgbClr val="333333"/>
              </a:solidFill>
            </a:endParaRPr>
          </a:p>
          <a:p>
            <a:r>
              <a:rPr lang="en-US" altLang="ko-KR" sz="1400" dirty="0">
                <a:solidFill>
                  <a:srgbClr val="4B69C6"/>
                </a:solidFill>
              </a:rPr>
              <a:t>GROUP BY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r>
              <a:rPr lang="en-US" altLang="ko-KR" sz="1400" dirty="0">
                <a:solidFill>
                  <a:srgbClr val="9C5D27"/>
                </a:solidFill>
              </a:rPr>
              <a:t>a</a:t>
            </a:r>
            <a:r>
              <a:rPr lang="en-US" altLang="ko-KR" sz="1400" dirty="0">
                <a:solidFill>
                  <a:srgbClr val="333333"/>
                </a:solidFill>
              </a:rPr>
              <a:t>.</a:t>
            </a:r>
            <a:r>
              <a:rPr lang="en-US" altLang="ko-KR" sz="1400" dirty="0">
                <a:solidFill>
                  <a:srgbClr val="9C5D27"/>
                </a:solidFill>
              </a:rPr>
              <a:t>dong_name</a:t>
            </a:r>
            <a:r>
              <a:rPr lang="en-US" altLang="ko-KR" sz="1400" dirty="0">
                <a:solidFill>
                  <a:srgbClr val="333333"/>
                </a:solidFill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33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0304" y="1440800"/>
            <a:ext cx="442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6.</a:t>
            </a:r>
            <a:r>
              <a:rPr lang="ko-KR" altLang="en-US" sz="1400" b="1" dirty="0">
                <a:latin typeface="+mn-ea"/>
              </a:rPr>
              <a:t> 중앙선 침범 사고 </a:t>
            </a:r>
            <a:r>
              <a:rPr lang="ko-KR" altLang="en-US" sz="1400" b="1" dirty="0" smtClean="0">
                <a:latin typeface="+mn-ea"/>
              </a:rPr>
              <a:t>발생지의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중앙 </a:t>
            </a:r>
            <a:r>
              <a:rPr lang="ko-KR" altLang="en-US" sz="1400" b="1" dirty="0">
                <a:latin typeface="+mn-ea"/>
              </a:rPr>
              <a:t>분리대 여부 확인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00304" y="5377857"/>
            <a:ext cx="7135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4B69C6"/>
                </a:solidFill>
              </a:rPr>
              <a:t>select</a:t>
            </a:r>
            <a:r>
              <a:rPr lang="en-US" altLang="ko-KR" sz="1600" dirty="0">
                <a:solidFill>
                  <a:srgbClr val="333333"/>
                </a:solidFill>
              </a:rPr>
              <a:t> </a:t>
            </a:r>
            <a:r>
              <a:rPr lang="en-US" altLang="ko-KR" sz="1600" dirty="0">
                <a:solidFill>
                  <a:srgbClr val="9C5D27"/>
                </a:solidFill>
              </a:rPr>
              <a:t>t</a:t>
            </a:r>
            <a:r>
              <a:rPr lang="en-US" altLang="ko-KR" sz="1600" dirty="0">
                <a:solidFill>
                  <a:srgbClr val="333333"/>
                </a:solidFill>
              </a:rPr>
              <a:t>.</a:t>
            </a:r>
            <a:r>
              <a:rPr lang="en-US" altLang="ko-KR" sz="1600" dirty="0">
                <a:solidFill>
                  <a:srgbClr val="9C5D27"/>
                </a:solidFill>
              </a:rPr>
              <a:t>trfacd_loc</a:t>
            </a:r>
            <a:r>
              <a:rPr lang="en-US" altLang="ko-KR" sz="1600" dirty="0">
                <a:solidFill>
                  <a:srgbClr val="333333"/>
                </a:solidFill>
              </a:rPr>
              <a:t>, </a:t>
            </a:r>
            <a:r>
              <a:rPr lang="en-US" altLang="ko-KR" sz="1600" dirty="0">
                <a:solidFill>
                  <a:srgbClr val="9C5D27"/>
                </a:solidFill>
              </a:rPr>
              <a:t>a</a:t>
            </a:r>
            <a:r>
              <a:rPr lang="en-US" altLang="ko-KR" sz="1600" dirty="0">
                <a:solidFill>
                  <a:srgbClr val="333333"/>
                </a:solidFill>
              </a:rPr>
              <a:t>.</a:t>
            </a:r>
            <a:r>
              <a:rPr lang="en-US" altLang="ko-KR" sz="1600" dirty="0">
                <a:solidFill>
                  <a:srgbClr val="9C5D27"/>
                </a:solidFill>
              </a:rPr>
              <a:t>atmiddle</a:t>
            </a:r>
            <a:endParaRPr lang="en-US" altLang="ko-KR" sz="1600" dirty="0">
              <a:solidFill>
                <a:srgbClr val="333333"/>
              </a:solidFill>
            </a:endParaRPr>
          </a:p>
          <a:p>
            <a:r>
              <a:rPr lang="en-US" altLang="ko-KR" sz="1600" dirty="0">
                <a:solidFill>
                  <a:srgbClr val="4B69C6"/>
                </a:solidFill>
              </a:rPr>
              <a:t>from</a:t>
            </a:r>
            <a:r>
              <a:rPr lang="en-US" altLang="ko-KR" sz="1600" dirty="0">
                <a:solidFill>
                  <a:srgbClr val="333333"/>
                </a:solidFill>
              </a:rPr>
              <a:t> area_trfacd </a:t>
            </a:r>
            <a:r>
              <a:rPr lang="en-US" altLang="ko-KR" sz="1600" dirty="0">
                <a:solidFill>
                  <a:srgbClr val="4B69C6"/>
                </a:solidFill>
              </a:rPr>
              <a:t>as</a:t>
            </a:r>
            <a:r>
              <a:rPr lang="en-US" altLang="ko-KR" sz="1600" dirty="0">
                <a:solidFill>
                  <a:srgbClr val="333333"/>
                </a:solidFill>
              </a:rPr>
              <a:t> a </a:t>
            </a:r>
            <a:r>
              <a:rPr lang="en-US" altLang="ko-KR" sz="1600" dirty="0">
                <a:solidFill>
                  <a:srgbClr val="4B69C6"/>
                </a:solidFill>
              </a:rPr>
              <a:t>inner join</a:t>
            </a:r>
            <a:r>
              <a:rPr lang="en-US" altLang="ko-KR" sz="1600" dirty="0">
                <a:solidFill>
                  <a:srgbClr val="333333"/>
                </a:solidFill>
              </a:rPr>
              <a:t> trfacd_info </a:t>
            </a:r>
            <a:r>
              <a:rPr lang="en-US" altLang="ko-KR" sz="1600" dirty="0">
                <a:solidFill>
                  <a:srgbClr val="4B69C6"/>
                </a:solidFill>
              </a:rPr>
              <a:t>as</a:t>
            </a:r>
            <a:r>
              <a:rPr lang="en-US" altLang="ko-KR" sz="1600" dirty="0">
                <a:solidFill>
                  <a:srgbClr val="333333"/>
                </a:solidFill>
              </a:rPr>
              <a:t> t </a:t>
            </a:r>
          </a:p>
          <a:p>
            <a:r>
              <a:rPr lang="en-US" altLang="ko-KR" sz="1600" dirty="0">
                <a:solidFill>
                  <a:srgbClr val="4B69C6"/>
                </a:solidFill>
              </a:rPr>
              <a:t>on</a:t>
            </a:r>
            <a:r>
              <a:rPr lang="en-US" altLang="ko-KR" sz="1600" dirty="0">
                <a:solidFill>
                  <a:srgbClr val="333333"/>
                </a:solidFill>
              </a:rPr>
              <a:t> </a:t>
            </a:r>
            <a:r>
              <a:rPr lang="en-US" altLang="ko-KR" sz="1600" dirty="0">
                <a:solidFill>
                  <a:srgbClr val="9C5D27"/>
                </a:solidFill>
              </a:rPr>
              <a:t>a</a:t>
            </a:r>
            <a:r>
              <a:rPr lang="en-US" altLang="ko-KR" sz="1600" dirty="0">
                <a:solidFill>
                  <a:srgbClr val="333333"/>
                </a:solidFill>
              </a:rPr>
              <a:t>.</a:t>
            </a:r>
            <a:r>
              <a:rPr lang="en-US" altLang="ko-KR" sz="1600" dirty="0">
                <a:solidFill>
                  <a:srgbClr val="9C5D27"/>
                </a:solidFill>
              </a:rPr>
              <a:t>trfacd_mngno</a:t>
            </a:r>
            <a:r>
              <a:rPr lang="en-US" altLang="ko-KR" sz="1600" dirty="0">
                <a:solidFill>
                  <a:srgbClr val="333333"/>
                </a:solidFill>
              </a:rPr>
              <a:t> </a:t>
            </a:r>
            <a:r>
              <a:rPr lang="en-US" altLang="ko-KR" sz="1600" dirty="0">
                <a:solidFill>
                  <a:srgbClr val="777777"/>
                </a:solidFill>
              </a:rPr>
              <a:t>=</a:t>
            </a:r>
            <a:r>
              <a:rPr lang="en-US" altLang="ko-KR" sz="1600" dirty="0">
                <a:solidFill>
                  <a:srgbClr val="333333"/>
                </a:solidFill>
              </a:rPr>
              <a:t> </a:t>
            </a:r>
            <a:r>
              <a:rPr lang="en-US" altLang="ko-KR" sz="1600" dirty="0">
                <a:solidFill>
                  <a:srgbClr val="9C5D27"/>
                </a:solidFill>
              </a:rPr>
              <a:t>t</a:t>
            </a:r>
            <a:r>
              <a:rPr lang="en-US" altLang="ko-KR" sz="1600" dirty="0">
                <a:solidFill>
                  <a:srgbClr val="333333"/>
                </a:solidFill>
              </a:rPr>
              <a:t>.</a:t>
            </a:r>
            <a:r>
              <a:rPr lang="en-US" altLang="ko-KR" sz="1600" dirty="0">
                <a:solidFill>
                  <a:srgbClr val="9C5D27"/>
                </a:solidFill>
              </a:rPr>
              <a:t>trfacd_mngno</a:t>
            </a:r>
            <a:r>
              <a:rPr lang="en-US" altLang="ko-KR" sz="1600" dirty="0">
                <a:solidFill>
                  <a:srgbClr val="333333"/>
                </a:solidFill>
              </a:rPr>
              <a:t> </a:t>
            </a:r>
            <a:r>
              <a:rPr lang="en-US" altLang="ko-KR" sz="1600" dirty="0">
                <a:solidFill>
                  <a:srgbClr val="4B69C6"/>
                </a:solidFill>
              </a:rPr>
              <a:t>where</a:t>
            </a:r>
            <a:r>
              <a:rPr lang="en-US" altLang="ko-KR" sz="1600" dirty="0">
                <a:solidFill>
                  <a:srgbClr val="333333"/>
                </a:solidFill>
              </a:rPr>
              <a:t> </a:t>
            </a:r>
            <a:r>
              <a:rPr lang="en-US" altLang="ko-KR" sz="1600" dirty="0">
                <a:solidFill>
                  <a:srgbClr val="9C5D27"/>
                </a:solidFill>
              </a:rPr>
              <a:t>t</a:t>
            </a:r>
            <a:r>
              <a:rPr lang="en-US" altLang="ko-KR" sz="1600" dirty="0">
                <a:solidFill>
                  <a:srgbClr val="333333"/>
                </a:solidFill>
              </a:rPr>
              <a:t>.</a:t>
            </a:r>
            <a:r>
              <a:rPr lang="en-US" altLang="ko-KR" sz="1600" dirty="0">
                <a:solidFill>
                  <a:srgbClr val="9C5D27"/>
                </a:solidFill>
              </a:rPr>
              <a:t>trfacd_type</a:t>
            </a:r>
            <a:r>
              <a:rPr lang="en-US" altLang="ko-KR" sz="1600" dirty="0">
                <a:solidFill>
                  <a:srgbClr val="333333"/>
                </a:solidFill>
              </a:rPr>
              <a:t> </a:t>
            </a:r>
            <a:r>
              <a:rPr lang="en-US" altLang="ko-KR" sz="1600" dirty="0">
                <a:solidFill>
                  <a:srgbClr val="777777"/>
                </a:solidFill>
              </a:rPr>
              <a:t>=</a:t>
            </a:r>
            <a:r>
              <a:rPr lang="en-US" altLang="ko-KR" sz="1600" dirty="0">
                <a:solidFill>
                  <a:srgbClr val="333333"/>
                </a:solidFill>
              </a:rPr>
              <a:t> </a:t>
            </a:r>
            <a:r>
              <a:rPr lang="en-US" altLang="ko-KR" sz="1600" dirty="0">
                <a:solidFill>
                  <a:srgbClr val="777777"/>
                </a:solidFill>
              </a:rPr>
              <a:t>"</a:t>
            </a:r>
            <a:r>
              <a:rPr lang="ko-KR" altLang="en-US" sz="1400" dirty="0">
                <a:solidFill>
                  <a:srgbClr val="448C27"/>
                </a:solidFill>
              </a:rPr>
              <a:t>중앙선침범</a:t>
            </a:r>
            <a:r>
              <a:rPr lang="en-US" altLang="ko-KR" sz="1600" dirty="0">
                <a:solidFill>
                  <a:srgbClr val="777777"/>
                </a:solidFill>
              </a:rPr>
              <a:t>"</a:t>
            </a:r>
            <a:endParaRPr lang="ko-KR" altLang="en-US" sz="1600" b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3" y="1930401"/>
            <a:ext cx="280098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2624" y="1414768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7.</a:t>
            </a:r>
            <a:r>
              <a:rPr lang="ko-KR" altLang="en-US" sz="1400" b="1" dirty="0">
                <a:latin typeface="+mn-ea"/>
              </a:rPr>
              <a:t> 과속 사고 발생지의 </a:t>
            </a:r>
            <a:r>
              <a:rPr lang="ko-KR" altLang="en-US" sz="1400" b="1" dirty="0" smtClean="0">
                <a:latin typeface="+mn-ea"/>
              </a:rPr>
              <a:t>과속 </a:t>
            </a:r>
            <a:r>
              <a:rPr lang="ko-KR" altLang="en-US" sz="1400" b="1" dirty="0">
                <a:latin typeface="+mn-ea"/>
              </a:rPr>
              <a:t>카메라 여부 확인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53488" y="551346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trfacd_loc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atscamera</a:t>
            </a:r>
            <a:endParaRPr lang="en-US" altLang="ko-KR" sz="14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area_trfacd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a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inner join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trfacd_info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 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on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=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where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trfacd_type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=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과속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endParaRPr lang="ko-KR" altLang="en-US" sz="1400" b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25" y="1920328"/>
            <a:ext cx="2822798" cy="34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0304" y="1409125"/>
            <a:ext cx="4543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8.</a:t>
            </a:r>
            <a:r>
              <a:rPr lang="ko-KR" altLang="en-US" sz="1400" b="1" dirty="0">
                <a:latin typeface="+mn-ea"/>
              </a:rPr>
              <a:t> 신호위반 사고 </a:t>
            </a:r>
            <a:r>
              <a:rPr lang="ko-KR" altLang="en-US" sz="1400" b="1" dirty="0" smtClean="0">
                <a:latin typeface="+mn-ea"/>
              </a:rPr>
              <a:t>발생지의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신호위반 </a:t>
            </a:r>
            <a:r>
              <a:rPr lang="ko-KR" altLang="en-US" sz="1400" b="1" dirty="0">
                <a:latin typeface="+mn-ea"/>
              </a:rPr>
              <a:t>카메라 여부 확인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00304" y="530366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trfacd_loc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atsvcamera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area_trfacd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a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inner join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trfacd_info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on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=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where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trfacd_type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=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신호위반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endParaRPr lang="ko-KR" altLang="en-US" sz="1400" b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13" y="1795991"/>
            <a:ext cx="2547659" cy="33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0304" y="1428955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9.</a:t>
            </a:r>
            <a:r>
              <a:rPr lang="ko-KR" altLang="en-US" sz="1400" b="1" dirty="0">
                <a:latin typeface="+mn-ea"/>
              </a:rPr>
              <a:t> 각 지역별 </a:t>
            </a:r>
            <a:r>
              <a:rPr lang="ko-KR" altLang="en-US" sz="1400" b="1" dirty="0" smtClean="0">
                <a:latin typeface="+mn-ea"/>
              </a:rPr>
              <a:t>교통사고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부상자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사망자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00304" y="5124040"/>
            <a:ext cx="76615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trfacd_loc,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pcasualty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,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count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sz="1400" dirty="0" err="1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 err="1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 err="1">
                <a:solidFill>
                  <a:srgbClr val="9C5D27"/>
                </a:solidFill>
                <a:latin typeface="+mj-lt"/>
              </a:rPr>
              <a:t>pcasualty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인원수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endParaRPr lang="ko-KR" altLang="en-US" sz="14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trfacd_info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a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inner join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trfacd_prt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ON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 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=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 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GROUP BY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pcasualty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 , trfacd_loc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ORDER BY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trfacd_loc</a:t>
            </a:r>
            <a:endParaRPr lang="en-US" altLang="ko-KR" sz="1400" b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26" y="1835651"/>
            <a:ext cx="2881007" cy="31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0304" y="1425322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10.</a:t>
            </a:r>
            <a:r>
              <a:rPr lang="ko-KR" altLang="en-US" sz="1400" b="1" dirty="0">
                <a:latin typeface="+mn-ea"/>
              </a:rPr>
              <a:t> 사고 다발 지역 조회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00304" y="5155397"/>
            <a:ext cx="80411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dong_name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count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*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교통사고 횟수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rgbClr val="333333"/>
                </a:solidFill>
                <a:latin typeface="+mj-lt"/>
              </a:rPr>
              <a:t> 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area_trfacd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a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INNER JOIN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trfacd_info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ON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 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=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trfacd_mngno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GROUP BY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dong_name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HAVING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 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count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a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dong_name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&gt;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20</a:t>
            </a:r>
            <a:endParaRPr lang="en-US" altLang="ko-KR" sz="1400" b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20" y="1823008"/>
            <a:ext cx="2423503" cy="32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0304" y="1425322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11.</a:t>
            </a:r>
            <a:r>
              <a:rPr lang="ko-KR" altLang="en-US" sz="1400" b="1" dirty="0">
                <a:latin typeface="+mn-ea"/>
              </a:rPr>
              <a:t> 교통사고 종류별 교통사고 건수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371899" y="4427913"/>
            <a:ext cx="79414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ti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trfacd_type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교통사고 종류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count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*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교통사고 건수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"</a:t>
            </a:r>
            <a:endParaRPr lang="ko-KR" altLang="en-US" sz="14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trfacd_status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ts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INNER JOIN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trfacd_info ti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ON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trfacd_type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=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ti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trfacd_type</a:t>
            </a:r>
            <a:endParaRPr lang="en-US" altLang="ko-KR" sz="14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GROUP BY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ti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.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trfacd_type</a:t>
            </a:r>
            <a:endParaRPr lang="en-US" altLang="ko-KR" sz="1400" b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07" y="2541790"/>
            <a:ext cx="4262980" cy="14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524000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08289" y="2975956"/>
            <a:ext cx="2073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Thank you.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9092" y="3528971"/>
            <a:ext cx="267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Thank you for coming today.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530"/>
          <a:stretch/>
        </p:blipFill>
        <p:spPr>
          <a:xfrm>
            <a:off x="7888158" y="3221859"/>
            <a:ext cx="632387" cy="63238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062451" y="3866543"/>
            <a:ext cx="3458094" cy="34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1814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목차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20806" y="843958"/>
            <a:ext cx="166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Table of contents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20869" y="2346961"/>
            <a:ext cx="330998" cy="3536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20869" y="3092336"/>
            <a:ext cx="330998" cy="3536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20869" y="3837711"/>
            <a:ext cx="330998" cy="3536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20869" y="4583086"/>
            <a:ext cx="330998" cy="3536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54625" y="2331320"/>
            <a:ext cx="230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Team Introduction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4624" y="3076695"/>
            <a:ext cx="249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Project Introduction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4624" y="381849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DB </a:t>
            </a:r>
            <a:r>
              <a:rPr lang="ko-KR" altLang="en-US" sz="2000" dirty="0">
                <a:latin typeface="+mj-ea"/>
                <a:ea typeface="+mj-ea"/>
              </a:rPr>
              <a:t>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4624" y="4567445"/>
            <a:ext cx="2455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MySQL Programing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09409" y="2442040"/>
            <a:ext cx="150870" cy="153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08253" y="3188171"/>
            <a:ext cx="150870" cy="153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08253" y="3929974"/>
            <a:ext cx="150870" cy="153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08253" y="4678921"/>
            <a:ext cx="150870" cy="153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6406" y="843957"/>
            <a:ext cx="221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Team Introduction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074181" y="2420351"/>
            <a:ext cx="0" cy="28119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020425" y="2495522"/>
            <a:ext cx="773906" cy="79824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011901" y="4920423"/>
            <a:ext cx="196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김민정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85439" y="3830268"/>
            <a:ext cx="196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김기원</a:t>
            </a:r>
            <a:endParaRPr lang="ko-KR" altLang="en-US" sz="1600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879" y="2669184"/>
            <a:ext cx="522042" cy="4403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09" y="1979626"/>
            <a:ext cx="2214563" cy="25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240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Project Introduction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2435" y="1625482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시스템 소개 </a:t>
            </a:r>
            <a:r>
              <a:rPr lang="en-US" altLang="ko-KR" b="1" dirty="0"/>
              <a:t>&amp; </a:t>
            </a:r>
            <a:r>
              <a:rPr lang="ko-KR" altLang="en-US" b="1" dirty="0"/>
              <a:t>선정 계기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23466" y="2472447"/>
            <a:ext cx="2260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onsolas" panose="020B0609020204030204" pitchFamily="49" charset="0"/>
              </a:rPr>
              <a:t>선택한 이유와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5966" y="2955728"/>
            <a:ext cx="7732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교통사고를 예방 및 방지하기 위한 단속이나 교통 정책 등 효율적으로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처리하기 위해 주제를 선정했습니다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5966" y="3656208"/>
            <a:ext cx="7938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교통사고 자료를 수집하고 </a:t>
            </a:r>
            <a:r>
              <a:rPr lang="en-US" altLang="ko-KR" sz="1200" dirty="0">
                <a:latin typeface="Consolas" panose="020B0609020204030204" pitchFamily="49" charset="0"/>
              </a:rPr>
              <a:t>DB</a:t>
            </a:r>
            <a:r>
              <a:rPr lang="ko-KR" altLang="en-US" sz="1200" dirty="0">
                <a:latin typeface="Consolas" panose="020B0609020204030204" pitchFamily="49" charset="0"/>
              </a:rPr>
              <a:t>를 구축 및 분석하고 교통사고 분석정보를 제공하여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단속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atin typeface="Consolas" panose="020B0609020204030204" pitchFamily="49" charset="0"/>
              </a:rPr>
              <a:t>교통안전 시설물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교통안전 정책 등 교통사고를 사전에 예방 및 안전을 강화하는 것이 목표입니다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5966" y="5220554"/>
            <a:ext cx="7142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교통사고가 발생한 지역의 단속카메라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atin typeface="Consolas" panose="020B0609020204030204" pitchFamily="49" charset="0"/>
              </a:rPr>
              <a:t>음주단속 등을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분석하여 사고지역에 필요한 부분을 파악할 수 있도록 했습니다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latin typeface="Consolas" panose="020B0609020204030204" pitchFamily="49" charset="0"/>
              </a:rPr>
              <a:t>음주운전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atin typeface="Consolas" panose="020B0609020204030204" pitchFamily="49" charset="0"/>
              </a:rPr>
              <a:t>과속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atin typeface="Consolas" panose="020B0609020204030204" pitchFamily="49" charset="0"/>
              </a:rPr>
              <a:t>중앙선 침범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atin typeface="Consolas" panose="020B0609020204030204" pitchFamily="49" charset="0"/>
              </a:rPr>
              <a:t>신호위반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5966" y="4761711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시스템 소개</a:t>
            </a:r>
          </a:p>
        </p:txBody>
      </p:sp>
    </p:spTree>
    <p:extLst>
      <p:ext uri="{BB962C8B-B14F-4D97-AF65-F5344CB8AC3E}">
        <p14:creationId xmlns:p14="http://schemas.microsoft.com/office/powerpoint/2010/main" val="38715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3" y="847653"/>
            <a:ext cx="273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Date Base Introduction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45839" y="5530737"/>
            <a:ext cx="752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교통사고 현황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교통사고 당사자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교통사고 관리 정보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지역구 정보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지역구별 교통사고 정보</a:t>
            </a:r>
          </a:p>
          <a:p>
            <a:r>
              <a:rPr lang="ko-KR" altLang="en-US" sz="1200" dirty="0">
                <a:latin typeface="+mn-ea"/>
              </a:rPr>
              <a:t>총 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개의 테이블로 구성했습니다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59125" y="1577534"/>
            <a:ext cx="5834959" cy="370293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r="3615" b="3309"/>
          <a:stretch/>
        </p:blipFill>
        <p:spPr>
          <a:xfrm>
            <a:off x="4043551" y="1683345"/>
            <a:ext cx="4335678" cy="35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/>
          <p:nvPr>
            <p:extLst/>
          </p:nvPr>
        </p:nvGraphicFramePr>
        <p:xfrm>
          <a:off x="4041423" y="2774018"/>
          <a:ext cx="4109155" cy="2487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3" y="861815"/>
            <a:ext cx="263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MySQL Programing(1)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25439" y="3746777"/>
            <a:ext cx="1854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/>
              <a:t>MySQL(1)</a:t>
            </a:r>
            <a:endParaRPr lang="en-US" altLang="ko-KR" sz="1500" b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787054" y="2774019"/>
            <a:ext cx="223346" cy="235189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05262" y="2777193"/>
            <a:ext cx="540328" cy="0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06203" y="2743855"/>
            <a:ext cx="66675" cy="66675"/>
          </a:xfrm>
          <a:prstGeom prst="rect">
            <a:avLst/>
          </a:prstGeom>
          <a:solidFill>
            <a:srgbClr val="9A99FF"/>
          </a:solidFill>
          <a:ln>
            <a:solidFill>
              <a:srgbClr val="9A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5146723" y="2774019"/>
            <a:ext cx="248492" cy="235189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06395" y="2774018"/>
            <a:ext cx="540328" cy="0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569024" y="2740680"/>
            <a:ext cx="66675" cy="66675"/>
          </a:xfrm>
          <a:prstGeom prst="rect">
            <a:avLst/>
          </a:prstGeom>
          <a:solidFill>
            <a:srgbClr val="FF99CB"/>
          </a:solidFill>
          <a:ln>
            <a:solidFill>
              <a:srgbClr val="FF9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4319785" y="4064000"/>
            <a:ext cx="565150" cy="0"/>
          </a:xfrm>
          <a:prstGeom prst="line">
            <a:avLst/>
          </a:prstGeom>
          <a:ln w="9525">
            <a:solidFill>
              <a:srgbClr val="FF9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06374" y="4064000"/>
            <a:ext cx="565150" cy="0"/>
          </a:xfrm>
          <a:prstGeom prst="line">
            <a:avLst/>
          </a:prstGeom>
          <a:ln w="9525">
            <a:solidFill>
              <a:srgbClr val="CCF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288579" y="4030663"/>
            <a:ext cx="66675" cy="66675"/>
          </a:xfrm>
          <a:prstGeom prst="rect">
            <a:avLst/>
          </a:prstGeom>
          <a:solidFill>
            <a:srgbClr val="FF999A"/>
          </a:solidFill>
          <a:ln>
            <a:solidFill>
              <a:srgbClr val="FF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47386" y="4030662"/>
            <a:ext cx="66675" cy="66675"/>
          </a:xfrm>
          <a:prstGeom prst="rect">
            <a:avLst/>
          </a:prstGeom>
          <a:solidFill>
            <a:srgbClr val="CCFF9A"/>
          </a:solidFill>
          <a:ln>
            <a:solidFill>
              <a:srgbClr val="CCF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5153023" y="5010386"/>
            <a:ext cx="223346" cy="235189"/>
          </a:xfrm>
          <a:prstGeom prst="line">
            <a:avLst/>
          </a:prstGeom>
          <a:ln w="9525">
            <a:solidFill>
              <a:srgbClr val="FFC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6764829" y="5030229"/>
            <a:ext cx="248492" cy="235189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005262" y="5261452"/>
            <a:ext cx="540328" cy="0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506203" y="5228114"/>
            <a:ext cx="66675" cy="66675"/>
          </a:xfrm>
          <a:prstGeom prst="rect">
            <a:avLst/>
          </a:prstGeom>
          <a:solidFill>
            <a:srgbClr val="FEFF99"/>
          </a:solidFill>
          <a:ln>
            <a:solidFill>
              <a:srgbClr val="FE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4615920" y="5248749"/>
            <a:ext cx="540328" cy="0"/>
          </a:xfrm>
          <a:prstGeom prst="line">
            <a:avLst/>
          </a:prstGeom>
          <a:ln w="9525">
            <a:solidFill>
              <a:srgbClr val="FFC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578549" y="5215411"/>
            <a:ext cx="66675" cy="66675"/>
          </a:xfrm>
          <a:prstGeom prst="rect">
            <a:avLst/>
          </a:prstGeom>
          <a:solidFill>
            <a:srgbClr val="FFCC9A"/>
          </a:solidFill>
          <a:ln>
            <a:solidFill>
              <a:srgbClr val="FFC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14887" y="2419301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1.</a:t>
            </a:r>
            <a:r>
              <a:rPr lang="ko-KR" altLang="en-US" sz="1400" b="1" dirty="0">
                <a:latin typeface="+mn-ea"/>
              </a:rPr>
              <a:t>전체 교통사고 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부상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사망 비율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0508" y="396661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4.</a:t>
            </a:r>
            <a:r>
              <a:rPr lang="ko-KR" altLang="en-US" sz="1400" b="1" dirty="0">
                <a:latin typeface="+mn-ea"/>
              </a:rPr>
              <a:t> 안전벨트 착용 유무에 따른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</a:t>
            </a:r>
            <a:r>
              <a:rPr lang="ko-KR" altLang="en-US" sz="1400" b="1" dirty="0">
                <a:latin typeface="+mn-ea"/>
              </a:rPr>
              <a:t> 부상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사망과 생존 확률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04397" y="5148590"/>
            <a:ext cx="295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5.</a:t>
            </a:r>
            <a:r>
              <a:rPr lang="ko-KR" altLang="en-US" sz="1400" b="1" dirty="0">
                <a:latin typeface="+mn-ea"/>
              </a:rPr>
              <a:t> 음주운전 사고와 음주 단속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13509" y="260084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2.</a:t>
            </a:r>
            <a:r>
              <a:rPr lang="ko-KR" altLang="en-US" sz="1400" b="1" dirty="0">
                <a:latin typeface="+mn-ea"/>
              </a:rPr>
              <a:t> 각 교통사고 별 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부상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사망 비율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8648" y="3694391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/>
            </a:r>
            <a:br>
              <a:rPr lang="ko-KR" altLang="en-US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3.</a:t>
            </a:r>
            <a:r>
              <a:rPr lang="ko-KR" altLang="en-US" sz="1400" b="1" dirty="0">
                <a:latin typeface="+mn-ea"/>
              </a:rPr>
              <a:t> 전체 교통사고 성별 비율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41744" y="5120023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6.</a:t>
            </a:r>
            <a:r>
              <a:rPr lang="ko-KR" altLang="en-US" sz="1400" b="1" dirty="0">
                <a:latin typeface="+mn-ea"/>
              </a:rPr>
              <a:t> 중앙선 침범 사고 발생지의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</a:t>
            </a:r>
            <a:r>
              <a:rPr lang="ko-KR" altLang="en-US" sz="1400" b="1" dirty="0">
                <a:latin typeface="+mn-ea"/>
              </a:rPr>
              <a:t>중앙 분리대 여부 확인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24711" y="6110968"/>
            <a:ext cx="7855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기본적인 교통사고 비율과 교통사고 종류와 교통사고 단속의 상관관계를 분석 했습니다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/>
          <p:nvPr>
            <p:extLst/>
          </p:nvPr>
        </p:nvGraphicFramePr>
        <p:xfrm>
          <a:off x="4041423" y="2774018"/>
          <a:ext cx="4109155" cy="2487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3" y="861815"/>
            <a:ext cx="263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MySQL Programing(2)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67252" y="3746777"/>
            <a:ext cx="1854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/>
              <a:t>MySQL(2)</a:t>
            </a:r>
            <a:endParaRPr lang="en-US" altLang="ko-KR" sz="1500" b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787054" y="2774019"/>
            <a:ext cx="223346" cy="235189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05262" y="2777193"/>
            <a:ext cx="540328" cy="0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06203" y="2743855"/>
            <a:ext cx="66675" cy="66675"/>
          </a:xfrm>
          <a:prstGeom prst="rect">
            <a:avLst/>
          </a:prstGeom>
          <a:solidFill>
            <a:srgbClr val="9A99FF"/>
          </a:solidFill>
          <a:ln>
            <a:solidFill>
              <a:srgbClr val="9A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5146723" y="2774019"/>
            <a:ext cx="248492" cy="235189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06395" y="2774018"/>
            <a:ext cx="540328" cy="0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569024" y="2740680"/>
            <a:ext cx="66675" cy="66675"/>
          </a:xfrm>
          <a:prstGeom prst="rect">
            <a:avLst/>
          </a:prstGeom>
          <a:solidFill>
            <a:srgbClr val="FF99CB"/>
          </a:solidFill>
          <a:ln>
            <a:solidFill>
              <a:srgbClr val="FF9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4362439" y="4356395"/>
            <a:ext cx="565150" cy="0"/>
          </a:xfrm>
          <a:prstGeom prst="line">
            <a:avLst/>
          </a:prstGeom>
          <a:ln w="9525">
            <a:solidFill>
              <a:srgbClr val="FF9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290302" y="4269997"/>
            <a:ext cx="565150" cy="0"/>
          </a:xfrm>
          <a:prstGeom prst="line">
            <a:avLst/>
          </a:prstGeom>
          <a:ln w="9525">
            <a:solidFill>
              <a:srgbClr val="CCF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331233" y="4323058"/>
            <a:ext cx="66675" cy="66675"/>
          </a:xfrm>
          <a:prstGeom prst="rect">
            <a:avLst/>
          </a:prstGeom>
          <a:solidFill>
            <a:srgbClr val="FF999A"/>
          </a:solidFill>
          <a:ln>
            <a:solidFill>
              <a:srgbClr val="FF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31314" y="4236659"/>
            <a:ext cx="66675" cy="66675"/>
          </a:xfrm>
          <a:prstGeom prst="rect">
            <a:avLst/>
          </a:prstGeom>
          <a:solidFill>
            <a:srgbClr val="CCFF9A"/>
          </a:solidFill>
          <a:ln>
            <a:solidFill>
              <a:srgbClr val="CCF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H="1" flipV="1">
            <a:off x="6276457" y="5211780"/>
            <a:ext cx="248492" cy="235189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516890" y="5443003"/>
            <a:ext cx="540328" cy="0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017831" y="5409665"/>
            <a:ext cx="66675" cy="66675"/>
          </a:xfrm>
          <a:prstGeom prst="rect">
            <a:avLst/>
          </a:prstGeom>
          <a:solidFill>
            <a:srgbClr val="FEFF99"/>
          </a:solidFill>
          <a:ln>
            <a:solidFill>
              <a:srgbClr val="FE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17546" y="2412278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7.</a:t>
            </a:r>
            <a:r>
              <a:rPr lang="ko-KR" altLang="en-US" sz="1400" b="1" dirty="0">
                <a:latin typeface="+mn-ea"/>
              </a:rPr>
              <a:t> 과속 사고 발생지의 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과속 카메라 여부 확인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8246" y="4216759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9.</a:t>
            </a:r>
            <a:r>
              <a:rPr lang="ko-KR" altLang="en-US" sz="1400" b="1" dirty="0">
                <a:latin typeface="+mn-ea"/>
              </a:rPr>
              <a:t> 각 지역별 교통사고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</a:t>
            </a:r>
            <a:r>
              <a:rPr lang="ko-KR" altLang="en-US" sz="1400" b="1" dirty="0">
                <a:latin typeface="+mn-ea"/>
              </a:rPr>
              <a:t> 부상자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사망자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38274" y="5372457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11.</a:t>
            </a:r>
            <a:r>
              <a:rPr lang="ko-KR" altLang="en-US" sz="1400" b="1" dirty="0">
                <a:latin typeface="+mn-ea"/>
              </a:rPr>
              <a:t> 교통사고 종류별 교통사고 건수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34086" y="2588500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8.</a:t>
            </a:r>
            <a:r>
              <a:rPr lang="ko-KR" altLang="en-US" sz="1400" b="1" dirty="0">
                <a:latin typeface="+mn-ea"/>
              </a:rPr>
              <a:t> 신호위반 사고 발생지의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   신호위반 카메라 여부 확인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22153" y="4116107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10.</a:t>
            </a:r>
            <a:r>
              <a:rPr lang="ko-KR" altLang="en-US" sz="1400" b="1" dirty="0">
                <a:latin typeface="+mn-ea"/>
              </a:rPr>
              <a:t> 사고 다발 지역 조회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24711" y="6110726"/>
            <a:ext cx="7855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기본적인 교통사고 비율과 교통사고 종류와 교통사고 단속의 상관관계를 분석 했습니다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1263" y="1487977"/>
            <a:ext cx="314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1.</a:t>
            </a:r>
            <a:r>
              <a:rPr lang="ko-KR" altLang="en-US" sz="1400" b="1" dirty="0">
                <a:latin typeface="+mn-ea"/>
              </a:rPr>
              <a:t>전체 교통사고 </a:t>
            </a:r>
            <a:r>
              <a:rPr lang="ko-KR" altLang="en-US" sz="1400" b="1" dirty="0" smtClean="0">
                <a:latin typeface="+mn-ea"/>
              </a:rPr>
              <a:t>부상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사망 비율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1263" y="4248339"/>
            <a:ext cx="8484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format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sum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(injury)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/</a:t>
            </a:r>
            <a:r>
              <a:rPr lang="en-US" altLang="ko-KR" sz="1400" b="1" dirty="0" smtClean="0">
                <a:solidFill>
                  <a:srgbClr val="AA3731"/>
                </a:solidFill>
                <a:latin typeface="+mj-lt"/>
              </a:rPr>
              <a:t>sum</a:t>
            </a:r>
            <a:r>
              <a:rPr lang="en-US" altLang="ko-KR" sz="1400" dirty="0" smtClean="0">
                <a:solidFill>
                  <a:srgbClr val="333333"/>
                </a:solidFill>
                <a:latin typeface="+mj-lt"/>
              </a:rPr>
              <a:t>(injury </a:t>
            </a:r>
            <a:r>
              <a:rPr lang="en-US" altLang="ko-KR" sz="1400" dirty="0" smtClean="0">
                <a:solidFill>
                  <a:srgbClr val="777777"/>
                </a:solidFill>
                <a:latin typeface="+mj-lt"/>
              </a:rPr>
              <a:t>+ </a:t>
            </a:r>
            <a:r>
              <a:rPr lang="en-US" altLang="ko-KR" sz="1400" dirty="0" smtClean="0">
                <a:solidFill>
                  <a:srgbClr val="333333"/>
                </a:solidFill>
                <a:latin typeface="+mj-lt"/>
              </a:rPr>
              <a:t>dead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*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100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1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'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부상자 비율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'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 </a:t>
            </a:r>
          </a:p>
          <a:p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format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sum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(dead)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/</a:t>
            </a:r>
            <a:r>
              <a:rPr lang="en-US" altLang="ko-KR" sz="1400" b="1" dirty="0" smtClean="0">
                <a:solidFill>
                  <a:srgbClr val="AA3731"/>
                </a:solidFill>
                <a:latin typeface="+mj-lt"/>
              </a:rPr>
              <a:t>sum</a:t>
            </a:r>
            <a:r>
              <a:rPr lang="en-US" altLang="ko-KR" sz="1400" dirty="0" smtClean="0">
                <a:solidFill>
                  <a:srgbClr val="333333"/>
                </a:solidFill>
                <a:latin typeface="+mj-lt"/>
              </a:rPr>
              <a:t>(injury </a:t>
            </a:r>
            <a:r>
              <a:rPr lang="en-US" altLang="ko-KR" sz="1400" dirty="0" smtClean="0">
                <a:solidFill>
                  <a:srgbClr val="777777"/>
                </a:solidFill>
                <a:latin typeface="+mj-lt"/>
              </a:rPr>
              <a:t>+ </a:t>
            </a:r>
            <a:r>
              <a:rPr lang="en-US" altLang="ko-KR" sz="1400" dirty="0" smtClean="0">
                <a:solidFill>
                  <a:srgbClr val="333333"/>
                </a:solidFill>
                <a:latin typeface="+mj-lt"/>
              </a:rPr>
              <a:t>dead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*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100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1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'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사망자 비율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'</a:t>
            </a:r>
            <a:r>
              <a:rPr lang="ko-KR" altLang="en-US" sz="1400" dirty="0">
                <a:solidFill>
                  <a:srgbClr val="333333"/>
                </a:solidFill>
                <a:latin typeface="+mj-lt"/>
              </a:rPr>
              <a:t> </a:t>
            </a: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trfacd_status</a:t>
            </a:r>
            <a:endParaRPr lang="en-US" altLang="ko-KR" sz="1400" b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98" y="2644656"/>
            <a:ext cx="4712788" cy="8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2400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05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37413" y="374073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7414" y="847653"/>
            <a:ext cx="17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MySQL Query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681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471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0304" y="1487977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2.</a:t>
            </a:r>
            <a:r>
              <a:rPr lang="ko-KR" altLang="en-US" sz="1400" b="1" dirty="0">
                <a:latin typeface="+mn-ea"/>
              </a:rPr>
              <a:t> 각 교통사고 별 </a:t>
            </a:r>
            <a:r>
              <a:rPr lang="ko-KR" altLang="en-US" sz="1400" b="1" dirty="0" smtClean="0">
                <a:latin typeface="+mn-ea"/>
              </a:rPr>
              <a:t>부상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사망 비율 </a:t>
            </a:r>
            <a:r>
              <a:rPr lang="en-US" altLang="ko-KR" sz="1400" b="1" dirty="0">
                <a:latin typeface="+mn-ea"/>
              </a:rPr>
              <a:t>SQL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00304" y="4056140"/>
            <a:ext cx="7226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SELECT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trfacd_type, </a:t>
            </a:r>
          </a:p>
          <a:p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format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sum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(injury)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/</a:t>
            </a:r>
            <a:r>
              <a:rPr lang="en-US" altLang="ko-KR" sz="1400" b="1" dirty="0" smtClean="0">
                <a:solidFill>
                  <a:srgbClr val="AA3731"/>
                </a:solidFill>
                <a:latin typeface="+mj-lt"/>
              </a:rPr>
              <a:t>sum</a:t>
            </a:r>
            <a:r>
              <a:rPr lang="en-US" altLang="ko-KR" sz="1400" dirty="0" smtClean="0">
                <a:solidFill>
                  <a:srgbClr val="333333"/>
                </a:solidFill>
                <a:latin typeface="+mj-lt"/>
              </a:rPr>
              <a:t>(injury </a:t>
            </a:r>
            <a:r>
              <a:rPr lang="en-US" altLang="ko-KR" sz="1400" dirty="0" smtClean="0">
                <a:solidFill>
                  <a:srgbClr val="777777"/>
                </a:solidFill>
                <a:latin typeface="+mj-lt"/>
              </a:rPr>
              <a:t>+ </a:t>
            </a:r>
            <a:r>
              <a:rPr lang="en-US" altLang="ko-KR" sz="1400" dirty="0" smtClean="0">
                <a:solidFill>
                  <a:srgbClr val="333333"/>
                </a:solidFill>
                <a:latin typeface="+mj-lt"/>
              </a:rPr>
              <a:t>dead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*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100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1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'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부상자 비율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'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 </a:t>
            </a:r>
          </a:p>
          <a:p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format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sz="1400" b="1" dirty="0">
                <a:solidFill>
                  <a:srgbClr val="AA3731"/>
                </a:solidFill>
                <a:latin typeface="+mj-lt"/>
              </a:rPr>
              <a:t>sum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(dead)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/</a:t>
            </a:r>
            <a:r>
              <a:rPr lang="en-US" altLang="ko-KR" sz="1400" b="1" dirty="0" smtClean="0">
                <a:solidFill>
                  <a:srgbClr val="AA3731"/>
                </a:solidFill>
                <a:latin typeface="+mj-lt"/>
              </a:rPr>
              <a:t>sum</a:t>
            </a:r>
            <a:r>
              <a:rPr lang="en-US" altLang="ko-KR" sz="1400" dirty="0" smtClean="0">
                <a:solidFill>
                  <a:srgbClr val="333333"/>
                </a:solidFill>
                <a:latin typeface="+mj-lt"/>
              </a:rPr>
              <a:t>(injury </a:t>
            </a:r>
            <a:r>
              <a:rPr lang="en-US" altLang="ko-KR" sz="1400" dirty="0" smtClean="0">
                <a:solidFill>
                  <a:srgbClr val="777777"/>
                </a:solidFill>
                <a:latin typeface="+mj-lt"/>
              </a:rPr>
              <a:t>+ </a:t>
            </a:r>
            <a:r>
              <a:rPr lang="en-US" altLang="ko-KR" sz="1400" dirty="0" smtClean="0">
                <a:solidFill>
                  <a:srgbClr val="333333"/>
                </a:solidFill>
                <a:latin typeface="+mj-lt"/>
              </a:rPr>
              <a:t>dead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*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100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,</a:t>
            </a:r>
            <a:r>
              <a:rPr lang="en-US" altLang="ko-KR" sz="1400" dirty="0">
                <a:solidFill>
                  <a:srgbClr val="9C5D27"/>
                </a:solidFill>
                <a:latin typeface="+mj-lt"/>
              </a:rPr>
              <a:t>1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)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AS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'</a:t>
            </a:r>
            <a:r>
              <a:rPr lang="ko-KR" altLang="en-US" sz="1400" dirty="0">
                <a:solidFill>
                  <a:srgbClr val="448C27"/>
                </a:solidFill>
                <a:latin typeface="+mj-lt"/>
              </a:rPr>
              <a:t>사망자 비율</a:t>
            </a:r>
            <a:r>
              <a:rPr lang="en-US" altLang="ko-KR" sz="1400" dirty="0">
                <a:solidFill>
                  <a:srgbClr val="777777"/>
                </a:solidFill>
                <a:latin typeface="+mj-lt"/>
              </a:rPr>
              <a:t>'</a:t>
            </a:r>
            <a:endParaRPr lang="ko-KR" altLang="en-US" sz="14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FROM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trfacd_status </a:t>
            </a:r>
            <a:r>
              <a:rPr lang="en-US" altLang="ko-KR" sz="1400" dirty="0">
                <a:solidFill>
                  <a:srgbClr val="4B69C6"/>
                </a:solidFill>
                <a:latin typeface="+mj-lt"/>
              </a:rPr>
              <a:t>GROUP BY</a:t>
            </a: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trfacd_type</a:t>
            </a:r>
            <a:endParaRPr lang="en-US" altLang="ko-KR" sz="1400" b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6" y="2325008"/>
            <a:ext cx="4375772" cy="12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848</Words>
  <Application>Microsoft Office PowerPoint</Application>
  <PresentationFormat>와이드스크린</PresentationFormat>
  <Paragraphs>160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문체부 돋음체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dw-009</dc:creator>
  <cp:lastModifiedBy>dw-009</cp:lastModifiedBy>
  <cp:revision>9</cp:revision>
  <dcterms:created xsi:type="dcterms:W3CDTF">2022-10-25T09:46:39Z</dcterms:created>
  <dcterms:modified xsi:type="dcterms:W3CDTF">2022-10-26T09:24:07Z</dcterms:modified>
</cp:coreProperties>
</file>