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slideViewPr>
    <p:cSldViewPr>
      <p:cViewPr>
        <p:scale>
          <a:sx n="0" d="0"/>
          <a:sy n="0" d="0"/>
        </p:scale>
        <p:origin x="0" y="0"/>
      </p:cViewPr>
    </p:cSldViewPr>
  </p:slide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tableStyles" Target="tableStyles.xml"/><Relationship Id="rId49" Type="http://schemas.openxmlformats.org/officeDocument/2006/relationships/presProps" Target="presProps.xml"/><Relationship Id="rId50" Type="http://schemas.openxmlformats.org/officeDocument/2006/relationships/viewProps" Target="viewProps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2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21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2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2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2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30" name="Straight Connector 31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89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0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1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2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3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4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5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6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97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8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algn="r" indent="0" marL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</a:fld>
            <a:endParaRPr dirty="0" lang="en-US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</a:fld>
            <a:endParaRPr dirty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5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</a:fld>
            <a:endParaRPr dirty="0" lang="en-US"/>
          </a:p>
        </p:txBody>
      </p:sp>
      <p:sp>
        <p:nvSpPr>
          <p:cNvPr id="10487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</a:fld>
            <a:endParaRPr dirty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indent="0" marL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4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</a:fld>
            <a:endParaRPr dirty="0" lang="en-US"/>
          </a:p>
        </p:txBody>
      </p:sp>
      <p:sp>
        <p:nvSpPr>
          <p:cNvPr id="10486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</a:fld>
            <a:endParaRPr dirty="0" lang="en-US"/>
          </a:p>
        </p:txBody>
      </p:sp>
      <p:sp>
        <p:nvSpPr>
          <p:cNvPr id="1048668" name="TextBox 19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69" name="TextBox 21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dirty="0"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8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</a:fld>
            <a:endParaRPr dirty="0" lang="en-US"/>
          </a:p>
        </p:txBody>
      </p:sp>
      <p:sp>
        <p:nvSpPr>
          <p:cNvPr id="10486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</a:fld>
            <a:endParaRPr dirty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4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5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</a:fld>
            <a:endParaRPr dirty="0" lang="en-US"/>
          </a:p>
        </p:txBody>
      </p:sp>
      <p:sp>
        <p:nvSpPr>
          <p:cNvPr id="104867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7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</a:fld>
            <a:endParaRPr dirty="0" lang="en-US"/>
          </a:p>
        </p:txBody>
      </p:sp>
      <p:sp>
        <p:nvSpPr>
          <p:cNvPr id="1048679" name="TextBox 23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80" name="TextBox 24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9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accent1"/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0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</a:fld>
            <a:endParaRPr dirty="0" lang="en-US"/>
          </a:p>
        </p:txBody>
      </p:sp>
      <p:sp>
        <p:nvSpPr>
          <p:cNvPr id="10487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</a:fld>
            <a:endParaRPr dirty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4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C6B4A9-1611-4792-9094-5F34BCA07E0B}" type="datetimeFigureOut">
              <a:rPr dirty="0" lang="en-US"/>
            </a:fld>
            <a:endParaRPr dirty="0" lang="en-US"/>
          </a:p>
        </p:txBody>
      </p:sp>
      <p:sp>
        <p:nvSpPr>
          <p:cNvPr id="10486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9333C77-0158-454C-844F-B7AB9BD7DAD4}" type="slidenum">
              <a:rPr dirty="0" lang="en-US"/>
            </a:fld>
            <a:endParaRPr dirty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anchor="ctr"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</a:fld>
            <a:endParaRPr dirty="0" lang="en-US"/>
          </a:p>
        </p:txBody>
      </p:sp>
      <p:sp>
        <p:nvSpPr>
          <p:cNvPr id="10486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</a:fld>
            <a:endParaRPr dirty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</a:fld>
            <a:endParaRPr dirty="0" lang="en-US"/>
          </a:p>
        </p:txBody>
      </p:sp>
      <p:sp>
        <p:nvSpPr>
          <p:cNvPr id="10486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</a:fld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2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algn="l" indent="0" marL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</a:fld>
            <a:endParaRPr dirty="0" lang="en-US"/>
          </a:p>
        </p:txBody>
      </p:sp>
      <p:sp>
        <p:nvSpPr>
          <p:cNvPr id="10486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</a:fld>
            <a:endParaRPr dirty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B712588-04B1-427B-82EE-E8DB90309F08}" type="datetimeFigureOut">
              <a:rPr dirty="0" lang="en-US"/>
            </a:fld>
            <a:endParaRPr dirty="0" lang="en-US"/>
          </a:p>
        </p:txBody>
      </p:sp>
      <p:sp>
        <p:nvSpPr>
          <p:cNvPr id="104869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9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FF9F0C5-380F-41C2-899A-BAC0F0927E16}" type="slidenum">
              <a:rPr dirty="0" lang="en-US"/>
            </a:fld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5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6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4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8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4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</a:fld>
            <a:endParaRPr dirty="0" lang="en-US"/>
          </a:p>
        </p:txBody>
      </p:sp>
      <p:sp>
        <p:nvSpPr>
          <p:cNvPr id="104865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5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</a:fld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</a:fld>
            <a:endParaRPr dirty="0" lang="en-US"/>
          </a:p>
        </p:txBody>
      </p:sp>
      <p:sp>
        <p:nvSpPr>
          <p:cNvPr id="104870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0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</a:fld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</a:fld>
            <a:endParaRPr dirty="0" lang="en-US"/>
          </a:p>
        </p:txBody>
      </p:sp>
      <p:sp>
        <p:nvSpPr>
          <p:cNvPr id="104867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7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</a:fld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7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8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indent="0" marL="0">
              <a:buNone/>
              <a:defRPr sz="1400"/>
            </a:lvl1pPr>
            <a:lvl2pPr indent="0" marL="457063">
              <a:buNone/>
              <a:defRPr sz="1400"/>
            </a:lvl2pPr>
            <a:lvl3pPr indent="0" marL="914126">
              <a:buNone/>
              <a:defRPr sz="1200"/>
            </a:lvl3pPr>
            <a:lvl4pPr indent="0" marL="1371189">
              <a:buNone/>
              <a:defRPr sz="1000"/>
            </a:lvl4pPr>
            <a:lvl5pPr indent="0" marL="1828251">
              <a:buNone/>
              <a:defRPr sz="1000"/>
            </a:lvl5pPr>
            <a:lvl6pPr indent="0" marL="2285314">
              <a:buNone/>
              <a:defRPr sz="1000"/>
            </a:lvl6pPr>
            <a:lvl7pPr indent="0" marL="2742377">
              <a:buNone/>
              <a:defRPr sz="1000"/>
            </a:lvl7pPr>
            <a:lvl8pPr indent="0" marL="3199440">
              <a:buNone/>
              <a:defRPr sz="1000"/>
            </a:lvl8pPr>
            <a:lvl9pPr indent="0" marL="3656503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2A54C80-263E-416B-A8E0-580EDEADCBDC}" type="datetimeFigureOut">
              <a:rPr dirty="0" lang="en-US"/>
            </a:fld>
            <a:endParaRPr dirty="0" lang="en-US"/>
          </a:p>
        </p:txBody>
      </p:sp>
      <p:sp>
        <p:nvSpPr>
          <p:cNvPr id="104869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9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9954A3-9DFD-4C44-94BA-B95130A3BA1C}" type="slidenum">
              <a:rPr dirty="0" lang="en-US"/>
            </a:fld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</a:fld>
            <a:endParaRPr dirty="0" lang="en-US"/>
          </a:p>
        </p:txBody>
      </p:sp>
      <p:sp>
        <p:nvSpPr>
          <p:cNvPr id="10487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</a:fld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28" name="Straight Connector 19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7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3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84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5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dirty="0" lang="en-US"/>
            </a:fld>
            <a:endParaRPr dirty="0" lang="en-US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dirty="0" lang="en-US"/>
            </a:fld>
            <a:endParaRPr dirty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eaLnBrk="1" hangingPunct="1" latinLnBrk="0" rtl="0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jpeg"/><Relationship Id="rId3" Type="http://schemas.openxmlformats.org/officeDocument/2006/relationships/slideLayout" Target="../slideLayouts/slideLayout2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jpeg"/><Relationship Id="rId3" Type="http://schemas.openxmlformats.org/officeDocument/2006/relationships/slideLayout" Target="../slideLayouts/slideLayout2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jpeg"/><Relationship Id="rId3" Type="http://schemas.openxmlformats.org/officeDocument/2006/relationships/slideLayout" Target="../slideLayouts/slideLayout2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image" Target="../media/image22.jpeg"/><Relationship Id="rId3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image" Target="../media/image24.jpeg"/><Relationship Id="rId3" Type="http://schemas.openxmlformats.org/officeDocument/2006/relationships/slideLayout" Target="../slideLayouts/slideLayout2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image" Target="../media/image27.jpeg"/><Relationship Id="rId3" Type="http://schemas.openxmlformats.org/officeDocument/2006/relationships/slideLayout" Target="../slideLayouts/slideLayout2.xml"/></Relationships>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image" Target="../media/image31.jpeg"/><Relationship Id="rId3" Type="http://schemas.openxmlformats.org/officeDocument/2006/relationships/slideLayout" Target="../slideLayouts/slideLayout2.xml"/></Relationships>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image" Target="../media/image34.jpeg"/><Relationship Id="rId3" Type="http://schemas.openxmlformats.org/officeDocument/2006/relationships/slideLayout" Target="../slideLayouts/slideLayout2.xml"/></Relationships>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image" Target="../media/image37.jpeg"/><Relationship Id="rId2" Type="http://schemas.openxmlformats.org/officeDocument/2006/relationships/image" Target="../media/image38.jpeg"/><Relationship Id="rId3" Type="http://schemas.openxmlformats.org/officeDocument/2006/relationships/image" Target="../media/image39.jpeg"/><Relationship Id="rId4" Type="http://schemas.openxmlformats.org/officeDocument/2006/relationships/slideLayout" Target="../slideLayouts/slideLayout2.xml"/></Relationships>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image" Target="../media/image40.jpe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ctrTitle"/>
          </p:nvPr>
        </p:nvSpPr>
        <p:spPr>
          <a:xfrm>
            <a:off x="754771" y="1628389"/>
            <a:ext cx="7766936" cy="2336336"/>
          </a:xfrm>
        </p:spPr>
        <p:txBody>
          <a:bodyPr/>
          <a:p>
            <a:r>
              <a:rPr dirty="0" sz="6000" i="1" lang="en-IN">
                <a:solidFill>
                  <a:srgbClr val="002060"/>
                </a:solidFill>
                <a:latin typeface="Algerian" pitchFamily="82" charset="0"/>
              </a:rPr>
              <a:t>Comprehensive</a:t>
            </a:r>
            <a:r>
              <a:rPr altLang="en-IN" dirty="0" sz="6000" i="1" lang="en-US">
                <a:solidFill>
                  <a:srgbClr val="002060"/>
                </a:solidFill>
                <a:latin typeface="Algerian" pitchFamily="82" charset="0"/>
              </a:rPr>
              <a:t> </a:t>
            </a:r>
            <a:r>
              <a:rPr dirty="0" sz="6000" i="1" lang="en-IN">
                <a:solidFill>
                  <a:srgbClr val="002060"/>
                </a:solidFill>
                <a:latin typeface="Algerian" pitchFamily="82" charset="0"/>
              </a:rPr>
              <a:t>Digital Marketing</a:t>
            </a:r>
            <a:br>
              <a:rPr dirty="0" lang="en-IN"/>
            </a:br>
            <a:r>
              <a:rPr dirty="0" sz="4400" lang="en-IN">
                <a:solidFill>
                  <a:srgbClr val="FF0000"/>
                </a:solidFill>
                <a:latin typeface="Algerian" pitchFamily="82" charset="0"/>
              </a:rPr>
              <a:t> Project phase 2 </a:t>
            </a:r>
            <a:endParaRPr dirty="0" sz="4400" lang="en-US">
              <a:solidFill>
                <a:srgbClr val="FF0000"/>
              </a:solidFill>
              <a:latin typeface="Algerian" pitchFamily="82" charset="0"/>
            </a:endParaRPr>
          </a:p>
        </p:txBody>
      </p:sp>
      <p:sp>
        <p:nvSpPr>
          <p:cNvPr id="1048603" name="Subtitle 2"/>
          <p:cNvSpPr>
            <a:spLocks noGrp="1"/>
          </p:cNvSpPr>
          <p:nvPr>
            <p:ph type="subTitle" idx="1"/>
          </p:nvPr>
        </p:nvSpPr>
        <p:spPr>
          <a:xfrm>
            <a:off x="4375547" y="3964725"/>
            <a:ext cx="4898456" cy="1964531"/>
          </a:xfrm>
        </p:spPr>
        <p:txBody>
          <a:bodyPr>
            <a:noAutofit/>
          </a:bodyPr>
          <a:p>
            <a:r>
              <a:rPr dirty="0" lang="en-IN">
                <a:solidFill>
                  <a:srgbClr val="7030A0"/>
                </a:solidFill>
              </a:rPr>
              <a:t>TEAM ID :-</a:t>
            </a:r>
            <a:r>
              <a:rPr dirty="0" lang="en-IN">
                <a:solidFill>
                  <a:schemeClr val="accent5"/>
                </a:solidFill>
              </a:rPr>
              <a:t> </a:t>
            </a:r>
            <a:r>
              <a:rPr dirty="0" lang="en-IN">
                <a:solidFill>
                  <a:schemeClr val="accent2">
                    <a:lumMod val="50000"/>
                  </a:schemeClr>
                </a:solidFill>
              </a:rPr>
              <a:t>LTVIP2023TMID10382</a:t>
            </a:r>
          </a:p>
          <a:p>
            <a:r>
              <a:rPr dirty="0" lang="en-IN">
                <a:solidFill>
                  <a:srgbClr val="7030A0"/>
                </a:solidFill>
              </a:rPr>
              <a:t>TEAM LEADER :-</a:t>
            </a:r>
            <a:r>
              <a:rPr dirty="0" lang="en-IN">
                <a:solidFill>
                  <a:schemeClr val="accent5"/>
                </a:solidFill>
              </a:rPr>
              <a:t> </a:t>
            </a:r>
            <a:r>
              <a:rPr dirty="0" lang="en-IN">
                <a:solidFill>
                  <a:srgbClr val="002060"/>
                </a:solidFill>
              </a:rPr>
              <a:t>KORIKANA SIRISHA</a:t>
            </a:r>
            <a:r>
              <a:rPr dirty="0" lang="en-IN">
                <a:solidFill>
                  <a:schemeClr val="accent5"/>
                </a:solidFill>
              </a:rPr>
              <a:t> </a:t>
            </a:r>
          </a:p>
          <a:p>
            <a:r>
              <a:rPr dirty="0" lang="en-IN">
                <a:solidFill>
                  <a:srgbClr val="7030A0"/>
                </a:solidFill>
              </a:rPr>
              <a:t>TEAM MEMBERS :-</a:t>
            </a:r>
            <a:r>
              <a:rPr dirty="0" lang="en-IN">
                <a:solidFill>
                  <a:schemeClr val="accent5"/>
                </a:solidFill>
              </a:rPr>
              <a:t>KONADA JOSHNA</a:t>
            </a:r>
          </a:p>
          <a:p>
            <a:r>
              <a:rPr dirty="0" lang="en-IN">
                <a:solidFill>
                  <a:schemeClr val="accent5"/>
                </a:solidFill>
              </a:rPr>
              <a:t>KONDAGORRI MADHURI</a:t>
            </a:r>
          </a:p>
          <a:p>
            <a:r>
              <a:rPr dirty="0" lang="en-IN">
                <a:solidFill>
                  <a:schemeClr val="accent5"/>
                </a:solidFill>
              </a:rPr>
              <a:t>KONDALA DEVI</a:t>
            </a:r>
          </a:p>
          <a:p>
            <a:r>
              <a:rPr dirty="0" lang="en-IN">
                <a:solidFill>
                  <a:schemeClr val="accent5"/>
                </a:solidFill>
              </a:rPr>
              <a:t>KUNA SOWJANYA </a:t>
            </a:r>
            <a:endParaRPr dirty="0" lang="en-US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dirty="0" lang="en-IN">
                <a:solidFill>
                  <a:srgbClr val="0070C0"/>
                </a:solidFill>
                <a:latin typeface="Castellar" panose="020A0402060406010301" pitchFamily="18" charset="0"/>
              </a:rPr>
              <a:t>    </a:t>
            </a:r>
            <a:r>
              <a:rPr dirty="0" lang="en-US">
                <a:solidFill>
                  <a:srgbClr val="0070C0"/>
                </a:solidFill>
                <a:latin typeface="Castellar" panose="020A0402060406010301" pitchFamily="18" charset="0"/>
              </a:rPr>
              <a:t>Smart Goals and KPI </a:t>
            </a:r>
            <a:r>
              <a:rPr dirty="0" lang="en-US">
                <a:solidFill>
                  <a:srgbClr val="0070C0"/>
                </a:solidFill>
                <a:latin typeface="Castellar" panose="020A0402060406010301" pitchFamily="18" charset="0"/>
              </a:rPr>
              <a:t>of</a:t>
            </a:r>
            <a:r>
              <a:rPr dirty="0" lang="en-IN">
                <a:solidFill>
                  <a:srgbClr val="0070C0"/>
                </a:solidFill>
                <a:latin typeface="Castellar" panose="020A0402060406010301" pitchFamily="18" charset="0"/>
              </a:rPr>
              <a:t>  </a:t>
            </a:r>
            <a:r>
              <a:rPr dirty="0" lang="en-US">
                <a:solidFill>
                  <a:srgbClr val="0070C0"/>
                </a:solidFill>
                <a:latin typeface="Castellar" panose="020A0402060406010301" pitchFamily="18" charset="0"/>
              </a:rPr>
              <a:t>Britannia Brand</a:t>
            </a:r>
            <a:endParaRPr altLang="en-US" lang="zh-CN"/>
          </a:p>
        </p:txBody>
      </p:sp>
      <p:sp>
        <p:nvSpPr>
          <p:cNvPr id="1048622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Autofit/>
          </a:bodyPr>
          <a:p>
            <a:r>
              <a:rPr dirty="0" sz="1400" lang="en-US"/>
              <a:t>The five SMART goals and their corresponding KPIs for the Britannia brand:</a:t>
            </a:r>
            <a:endParaRPr dirty="0" sz="1400" lang="en-IN"/>
          </a:p>
          <a:p>
            <a:r>
              <a:rPr dirty="0" sz="1400" lang="en-US"/>
              <a:t>1.Goal: Increase Market Share</a:t>
            </a:r>
            <a:endParaRPr dirty="0" sz="1400" lang="en-IN"/>
          </a:p>
          <a:p>
            <a:r>
              <a:rPr dirty="0" sz="1400" lang="en-US"/>
              <a:t>KPIs: Market Share Percentage, Growth in Market Share, Customer Acquisition Rate</a:t>
            </a:r>
            <a:endParaRPr dirty="0" sz="1400" lang="en-IN"/>
          </a:p>
          <a:p>
            <a:r>
              <a:rPr dirty="0" sz="1400" lang="en-US"/>
              <a:t>2.Goal: Enhance Brand Awareness</a:t>
            </a:r>
            <a:endParaRPr dirty="0" sz="1400" lang="en-IN"/>
          </a:p>
          <a:p>
            <a:r>
              <a:rPr dirty="0" sz="1400" lang="en-US"/>
              <a:t>KPIs: Brand Awareness Score, Website Traffic and Engagement, Social Media Reach and Engagement</a:t>
            </a:r>
            <a:endParaRPr dirty="0" sz="1400" lang="en-IN"/>
          </a:p>
          <a:p>
            <a:r>
              <a:rPr dirty="0" sz="1400" lang="en-US"/>
              <a:t>3.Goal: Improve Customer Satisfaction</a:t>
            </a:r>
            <a:endParaRPr dirty="0" sz="1400" lang="en-IN"/>
          </a:p>
          <a:p>
            <a:r>
              <a:rPr dirty="0" sz="1400" lang="en-US"/>
              <a:t>KPIs: Customer Satisfaction Scores (CSAT), Net Promoter Score (NPS), Customer Retention Rate</a:t>
            </a:r>
            <a:endParaRPr dirty="0" sz="1400" lang="en-IN"/>
          </a:p>
          <a:p>
            <a:r>
              <a:rPr dirty="0" sz="1400" lang="en-US"/>
              <a:t>4.Goal: Expand Product Line</a:t>
            </a:r>
            <a:endParaRPr dirty="0" sz="1400" lang="en-IN"/>
          </a:p>
          <a:p>
            <a:r>
              <a:rPr dirty="0" sz="1400" lang="en-US"/>
              <a:t>KPIs: Number of New Product Lines Introduced, Sales Revenue from New Product Lines, Customer Adoption Rate for New Products</a:t>
            </a:r>
            <a:endParaRPr dirty="0" sz="1400" lang="en-IN"/>
          </a:p>
          <a:p>
            <a:r>
              <a:rPr dirty="0" sz="1400" lang="en-US"/>
              <a:t>5.Goal: Improve Sustainability Practices</a:t>
            </a:r>
            <a:endParaRPr dirty="0" sz="1400" lang="en-IN"/>
          </a:p>
          <a:p>
            <a:r>
              <a:rPr dirty="0" sz="1400" lang="en-US"/>
              <a:t>KPIs: Carbon Emission Reduction Percentage, Sustainable Packaging Usage Percentage, Waste Reduction Percentage.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lang="en-IN"/>
              <a:t>   </a:t>
            </a:r>
            <a:r>
              <a:rPr b="1" dirty="0" sz="4900" i="1" lang="en-US">
                <a:solidFill>
                  <a:srgbClr val="FF0000"/>
                </a:solidFill>
                <a:latin typeface="Baguet Script" pitchFamily="2" charset="0"/>
              </a:rPr>
              <a:t>Buyer's/ Audience's </a:t>
            </a:r>
            <a:r>
              <a:rPr b="1" dirty="0" sz="4900" i="1" lang="en-US">
                <a:solidFill>
                  <a:srgbClr val="FF0000"/>
                </a:solidFill>
                <a:latin typeface="Baguet Script" pitchFamily="2" charset="0"/>
              </a:rPr>
              <a:t>P</a:t>
            </a:r>
            <a:r>
              <a:rPr b="1" dirty="0" sz="4900" i="1" lang="en-US">
                <a:solidFill>
                  <a:srgbClr val="FF0000"/>
                </a:solidFill>
                <a:latin typeface="Baguet Script" pitchFamily="2" charset="0"/>
              </a:rPr>
              <a:t>ersona</a:t>
            </a:r>
            <a:endParaRPr altLang="en-US" lang="zh-CN"/>
          </a:p>
        </p:txBody>
      </p:sp>
      <p:pic>
        <p:nvPicPr>
          <p:cNvPr id="2097155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428750" y="1796257"/>
            <a:ext cx="7470599" cy="3131344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Content Placeholder 2"/>
          <p:cNvSpPr>
            <a:spLocks noGrp="1"/>
          </p:cNvSpPr>
          <p:nvPr>
            <p:ph idx="1"/>
          </p:nvPr>
        </p:nvSpPr>
        <p:spPr>
          <a:xfrm>
            <a:off x="677334" y="926241"/>
            <a:ext cx="8596668" cy="5005518"/>
          </a:xfrm>
        </p:spPr>
        <p:txBody>
          <a:bodyPr>
            <a:normAutofit fontScale="94444" lnSpcReduction="20000"/>
          </a:bodyPr>
          <a:p>
            <a:r>
              <a:rPr dirty="0" sz="2800" lang="en-US"/>
              <a:t>The target audience for the Britannia brand encompasses a diverse group of consumers. This includes: </a:t>
            </a:r>
            <a:endParaRPr dirty="0" sz="2800" lang="en-IN"/>
          </a:p>
          <a:p>
            <a:r>
              <a:rPr dirty="0" sz="2800" lang="en-US"/>
              <a:t>1. Age Group </a:t>
            </a:r>
            <a:endParaRPr dirty="0" sz="2800" lang="en-IN"/>
          </a:p>
          <a:p>
            <a:r>
              <a:rPr dirty="0" sz="2800" lang="en-US"/>
              <a:t>2. Demographics</a:t>
            </a:r>
            <a:endParaRPr dirty="0" sz="2800" lang="en-IN"/>
          </a:p>
          <a:p>
            <a:r>
              <a:rPr dirty="0" sz="2800" lang="en-US"/>
              <a:t> 3. Psychographics </a:t>
            </a:r>
            <a:endParaRPr dirty="0" sz="2800" lang="en-IN"/>
          </a:p>
          <a:p>
            <a:r>
              <a:rPr dirty="0" sz="2800" lang="en-US"/>
              <a:t>4. Behaviors</a:t>
            </a:r>
            <a:endParaRPr dirty="0" sz="2800" lang="en-IN"/>
          </a:p>
          <a:p>
            <a:r>
              <a:rPr dirty="0" sz="2800" lang="en-US"/>
              <a:t> 5. Interests </a:t>
            </a:r>
            <a:endParaRPr dirty="0" sz="2800" lang="en-IN"/>
          </a:p>
          <a:p>
            <a:pPr indent="0" marL="0">
              <a:buNone/>
            </a:pPr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Content Placeholder 2"/>
          <p:cNvSpPr>
            <a:spLocks noGrp="1"/>
          </p:cNvSpPr>
          <p:nvPr>
            <p:ph idx="1"/>
          </p:nvPr>
        </p:nvSpPr>
        <p:spPr>
          <a:xfrm>
            <a:off x="802349" y="696121"/>
            <a:ext cx="8596668" cy="3880773"/>
          </a:xfrm>
        </p:spPr>
        <p:txBody>
          <a:bodyPr>
            <a:noAutofit/>
          </a:bodyPr>
          <a:p>
            <a:r>
              <a:rPr b="1" dirty="0" sz="2000" lang="en-US"/>
              <a:t>1. Age Group:</a:t>
            </a:r>
            <a:endParaRPr b="1" dirty="0" sz="2000" lang="en-IN"/>
          </a:p>
          <a:p>
            <a:r>
              <a:rPr dirty="0" sz="2000" lang="en-US"/>
              <a:t>* Primary focus on children, adolescents, and young adults (5-35 years old).</a:t>
            </a:r>
            <a:endParaRPr dirty="0" sz="2000" lang="en-IN"/>
          </a:p>
          <a:p>
            <a:r>
              <a:rPr dirty="0" sz="2000" lang="en-US"/>
              <a:t>* Secondary appeal to older adults seeking trusted, nostalgic brands.</a:t>
            </a:r>
            <a:endParaRPr dirty="0" sz="2000" lang="en-IN"/>
          </a:p>
          <a:p>
            <a:r>
              <a:rPr b="1" dirty="0" sz="2000" lang="en-US"/>
              <a:t>2. Demographics:</a:t>
            </a:r>
            <a:endParaRPr b="1" dirty="0" sz="2000" lang="en-IN"/>
          </a:p>
          <a:p>
            <a:r>
              <a:rPr dirty="0" sz="2000" lang="en-US"/>
              <a:t>* </a:t>
            </a:r>
            <a:r>
              <a:rPr dirty="0" sz="2000" lang="en-US">
                <a:solidFill>
                  <a:schemeClr val="accent6"/>
                </a:solidFill>
              </a:rPr>
              <a:t>Gender:</a:t>
            </a:r>
            <a:r>
              <a:rPr dirty="0" sz="2000" lang="en-US"/>
              <a:t> Both male and female.</a:t>
            </a:r>
            <a:endParaRPr dirty="0" sz="2000" lang="en-IN"/>
          </a:p>
          <a:p>
            <a:r>
              <a:rPr dirty="0" sz="2000" lang="en-US"/>
              <a:t>* </a:t>
            </a:r>
            <a:r>
              <a:rPr dirty="0" sz="2000" lang="en-US">
                <a:solidFill>
                  <a:schemeClr val="accent2"/>
                </a:solidFill>
              </a:rPr>
              <a:t>Income:</a:t>
            </a:r>
            <a:r>
              <a:rPr dirty="0" sz="2000" lang="en-US"/>
              <a:t> Middle to upper-middle class, with some products catering to a broader range.</a:t>
            </a:r>
            <a:endParaRPr dirty="0" sz="2000" lang="en-IN"/>
          </a:p>
          <a:p>
            <a:r>
              <a:rPr b="1" dirty="0" sz="2000" lang="en-US"/>
              <a:t>3. Psychographics:</a:t>
            </a:r>
            <a:endParaRPr b="1" dirty="0" sz="2000" lang="en-IN"/>
          </a:p>
          <a:p>
            <a:r>
              <a:rPr dirty="0" sz="2000" lang="en-US"/>
              <a:t>* </a:t>
            </a:r>
            <a:r>
              <a:rPr dirty="0" sz="2000" lang="en-US">
                <a:solidFill>
                  <a:schemeClr val="accent5"/>
                </a:solidFill>
              </a:rPr>
              <a:t>Lifestyle:</a:t>
            </a:r>
            <a:r>
              <a:rPr dirty="0" sz="2000" lang="en-US"/>
              <a:t> Individuals with active, dynamic lifestyles, seeking quick and convenient snack solutions.</a:t>
            </a:r>
            <a:endParaRPr dirty="0" sz="2000" lang="en-IN"/>
          </a:p>
          <a:p>
            <a:r>
              <a:rPr dirty="0" sz="2000" lang="en-US"/>
              <a:t>* </a:t>
            </a:r>
            <a:r>
              <a:rPr dirty="0" sz="2000" lang="en-US">
                <a:solidFill>
                  <a:schemeClr val="accent4"/>
                </a:solidFill>
              </a:rPr>
              <a:t>Values: </a:t>
            </a:r>
            <a:r>
              <a:rPr dirty="0" sz="2000" lang="en-US"/>
              <a:t>Those who appreciate quality, trust, and reliability in their food choices.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Content Placeholder 2"/>
          <p:cNvSpPr>
            <a:spLocks noGrp="1"/>
          </p:cNvSpPr>
          <p:nvPr>
            <p:ph idx="1"/>
          </p:nvPr>
        </p:nvSpPr>
        <p:spPr>
          <a:xfrm>
            <a:off x="659475" y="1303339"/>
            <a:ext cx="8596668" cy="3880773"/>
          </a:xfrm>
        </p:spPr>
        <p:txBody>
          <a:bodyPr>
            <a:noAutofit/>
          </a:bodyPr>
          <a:p>
            <a:r>
              <a:rPr b="1" dirty="0" sz="2400" lang="en-IN"/>
              <a:t>4.Behaviors</a:t>
            </a:r>
            <a:r>
              <a:rPr b="1" dirty="0" sz="2400" lang="en-US"/>
              <a:t>:</a:t>
            </a:r>
            <a:endParaRPr b="1" dirty="0" sz="2400" lang="en-IN"/>
          </a:p>
          <a:p>
            <a:r>
              <a:rPr dirty="0" sz="2400" lang="en-IN">
                <a:solidFill>
                  <a:srgbClr val="0070C0"/>
                </a:solidFill>
              </a:rPr>
              <a:t>* </a:t>
            </a:r>
            <a:r>
              <a:rPr dirty="0" sz="2400" lang="en-US">
                <a:solidFill>
                  <a:srgbClr val="0070C0"/>
                </a:solidFill>
              </a:rPr>
              <a:t>Brand Loyalty: </a:t>
            </a:r>
            <a:r>
              <a:rPr dirty="0" sz="2400" lang="en-US"/>
              <a:t>Customers who value brand reputation and have a history of purchasing Britannia products.</a:t>
            </a:r>
            <a:endParaRPr dirty="0" sz="2400" lang="en-IN"/>
          </a:p>
          <a:p>
            <a:r>
              <a:rPr dirty="0" sz="2400" lang="en-IN">
                <a:solidFill>
                  <a:schemeClr val="accent4">
                    <a:lumMod val="50000"/>
                  </a:schemeClr>
                </a:solidFill>
              </a:rPr>
              <a:t>* </a:t>
            </a:r>
            <a:r>
              <a:rPr dirty="0" sz="2400" lang="en-US">
                <a:solidFill>
                  <a:schemeClr val="accent4">
                    <a:lumMod val="50000"/>
                  </a:schemeClr>
                </a:solidFill>
              </a:rPr>
              <a:t>Impulse Buyers: </a:t>
            </a:r>
            <a:r>
              <a:rPr dirty="0" sz="2400" lang="en-US"/>
              <a:t>Products designed to cater to impulse purchases in supermarkets and convenience stores</a:t>
            </a:r>
            <a:r>
              <a:rPr dirty="0" sz="2400" lang="en-IN"/>
              <a:t>.</a:t>
            </a:r>
          </a:p>
          <a:p>
            <a:r>
              <a:rPr b="1" dirty="0" sz="2400" lang="en-IN"/>
              <a:t>5. Interests:</a:t>
            </a:r>
          </a:p>
          <a:p>
            <a:r>
              <a:rPr dirty="0" sz="2400" lang="en-IN"/>
              <a:t>Nutritional value, convenience, and versatility in breakfast choices. </a:t>
            </a:r>
          </a:p>
          <a:p>
            <a:r>
              <a:rPr dirty="0" sz="2400" lang="en-IN"/>
              <a:t>Taste, convenience, affordability, and variety in snacking options.</a:t>
            </a:r>
            <a:endParaRPr dirty="0" sz="2400"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lang="en-IN"/>
              <a:t>       </a:t>
            </a:r>
            <a:r>
              <a:rPr b="1" dirty="0" sz="6000" i="1" lang="en-US">
                <a:solidFill>
                  <a:schemeClr val="tx1"/>
                </a:solidFill>
                <a:latin typeface="Brush Script MT" panose="03060802040406070304" pitchFamily="66" charset="0"/>
              </a:rPr>
              <a:t>Competitor Analysis</a:t>
            </a:r>
          </a:p>
        </p:txBody>
      </p:sp>
      <p:pic>
        <p:nvPicPr>
          <p:cNvPr id="2097156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938372" y="1930400"/>
            <a:ext cx="6526971" cy="4111625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07219" y="625078"/>
            <a:ext cx="9036844" cy="5197078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17922" y="589359"/>
            <a:ext cx="9108281" cy="5625704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b="1" dirty="0" sz="4800" i="1" lang="en-US">
                <a:solidFill>
                  <a:srgbClr val="0070C0"/>
                </a:solidFill>
                <a:latin typeface="Castellar" panose="020A0402060406010301" pitchFamily="18" charset="0"/>
              </a:rPr>
              <a:t>Part 2: SEO &amp; Keyword Research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Content Placeholder 6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67953" y="839391"/>
            <a:ext cx="8626078" cy="5197078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i="1" lang="en-IN"/>
              <a:t>         </a:t>
            </a:r>
            <a:r>
              <a:rPr b="1" dirty="0" i="1" lang="en-IN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b="1" dirty="0" sz="6600" i="1" lang="en-IN">
                <a:solidFill>
                  <a:schemeClr val="accent5">
                    <a:lumMod val="75000"/>
                  </a:schemeClr>
                </a:solidFill>
                <a:latin typeface="Brush Script MT" panose="03060802040406070304" pitchFamily="66" charset="0"/>
                <a:ea typeface="Castellar" panose="02000000000000000000" pitchFamily="2" charset="0"/>
              </a:rPr>
              <a:t>Brand :-</a:t>
            </a:r>
            <a:r>
              <a:rPr b="1" dirty="0" sz="6600" i="1" lang="en-IN">
                <a:solidFill>
                  <a:srgbClr val="002060"/>
                </a:solidFill>
                <a:latin typeface="Brush Script MT" panose="03060802040406070304" pitchFamily="66" charset="0"/>
                <a:ea typeface="Castellar" panose="02000000000000000000" pitchFamily="2" charset="0"/>
              </a:rPr>
              <a:t> Britannia </a:t>
            </a:r>
            <a:endParaRPr b="1" dirty="0" sz="6600" i="1" lang="en-US">
              <a:solidFill>
                <a:srgbClr val="002060"/>
              </a:solidFill>
              <a:latin typeface="Brush Script MT" panose="03060802040406070304" pitchFamily="66" charset="0"/>
              <a:ea typeface="Castellar" panose="02000000000000000000" pitchFamily="2" charset="0"/>
            </a:endParaRPr>
          </a:p>
        </p:txBody>
      </p:sp>
      <p:pic>
        <p:nvPicPr>
          <p:cNvPr id="2097152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836176" y="2160588"/>
            <a:ext cx="4279685" cy="3881437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Content Placeholder 6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018110" y="1928814"/>
            <a:ext cx="6679406" cy="2691606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164723" y="0"/>
            <a:ext cx="4068324" cy="6900614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Content Placeholder 6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785938" y="660797"/>
            <a:ext cx="6875859" cy="5768577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375171" y="535781"/>
            <a:ext cx="7697391" cy="5732859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85750" y="649089"/>
            <a:ext cx="4768453" cy="5274072"/>
          </a:xfrm>
        </p:spPr>
      </p:pic>
      <p:pic>
        <p:nvPicPr>
          <p:cNvPr id="2097165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5189376" y="649089"/>
            <a:ext cx="5456560" cy="5418667"/>
          </a:xfrm>
          <a:prstGeom prst="rect"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17087" y="731838"/>
            <a:ext cx="4708554" cy="5161756"/>
          </a:xfrm>
        </p:spPr>
      </p:pic>
      <p:pic>
        <p:nvPicPr>
          <p:cNvPr id="2097167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5281613" y="731838"/>
            <a:ext cx="5486400" cy="5086350"/>
          </a:xfrm>
          <a:prstGeom prst="rect"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607469" y="1893093"/>
            <a:ext cx="4732734" cy="2713705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31646" y="624682"/>
            <a:ext cx="4819009" cy="5036740"/>
          </a:xfrm>
        </p:spPr>
      </p:pic>
      <p:pic>
        <p:nvPicPr>
          <p:cNvPr id="2097170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5250656" y="749697"/>
            <a:ext cx="5179219" cy="5036740"/>
          </a:xfrm>
          <a:prstGeom prst="rect"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232422" y="1946671"/>
            <a:ext cx="6286500" cy="2667795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2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32612" y="713978"/>
            <a:ext cx="4578716" cy="5358210"/>
          </a:xfrm>
        </p:spPr>
      </p:pic>
      <p:pic>
        <p:nvPicPr>
          <p:cNvPr id="2097173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5214938" y="713977"/>
            <a:ext cx="5625703" cy="5090319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Content Placeholder 2"/>
          <p:cNvSpPr>
            <a:spLocks noGrp="1"/>
          </p:cNvSpPr>
          <p:nvPr>
            <p:ph idx="1"/>
          </p:nvPr>
        </p:nvSpPr>
        <p:spPr>
          <a:xfrm>
            <a:off x="1105959" y="1928813"/>
            <a:ext cx="8596668" cy="1964531"/>
          </a:xfrm>
        </p:spPr>
        <p:txBody>
          <a:bodyPr>
            <a:noAutofit/>
          </a:bodyPr>
          <a:p>
            <a:r>
              <a:rPr b="1" dirty="0" sz="4400" lang="en-IN">
                <a:solidFill>
                  <a:srgbClr val="0070C0"/>
                </a:solidFill>
              </a:rPr>
              <a:t>Part1: Brand Study, Competitor Analysis &amp; Buyer’s/ Audience’s Persona</a:t>
            </a:r>
            <a:r>
              <a:rPr dirty="0" sz="4400" lang="en-IN"/>
              <a:t> </a:t>
            </a:r>
            <a:endParaRPr dirty="0" sz="4400"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4" name="Content Placeholder 6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09959" y="678656"/>
            <a:ext cx="5297885" cy="5339953"/>
          </a:xfrm>
        </p:spPr>
      </p:pic>
      <p:pic>
        <p:nvPicPr>
          <p:cNvPr id="2097175" name="Picture 7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5898814" y="599942"/>
            <a:ext cx="4359151" cy="5418667"/>
          </a:xfrm>
          <a:prstGeom prst="rect"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6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942306" y="2553891"/>
            <a:ext cx="7290991" cy="2090397"/>
          </a:xfr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7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07817" y="705247"/>
            <a:ext cx="5014436" cy="5447506"/>
          </a:xfrm>
        </p:spPr>
      </p:pic>
      <p:pic>
        <p:nvPicPr>
          <p:cNvPr id="2097178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5953072" y="705247"/>
            <a:ext cx="4393514" cy="5418667"/>
          </a:xfrm>
          <a:prstGeom prst="rect"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>
          <a:xfrm>
            <a:off x="3029963" y="2553891"/>
            <a:ext cx="4953178" cy="875109"/>
          </a:xfrm>
        </p:spPr>
        <p:txBody>
          <a:bodyPr>
            <a:normAutofit fontScale="90000"/>
          </a:bodyPr>
          <a:p>
            <a:r>
              <a:rPr dirty="0" sz="7300" i="1" lang="en-IN">
                <a:solidFill>
                  <a:schemeClr val="tx1"/>
                </a:solidFill>
                <a:latin typeface="Brush Script MT" panose="03060802040406070304" pitchFamily="66" charset="0"/>
              </a:rPr>
              <a:t>Keyword </a:t>
            </a:r>
            <a:r>
              <a:rPr altLang="en-IN" dirty="0" sz="7300" i="1" lang="en-US">
                <a:solidFill>
                  <a:schemeClr val="tx1"/>
                </a:solidFill>
                <a:latin typeface="Brush Script MT" panose="03060802040406070304" pitchFamily="66" charset="0"/>
              </a:rPr>
              <a:t>Research</a:t>
            </a:r>
            <a:r>
              <a:rPr dirty="0" sz="6000" i="1" lang="en-IN">
                <a:solidFill>
                  <a:schemeClr val="tx1"/>
                </a:solidFill>
                <a:latin typeface="Brush Script MT" panose="03060802040406070304" pitchFamily="66" charset="0"/>
              </a:rPr>
              <a:t> </a:t>
            </a:r>
            <a:endParaRPr dirty="0" sz="6000" i="1" lang="en-US">
              <a:solidFill>
                <a:schemeClr val="tx1"/>
              </a:solidFill>
              <a:latin typeface="Brush Script MT" panose="03060802040406070304" pitchFamily="66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9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153185" y="383977"/>
            <a:ext cx="4687080" cy="6090046"/>
          </a:xfr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0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182812" y="2446733"/>
            <a:ext cx="6407547" cy="2267347"/>
          </a:xfr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1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20265" y="267891"/>
            <a:ext cx="5316141" cy="5947171"/>
          </a:xfrm>
        </p:spPr>
      </p:pic>
      <p:pic>
        <p:nvPicPr>
          <p:cNvPr id="2097182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5786438" y="267891"/>
            <a:ext cx="5169692" cy="5947171"/>
          </a:xfrm>
          <a:prstGeom prst="rect"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Content Placeholder 5"/>
          <p:cNvSpPr>
            <a:spLocks noGrp="1"/>
          </p:cNvSpPr>
          <p:nvPr>
            <p:ph idx="1"/>
          </p:nvPr>
        </p:nvSpPr>
        <p:spPr>
          <a:xfrm>
            <a:off x="1195255" y="2035573"/>
            <a:ext cx="8596668" cy="3880773"/>
          </a:xfrm>
        </p:spPr>
        <p:txBody>
          <a:bodyPr/>
          <a:p>
            <a:pPr indent="0" marL="0">
              <a:buNone/>
            </a:pPr>
            <a:r>
              <a:rPr dirty="0" lang="en-IN"/>
              <a:t>   </a:t>
            </a:r>
            <a:r>
              <a:rPr dirty="0" sz="5400" i="1" lang="en-IN">
                <a:solidFill>
                  <a:srgbClr val="0070C0"/>
                </a:solidFill>
                <a:latin typeface="Aptos SemiBold" panose="02000000000000000000" pitchFamily="2" charset="0"/>
                <a:ea typeface="Aptos SemiBold" panose="02000000000000000000" pitchFamily="2" charset="0"/>
              </a:rPr>
              <a:t>part3 : Content Idea and Market Strategies</a:t>
            </a:r>
            <a:endParaRPr dirty="0" sz="5400" i="1" lang="en-US">
              <a:solidFill>
                <a:srgbClr val="0070C0"/>
              </a:solidFill>
              <a:latin typeface="Aptos SemiBold" panose="02000000000000000000" pitchFamily="2" charset="0"/>
              <a:ea typeface="Aptos SemiBold" panose="02000000000000000000" pitchFamily="2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3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96515" y="557014"/>
            <a:ext cx="8876109" cy="5743972"/>
          </a:xfr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i="1" lang="en-IN">
                <a:solidFill>
                  <a:schemeClr val="accent5">
                    <a:lumMod val="75000"/>
                  </a:schemeClr>
                </a:solidFill>
                <a:latin typeface="Baskerville Old Face" panose="02000000000000000000" pitchFamily="2" charset="0"/>
                <a:ea typeface="Baskerville Old Face" panose="02000000000000000000" pitchFamily="2" charset="0"/>
              </a:rPr>
              <a:t>  Content Ideas and Marketing Strategies</a:t>
            </a:r>
            <a:endParaRPr b="1" dirty="0" i="1" lang="en-US">
              <a:solidFill>
                <a:schemeClr val="accent5">
                  <a:lumMod val="75000"/>
                </a:schemeClr>
              </a:solidFill>
              <a:latin typeface="Baskerville Old Face" panose="02000000000000000000" pitchFamily="2" charset="0"/>
              <a:ea typeface="Baskerville Old Face" panose="02000000000000000000" pitchFamily="2" charset="0"/>
            </a:endParaRPr>
          </a:p>
        </p:txBody>
      </p:sp>
      <p:sp>
        <p:nvSpPr>
          <p:cNvPr id="1048632" name="Content Placeholder 2"/>
          <p:cNvSpPr>
            <a:spLocks noGrp="1"/>
          </p:cNvSpPr>
          <p:nvPr>
            <p:ph idx="1"/>
          </p:nvPr>
        </p:nvSpPr>
        <p:spPr>
          <a:xfrm>
            <a:off x="677334" y="1660922"/>
            <a:ext cx="8596668" cy="4976876"/>
          </a:xfrm>
        </p:spPr>
        <p:txBody>
          <a:bodyPr>
            <a:normAutofit fontScale="95833" lnSpcReduction="20000"/>
          </a:bodyPr>
          <a:p>
            <a:r>
              <a:rPr dirty="0" sz="2400" lang="en-US"/>
              <a:t>The Britannia brand's content and marketing journey highlighted the importance of diversity in content, from history to culture. </a:t>
            </a:r>
            <a:endParaRPr dirty="0" sz="2400" lang="en-IN"/>
          </a:p>
          <a:p>
            <a:r>
              <a:rPr dirty="0" sz="2400" lang="en-US"/>
              <a:t>Challenges included finding the right balance between depth and accessibility. </a:t>
            </a:r>
            <a:endParaRPr dirty="0" sz="2400" lang="en-IN"/>
          </a:p>
          <a:p>
            <a:r>
              <a:rPr dirty="0" sz="2400" lang="en-US"/>
              <a:t>Adapting to social media algorithm changes and maintaining consistent engagement proved challenging. </a:t>
            </a:r>
            <a:endParaRPr dirty="0" sz="2400" lang="en-IN"/>
          </a:p>
          <a:p>
            <a:r>
              <a:rPr dirty="0" sz="2400" lang="en-US"/>
              <a:t>Lessons learned: prioritize data-driven decisions, foster community engagement, and remain adaptable to changes in the digital landscape.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dirty="0" lang="en-IN"/>
              <a:t>                   </a:t>
            </a:r>
            <a:r>
              <a:rPr dirty="0" sz="6600" i="1" lang="en-IN">
                <a:solidFill>
                  <a:srgbClr val="FF0000"/>
                </a:solidFill>
                <a:latin typeface="Brush Script MT" panose="03060802040406070304" pitchFamily="66" charset="0"/>
              </a:rPr>
              <a:t>Brand Study</a:t>
            </a:r>
            <a:endParaRPr dirty="0" sz="6600" i="1" lang="en-US">
              <a:solidFill>
                <a:srgbClr val="FF0000"/>
              </a:solidFill>
              <a:latin typeface="Brush Script MT" panose="03060802040406070304" pitchFamily="66" charset="0"/>
            </a:endParaRPr>
          </a:p>
        </p:txBody>
      </p:sp>
      <p:pic>
        <p:nvPicPr>
          <p:cNvPr id="2097153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908969" y="2160984"/>
            <a:ext cx="6967140" cy="3571875"/>
          </a:xfr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Content Placeholder 2"/>
          <p:cNvSpPr>
            <a:spLocks noGrp="1"/>
          </p:cNvSpPr>
          <p:nvPr>
            <p:ph idx="1"/>
          </p:nvPr>
        </p:nvSpPr>
        <p:spPr>
          <a:xfrm>
            <a:off x="1463146" y="2089151"/>
            <a:ext cx="8596668" cy="3880773"/>
          </a:xfrm>
        </p:spPr>
        <p:txBody>
          <a:bodyPr>
            <a:normAutofit/>
          </a:bodyPr>
          <a:p>
            <a:r>
              <a:rPr b="1" dirty="0" sz="4400" i="1" lang="en-IN">
                <a:solidFill>
                  <a:srgbClr val="0070C0"/>
                </a:solidFill>
                <a:latin typeface="Baskerville Old Face" panose="02020602080505020303" pitchFamily="18" charset="0"/>
              </a:rPr>
              <a:t>Part3 : Content Creation and Curation</a:t>
            </a:r>
            <a:endParaRPr b="1" dirty="0" sz="4400" i="1" lang="en-US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Content Placeholder 2"/>
          <p:cNvSpPr>
            <a:spLocks noGrp="1"/>
          </p:cNvSpPr>
          <p:nvPr>
            <p:ph idx="1"/>
          </p:nvPr>
        </p:nvSpPr>
        <p:spPr>
          <a:xfrm>
            <a:off x="5070462" y="1722932"/>
            <a:ext cx="4269713" cy="4297825"/>
          </a:xfrm>
        </p:spPr>
        <p:txBody>
          <a:bodyPr>
            <a:noAutofit/>
          </a:bodyPr>
          <a:p>
            <a:r>
              <a:rPr b="1" dirty="0" lang="en-US"/>
              <a:t>Format 1: </a:t>
            </a:r>
            <a:r>
              <a:rPr dirty="0" lang="en-US"/>
              <a:t>Recipe Videos</a:t>
            </a:r>
            <a:endParaRPr dirty="0" lang="en-IN"/>
          </a:p>
          <a:p>
            <a:r>
              <a:rPr dirty="0" lang="en-US">
                <a:solidFill>
                  <a:srgbClr val="7030A0"/>
                </a:solidFill>
              </a:rPr>
              <a:t>Content Idea:</a:t>
            </a:r>
            <a:r>
              <a:rPr dirty="0" lang="en-US"/>
              <a:t> Britannia Good Day Cookie Ice Cream Sandwich Recipe</a:t>
            </a:r>
            <a:endParaRPr dirty="0" lang="en-IN"/>
          </a:p>
          <a:p>
            <a:r>
              <a:rPr dirty="0" lang="en-US">
                <a:solidFill>
                  <a:srgbClr val="FFC000"/>
                </a:solidFill>
              </a:rPr>
              <a:t>Caption: </a:t>
            </a:r>
            <a:r>
              <a:rPr dirty="0" lang="en-US"/>
              <a:t>🍪 Beat the heat with this delightful treat! Try our Britannia Good Day Cookie Ice Cream Sandwich recipe. It's a perfect blend of crunch and creaminess. Swipe left for step-by-step instructions. #BritanniaRecipes #GoodDayDelights</a:t>
            </a:r>
            <a:endParaRPr dirty="0" lang="en-IN"/>
          </a:p>
          <a:p>
            <a:r>
              <a:rPr dirty="0" lang="en-US">
                <a:solidFill>
                  <a:schemeClr val="accent5"/>
                </a:solidFill>
              </a:rPr>
              <a:t>CTA</a:t>
            </a:r>
            <a:r>
              <a:rPr dirty="0" lang="en-US"/>
              <a:t>: "Tag a friend you'd share this delicious treat with and let us know how yours turned out! 🍦🍪"</a:t>
            </a:r>
          </a:p>
        </p:txBody>
      </p:sp>
      <p:pic>
        <p:nvPicPr>
          <p:cNvPr id="2097184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975632" y="193212"/>
            <a:ext cx="5584962" cy="1295401"/>
          </a:xfrm>
          <a:prstGeom prst="rect"/>
        </p:spPr>
      </p:pic>
      <p:pic>
        <p:nvPicPr>
          <p:cNvPr id="2097185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964580" y="1403613"/>
            <a:ext cx="4022103" cy="4936465"/>
          </a:xfrm>
          <a:prstGeom prst="rect"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6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152157" y="398859"/>
            <a:ext cx="2991218" cy="5691624"/>
          </a:xfrm>
        </p:spPr>
      </p:pic>
      <p:sp>
        <p:nvSpPr>
          <p:cNvPr id="1048635" name="TextBox 5"/>
          <p:cNvSpPr txBox="1"/>
          <p:nvPr/>
        </p:nvSpPr>
        <p:spPr>
          <a:xfrm>
            <a:off x="4429124" y="398859"/>
            <a:ext cx="4804171" cy="5056727"/>
          </a:xfrm>
          <a:prstGeom prst="rect"/>
          <a:noFill/>
        </p:spPr>
        <p:txBody>
          <a:bodyPr wrap="square">
            <a:spAutoFit/>
          </a:bodyPr>
          <a:p>
            <a:r>
              <a:rPr dirty="0" sz="2000" lang="en-IN"/>
              <a:t>  </a:t>
            </a:r>
            <a:r>
              <a:rPr b="1" dirty="0" sz="2000" lang="en-US"/>
              <a:t>Format 2:</a:t>
            </a:r>
            <a:r>
              <a:rPr dirty="0" sz="2000" lang="en-US"/>
              <a:t> Product Spotlight</a:t>
            </a:r>
            <a:endParaRPr dirty="0" sz="2000" lang="en-IN"/>
          </a:p>
          <a:p>
            <a:r>
              <a:rPr dirty="0" sz="2000" lang="en-US">
                <a:solidFill>
                  <a:schemeClr val="accent5"/>
                </a:solidFill>
              </a:rPr>
              <a:t>Content Idea: </a:t>
            </a:r>
            <a:r>
              <a:rPr dirty="0" sz="2000" lang="en-US"/>
              <a:t>Britannia </a:t>
            </a:r>
            <a:r>
              <a:rPr dirty="0" sz="2000" lang="en-US" err="1"/>
              <a:t>NutriChoice</a:t>
            </a:r>
            <a:r>
              <a:rPr dirty="0" sz="2000" lang="en-US"/>
              <a:t> Digestive Biscuits - Healthy Snacking</a:t>
            </a:r>
            <a:endParaRPr dirty="0" sz="2000" lang="en-IN"/>
          </a:p>
          <a:p>
            <a:r>
              <a:rPr dirty="0" sz="2000" lang="en-US">
                <a:solidFill>
                  <a:schemeClr val="accent2">
                    <a:lumMod val="75000"/>
                  </a:schemeClr>
                </a:solidFill>
              </a:rPr>
              <a:t>Caption:</a:t>
            </a:r>
            <a:r>
              <a:rPr dirty="0" sz="2000" lang="en-US"/>
              <a:t> 💪 Boost your daily nutrition with Britannia </a:t>
            </a:r>
            <a:r>
              <a:rPr dirty="0" sz="2000" lang="en-US" err="1"/>
              <a:t>Nutri</a:t>
            </a:r>
            <a:r>
              <a:rPr dirty="0" sz="2000" lang="en-IN"/>
              <a:t>C</a:t>
            </a:r>
            <a:r>
              <a:rPr dirty="0" sz="2000" lang="en-US" err="1"/>
              <a:t>hoice</a:t>
            </a:r>
            <a:r>
              <a:rPr dirty="0" sz="2000" lang="en-US"/>
              <a:t> Digestive Biscuits! Packed with fiber and essential nutrients, they make for a guilt-free snack option. Discover more about the health benefits below. #HealthySnacking #NutriChoice</a:t>
            </a:r>
            <a:endParaRPr dirty="0" sz="2000" lang="en-IN"/>
          </a:p>
          <a:p>
            <a:r>
              <a:rPr dirty="0" sz="2000" lang="en-US">
                <a:solidFill>
                  <a:schemeClr val="accent5">
                    <a:lumMod val="50000"/>
                  </a:schemeClr>
                </a:solidFill>
              </a:rPr>
              <a:t>CTA:</a:t>
            </a:r>
            <a:r>
              <a:rPr dirty="0" sz="2000" lang="en-US"/>
              <a:t> "Swipe left to learn why our Digestive Biscuits should be a part of your daily routine! Have you tried them yet? Share your thoughts! 🌾"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4366618" y="607251"/>
            <a:ext cx="4809158" cy="5643497"/>
          </a:xfrm>
        </p:spPr>
        <p:txBody>
          <a:bodyPr>
            <a:normAutofit fontScale="95000" lnSpcReduction="10000"/>
          </a:bodyPr>
          <a:p>
            <a:r>
              <a:rPr b="1" dirty="0" sz="2400" lang="en-US"/>
              <a:t>Format 3: </a:t>
            </a:r>
            <a:r>
              <a:rPr dirty="0" sz="2400" lang="en-US"/>
              <a:t>Interactive Polls/Quizzes</a:t>
            </a:r>
            <a:endParaRPr dirty="0" sz="2400" lang="en-IN"/>
          </a:p>
          <a:p>
            <a:r>
              <a:rPr dirty="0" sz="2400" lang="en-US">
                <a:solidFill>
                  <a:schemeClr val="accent2">
                    <a:lumMod val="50000"/>
                  </a:schemeClr>
                </a:solidFill>
              </a:rPr>
              <a:t>Content Idea: </a:t>
            </a:r>
            <a:r>
              <a:rPr dirty="0" sz="2400" lang="en-US"/>
              <a:t>Pick Your Favorite Britannia Cake Flavor!</a:t>
            </a:r>
            <a:endParaRPr dirty="0" sz="2400" lang="en-IN"/>
          </a:p>
          <a:p>
            <a:r>
              <a:rPr dirty="0" sz="2400" lang="en-US">
                <a:solidFill>
                  <a:schemeClr val="accent6">
                    <a:lumMod val="50000"/>
                  </a:schemeClr>
                </a:solidFill>
              </a:rPr>
              <a:t>Caption: </a:t>
            </a:r>
            <a:r>
              <a:rPr dirty="0" sz="2400" lang="en-US"/>
              <a:t>🍰 It's time for a sweet showdown! Cast your vote for the ultimate Britannia Cake flavor. Swipe left to choose, and let's see which one comes out on top! #BritanniaFavorites #CakeWars</a:t>
            </a:r>
            <a:endParaRPr dirty="0" sz="2400" lang="en-IN"/>
          </a:p>
          <a:p>
            <a:r>
              <a:rPr dirty="0" sz="2400" lang="en-US">
                <a:solidFill>
                  <a:srgbClr val="C00000"/>
                </a:solidFill>
              </a:rPr>
              <a:t>CTA:</a:t>
            </a:r>
            <a:r>
              <a:rPr dirty="0" sz="2400" lang="en-US"/>
              <a:t> "Vote now and comment below with your all-time favorite cake flavor! Did your pick win the race? </a:t>
            </a:r>
            <a:r>
              <a:rPr dirty="0" sz="2000" lang="en-US"/>
              <a:t>🎂"</a:t>
            </a:r>
          </a:p>
        </p:txBody>
      </p:sp>
      <p:pic>
        <p:nvPicPr>
          <p:cNvPr id="2097187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32350" y="397866"/>
            <a:ext cx="3186010" cy="6062268"/>
          </a:xfrm>
          <a:prstGeom prst="rect"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Content Placeholder 2"/>
          <p:cNvSpPr>
            <a:spLocks noGrp="1"/>
          </p:cNvSpPr>
          <p:nvPr>
            <p:ph idx="1"/>
          </p:nvPr>
        </p:nvSpPr>
        <p:spPr>
          <a:xfrm>
            <a:off x="677334" y="1214438"/>
            <a:ext cx="3519619" cy="1321593"/>
          </a:xfrm>
        </p:spPr>
        <p:txBody>
          <a:bodyPr>
            <a:noAutofit/>
          </a:bodyPr>
          <a:p>
            <a:r>
              <a:rPr b="1" dirty="0" sz="1200" lang="en-IN"/>
              <a:t>Link for Britannia reel:-</a:t>
            </a:r>
            <a:endParaRPr b="1" dirty="0" sz="1200" lang="en-IN" u="sng"/>
          </a:p>
          <a:p>
            <a:r>
              <a:rPr dirty="0" sz="1400" lang="en-US">
                <a:solidFill>
                  <a:srgbClr val="00B0F0"/>
                </a:solidFill>
              </a:rPr>
              <a:t>https:/</a:t>
            </a:r>
            <a:r>
              <a:rPr dirty="0" sz="1400" lang="en-US">
                <a:solidFill>
                  <a:srgbClr val="00B0F0"/>
                </a:solidFill>
              </a:rPr>
              <a:t>/</a:t>
            </a:r>
            <a:r>
              <a:rPr dirty="0" sz="1400" lang="en-US">
                <a:solidFill>
                  <a:srgbClr val="00B0F0"/>
                </a:solidFill>
              </a:rPr>
              <a:t>www.</a:t>
            </a:r>
            <a:r>
              <a:rPr dirty="0" sz="1400" lang="en-US">
                <a:solidFill>
                  <a:srgbClr val="00B0F0"/>
                </a:solidFill>
              </a:rPr>
              <a:t>instagram.com</a:t>
            </a:r>
            <a:r>
              <a:rPr dirty="0" sz="1400" lang="en-US">
                <a:solidFill>
                  <a:srgbClr val="00B0F0"/>
                </a:solidFill>
              </a:rPr>
              <a:t>/</a:t>
            </a:r>
            <a:r>
              <a:rPr dirty="0" sz="1200" lang="en-US">
                <a:solidFill>
                  <a:srgbClr val="00B0F0"/>
                </a:solidFill>
              </a:rPr>
              <a:t>s</a:t>
            </a:r>
            <a:r>
              <a:rPr dirty="0" sz="1400" lang="en-US">
                <a:solidFill>
                  <a:srgbClr val="00B0F0"/>
                </a:solidFill>
              </a:rPr>
              <a:t>/</a:t>
            </a:r>
            <a:r>
              <a:rPr dirty="0" sz="1200" lang="en-US">
                <a:solidFill>
                  <a:srgbClr val="00B0F0"/>
                </a:solidFill>
              </a:rPr>
              <a:t>a</a:t>
            </a:r>
            <a:r>
              <a:rPr dirty="0" sz="1200" lang="en-US">
                <a:solidFill>
                  <a:srgbClr val="00B0F0"/>
                </a:solidFill>
              </a:rPr>
              <a:t>G</a:t>
            </a:r>
            <a:r>
              <a:rPr dirty="0" sz="1200" lang="en-US">
                <a:solidFill>
                  <a:srgbClr val="00B0F0"/>
                </a:solidFill>
              </a:rPr>
              <a:t> </a:t>
            </a:r>
            <a:r>
              <a:rPr dirty="0" sz="1200" lang="en-US">
                <a:solidFill>
                  <a:srgbClr val="00B0F0"/>
                </a:solidFill>
              </a:rPr>
              <a:t>lnaGxpZ2h0OjE4MDI2MjUzMzUyNjc4MjE5?story_media_id=3212703474005602818_62409136794&amp;igshid=MzRlODBiNWFlZA==</a:t>
            </a:r>
            <a:endParaRPr altLang="en-US" lang="zh-CN"/>
          </a:p>
        </p:txBody>
      </p:sp>
      <p:pic>
        <p:nvPicPr>
          <p:cNvPr id="2097188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17279" y="2536031"/>
            <a:ext cx="3414827" cy="4194572"/>
          </a:xfrm>
          <a:prstGeom prst="rect"/>
        </p:spPr>
      </p:pic>
      <p:sp>
        <p:nvSpPr>
          <p:cNvPr id="1048638" name="TextBox 5"/>
          <p:cNvSpPr txBox="1"/>
          <p:nvPr/>
        </p:nvSpPr>
        <p:spPr>
          <a:xfrm>
            <a:off x="6096000" y="1329578"/>
            <a:ext cx="3616521" cy="1091311"/>
          </a:xfrm>
          <a:prstGeom prst="rect"/>
          <a:noFill/>
        </p:spPr>
        <p:txBody>
          <a:bodyPr wrap="square">
            <a:spAutoFit/>
          </a:bodyPr>
          <a:p>
            <a:r>
              <a:rPr b="1" dirty="0" sz="1400" lang="en-IN"/>
              <a:t>Link for Britannia story :- </a:t>
            </a:r>
            <a:r>
              <a:rPr dirty="0" sz="1400" lang="en-US">
                <a:solidFill>
                  <a:srgbClr val="00B0F0"/>
                </a:solidFill>
              </a:rPr>
              <a:t>https://instagram.com/stories/arunicecream7/3212703474005602818?igshid=MTc4MmM1YmI2Ng==</a:t>
            </a:r>
          </a:p>
        </p:txBody>
      </p:sp>
      <p:pic>
        <p:nvPicPr>
          <p:cNvPr id="2097189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5947572" y="2312789"/>
            <a:ext cx="2847767" cy="4339828"/>
          </a:xfrm>
          <a:prstGeom prst="rect"/>
        </p:spPr>
      </p:pic>
      <p:pic>
        <p:nvPicPr>
          <p:cNvPr id="2097190" name="Picture 8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2609260" y="-1"/>
            <a:ext cx="4061218" cy="1431099"/>
          </a:xfrm>
          <a:prstGeom prst="rect"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1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517438" y="1794047"/>
            <a:ext cx="6551156" cy="2912717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lang="en-IN"/>
              <a:t>                </a:t>
            </a:r>
            <a:r>
              <a:rPr b="1" dirty="0" sz="4900" i="1" lang="en-IN">
                <a:solidFill>
                  <a:schemeClr val="accent6"/>
                </a:solidFill>
                <a:latin typeface="Castellar" panose="020A0402060406010301" pitchFamily="18" charset="0"/>
                <a:ea typeface="Bradley Hand ITC" panose="02000000000000000000" pitchFamily="2" charset="0"/>
              </a:rPr>
              <a:t>Research Brand</a:t>
            </a:r>
            <a:endParaRPr b="1" dirty="0" sz="4900" i="1" lang="en-US">
              <a:solidFill>
                <a:schemeClr val="accent6"/>
              </a:solidFill>
              <a:latin typeface="Castellar" panose="020A0402060406010301" pitchFamily="18" charset="0"/>
              <a:ea typeface="Bradley Hand ITC" panose="02000000000000000000" pitchFamily="2" charset="0"/>
            </a:endParaRPr>
          </a:p>
        </p:txBody>
      </p:sp>
      <p:sp>
        <p:nvSpPr>
          <p:cNvPr id="1048613" name="Content Placeholder 2"/>
          <p:cNvSpPr>
            <a:spLocks noGrp="1"/>
          </p:cNvSpPr>
          <p:nvPr>
            <p:ph idx="1"/>
          </p:nvPr>
        </p:nvSpPr>
        <p:spPr>
          <a:xfrm>
            <a:off x="677334" y="1592296"/>
            <a:ext cx="8596668" cy="3673408"/>
          </a:xfrm>
        </p:spPr>
        <p:txBody>
          <a:bodyPr>
            <a:normAutofit/>
          </a:bodyPr>
          <a:p>
            <a:r>
              <a:rPr dirty="0" lang="en-US"/>
              <a:t>Britannia  industries Limited is an Indian food company founded in 1892, known for its wide range of products including biscuits, bread, cakes, dairy, and snacks. It's a prominent player in the Indian food industry, with a strong emphasis on quality and innovation. The brand also engages in CSR initiatives and has shown an interest in sustainability practices.</a:t>
            </a:r>
          </a:p>
        </p:txBody>
      </p:sp>
      <p:pic>
        <p:nvPicPr>
          <p:cNvPr id="2097154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767012" y="3429000"/>
            <a:ext cx="4709214" cy="2819400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                   </a:t>
            </a:r>
            <a:r>
              <a:rPr b="1" dirty="0" sz="4400" i="1" lang="en-US">
                <a:solidFill>
                  <a:srgbClr val="00B0F0"/>
                </a:solidFill>
                <a:latin typeface="Castellar" panose="020A0402060406010301" pitchFamily="18" charset="0"/>
              </a:rPr>
              <a:t>Mission /Values</a:t>
            </a:r>
          </a:p>
        </p:txBody>
      </p:sp>
      <p:sp>
        <p:nvSpPr>
          <p:cNvPr id="1048615" name="Content Placeholder 2"/>
          <p:cNvSpPr>
            <a:spLocks noGrp="1"/>
          </p:cNvSpPr>
          <p:nvPr>
            <p:ph idx="1"/>
          </p:nvPr>
        </p:nvSpPr>
        <p:spPr>
          <a:xfrm>
            <a:off x="1398629" y="1778268"/>
            <a:ext cx="8596668" cy="3880773"/>
          </a:xfrm>
        </p:spPr>
        <p:txBody>
          <a:bodyPr>
            <a:noAutofit/>
          </a:bodyPr>
          <a:p>
            <a:r>
              <a:rPr dirty="0" lang="en-US"/>
              <a:t>Britannia Industries Limited is an Indian food-products corporation. Its mission and values may have evolved since then, but based on the information available up until that time, Britannia's mission was generally focused on providing high-quality, nutritious, and affordable food products to its consumers.</a:t>
            </a:r>
            <a:r>
              <a:rPr dirty="0" lang="en-IN"/>
              <a:t> </a:t>
            </a:r>
          </a:p>
          <a:p>
            <a:r>
              <a:rPr dirty="0" lang="en-IN"/>
              <a:t>Some</a:t>
            </a:r>
            <a:r>
              <a:rPr dirty="0" lang="en-US"/>
              <a:t> of the core values that Britannia emphasized included:</a:t>
            </a:r>
            <a:endParaRPr dirty="0" lang="en-IN"/>
          </a:p>
          <a:p>
            <a:r>
              <a:rPr dirty="0" lang="en-US"/>
              <a:t>1. Consumer-Centricity: Placing the needs and preferences of consumers at the forefront of their business operations.</a:t>
            </a:r>
            <a:endParaRPr dirty="0" lang="en-IN"/>
          </a:p>
          <a:p>
            <a:r>
              <a:rPr dirty="0" lang="en-US"/>
              <a:t>2. Integrity: Upholding ethical and transparent business practices in all aspects of their operations.</a:t>
            </a:r>
            <a:endParaRPr dirty="0" lang="en-IN"/>
          </a:p>
          <a:p>
            <a:r>
              <a:rPr dirty="0" lang="en-US"/>
              <a:t>3. Innovation: Commitment to continuous improvement and development of new and better products.</a:t>
            </a:r>
            <a:endParaRPr dirty="0" lang="en-IN"/>
          </a:p>
          <a:p>
            <a:r>
              <a:rPr dirty="0" lang="en-US"/>
              <a:t>4. Quality: Ensuring that their products meet high standards of quality and safety.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         </a:t>
            </a:r>
            <a:r>
              <a:rPr b="1" dirty="0" i="1" lang="en-US">
                <a:solidFill>
                  <a:srgbClr val="0070C0"/>
                </a:solidFill>
                <a:latin typeface="Castellar" panose="020A0402060406010301" pitchFamily="18" charset="0"/>
              </a:rPr>
              <a:t>USP of Britannia Brand</a:t>
            </a:r>
          </a:p>
        </p:txBody>
      </p:sp>
      <p:sp>
        <p:nvSpPr>
          <p:cNvPr id="1048617" name="Content Placeholder 2"/>
          <p:cNvSpPr>
            <a:spLocks noGrp="1"/>
          </p:cNvSpPr>
          <p:nvPr>
            <p:ph idx="1"/>
          </p:nvPr>
        </p:nvSpPr>
        <p:spPr>
          <a:xfrm>
            <a:off x="1123818" y="1488613"/>
            <a:ext cx="8596668" cy="4172809"/>
          </a:xfrm>
        </p:spPr>
        <p:txBody>
          <a:bodyPr>
            <a:noAutofit/>
          </a:bodyPr>
          <a:p>
            <a:r>
              <a:rPr dirty="0" sz="1600" lang="en-US"/>
              <a:t>Britannia's Unique Selling Proposition (USP) lies in several key areas</a:t>
            </a:r>
            <a:r>
              <a:rPr dirty="0" sz="1600" lang="en-IN"/>
              <a:t>:</a:t>
            </a:r>
          </a:p>
          <a:p>
            <a:r>
              <a:rPr dirty="0" sz="1600" lang="en-US"/>
              <a:t>Heritage and Trust: Britannia has a long-standing history and heritage in the Indian market, which has built a strong foundation of trust among </a:t>
            </a:r>
            <a:r>
              <a:rPr dirty="0" sz="1600" lang="en-IN"/>
              <a:t>consumers.</a:t>
            </a:r>
          </a:p>
          <a:p>
            <a:r>
              <a:rPr dirty="0" sz="1600" lang="en-US"/>
              <a:t>Product Range: They offer a wide range of products spanning various categories like biscuits, cakes, bread, dairy, and more, catering to diverse consumer </a:t>
            </a:r>
            <a:r>
              <a:rPr dirty="0" sz="1600" lang="en-IN"/>
              <a:t>preferences.</a:t>
            </a:r>
          </a:p>
          <a:p>
            <a:r>
              <a:rPr dirty="0" sz="1600" lang="en-US"/>
              <a:t>Quality Assurance: Britannia is known for its commitment to maintaining high-quality standards in its products, ensuring consumer satisfaction and safety.</a:t>
            </a:r>
            <a:endParaRPr dirty="0" sz="1600" lang="en-IN"/>
          </a:p>
          <a:p>
            <a:r>
              <a:rPr dirty="0" sz="1600" lang="en-IN"/>
              <a:t>Innovation</a:t>
            </a:r>
            <a:r>
              <a:rPr dirty="0" sz="1600" lang="en-US"/>
              <a:t>: The company has a track record of introducing innovative products and flavors, which keeps consumers engaged and interested in their</a:t>
            </a:r>
            <a:r>
              <a:rPr dirty="0" sz="1600" lang="en-IN"/>
              <a:t>offerings</a:t>
            </a:r>
          </a:p>
          <a:p>
            <a:r>
              <a:rPr dirty="0" sz="1600" lang="en-IN"/>
              <a:t>.Nutritional</a:t>
            </a:r>
            <a:r>
              <a:rPr dirty="0" sz="1600" lang="en-US"/>
              <a:t>l Focus: Britannia has made efforts to promote healthier eating habits by introducing products with added nutritional benefits, catering to health-conscious </a:t>
            </a:r>
            <a:r>
              <a:rPr dirty="0" sz="1600" lang="en-IN"/>
              <a:t>consumers.</a:t>
            </a:r>
          </a:p>
          <a:p>
            <a:r>
              <a:rPr dirty="0" sz="1600" lang="en-US"/>
              <a:t>Affordability: They offer a range of products at different price points, making them accessible to a wide spectrum of consumers.</a:t>
            </a:r>
            <a:endParaRPr dirty="0" sz="1600" lang="en-IN"/>
          </a:p>
          <a:p>
            <a:r>
              <a:rPr dirty="0" sz="1600" lang="en-US"/>
              <a:t>Market Presence: Britannia has a strong distribution network, ensuring that their products are widely available across the country.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  </a:t>
            </a:r>
            <a:r>
              <a:rPr b="1" dirty="0" i="1" lang="en-US">
                <a:solidFill>
                  <a:srgbClr val="0070C0"/>
                </a:solidFill>
                <a:latin typeface="Castellar" panose="020A0402060406010301" pitchFamily="18" charset="0"/>
              </a:rPr>
              <a:t>Analyze Brand Tone and Identity</a:t>
            </a:r>
          </a:p>
        </p:txBody>
      </p:sp>
      <p:sp>
        <p:nvSpPr>
          <p:cNvPr id="1048619" name="Content Placeholder 2"/>
          <p:cNvSpPr>
            <a:spLocks noGrp="1"/>
          </p:cNvSpPr>
          <p:nvPr>
            <p:ph idx="1"/>
          </p:nvPr>
        </p:nvSpPr>
        <p:spPr>
          <a:xfrm>
            <a:off x="677334" y="1912541"/>
            <a:ext cx="8596668" cy="3880773"/>
          </a:xfrm>
        </p:spPr>
        <p:txBody>
          <a:bodyPr>
            <a:noAutofit/>
          </a:bodyPr>
          <a:p>
            <a:r>
              <a:rPr b="1" dirty="0" lang="en-IN"/>
              <a:t>Brand Tone:</a:t>
            </a:r>
          </a:p>
          <a:p>
            <a:r>
              <a:rPr dirty="0" lang="en-US"/>
              <a:t>Britannia's brand tone  can be analyzed as </a:t>
            </a:r>
            <a:r>
              <a:rPr dirty="0" lang="en-IN"/>
              <a:t>follows:</a:t>
            </a:r>
          </a:p>
          <a:p>
            <a:r>
              <a:rPr dirty="0" lang="en-US"/>
              <a:t>Reliable and Trustworthy: Britannia's tone exudes reliability and trust. With a long history in the Indian market, it has built a reputation for providing quality products that consumers can depend on.</a:t>
            </a:r>
            <a:endParaRPr dirty="0" lang="en-IN"/>
          </a:p>
          <a:p>
            <a:r>
              <a:rPr dirty="0" lang="en-US"/>
              <a:t>Approachable: The brand communicates in a friendly and approachable manner. Its messaging aims to resonate with a wide audience, from children to adults.</a:t>
            </a:r>
            <a:endParaRPr dirty="0" lang="en-IN"/>
          </a:p>
          <a:p>
            <a:r>
              <a:rPr dirty="0" lang="en-US"/>
              <a:t>Innovative: Britannia projects an innovative spirit, often introducing new products and flavors to keep up with evolving consumer preferences.</a:t>
            </a:r>
            <a:endParaRPr dirty="0" lang="en-IN"/>
          </a:p>
          <a:p>
            <a:r>
              <a:rPr dirty="0" lang="en-US"/>
              <a:t>Nutrition-Focused: The brand emphasizes health and nutrition, especially in recent years. It promotes products that cater to the growing demand for healthier eating options.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Content Placeholder 2"/>
          <p:cNvSpPr>
            <a:spLocks noGrp="1"/>
          </p:cNvSpPr>
          <p:nvPr>
            <p:ph idx="1"/>
          </p:nvPr>
        </p:nvSpPr>
        <p:spPr>
          <a:xfrm>
            <a:off x="677334" y="1143001"/>
            <a:ext cx="8596668" cy="4898362"/>
          </a:xfrm>
        </p:spPr>
        <p:txBody>
          <a:bodyPr>
            <a:noAutofit/>
          </a:bodyPr>
          <a:p>
            <a:r>
              <a:rPr b="1" dirty="0" lang="en-IN"/>
              <a:t>Brand Identity:</a:t>
            </a:r>
          </a:p>
          <a:p>
            <a:r>
              <a:rPr dirty="0" lang="en-US"/>
              <a:t>Britannia's brand identity can be analyzed as follows:</a:t>
            </a:r>
            <a:endParaRPr dirty="0" lang="en-IN"/>
          </a:p>
          <a:p>
            <a:r>
              <a:rPr dirty="0" lang="en-US"/>
              <a:t>Heritage and Tradition:  This heritage is often visible in its packaging and marketing materials, evoking a sense of tradition and trustworthiness.</a:t>
            </a:r>
            <a:endParaRPr dirty="0" lang="en-IN"/>
          </a:p>
          <a:p>
            <a:r>
              <a:rPr dirty="0" lang="en-US"/>
              <a:t>Color Palette: The brand typically uses a vibrant color palette in its packaging, which can vary depending on the product line. Bright colors like red and yellow are common, conveying </a:t>
            </a:r>
            <a:r>
              <a:rPr dirty="0" lang="en-IN"/>
              <a:t>energy.</a:t>
            </a:r>
          </a:p>
          <a:p>
            <a:r>
              <a:rPr dirty="0" lang="en-US"/>
              <a:t>Logo: The iconic Britannia logo features the image of a lion holding a cocoa twig. This symbolizes strength, pride, and the company's association with quality cocoa products.</a:t>
            </a:r>
            <a:endParaRPr dirty="0" lang="en-IN"/>
          </a:p>
          <a:p>
            <a:r>
              <a:rPr dirty="0" lang="en-US"/>
              <a:t>Product Range: Britannia's diverse range of products, including biscuits, cakes, bread, dairy, and more, reflects its commitment to catering to various consumer preferences.</a:t>
            </a:r>
            <a:endParaRPr dirty="0" lang="en-IN"/>
          </a:p>
          <a:p>
            <a:r>
              <a:rPr dirty="0" lang="en-US"/>
              <a:t>Slogan: "Eat Healthy, Think Better" - This slogan reflects Britannia's emphasis on providing nutritious food options that contribute to overall well-being and cognitive health.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lastClr="000000" val="windowText"/>
      </a:dk1>
      <a:lt1>
        <a:sysClr lastClr="FFFFFF" val="window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Comprehensive Digital Marketing  Project phase 2 </dc:title>
  <dc:creator>Guest User</dc:creator>
  <cp:lastModifiedBy>Guest User</cp:lastModifiedBy>
  <dcterms:created xsi:type="dcterms:W3CDTF">2023-10-13T08:22:25Z</dcterms:created>
  <dcterms:modified xsi:type="dcterms:W3CDTF">2023-10-16T05:50:31Z</dcterms:modified>
</cp:coreProperties>
</file>