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nva Sans" panose="020B0604020202020204" charset="0"/>
      <p:regular r:id="rId19"/>
    </p:embeddedFont>
    <p:embeddedFont>
      <p:font typeface="Canva Sans Bold" panose="020B0604020202020204" charset="0"/>
      <p:regular r:id="rId20"/>
    </p:embeddedFont>
    <p:embeddedFont>
      <p:font typeface="Oswal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ocs.google.com/spreadsheets/d/12x1FQhMVjNlR1Z5eU4uOh_XDfhgAjOJQ/edit?usp=sharing&amp;ouid=109907643447113917802&amp;rtpof=true&amp;sd=tru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3028648" y="3331647"/>
            <a:ext cx="9815307" cy="4208864"/>
            <a:chOff x="0" y="0"/>
            <a:chExt cx="1895495" cy="812800"/>
          </a:xfrm>
        </p:grpSpPr>
        <p:sp>
          <p:nvSpPr>
            <p:cNvPr id="5" name="Freeform 5"/>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F2F4F5"/>
              </a:solidFill>
              <a:prstDash val="solid"/>
              <a:miter/>
            </a:ln>
          </p:spPr>
        </p:sp>
        <p:sp>
          <p:nvSpPr>
            <p:cNvPr id="6" name="TextBox 6"/>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3028648" y="5232797"/>
            <a:ext cx="10077752" cy="4793941"/>
          </a:xfrm>
          <a:prstGeom prst="rect">
            <a:avLst/>
          </a:prstGeom>
        </p:spPr>
        <p:txBody>
          <a:bodyPr wrap="square" lIns="0" tIns="0" rIns="0" bIns="0" rtlCol="0" anchor="t">
            <a:spAutoFit/>
          </a:bodyPr>
          <a:lstStyle/>
          <a:p>
            <a:pPr algn="ctr">
              <a:lnSpc>
                <a:spcPts val="17441"/>
              </a:lnSpc>
            </a:pPr>
            <a:r>
              <a:rPr lang="en-US" sz="12638" spc="1238" dirty="0">
                <a:solidFill>
                  <a:srgbClr val="F2F4F5"/>
                </a:solidFill>
                <a:latin typeface="Oswald Bold"/>
                <a:ea typeface="Oswald Bold"/>
                <a:cs typeface="Oswald Bold"/>
                <a:sym typeface="Oswald Bold"/>
              </a:rPr>
              <a:t>CASE STUDY</a:t>
            </a:r>
          </a:p>
          <a:p>
            <a:pPr algn="ctr">
              <a:lnSpc>
                <a:spcPts val="22684"/>
              </a:lnSpc>
            </a:pPr>
            <a:endParaRPr lang="en-US" sz="12638" spc="1238" dirty="0">
              <a:solidFill>
                <a:srgbClr val="F2F4F5"/>
              </a:solidFill>
              <a:latin typeface="Oswald Bold"/>
              <a:ea typeface="Oswald Bold"/>
              <a:cs typeface="Oswald Bold"/>
              <a:sym typeface="Oswald Bold"/>
            </a:endParaRPr>
          </a:p>
        </p:txBody>
      </p:sp>
      <p:sp>
        <p:nvSpPr>
          <p:cNvPr id="8" name="TextBox 8"/>
          <p:cNvSpPr txBox="1"/>
          <p:nvPr/>
        </p:nvSpPr>
        <p:spPr>
          <a:xfrm>
            <a:off x="3028648" y="3567505"/>
            <a:ext cx="9815307" cy="2420983"/>
          </a:xfrm>
          <a:prstGeom prst="rect">
            <a:avLst/>
          </a:prstGeom>
        </p:spPr>
        <p:txBody>
          <a:bodyPr lIns="0" tIns="0" rIns="0" bIns="0" rtlCol="0" anchor="t">
            <a:spAutoFit/>
          </a:bodyPr>
          <a:lstStyle/>
          <a:p>
            <a:pPr algn="ctr">
              <a:lnSpc>
                <a:spcPts val="9748"/>
              </a:lnSpc>
            </a:pPr>
            <a:r>
              <a:rPr lang="en-US" sz="7063" spc="692">
                <a:solidFill>
                  <a:srgbClr val="F2F4F5"/>
                </a:solidFill>
                <a:latin typeface="Oswald Bold"/>
                <a:ea typeface="Oswald Bold"/>
                <a:cs typeface="Oswald Bold"/>
                <a:sym typeface="Oswald Bold"/>
              </a:rPr>
              <a:t>BANK LOAN</a:t>
            </a:r>
          </a:p>
          <a:p>
            <a:pPr algn="ctr">
              <a:lnSpc>
                <a:spcPts val="9748"/>
              </a:lnSpc>
            </a:pPr>
            <a:endParaRPr lang="en-US" sz="7063" spc="692">
              <a:solidFill>
                <a:srgbClr val="F2F4F5"/>
              </a:solidFill>
              <a:latin typeface="Oswald Bold"/>
              <a:ea typeface="Oswald Bold"/>
              <a:cs typeface="Oswald Bold"/>
              <a:sym typeface="Oswald Bold"/>
            </a:endParaRPr>
          </a:p>
        </p:txBody>
      </p:sp>
      <p:grpSp>
        <p:nvGrpSpPr>
          <p:cNvPr id="9" name="Group 9"/>
          <p:cNvGrpSpPr/>
          <p:nvPr/>
        </p:nvGrpSpPr>
        <p:grpSpPr>
          <a:xfrm>
            <a:off x="3028648" y="3331647"/>
            <a:ext cx="9815307" cy="1831861"/>
            <a:chOff x="0" y="0"/>
            <a:chExt cx="1895495" cy="353762"/>
          </a:xfrm>
        </p:grpSpPr>
        <p:sp>
          <p:nvSpPr>
            <p:cNvPr id="10" name="Freeform 10"/>
            <p:cNvSpPr/>
            <p:nvPr/>
          </p:nvSpPr>
          <p:spPr>
            <a:xfrm>
              <a:off x="0" y="0"/>
              <a:ext cx="1895495" cy="353762"/>
            </a:xfrm>
            <a:custGeom>
              <a:avLst/>
              <a:gdLst/>
              <a:ahLst/>
              <a:cxnLst/>
              <a:rect l="l" t="t" r="r" b="b"/>
              <a:pathLst>
                <a:path w="1895495" h="353762">
                  <a:moveTo>
                    <a:pt x="0" y="0"/>
                  </a:moveTo>
                  <a:lnTo>
                    <a:pt x="1895495" y="0"/>
                  </a:lnTo>
                  <a:lnTo>
                    <a:pt x="1895495" y="353762"/>
                  </a:lnTo>
                  <a:lnTo>
                    <a:pt x="0" y="353762"/>
                  </a:lnTo>
                  <a:close/>
                </a:path>
              </a:pathLst>
            </a:custGeom>
            <a:solidFill>
              <a:srgbClr val="000000">
                <a:alpha val="0"/>
              </a:srgbClr>
            </a:solidFill>
            <a:ln w="38100" cap="sq">
              <a:solidFill>
                <a:srgbClr val="F2F4F5"/>
              </a:solidFill>
              <a:prstDash val="solid"/>
              <a:miter/>
            </a:ln>
          </p:spPr>
        </p:sp>
        <p:sp>
          <p:nvSpPr>
            <p:cNvPr id="11" name="TextBox 11"/>
            <p:cNvSpPr txBox="1"/>
            <p:nvPr/>
          </p:nvSpPr>
          <p:spPr>
            <a:xfrm>
              <a:off x="0" y="-19050"/>
              <a:ext cx="1895495" cy="372812"/>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637089" y="1219020"/>
            <a:ext cx="17041231" cy="7861605"/>
          </a:xfrm>
          <a:custGeom>
            <a:avLst/>
            <a:gdLst/>
            <a:ahLst/>
            <a:cxnLst/>
            <a:rect l="l" t="t" r="r" b="b"/>
            <a:pathLst>
              <a:path w="17041231" h="7861605">
                <a:moveTo>
                  <a:pt x="0" y="0"/>
                </a:moveTo>
                <a:lnTo>
                  <a:pt x="17041231" y="0"/>
                </a:lnTo>
                <a:lnTo>
                  <a:pt x="17041231" y="7861605"/>
                </a:lnTo>
                <a:lnTo>
                  <a:pt x="0" y="7861605"/>
                </a:lnTo>
                <a:lnTo>
                  <a:pt x="0" y="0"/>
                </a:lnTo>
                <a:close/>
              </a:path>
            </a:pathLst>
          </a:custGeom>
          <a:blipFill>
            <a:blip r:embed="rId4"/>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451245" y="342900"/>
            <a:ext cx="17836755" cy="1642807"/>
          </a:xfrm>
          <a:prstGeom prst="rect">
            <a:avLst/>
          </a:prstGeom>
        </p:spPr>
        <p:txBody>
          <a:bodyPr lIns="0" tIns="0" rIns="0" bIns="0" rtlCol="0" anchor="t">
            <a:spAutoFit/>
          </a:bodyPr>
          <a:lstStyle/>
          <a:p>
            <a:pPr algn="l">
              <a:lnSpc>
                <a:spcPts val="6584"/>
              </a:lnSpc>
            </a:pPr>
            <a:r>
              <a:rPr lang="en-US" sz="4771" spc="252" dirty="0">
                <a:solidFill>
                  <a:srgbClr val="F2F4F5"/>
                </a:solidFill>
                <a:latin typeface="Oswald Bold"/>
                <a:ea typeface="Oswald Bold"/>
                <a:cs typeface="Oswald Bold"/>
                <a:sym typeface="Oswald Bold"/>
              </a:rPr>
              <a:t>D. PERFORM UNIVARIATE, SEGMENTED UNIVARIATE, AND              BIVARIATE ANALYSIS:</a:t>
            </a:r>
          </a:p>
        </p:txBody>
      </p:sp>
      <p:sp>
        <p:nvSpPr>
          <p:cNvPr id="4" name="TextBox 4"/>
          <p:cNvSpPr txBox="1"/>
          <p:nvPr/>
        </p:nvSpPr>
        <p:spPr>
          <a:xfrm>
            <a:off x="685800" y="2044549"/>
            <a:ext cx="17096005" cy="8242451"/>
          </a:xfrm>
          <a:prstGeom prst="rect">
            <a:avLst/>
          </a:prstGeom>
        </p:spPr>
        <p:txBody>
          <a:bodyPr lIns="0" tIns="0" rIns="0" bIns="0" rtlCol="0" anchor="t">
            <a:spAutoFit/>
          </a:bodyPr>
          <a:lstStyle/>
          <a:p>
            <a:pPr algn="l">
              <a:lnSpc>
                <a:spcPts val="5226"/>
              </a:lnSpc>
            </a:pPr>
            <a:r>
              <a:rPr lang="en-US" sz="2855" dirty="0">
                <a:solidFill>
                  <a:srgbClr val="F2F4F5"/>
                </a:solidFill>
                <a:latin typeface="Canva Sans Bold"/>
                <a:ea typeface="Canva Sans Bold"/>
                <a:cs typeface="Canva Sans Bold"/>
                <a:sym typeface="Canva Sans Bold"/>
              </a:rPr>
              <a:t>1. Univariate Analysis:</a:t>
            </a:r>
          </a:p>
          <a:p>
            <a:pPr marL="463772" lvl="1" indent="-231886" algn="l">
              <a:lnSpc>
                <a:spcPts val="3930"/>
              </a:lnSpc>
              <a:buFont typeface="Arial"/>
              <a:buChar char="•"/>
            </a:pPr>
            <a:r>
              <a:rPr lang="en-US" sz="2148" dirty="0">
                <a:solidFill>
                  <a:srgbClr val="F2F4F5"/>
                </a:solidFill>
                <a:latin typeface="Canva Sans Bold"/>
                <a:ea typeface="Canva Sans Bold"/>
                <a:cs typeface="Canva Sans Bold"/>
                <a:sym typeface="Canva Sans Bold"/>
              </a:rPr>
              <a:t>Objective: Understand the distribution of individual variables.</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Use COUNT, AVERAGE, MEDIAN, MIN, MAX, and STDEV for descriptive statistics.</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Example: =AVERAGE(A:A), =MEDIAN(A:A), =STDEV(A:A).</a:t>
            </a:r>
          </a:p>
          <a:p>
            <a:pPr algn="l">
              <a:lnSpc>
                <a:spcPts val="5314"/>
              </a:lnSpc>
            </a:pPr>
            <a:r>
              <a:rPr lang="en-US" sz="2904" dirty="0">
                <a:solidFill>
                  <a:srgbClr val="F2F4F5"/>
                </a:solidFill>
                <a:latin typeface="Canva Sans Bold"/>
                <a:ea typeface="Canva Sans Bold"/>
                <a:cs typeface="Canva Sans Bold"/>
                <a:sym typeface="Canva Sans Bold"/>
              </a:rPr>
              <a:t>2. Segmented Univariate Analysis:</a:t>
            </a:r>
          </a:p>
          <a:p>
            <a:pPr marL="463772" lvl="1" indent="-231886" algn="l">
              <a:lnSpc>
                <a:spcPts val="3930"/>
              </a:lnSpc>
              <a:buFont typeface="Arial"/>
              <a:buChar char="•"/>
            </a:pPr>
            <a:r>
              <a:rPr lang="en-US" sz="2148" dirty="0">
                <a:solidFill>
                  <a:srgbClr val="F2F4F5"/>
                </a:solidFill>
                <a:latin typeface="Canva Sans Bold"/>
                <a:ea typeface="Canva Sans Bold"/>
                <a:cs typeface="Canva Sans Bold"/>
                <a:sym typeface="Canva Sans Bold"/>
              </a:rPr>
              <a:t>Objective: Compare variable distributions for different scenarios (e.g., loan approved vs. loan rejected).</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Use filters or pivot tables to segment data by scenarios.</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Calculate descriptive statistics for each segment.</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Example: Create a pivot table with loan status as a filter and calculate average income for each segment.</a:t>
            </a:r>
          </a:p>
          <a:p>
            <a:pPr algn="l">
              <a:lnSpc>
                <a:spcPts val="5314"/>
              </a:lnSpc>
            </a:pPr>
            <a:r>
              <a:rPr lang="en-US" sz="2904" dirty="0">
                <a:solidFill>
                  <a:srgbClr val="F2F4F5"/>
                </a:solidFill>
                <a:latin typeface="Canva Sans Bold"/>
                <a:ea typeface="Canva Sans Bold"/>
                <a:cs typeface="Canva Sans Bold"/>
                <a:sym typeface="Canva Sans Bold"/>
              </a:rPr>
              <a:t>3. Bivariate Analysis:</a:t>
            </a:r>
          </a:p>
          <a:p>
            <a:pPr marL="463772" lvl="1" indent="-231886" algn="l">
              <a:lnSpc>
                <a:spcPts val="3930"/>
              </a:lnSpc>
              <a:buFont typeface="Arial"/>
              <a:buChar char="•"/>
            </a:pPr>
            <a:r>
              <a:rPr lang="en-US" sz="2148" dirty="0">
                <a:solidFill>
                  <a:srgbClr val="F2F4F5"/>
                </a:solidFill>
                <a:latin typeface="Canva Sans Bold"/>
                <a:ea typeface="Canva Sans Bold"/>
                <a:cs typeface="Canva Sans Bold"/>
                <a:sym typeface="Canva Sans Bold"/>
              </a:rPr>
              <a:t>Objective: Explore relationships between variables and the target variable.</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Use scatter plots to visualize relationships between numerical variables.</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Use pivot tables to explore relationships between categorical variables and the target variable.</a:t>
            </a:r>
          </a:p>
          <a:p>
            <a:pPr marL="927544" lvl="2" indent="-309181" algn="l">
              <a:lnSpc>
                <a:spcPts val="3930"/>
              </a:lnSpc>
              <a:buFont typeface="Arial"/>
              <a:buChar char="⚬"/>
            </a:pPr>
            <a:r>
              <a:rPr lang="en-US" sz="2148" dirty="0">
                <a:solidFill>
                  <a:srgbClr val="F2F4F5"/>
                </a:solidFill>
                <a:latin typeface="Canva Sans Bold"/>
                <a:ea typeface="Canva Sans Bold"/>
                <a:cs typeface="Canva Sans Bold"/>
                <a:sym typeface="Canva Sans Bold"/>
              </a:rPr>
              <a:t>Example: Create a scatter plot with loan amount on the x-axis and interest rate on the y-axis, color-coded by loan status.</a:t>
            </a:r>
          </a:p>
          <a:p>
            <a:pPr algn="l">
              <a:lnSpc>
                <a:spcPts val="3930"/>
              </a:lnSpc>
            </a:pPr>
            <a:endParaRPr lang="en-US" sz="2148" dirty="0">
              <a:solidFill>
                <a:srgbClr val="F2F4F5"/>
              </a:solidFill>
              <a:latin typeface="Canva Sans Bold"/>
              <a:ea typeface="Canva Sans Bold"/>
              <a:cs typeface="Canva Sans Bold"/>
              <a:sym typeface="Canva Sans Bold"/>
            </a:endParaRPr>
          </a:p>
          <a:p>
            <a:pPr algn="l">
              <a:lnSpc>
                <a:spcPts val="2520"/>
              </a:lnSpc>
            </a:pPr>
            <a:endParaRPr lang="en-US" sz="2148" dirty="0">
              <a:solidFill>
                <a:srgbClr val="F2F4F5"/>
              </a:solidFill>
              <a:latin typeface="Canva Sans Bold"/>
              <a:ea typeface="Canva Sans Bold"/>
              <a:cs typeface="Canva Sans Bold"/>
              <a:sym typeface="Canva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582464" y="483633"/>
            <a:ext cx="7014335" cy="4769748"/>
          </a:xfrm>
          <a:custGeom>
            <a:avLst/>
            <a:gdLst/>
            <a:ahLst/>
            <a:cxnLst/>
            <a:rect l="l" t="t" r="r" b="b"/>
            <a:pathLst>
              <a:path w="7014335" h="4769748">
                <a:moveTo>
                  <a:pt x="0" y="0"/>
                </a:moveTo>
                <a:lnTo>
                  <a:pt x="7014334" y="0"/>
                </a:lnTo>
                <a:lnTo>
                  <a:pt x="7014334" y="4769748"/>
                </a:lnTo>
                <a:lnTo>
                  <a:pt x="0" y="4769748"/>
                </a:lnTo>
                <a:lnTo>
                  <a:pt x="0" y="0"/>
                </a:lnTo>
                <a:close/>
              </a:path>
            </a:pathLst>
          </a:custGeom>
          <a:blipFill>
            <a:blip r:embed="rId4"/>
            <a:stretch>
              <a:fillRect/>
            </a:stretch>
          </a:blipFill>
        </p:spPr>
      </p:sp>
      <p:sp>
        <p:nvSpPr>
          <p:cNvPr id="4" name="Freeform 4"/>
          <p:cNvSpPr/>
          <p:nvPr/>
        </p:nvSpPr>
        <p:spPr>
          <a:xfrm>
            <a:off x="8520660" y="483633"/>
            <a:ext cx="8962762" cy="4769748"/>
          </a:xfrm>
          <a:custGeom>
            <a:avLst/>
            <a:gdLst/>
            <a:ahLst/>
            <a:cxnLst/>
            <a:rect l="l" t="t" r="r" b="b"/>
            <a:pathLst>
              <a:path w="8962762" h="4769748">
                <a:moveTo>
                  <a:pt x="0" y="0"/>
                </a:moveTo>
                <a:lnTo>
                  <a:pt x="8962762" y="0"/>
                </a:lnTo>
                <a:lnTo>
                  <a:pt x="8962762" y="4769748"/>
                </a:lnTo>
                <a:lnTo>
                  <a:pt x="0" y="4769748"/>
                </a:lnTo>
                <a:lnTo>
                  <a:pt x="0" y="0"/>
                </a:lnTo>
                <a:close/>
              </a:path>
            </a:pathLst>
          </a:custGeom>
          <a:blipFill>
            <a:blip r:embed="rId5"/>
            <a:stretch>
              <a:fillRect b="-13251"/>
            </a:stretch>
          </a:blipFill>
        </p:spPr>
      </p:sp>
      <p:sp>
        <p:nvSpPr>
          <p:cNvPr id="5" name="Freeform 5"/>
          <p:cNvSpPr/>
          <p:nvPr/>
        </p:nvSpPr>
        <p:spPr>
          <a:xfrm>
            <a:off x="3098547" y="5516822"/>
            <a:ext cx="11659586" cy="4537100"/>
          </a:xfrm>
          <a:custGeom>
            <a:avLst/>
            <a:gdLst/>
            <a:ahLst/>
            <a:cxnLst/>
            <a:rect l="l" t="t" r="r" b="b"/>
            <a:pathLst>
              <a:path w="11659586" h="4537100">
                <a:moveTo>
                  <a:pt x="0" y="0"/>
                </a:moveTo>
                <a:lnTo>
                  <a:pt x="11659586" y="0"/>
                </a:lnTo>
                <a:lnTo>
                  <a:pt x="11659586" y="4537099"/>
                </a:lnTo>
                <a:lnTo>
                  <a:pt x="0" y="4537099"/>
                </a:lnTo>
                <a:lnTo>
                  <a:pt x="0" y="0"/>
                </a:lnTo>
                <a:close/>
              </a:path>
            </a:pathLst>
          </a:custGeom>
          <a:blipFill>
            <a:blip r:embed="rId6"/>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4056824" y="5516822"/>
            <a:ext cx="10950729" cy="4537473"/>
          </a:xfrm>
          <a:custGeom>
            <a:avLst/>
            <a:gdLst/>
            <a:ahLst/>
            <a:cxnLst/>
            <a:rect l="l" t="t" r="r" b="b"/>
            <a:pathLst>
              <a:path w="10950729" h="4537473">
                <a:moveTo>
                  <a:pt x="0" y="0"/>
                </a:moveTo>
                <a:lnTo>
                  <a:pt x="10950729" y="0"/>
                </a:lnTo>
                <a:lnTo>
                  <a:pt x="10950729" y="4537472"/>
                </a:lnTo>
                <a:lnTo>
                  <a:pt x="0" y="4537472"/>
                </a:lnTo>
                <a:lnTo>
                  <a:pt x="0" y="0"/>
                </a:lnTo>
                <a:close/>
              </a:path>
            </a:pathLst>
          </a:custGeom>
          <a:blipFill>
            <a:blip r:embed="rId4"/>
            <a:stretch>
              <a:fillRect t="-11406" b="-11406"/>
            </a:stretch>
          </a:blipFill>
        </p:spPr>
      </p:sp>
      <p:sp>
        <p:nvSpPr>
          <p:cNvPr id="4" name="Freeform 4"/>
          <p:cNvSpPr/>
          <p:nvPr/>
        </p:nvSpPr>
        <p:spPr>
          <a:xfrm>
            <a:off x="8849279" y="229487"/>
            <a:ext cx="8944812" cy="5100969"/>
          </a:xfrm>
          <a:custGeom>
            <a:avLst/>
            <a:gdLst/>
            <a:ahLst/>
            <a:cxnLst/>
            <a:rect l="l" t="t" r="r" b="b"/>
            <a:pathLst>
              <a:path w="8944812" h="5100969">
                <a:moveTo>
                  <a:pt x="0" y="0"/>
                </a:moveTo>
                <a:lnTo>
                  <a:pt x="8944812" y="0"/>
                </a:lnTo>
                <a:lnTo>
                  <a:pt x="8944812" y="5100969"/>
                </a:lnTo>
                <a:lnTo>
                  <a:pt x="0" y="5100969"/>
                </a:lnTo>
                <a:lnTo>
                  <a:pt x="0" y="0"/>
                </a:lnTo>
                <a:close/>
              </a:path>
            </a:pathLst>
          </a:custGeom>
          <a:blipFill>
            <a:blip r:embed="rId5"/>
            <a:stretch>
              <a:fillRect t="-4227" b="-1977"/>
            </a:stretch>
          </a:blipFill>
        </p:spPr>
      </p:sp>
      <p:sp>
        <p:nvSpPr>
          <p:cNvPr id="5" name="Freeform 5"/>
          <p:cNvSpPr/>
          <p:nvPr/>
        </p:nvSpPr>
        <p:spPr>
          <a:xfrm>
            <a:off x="314177" y="229487"/>
            <a:ext cx="8333805" cy="5100969"/>
          </a:xfrm>
          <a:custGeom>
            <a:avLst/>
            <a:gdLst/>
            <a:ahLst/>
            <a:cxnLst/>
            <a:rect l="l" t="t" r="r" b="b"/>
            <a:pathLst>
              <a:path w="8333805" h="5100969">
                <a:moveTo>
                  <a:pt x="0" y="0"/>
                </a:moveTo>
                <a:lnTo>
                  <a:pt x="8333804" y="0"/>
                </a:lnTo>
                <a:lnTo>
                  <a:pt x="8333804" y="5100969"/>
                </a:lnTo>
                <a:lnTo>
                  <a:pt x="0" y="5100969"/>
                </a:lnTo>
                <a:lnTo>
                  <a:pt x="0" y="0"/>
                </a:lnTo>
                <a:close/>
              </a:path>
            </a:pathLst>
          </a:custGeom>
          <a:blipFill>
            <a:blip r:embed="rId6"/>
            <a:stretch>
              <a:fillRect r="-5951" b="-6764"/>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451245" y="266700"/>
            <a:ext cx="17836755" cy="809729"/>
          </a:xfrm>
          <a:prstGeom prst="rect">
            <a:avLst/>
          </a:prstGeom>
        </p:spPr>
        <p:txBody>
          <a:bodyPr lIns="0" tIns="0" rIns="0" bIns="0" rtlCol="0" anchor="t">
            <a:spAutoFit/>
          </a:bodyPr>
          <a:lstStyle/>
          <a:p>
            <a:pPr algn="l">
              <a:lnSpc>
                <a:spcPts val="6584"/>
              </a:lnSpc>
            </a:pPr>
            <a:r>
              <a:rPr lang="en-US" sz="4771" spc="252" dirty="0">
                <a:solidFill>
                  <a:srgbClr val="F2F4F5"/>
                </a:solidFill>
                <a:latin typeface="Oswald Bold"/>
                <a:ea typeface="Oswald Bold"/>
                <a:cs typeface="Oswald Bold"/>
                <a:sym typeface="Oswald Bold"/>
              </a:rPr>
              <a:t>E. IDENTIFY TOP CORRELATIONS FOR DIFFERENT SCENARIOS: </a:t>
            </a:r>
          </a:p>
        </p:txBody>
      </p:sp>
      <p:sp>
        <p:nvSpPr>
          <p:cNvPr id="4" name="TextBox 4"/>
          <p:cNvSpPr txBox="1"/>
          <p:nvPr/>
        </p:nvSpPr>
        <p:spPr>
          <a:xfrm>
            <a:off x="451245" y="876300"/>
            <a:ext cx="17952289" cy="9943363"/>
          </a:xfrm>
          <a:prstGeom prst="rect">
            <a:avLst/>
          </a:prstGeom>
        </p:spPr>
        <p:txBody>
          <a:bodyPr wrap="square" lIns="0" tIns="0" rIns="0" bIns="0" rtlCol="0" anchor="t">
            <a:spAutoFit/>
          </a:bodyPr>
          <a:lstStyle/>
          <a:p>
            <a:pPr algn="l">
              <a:lnSpc>
                <a:spcPts val="7457"/>
              </a:lnSpc>
            </a:pPr>
            <a:r>
              <a:rPr lang="en-US" sz="3655" dirty="0">
                <a:solidFill>
                  <a:srgbClr val="F2F4F5"/>
                </a:solidFill>
                <a:latin typeface="Canva Sans Bold"/>
                <a:ea typeface="Canva Sans Bold"/>
                <a:cs typeface="Canva Sans Bold"/>
                <a:sym typeface="Canva Sans Bold"/>
              </a:rPr>
              <a:t>       Segment the Dataset:</a:t>
            </a:r>
          </a:p>
          <a:p>
            <a:pPr marL="616583" lvl="1" indent="-308291" algn="l">
              <a:lnSpc>
                <a:spcPts val="5825"/>
              </a:lnSpc>
              <a:buFont typeface="Arial"/>
              <a:buChar char="•"/>
            </a:pPr>
            <a:r>
              <a:rPr lang="en-US" sz="2855" dirty="0">
                <a:solidFill>
                  <a:srgbClr val="F2F4F5"/>
                </a:solidFill>
                <a:latin typeface="Canva Sans Bold"/>
                <a:ea typeface="Canva Sans Bold"/>
                <a:cs typeface="Canva Sans Bold"/>
                <a:sym typeface="Canva Sans Bold"/>
              </a:rPr>
              <a:t>Use filters or pivot tables to create different segments (e.g., clients with payment difficulties vs. others).</a:t>
            </a:r>
          </a:p>
          <a:p>
            <a:pPr algn="l">
              <a:lnSpc>
                <a:spcPts val="7457"/>
              </a:lnSpc>
            </a:pPr>
            <a:r>
              <a:rPr lang="en-US" sz="3655" dirty="0">
                <a:solidFill>
                  <a:srgbClr val="F2F4F5"/>
                </a:solidFill>
                <a:latin typeface="Canva Sans Bold"/>
                <a:ea typeface="Canva Sans Bold"/>
                <a:cs typeface="Canva Sans Bold"/>
                <a:sym typeface="Canva Sans Bold"/>
              </a:rPr>
              <a:t>      Calculate Correlations:</a:t>
            </a:r>
          </a:p>
          <a:p>
            <a:pPr marL="616583" lvl="1" indent="-308291" algn="l">
              <a:lnSpc>
                <a:spcPts val="5825"/>
              </a:lnSpc>
              <a:buFont typeface="Arial"/>
              <a:buChar char="•"/>
            </a:pPr>
            <a:r>
              <a:rPr lang="en-US" sz="2855" dirty="0">
                <a:solidFill>
                  <a:srgbClr val="F2F4F5"/>
                </a:solidFill>
                <a:latin typeface="Canva Sans Bold"/>
                <a:ea typeface="Canva Sans Bold"/>
                <a:cs typeface="Canva Sans Bold"/>
                <a:sym typeface="Canva Sans Bold"/>
              </a:rPr>
              <a:t>Use the CORREL function to calculate the correlation coefficients between variables and the target variable within each segment.</a:t>
            </a:r>
          </a:p>
          <a:p>
            <a:pPr marL="616583" lvl="1" indent="-308291" algn="l">
              <a:lnSpc>
                <a:spcPts val="5825"/>
              </a:lnSpc>
              <a:buFont typeface="Arial"/>
              <a:buChar char="•"/>
            </a:pPr>
            <a:r>
              <a:rPr lang="en-US" sz="2855" dirty="0">
                <a:solidFill>
                  <a:srgbClr val="F2F4F5"/>
                </a:solidFill>
                <a:latin typeface="Canva Sans Bold"/>
                <a:ea typeface="Canva Sans Bold"/>
                <a:cs typeface="Canva Sans Bold"/>
                <a:sym typeface="Canva Sans Bold"/>
              </a:rPr>
              <a:t>Example: =CORREL(B:B, C:C) where B is the target variable and C is another variable.</a:t>
            </a:r>
          </a:p>
          <a:p>
            <a:pPr algn="l">
              <a:lnSpc>
                <a:spcPts val="7457"/>
              </a:lnSpc>
            </a:pPr>
            <a:r>
              <a:rPr lang="en-US" sz="3655" dirty="0">
                <a:solidFill>
                  <a:srgbClr val="F2F4F5"/>
                </a:solidFill>
                <a:latin typeface="Canva Sans Bold"/>
                <a:ea typeface="Canva Sans Bold"/>
                <a:cs typeface="Canva Sans Bold"/>
                <a:sym typeface="Canva Sans Bold"/>
              </a:rPr>
              <a:t>      Visualize Correlations:</a:t>
            </a:r>
          </a:p>
          <a:p>
            <a:pPr marL="616583" lvl="1" indent="-308291" algn="l">
              <a:lnSpc>
                <a:spcPts val="5825"/>
              </a:lnSpc>
              <a:buFont typeface="Arial"/>
              <a:buChar char="•"/>
            </a:pPr>
            <a:r>
              <a:rPr lang="en-US" sz="2855" dirty="0">
                <a:solidFill>
                  <a:srgbClr val="F2F4F5"/>
                </a:solidFill>
                <a:latin typeface="Canva Sans Bold"/>
                <a:ea typeface="Canva Sans Bold"/>
                <a:cs typeface="Canva Sans Bold"/>
                <a:sym typeface="Canva Sans Bold"/>
              </a:rPr>
              <a:t>Create a correlation matrix using the CORREL function for all variables within each segment.</a:t>
            </a:r>
          </a:p>
          <a:p>
            <a:pPr marL="616583" lvl="1" indent="-308291" algn="l">
              <a:lnSpc>
                <a:spcPts val="5825"/>
              </a:lnSpc>
              <a:buFont typeface="Arial"/>
              <a:buChar char="•"/>
            </a:pPr>
            <a:r>
              <a:rPr lang="en-US" sz="2855" dirty="0">
                <a:solidFill>
                  <a:srgbClr val="F2F4F5"/>
                </a:solidFill>
                <a:latin typeface="Canva Sans Bold"/>
                <a:ea typeface="Canva Sans Bold"/>
                <a:cs typeface="Canva Sans Bold"/>
                <a:sym typeface="Canva Sans Bold"/>
              </a:rPr>
              <a:t>Use conditional formatting to create heatmaps highlighting strong correlations.</a:t>
            </a:r>
          </a:p>
          <a:p>
            <a:pPr marL="616583" lvl="1" indent="-308291" algn="l">
              <a:lnSpc>
                <a:spcPts val="5825"/>
              </a:lnSpc>
              <a:buFont typeface="Arial"/>
              <a:buChar char="•"/>
            </a:pPr>
            <a:r>
              <a:rPr lang="en-US" sz="2855" dirty="0">
                <a:solidFill>
                  <a:srgbClr val="F2F4F5"/>
                </a:solidFill>
                <a:latin typeface="Canva Sans Bold"/>
                <a:ea typeface="Canva Sans Bold"/>
                <a:cs typeface="Canva Sans Bold"/>
                <a:sym typeface="Canva Sans Bold"/>
              </a:rPr>
              <a:t>Example: Apply color scales in the conditional formatting menu to the correlation matrix.</a:t>
            </a:r>
          </a:p>
          <a:p>
            <a:pPr algn="l">
              <a:lnSpc>
                <a:spcPts val="5825"/>
              </a:lnSpc>
            </a:pPr>
            <a:endParaRPr lang="en-US" sz="2855" dirty="0">
              <a:solidFill>
                <a:srgbClr val="F2F4F5"/>
              </a:solidFill>
              <a:latin typeface="Canva Sans Bold"/>
              <a:ea typeface="Canva Sans Bold"/>
              <a:cs typeface="Canva Sans Bold"/>
              <a:sym typeface="Canva Sans Bold"/>
            </a:endParaRPr>
          </a:p>
          <a:p>
            <a:pPr algn="l">
              <a:lnSpc>
                <a:spcPts val="2809"/>
              </a:lnSpc>
            </a:pPr>
            <a:endParaRPr lang="en-US" sz="2855" dirty="0">
              <a:solidFill>
                <a:srgbClr val="F2F4F5"/>
              </a:solidFill>
              <a:latin typeface="Canva Sans Bold"/>
              <a:ea typeface="Canva Sans Bold"/>
              <a:cs typeface="Canva Sans Bold"/>
              <a:sym typeface="Canva Sans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3096524"/>
            <a:ext cx="16454722" cy="16884509"/>
          </a:xfrm>
          <a:custGeom>
            <a:avLst/>
            <a:gdLst/>
            <a:ahLst/>
            <a:cxnLst/>
            <a:rect l="l" t="t" r="r" b="b"/>
            <a:pathLst>
              <a:path w="16454722" h="16884509">
                <a:moveTo>
                  <a:pt x="0" y="0"/>
                </a:moveTo>
                <a:lnTo>
                  <a:pt x="16454722" y="0"/>
                </a:lnTo>
                <a:lnTo>
                  <a:pt x="16454722" y="16884510"/>
                </a:lnTo>
                <a:lnTo>
                  <a:pt x="0" y="16884510"/>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404340" y="5143500"/>
            <a:ext cx="17479320" cy="4785892"/>
          </a:xfrm>
          <a:custGeom>
            <a:avLst/>
            <a:gdLst/>
            <a:ahLst/>
            <a:cxnLst/>
            <a:rect l="l" t="t" r="r" b="b"/>
            <a:pathLst>
              <a:path w="17479320" h="4785892">
                <a:moveTo>
                  <a:pt x="0" y="0"/>
                </a:moveTo>
                <a:lnTo>
                  <a:pt x="17479320" y="0"/>
                </a:lnTo>
                <a:lnTo>
                  <a:pt x="17479320" y="4785892"/>
                </a:lnTo>
                <a:lnTo>
                  <a:pt x="0" y="4785892"/>
                </a:lnTo>
                <a:lnTo>
                  <a:pt x="0" y="0"/>
                </a:lnTo>
                <a:close/>
              </a:path>
            </a:pathLst>
          </a:custGeom>
          <a:blipFill>
            <a:blip r:embed="rId4"/>
            <a:stretch>
              <a:fillRect/>
            </a:stretch>
          </a:blipFill>
        </p:spPr>
      </p:sp>
      <p:sp>
        <p:nvSpPr>
          <p:cNvPr id="4" name="Freeform 4"/>
          <p:cNvSpPr/>
          <p:nvPr/>
        </p:nvSpPr>
        <p:spPr>
          <a:xfrm>
            <a:off x="404340" y="191964"/>
            <a:ext cx="17479320" cy="4779061"/>
          </a:xfrm>
          <a:custGeom>
            <a:avLst/>
            <a:gdLst/>
            <a:ahLst/>
            <a:cxnLst/>
            <a:rect l="l" t="t" r="r" b="b"/>
            <a:pathLst>
              <a:path w="17479320" h="4779061">
                <a:moveTo>
                  <a:pt x="0" y="0"/>
                </a:moveTo>
                <a:lnTo>
                  <a:pt x="17479320" y="0"/>
                </a:lnTo>
                <a:lnTo>
                  <a:pt x="17479320" y="4779061"/>
                </a:lnTo>
                <a:lnTo>
                  <a:pt x="0" y="4779061"/>
                </a:lnTo>
                <a:lnTo>
                  <a:pt x="0" y="0"/>
                </a:lnTo>
                <a:close/>
              </a:path>
            </a:pathLst>
          </a:custGeom>
          <a:blipFill>
            <a:blip r:embed="rId5"/>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3096524"/>
            <a:ext cx="16454722" cy="16884509"/>
          </a:xfrm>
          <a:custGeom>
            <a:avLst/>
            <a:gdLst/>
            <a:ahLst/>
            <a:cxnLst/>
            <a:rect l="l" t="t" r="r" b="b"/>
            <a:pathLst>
              <a:path w="16454722" h="16884509">
                <a:moveTo>
                  <a:pt x="0" y="0"/>
                </a:moveTo>
                <a:lnTo>
                  <a:pt x="16454722" y="0"/>
                </a:lnTo>
                <a:lnTo>
                  <a:pt x="16454722" y="16884510"/>
                </a:lnTo>
                <a:lnTo>
                  <a:pt x="0" y="16884510"/>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51245" y="451582"/>
            <a:ext cx="17836755" cy="809729"/>
          </a:xfrm>
          <a:prstGeom prst="rect">
            <a:avLst/>
          </a:prstGeom>
        </p:spPr>
        <p:txBody>
          <a:bodyPr lIns="0" tIns="0" rIns="0" bIns="0" rtlCol="0" anchor="t">
            <a:spAutoFit/>
          </a:bodyPr>
          <a:lstStyle/>
          <a:p>
            <a:pPr algn="l">
              <a:lnSpc>
                <a:spcPts val="6584"/>
              </a:lnSpc>
            </a:pPr>
            <a:r>
              <a:rPr lang="en-US" sz="4771" spc="252">
                <a:solidFill>
                  <a:srgbClr val="F2F4F5"/>
                </a:solidFill>
                <a:latin typeface="Oswald Bold"/>
                <a:ea typeface="Oswald Bold"/>
                <a:cs typeface="Oswald Bold"/>
                <a:sym typeface="Oswald Bold"/>
              </a:rPr>
              <a:t>RESULT:</a:t>
            </a:r>
          </a:p>
        </p:txBody>
      </p:sp>
      <p:sp>
        <p:nvSpPr>
          <p:cNvPr id="4" name="TextBox 4"/>
          <p:cNvSpPr txBox="1"/>
          <p:nvPr/>
        </p:nvSpPr>
        <p:spPr>
          <a:xfrm>
            <a:off x="700750" y="1724260"/>
            <a:ext cx="17337744" cy="7783938"/>
          </a:xfrm>
          <a:prstGeom prst="rect">
            <a:avLst/>
          </a:prstGeom>
        </p:spPr>
        <p:txBody>
          <a:bodyPr lIns="0" tIns="0" rIns="0" bIns="0" rtlCol="0" anchor="t">
            <a:spAutoFit/>
          </a:bodyPr>
          <a:lstStyle/>
          <a:p>
            <a:pPr algn="l">
              <a:lnSpc>
                <a:spcPts val="4781"/>
              </a:lnSpc>
            </a:pPr>
            <a:r>
              <a:rPr lang="en-US" sz="2612">
                <a:solidFill>
                  <a:srgbClr val="F2F4F5"/>
                </a:solidFill>
                <a:latin typeface="Canva Sans"/>
                <a:ea typeface="Canva Sans"/>
                <a:cs typeface="Canva Sans"/>
                <a:sym typeface="Canva Sans"/>
              </a:rPr>
              <a:t>In the bank loan case study analysis, several key analytical steps were undertaken to gain comprehensive insights into the factors influencing loan outcomes. Initially, meticulous attention was given to handling missing data effectively using Excel functions like COUNTBLANK and AVERAGE, ensuring the dataset's completeness and reliability. Subsequently, outliers were identified using statistical methods such as QUARTILE and interquartile range (IQR), supplemented by visual aids like box plots to flag potential anomalies within the data. Analyzing data imbalance involved calculating class frequencies and assessing ratios to understand skewed distributions, which provided crucial context for subsequent analyses. Through univariate, segmented univariate, and bivariate analyses utilizing descriptive statistics, pivot tables, and various charts, patterns in variable distributions, comparisons across different scenarios, and relationships with loan default emerged, guiding further insights into predictive modeling. Finally, by identifying top correlations within segmented datasets using correlation coefficients (CORREL), key indicators influencing loan default were pinpointed across diverse scenarios, facilitating informed decision-making and strategy formulation.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3028648" y="3331647"/>
            <a:ext cx="9815307" cy="4208864"/>
            <a:chOff x="0" y="0"/>
            <a:chExt cx="1895495" cy="812800"/>
          </a:xfrm>
        </p:grpSpPr>
        <p:sp>
          <p:nvSpPr>
            <p:cNvPr id="5" name="Freeform 5"/>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F2F4F5"/>
              </a:solidFill>
              <a:prstDash val="solid"/>
              <a:miter/>
            </a:ln>
          </p:spPr>
        </p:sp>
        <p:sp>
          <p:nvSpPr>
            <p:cNvPr id="6" name="TextBox 6"/>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3028648" y="5272029"/>
            <a:ext cx="9815307" cy="2139953"/>
          </a:xfrm>
          <a:prstGeom prst="rect">
            <a:avLst/>
          </a:prstGeom>
        </p:spPr>
        <p:txBody>
          <a:bodyPr lIns="0" tIns="0" rIns="0" bIns="0" rtlCol="0" anchor="t">
            <a:spAutoFit/>
          </a:bodyPr>
          <a:lstStyle/>
          <a:p>
            <a:pPr algn="ctr">
              <a:lnSpc>
                <a:spcPts val="17441"/>
              </a:lnSpc>
            </a:pPr>
            <a:r>
              <a:rPr lang="en-US" sz="12638" spc="1238" dirty="0">
                <a:solidFill>
                  <a:srgbClr val="F2F4F5"/>
                </a:solidFill>
                <a:latin typeface="Oswald Bold"/>
                <a:ea typeface="Oswald Bold"/>
                <a:cs typeface="Oswald Bold"/>
                <a:sym typeface="Oswald Bold"/>
              </a:rPr>
              <a:t>YOU</a:t>
            </a:r>
          </a:p>
        </p:txBody>
      </p:sp>
      <p:sp>
        <p:nvSpPr>
          <p:cNvPr id="8" name="TextBox 8"/>
          <p:cNvSpPr txBox="1"/>
          <p:nvPr/>
        </p:nvSpPr>
        <p:spPr>
          <a:xfrm>
            <a:off x="3028648" y="3567505"/>
            <a:ext cx="9815307" cy="1186902"/>
          </a:xfrm>
          <a:prstGeom prst="rect">
            <a:avLst/>
          </a:prstGeom>
        </p:spPr>
        <p:txBody>
          <a:bodyPr lIns="0" tIns="0" rIns="0" bIns="0" rtlCol="0" anchor="t">
            <a:spAutoFit/>
          </a:bodyPr>
          <a:lstStyle/>
          <a:p>
            <a:pPr algn="ctr">
              <a:lnSpc>
                <a:spcPts val="9748"/>
              </a:lnSpc>
            </a:pPr>
            <a:r>
              <a:rPr lang="en-US" sz="7063" spc="692" dirty="0">
                <a:solidFill>
                  <a:srgbClr val="F2F4F5"/>
                </a:solidFill>
                <a:latin typeface="Oswald Bold"/>
                <a:ea typeface="Oswald Bold"/>
                <a:cs typeface="Oswald Bold"/>
                <a:sym typeface="Oswald Bold"/>
              </a:rPr>
              <a:t>THANK</a:t>
            </a:r>
          </a:p>
        </p:txBody>
      </p:sp>
      <p:grpSp>
        <p:nvGrpSpPr>
          <p:cNvPr id="9" name="Group 9"/>
          <p:cNvGrpSpPr/>
          <p:nvPr/>
        </p:nvGrpSpPr>
        <p:grpSpPr>
          <a:xfrm>
            <a:off x="3028648" y="3212994"/>
            <a:ext cx="9815307" cy="1930507"/>
            <a:chOff x="0" y="-19050"/>
            <a:chExt cx="1895495" cy="372812"/>
          </a:xfrm>
        </p:grpSpPr>
        <p:sp>
          <p:nvSpPr>
            <p:cNvPr id="10" name="Freeform 10"/>
            <p:cNvSpPr/>
            <p:nvPr/>
          </p:nvSpPr>
          <p:spPr>
            <a:xfrm>
              <a:off x="0" y="0"/>
              <a:ext cx="1895495" cy="353762"/>
            </a:xfrm>
            <a:custGeom>
              <a:avLst/>
              <a:gdLst/>
              <a:ahLst/>
              <a:cxnLst/>
              <a:rect l="l" t="t" r="r" b="b"/>
              <a:pathLst>
                <a:path w="1895495" h="353762">
                  <a:moveTo>
                    <a:pt x="0" y="0"/>
                  </a:moveTo>
                  <a:lnTo>
                    <a:pt x="1895495" y="0"/>
                  </a:lnTo>
                  <a:lnTo>
                    <a:pt x="1895495" y="353762"/>
                  </a:lnTo>
                  <a:lnTo>
                    <a:pt x="0" y="353762"/>
                  </a:lnTo>
                  <a:close/>
                </a:path>
              </a:pathLst>
            </a:custGeom>
            <a:solidFill>
              <a:srgbClr val="000000">
                <a:alpha val="0"/>
              </a:srgbClr>
            </a:solidFill>
            <a:ln w="38100" cap="sq">
              <a:solidFill>
                <a:srgbClr val="F2F4F5"/>
              </a:solidFill>
              <a:prstDash val="solid"/>
              <a:miter/>
            </a:ln>
          </p:spPr>
          <p:txBody>
            <a:bodyPr/>
            <a:lstStyle/>
            <a:p>
              <a:endParaRPr lang="en-IN" dirty="0"/>
            </a:p>
          </p:txBody>
        </p:sp>
        <p:sp>
          <p:nvSpPr>
            <p:cNvPr id="11" name="TextBox 11"/>
            <p:cNvSpPr txBox="1"/>
            <p:nvPr/>
          </p:nvSpPr>
          <p:spPr>
            <a:xfrm>
              <a:off x="0" y="-19050"/>
              <a:ext cx="1895495" cy="372812"/>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14090732" y="9305399"/>
            <a:ext cx="4423797" cy="981601"/>
          </a:xfrm>
          <a:prstGeom prst="rect">
            <a:avLst/>
          </a:prstGeom>
        </p:spPr>
        <p:txBody>
          <a:bodyPr lIns="50800" tIns="50800" rIns="50800" bIns="50800" rtlCol="0" anchor="ctr"/>
          <a:lstStyle/>
          <a:p>
            <a:pPr algn="ctr">
              <a:lnSpc>
                <a:spcPts val="2859"/>
              </a:lnSpc>
            </a:pPr>
            <a:endParaRPr/>
          </a:p>
        </p:txBody>
      </p:sp>
      <p:sp>
        <p:nvSpPr>
          <p:cNvPr id="18" name="TextBox 17">
            <a:extLst>
              <a:ext uri="{FF2B5EF4-FFF2-40B4-BE49-F238E27FC236}">
                <a16:creationId xmlns:a16="http://schemas.microsoft.com/office/drawing/2014/main" id="{C10D4EA7-27A9-24D2-43B0-2C29D8B0AF20}"/>
              </a:ext>
            </a:extLst>
          </p:cNvPr>
          <p:cNvSpPr txBox="1"/>
          <p:nvPr/>
        </p:nvSpPr>
        <p:spPr>
          <a:xfrm>
            <a:off x="11277599" y="9305399"/>
            <a:ext cx="2590801" cy="461665"/>
          </a:xfrm>
          <a:prstGeom prst="rect">
            <a:avLst/>
          </a:prstGeom>
          <a:noFill/>
        </p:spPr>
        <p:txBody>
          <a:bodyPr wrap="square">
            <a:spAutoFit/>
          </a:bodyPr>
          <a:lstStyle/>
          <a:p>
            <a:r>
              <a:rPr lang="en-US" sz="2400" spc="692" dirty="0">
                <a:solidFill>
                  <a:srgbClr val="F2F4F5"/>
                </a:solidFill>
                <a:latin typeface="Oswald Bold"/>
                <a:sym typeface="Oswald Bold"/>
                <a:hlinkClick r:id="rId4"/>
              </a:rPr>
              <a:t>SHEET:LINK</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474195"/>
            <a:ext cx="4863610" cy="1004234"/>
          </a:xfrm>
          <a:prstGeom prst="rect">
            <a:avLst/>
          </a:prstGeom>
        </p:spPr>
        <p:txBody>
          <a:bodyPr lIns="0" tIns="0" rIns="0" bIns="0" rtlCol="0" anchor="t">
            <a:spAutoFit/>
          </a:bodyPr>
          <a:lstStyle/>
          <a:p>
            <a:pPr algn="ctr">
              <a:lnSpc>
                <a:spcPts val="8205"/>
              </a:lnSpc>
            </a:pPr>
            <a:r>
              <a:rPr lang="en-US" sz="5946" spc="315">
                <a:solidFill>
                  <a:srgbClr val="F2F4F5"/>
                </a:solidFill>
                <a:latin typeface="Oswald Bold"/>
                <a:ea typeface="Oswald Bold"/>
                <a:cs typeface="Oswald Bold"/>
                <a:sym typeface="Oswald Bold"/>
              </a:rPr>
              <a:t>DESCRIPTION:</a:t>
            </a:r>
          </a:p>
        </p:txBody>
      </p:sp>
      <p:sp>
        <p:nvSpPr>
          <p:cNvPr id="4" name="TextBox 4"/>
          <p:cNvSpPr txBox="1"/>
          <p:nvPr/>
        </p:nvSpPr>
        <p:spPr>
          <a:xfrm>
            <a:off x="1028700" y="1573021"/>
            <a:ext cx="16714872" cy="2720502"/>
          </a:xfrm>
          <a:prstGeom prst="rect">
            <a:avLst/>
          </a:prstGeom>
        </p:spPr>
        <p:txBody>
          <a:bodyPr lIns="0" tIns="0" rIns="0" bIns="0" rtlCol="0" anchor="t">
            <a:spAutoFit/>
          </a:bodyPr>
          <a:lstStyle/>
          <a:p>
            <a:pPr algn="l">
              <a:lnSpc>
                <a:spcPts val="4350"/>
              </a:lnSpc>
            </a:pPr>
            <a:r>
              <a:rPr lang="en-US" sz="3107">
                <a:solidFill>
                  <a:srgbClr val="F2F4F5"/>
                </a:solidFill>
                <a:latin typeface="Canva Sans"/>
                <a:ea typeface="Canva Sans"/>
                <a:cs typeface="Canva Sans"/>
                <a:sym typeface="Canva Sans"/>
              </a:rPr>
              <a:t>Imagine you're a data analyst at a finance company that specializes in lending various types of loans to urban customers. Your company faces a challenge: some customers who don't have a sufficient credit history take advantage of this and default on their loans. Your task is to use Exploratory Data Analysis (EDA) to analyze patterns in the data and ensure that capable applicants are not rejected.</a:t>
            </a:r>
          </a:p>
        </p:txBody>
      </p:sp>
      <p:sp>
        <p:nvSpPr>
          <p:cNvPr id="5" name="TextBox 5"/>
          <p:cNvSpPr txBox="1"/>
          <p:nvPr/>
        </p:nvSpPr>
        <p:spPr>
          <a:xfrm>
            <a:off x="1028700" y="4762500"/>
            <a:ext cx="16929175" cy="2045292"/>
          </a:xfrm>
          <a:prstGeom prst="rect">
            <a:avLst/>
          </a:prstGeom>
        </p:spPr>
        <p:txBody>
          <a:bodyPr lIns="0" tIns="0" rIns="0" bIns="0" rtlCol="0" anchor="t">
            <a:spAutoFit/>
          </a:bodyPr>
          <a:lstStyle/>
          <a:p>
            <a:pPr algn="l">
              <a:lnSpc>
                <a:spcPts val="8205"/>
              </a:lnSpc>
            </a:pPr>
            <a:r>
              <a:rPr lang="en-US" sz="5946" spc="315" dirty="0">
                <a:solidFill>
                  <a:srgbClr val="F2F4F5"/>
                </a:solidFill>
                <a:latin typeface="Oswald Bold"/>
                <a:ea typeface="Oswald Bold"/>
                <a:cs typeface="Oswald Bold"/>
                <a:sym typeface="Oswald Bold"/>
              </a:rPr>
              <a:t>WHEN A CUSTOMER APPLIES FOR A LOAN, YOUR COMPANY FACES TWO RISKS:</a:t>
            </a:r>
          </a:p>
        </p:txBody>
      </p:sp>
      <p:sp>
        <p:nvSpPr>
          <p:cNvPr id="6" name="TextBox 6"/>
          <p:cNvSpPr txBox="1"/>
          <p:nvPr/>
        </p:nvSpPr>
        <p:spPr>
          <a:xfrm>
            <a:off x="856172" y="6336015"/>
            <a:ext cx="15991686" cy="3580765"/>
          </a:xfrm>
          <a:prstGeom prst="rect">
            <a:avLst/>
          </a:prstGeom>
        </p:spPr>
        <p:txBody>
          <a:bodyPr lIns="0" tIns="0" rIns="0" bIns="0" rtlCol="0" anchor="t">
            <a:spAutoFit/>
          </a:bodyPr>
          <a:lstStyle/>
          <a:p>
            <a:pPr algn="just">
              <a:lnSpc>
                <a:spcPts val="4759"/>
              </a:lnSpc>
            </a:pPr>
            <a:endParaRPr/>
          </a:p>
          <a:p>
            <a:pPr marL="734059" lvl="1" indent="-367030" algn="just">
              <a:lnSpc>
                <a:spcPts val="4759"/>
              </a:lnSpc>
              <a:buAutoNum type="arabicPeriod"/>
            </a:pPr>
            <a:r>
              <a:rPr lang="en-US" sz="3399">
                <a:solidFill>
                  <a:srgbClr val="F2F4F5"/>
                </a:solidFill>
                <a:latin typeface="Canva Sans"/>
                <a:ea typeface="Canva Sans"/>
                <a:cs typeface="Canva Sans"/>
                <a:sym typeface="Canva Sans"/>
              </a:rPr>
              <a:t>If the applicant can repay the loan but is not approved, the company loses business.</a:t>
            </a:r>
          </a:p>
          <a:p>
            <a:pPr marL="734059" lvl="1" indent="-367030" algn="just">
              <a:lnSpc>
                <a:spcPts val="4759"/>
              </a:lnSpc>
              <a:buAutoNum type="arabicPeriod"/>
            </a:pPr>
            <a:r>
              <a:rPr lang="en-US" sz="3399">
                <a:solidFill>
                  <a:srgbClr val="F2F4F5"/>
                </a:solidFill>
                <a:latin typeface="Canva Sans"/>
                <a:ea typeface="Canva Sans"/>
                <a:cs typeface="Canva Sans"/>
                <a:sym typeface="Canva Sans"/>
              </a:rPr>
              <a:t>If the applicant cannot repay the loan and is approved, the company faces a financial loss.</a:t>
            </a:r>
          </a:p>
          <a:p>
            <a:pPr algn="just">
              <a:lnSpc>
                <a:spcPts val="4759"/>
              </a:lnSpc>
            </a:pPr>
            <a:endParaRPr lang="en-US" sz="3399">
              <a:solidFill>
                <a:srgbClr val="F2F4F5"/>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474195"/>
            <a:ext cx="4863610" cy="1007067"/>
          </a:xfrm>
          <a:prstGeom prst="rect">
            <a:avLst/>
          </a:prstGeom>
        </p:spPr>
        <p:txBody>
          <a:bodyPr lIns="0" tIns="0" rIns="0" bIns="0" rtlCol="0" anchor="t">
            <a:spAutoFit/>
          </a:bodyPr>
          <a:lstStyle/>
          <a:p>
            <a:pPr algn="l">
              <a:lnSpc>
                <a:spcPts val="8205"/>
              </a:lnSpc>
            </a:pPr>
            <a:r>
              <a:rPr lang="en-US" sz="5946" spc="315">
                <a:solidFill>
                  <a:srgbClr val="F2F4F5"/>
                </a:solidFill>
                <a:latin typeface="Oswald Bold"/>
                <a:ea typeface="Oswald Bold"/>
                <a:cs typeface="Oswald Bold"/>
                <a:sym typeface="Oswald Bold"/>
              </a:rPr>
              <a:t>APPROACH:</a:t>
            </a:r>
          </a:p>
        </p:txBody>
      </p:sp>
      <p:sp>
        <p:nvSpPr>
          <p:cNvPr id="4" name="TextBox 4"/>
          <p:cNvSpPr txBox="1"/>
          <p:nvPr/>
        </p:nvSpPr>
        <p:spPr>
          <a:xfrm>
            <a:off x="1028700" y="1594587"/>
            <a:ext cx="17259300" cy="4914329"/>
          </a:xfrm>
          <a:prstGeom prst="rect">
            <a:avLst/>
          </a:prstGeom>
        </p:spPr>
        <p:txBody>
          <a:bodyPr lIns="0" tIns="0" rIns="0" bIns="0" rtlCol="0" anchor="t">
            <a:spAutoFit/>
          </a:bodyPr>
          <a:lstStyle/>
          <a:p>
            <a:pPr algn="l">
              <a:lnSpc>
                <a:spcPts val="4350"/>
              </a:lnSpc>
            </a:pPr>
            <a:r>
              <a:rPr lang="en-US" sz="3107">
                <a:solidFill>
                  <a:srgbClr val="F2F4F5"/>
                </a:solidFill>
                <a:latin typeface="Canva Sans"/>
                <a:ea typeface="Canva Sans"/>
                <a:cs typeface="Canva Sans"/>
                <a:sym typeface="Canva Sans"/>
              </a:rPr>
              <a:t>To analyze a bank loan case study, start by understanding the objective, which is to identify factors influencing loan approval and develop a predictive model. Collect historical loan application data, including customer demographics, loan details, and credit history. Perform data exploration and cleaning to handle missing values, correct inconsistencies, and remove outliers. Conduct exploratory data analysis (EDA) to uncover patterns and relationships between variables. Use statistical techniques and visualizations to identify key factors affecting loan approval. Finally, build and evaluate predictive models using machine learning algorithms, selecting the best-performing model for deployment.</a:t>
            </a:r>
          </a:p>
        </p:txBody>
      </p:sp>
      <p:sp>
        <p:nvSpPr>
          <p:cNvPr id="5" name="TextBox 5"/>
          <p:cNvSpPr txBox="1"/>
          <p:nvPr/>
        </p:nvSpPr>
        <p:spPr>
          <a:xfrm>
            <a:off x="1028700" y="6760661"/>
            <a:ext cx="6804553" cy="1007067"/>
          </a:xfrm>
          <a:prstGeom prst="rect">
            <a:avLst/>
          </a:prstGeom>
        </p:spPr>
        <p:txBody>
          <a:bodyPr lIns="0" tIns="0" rIns="0" bIns="0" rtlCol="0" anchor="t">
            <a:spAutoFit/>
          </a:bodyPr>
          <a:lstStyle/>
          <a:p>
            <a:pPr algn="l">
              <a:lnSpc>
                <a:spcPts val="8205"/>
              </a:lnSpc>
            </a:pPr>
            <a:r>
              <a:rPr lang="en-US" sz="5946" spc="315" dirty="0">
                <a:solidFill>
                  <a:srgbClr val="F2F4F5"/>
                </a:solidFill>
                <a:latin typeface="Oswald Bold"/>
                <a:ea typeface="Oswald Bold"/>
                <a:cs typeface="Oswald Bold"/>
                <a:sym typeface="Oswald Bold"/>
              </a:rPr>
              <a:t>TECH-STACK USED:</a:t>
            </a:r>
          </a:p>
        </p:txBody>
      </p:sp>
      <p:sp>
        <p:nvSpPr>
          <p:cNvPr id="6" name="TextBox 6"/>
          <p:cNvSpPr txBox="1"/>
          <p:nvPr/>
        </p:nvSpPr>
        <p:spPr>
          <a:xfrm>
            <a:off x="1818856" y="8019473"/>
            <a:ext cx="14650288" cy="1083119"/>
          </a:xfrm>
          <a:prstGeom prst="rect">
            <a:avLst/>
          </a:prstGeom>
        </p:spPr>
        <p:txBody>
          <a:bodyPr lIns="0" tIns="0" rIns="0" bIns="0" rtlCol="0" anchor="t">
            <a:spAutoFit/>
          </a:bodyPr>
          <a:lstStyle/>
          <a:p>
            <a:pPr algn="l">
              <a:lnSpc>
                <a:spcPts val="4350"/>
              </a:lnSpc>
            </a:pPr>
            <a:r>
              <a:rPr lang="en-US" sz="3107">
                <a:solidFill>
                  <a:srgbClr val="F2F4F5"/>
                </a:solidFill>
                <a:latin typeface="Canva Sans Bold"/>
                <a:ea typeface="Canva Sans Bold"/>
                <a:cs typeface="Canva Sans Bold"/>
                <a:sym typeface="Canva Sans Bold"/>
              </a:rPr>
              <a:t>Microsoft Excel 2022:</a:t>
            </a:r>
            <a:r>
              <a:rPr lang="en-US" sz="3107">
                <a:solidFill>
                  <a:srgbClr val="F2F4F5"/>
                </a:solidFill>
                <a:latin typeface="Canva Sans"/>
                <a:ea typeface="Canva Sans"/>
                <a:cs typeface="Canva Sans"/>
                <a:sym typeface="Canva Sans"/>
              </a:rPr>
              <a:t> Used for data manipulation, analysis, and calculation of descriptive statistics.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3162300"/>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266700"/>
            <a:ext cx="4863610" cy="1007067"/>
          </a:xfrm>
          <a:prstGeom prst="rect">
            <a:avLst/>
          </a:prstGeom>
        </p:spPr>
        <p:txBody>
          <a:bodyPr lIns="0" tIns="0" rIns="0" bIns="0" rtlCol="0" anchor="t">
            <a:spAutoFit/>
          </a:bodyPr>
          <a:lstStyle/>
          <a:p>
            <a:pPr algn="l">
              <a:lnSpc>
                <a:spcPts val="8205"/>
              </a:lnSpc>
            </a:pPr>
            <a:r>
              <a:rPr lang="en-US" sz="5946" spc="315" dirty="0">
                <a:solidFill>
                  <a:srgbClr val="F2F4F5"/>
                </a:solidFill>
                <a:latin typeface="Oswald Bold"/>
                <a:ea typeface="Oswald Bold"/>
                <a:cs typeface="Oswald Bold"/>
                <a:sym typeface="Oswald Bold"/>
              </a:rPr>
              <a:t>INSIGHTS:</a:t>
            </a:r>
          </a:p>
        </p:txBody>
      </p:sp>
      <p:sp>
        <p:nvSpPr>
          <p:cNvPr id="4" name="TextBox 4"/>
          <p:cNvSpPr txBox="1"/>
          <p:nvPr/>
        </p:nvSpPr>
        <p:spPr>
          <a:xfrm>
            <a:off x="485683" y="1485900"/>
            <a:ext cx="17316633" cy="8074418"/>
          </a:xfrm>
          <a:prstGeom prst="rect">
            <a:avLst/>
          </a:prstGeom>
        </p:spPr>
        <p:txBody>
          <a:bodyPr lIns="0" tIns="0" rIns="0" bIns="0" rtlCol="0" anchor="t">
            <a:spAutoFit/>
          </a:bodyPr>
          <a:lstStyle/>
          <a:p>
            <a:pPr marL="736848" lvl="1" indent="-368424" algn="l">
              <a:lnSpc>
                <a:spcPts val="5392"/>
              </a:lnSpc>
              <a:buFont typeface="Arial"/>
              <a:buChar char="•"/>
            </a:pPr>
            <a:r>
              <a:rPr lang="en-US" sz="3412" dirty="0">
                <a:solidFill>
                  <a:srgbClr val="F2F4F5"/>
                </a:solidFill>
                <a:latin typeface="Canva Sans Bold"/>
                <a:ea typeface="Canva Sans Bold"/>
                <a:cs typeface="Canva Sans Bold"/>
                <a:sym typeface="Canva Sans Bold"/>
              </a:rPr>
              <a:t>Customer Demographics:</a:t>
            </a:r>
            <a:r>
              <a:rPr lang="en-US" sz="3412" dirty="0">
                <a:solidFill>
                  <a:srgbClr val="F2F4F5"/>
                </a:solidFill>
                <a:latin typeface="Canva Sans"/>
                <a:ea typeface="Canva Sans"/>
                <a:cs typeface="Canva Sans"/>
                <a:sym typeface="Canva Sans"/>
              </a:rPr>
              <a:t> Income level and employment status significantly impact loan approval rates.</a:t>
            </a:r>
          </a:p>
          <a:p>
            <a:pPr marL="736848" lvl="1" indent="-368424" algn="l">
              <a:lnSpc>
                <a:spcPts val="5392"/>
              </a:lnSpc>
              <a:buFont typeface="Arial"/>
              <a:buChar char="•"/>
            </a:pPr>
            <a:r>
              <a:rPr lang="en-US" sz="3412" dirty="0">
                <a:solidFill>
                  <a:srgbClr val="F2F4F5"/>
                </a:solidFill>
                <a:latin typeface="Canva Sans Bold"/>
                <a:ea typeface="Canva Sans Bold"/>
                <a:cs typeface="Canva Sans Bold"/>
                <a:sym typeface="Canva Sans Bold"/>
              </a:rPr>
              <a:t>Loan Details:</a:t>
            </a:r>
            <a:r>
              <a:rPr lang="en-US" sz="3412" dirty="0">
                <a:solidFill>
                  <a:srgbClr val="F2F4F5"/>
                </a:solidFill>
                <a:latin typeface="Canva Sans"/>
                <a:ea typeface="Canva Sans"/>
                <a:cs typeface="Canva Sans"/>
                <a:sym typeface="Canva Sans"/>
              </a:rPr>
              <a:t> Higher loan amounts and longer terms are associated with lower approval rates.</a:t>
            </a:r>
          </a:p>
          <a:p>
            <a:pPr marL="736848" lvl="1" indent="-368424" algn="l">
              <a:lnSpc>
                <a:spcPts val="5392"/>
              </a:lnSpc>
              <a:buFont typeface="Arial"/>
              <a:buChar char="•"/>
            </a:pPr>
            <a:r>
              <a:rPr lang="en-US" sz="3412" dirty="0">
                <a:solidFill>
                  <a:srgbClr val="F2F4F5"/>
                </a:solidFill>
                <a:latin typeface="Canva Sans Bold"/>
                <a:ea typeface="Canva Sans Bold"/>
                <a:cs typeface="Canva Sans Bold"/>
                <a:sym typeface="Canva Sans Bold"/>
              </a:rPr>
              <a:t>Credit History:</a:t>
            </a:r>
            <a:r>
              <a:rPr lang="en-US" sz="3412" dirty="0">
                <a:solidFill>
                  <a:srgbClr val="F2F4F5"/>
                </a:solidFill>
                <a:latin typeface="Canva Sans"/>
                <a:ea typeface="Canva Sans"/>
                <a:cs typeface="Canva Sans"/>
                <a:sym typeface="Canva Sans"/>
              </a:rPr>
              <a:t> A good credit score strongly correlates with higher approval likelihood.</a:t>
            </a:r>
          </a:p>
          <a:p>
            <a:pPr marL="736848" lvl="1" indent="-368424" algn="l">
              <a:lnSpc>
                <a:spcPts val="5392"/>
              </a:lnSpc>
              <a:buFont typeface="Arial"/>
              <a:buChar char="•"/>
            </a:pPr>
            <a:r>
              <a:rPr lang="en-US" sz="3412" dirty="0">
                <a:solidFill>
                  <a:srgbClr val="F2F4F5"/>
                </a:solidFill>
                <a:latin typeface="Canva Sans Bold"/>
                <a:ea typeface="Canva Sans Bold"/>
                <a:cs typeface="Canva Sans Bold"/>
                <a:sym typeface="Canva Sans Bold"/>
              </a:rPr>
              <a:t>Missing Data:</a:t>
            </a:r>
            <a:r>
              <a:rPr lang="en-US" sz="3412" dirty="0">
                <a:solidFill>
                  <a:srgbClr val="F2F4F5"/>
                </a:solidFill>
                <a:latin typeface="Canva Sans"/>
                <a:ea typeface="Canva Sans"/>
                <a:cs typeface="Canva Sans"/>
                <a:sym typeface="Canva Sans"/>
              </a:rPr>
              <a:t> Missing values in key variables (e.g., income, credit score) can skew results and need careful handling.</a:t>
            </a:r>
          </a:p>
          <a:p>
            <a:pPr marL="736848" lvl="1" indent="-368424" algn="l">
              <a:lnSpc>
                <a:spcPts val="5392"/>
              </a:lnSpc>
              <a:buFont typeface="Arial"/>
              <a:buChar char="•"/>
            </a:pPr>
            <a:r>
              <a:rPr lang="en-US" sz="3412" dirty="0">
                <a:solidFill>
                  <a:srgbClr val="F2F4F5"/>
                </a:solidFill>
                <a:latin typeface="Canva Sans Bold"/>
                <a:ea typeface="Canva Sans Bold"/>
                <a:cs typeface="Canva Sans Bold"/>
                <a:sym typeface="Canva Sans Bold"/>
              </a:rPr>
              <a:t>Feature Importance:</a:t>
            </a:r>
            <a:r>
              <a:rPr lang="en-US" sz="3412" dirty="0">
                <a:solidFill>
                  <a:srgbClr val="F2F4F5"/>
                </a:solidFill>
                <a:latin typeface="Canva Sans"/>
                <a:ea typeface="Canva Sans"/>
                <a:cs typeface="Canva Sans"/>
                <a:sym typeface="Canva Sans"/>
              </a:rPr>
              <a:t> Credit history and income are the most important features for predicting loan approval.</a:t>
            </a:r>
          </a:p>
          <a:p>
            <a:pPr marL="736848" lvl="1" indent="-368424" algn="l">
              <a:lnSpc>
                <a:spcPts val="5392"/>
              </a:lnSpc>
              <a:buFont typeface="Arial"/>
              <a:buChar char="•"/>
            </a:pPr>
            <a:r>
              <a:rPr lang="en-US" sz="3412" dirty="0">
                <a:solidFill>
                  <a:srgbClr val="F2F4F5"/>
                </a:solidFill>
                <a:latin typeface="Canva Sans Bold"/>
                <a:ea typeface="Canva Sans Bold"/>
                <a:cs typeface="Canva Sans Bold"/>
                <a:sym typeface="Canva Sans Bold"/>
              </a:rPr>
              <a:t>Model Performance:</a:t>
            </a:r>
            <a:r>
              <a:rPr lang="en-US" sz="3412" dirty="0">
                <a:solidFill>
                  <a:srgbClr val="F2F4F5"/>
                </a:solidFill>
                <a:latin typeface="Canva Sans"/>
                <a:ea typeface="Canva Sans"/>
                <a:cs typeface="Canva Sans"/>
                <a:sym typeface="Canva Sans"/>
              </a:rPr>
              <a:t> Machine learning models, particularly logistic regression and decision trees, effectively predict loan approval with high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451245" y="581180"/>
            <a:ext cx="17609633" cy="809316"/>
          </a:xfrm>
          <a:prstGeom prst="rect">
            <a:avLst/>
          </a:prstGeom>
        </p:spPr>
        <p:txBody>
          <a:bodyPr lIns="0" tIns="0" rIns="0" bIns="0" rtlCol="0" anchor="t">
            <a:spAutoFit/>
          </a:bodyPr>
          <a:lstStyle/>
          <a:p>
            <a:pPr algn="l">
              <a:lnSpc>
                <a:spcPts val="6580"/>
              </a:lnSpc>
            </a:pPr>
            <a:r>
              <a:rPr lang="en-US" sz="4768" spc="252">
                <a:solidFill>
                  <a:srgbClr val="F2F4F5"/>
                </a:solidFill>
                <a:latin typeface="Oswald Bold"/>
                <a:ea typeface="Oswald Bold"/>
                <a:cs typeface="Oswald Bold"/>
                <a:sym typeface="Oswald Bold"/>
              </a:rPr>
              <a:t>A. IDENTIFY MISSING DATA AND DEAL WITH IT APPROPRIATELY:</a:t>
            </a:r>
          </a:p>
        </p:txBody>
      </p:sp>
      <p:sp>
        <p:nvSpPr>
          <p:cNvPr id="4" name="TextBox 4"/>
          <p:cNvSpPr txBox="1"/>
          <p:nvPr/>
        </p:nvSpPr>
        <p:spPr>
          <a:xfrm>
            <a:off x="863572" y="1359770"/>
            <a:ext cx="15499649" cy="7979796"/>
          </a:xfrm>
          <a:prstGeom prst="rect">
            <a:avLst/>
          </a:prstGeom>
        </p:spPr>
        <p:txBody>
          <a:bodyPr lIns="0" tIns="0" rIns="0" bIns="0" rtlCol="0" anchor="t">
            <a:spAutoFit/>
          </a:bodyPr>
          <a:lstStyle/>
          <a:p>
            <a:pPr algn="l">
              <a:lnSpc>
                <a:spcPts val="6886"/>
              </a:lnSpc>
            </a:pPr>
            <a:r>
              <a:rPr lang="en-US" sz="3586" dirty="0">
                <a:solidFill>
                  <a:srgbClr val="F2F4F5"/>
                </a:solidFill>
                <a:latin typeface="Canva Sans Bold"/>
                <a:ea typeface="Canva Sans Bold"/>
                <a:cs typeface="Canva Sans Bold"/>
                <a:sym typeface="Canva Sans Bold"/>
              </a:rPr>
              <a:t>       Identify Missing Data:</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Use the COUNTBLANK function to count the number of missing values in each column.</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Example: =COUNTBLANK(A:A) to count blanks in column A.</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Use the ISBLANK function in combination with IF to mark missing data.</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Example: =IF(ISBLANK(A2), "Missing", "Present").</a:t>
            </a:r>
          </a:p>
          <a:p>
            <a:pPr algn="l">
              <a:lnSpc>
                <a:spcPts val="6926"/>
              </a:lnSpc>
            </a:pPr>
            <a:r>
              <a:rPr lang="en-US" sz="3607" dirty="0">
                <a:solidFill>
                  <a:srgbClr val="F2F4F5"/>
                </a:solidFill>
                <a:latin typeface="Canva Sans"/>
                <a:ea typeface="Canva Sans"/>
                <a:cs typeface="Canva Sans"/>
                <a:sym typeface="Canva Sans"/>
              </a:rPr>
              <a:t>       </a:t>
            </a:r>
            <a:r>
              <a:rPr lang="en-US" sz="3607" dirty="0">
                <a:solidFill>
                  <a:srgbClr val="F2F4F5"/>
                </a:solidFill>
                <a:latin typeface="Canva Sans Bold"/>
                <a:ea typeface="Canva Sans Bold"/>
                <a:cs typeface="Canva Sans Bold"/>
                <a:sym typeface="Canva Sans Bold"/>
              </a:rPr>
              <a:t>Impute Missing Data:</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For numerical data, use AVERAGE or MEDIAN to fill missing values.</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Example: =IF(ISBLANK(A2), AVERAGE(A:A), A2) to fill missing values with the column average.</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For categorical data, use the mode or a placeholder value.</a:t>
            </a:r>
          </a:p>
          <a:p>
            <a:pPr algn="l">
              <a:lnSpc>
                <a:spcPts val="6886"/>
              </a:lnSpc>
            </a:pPr>
            <a:r>
              <a:rPr lang="en-US" sz="3586" dirty="0">
                <a:solidFill>
                  <a:srgbClr val="F2F4F5"/>
                </a:solidFill>
                <a:latin typeface="Canva Sans"/>
                <a:ea typeface="Canva Sans"/>
                <a:cs typeface="Canva Sans"/>
                <a:sym typeface="Canva Sans"/>
              </a:rPr>
              <a:t>      </a:t>
            </a:r>
            <a:r>
              <a:rPr lang="en-US" sz="3586" dirty="0">
                <a:solidFill>
                  <a:srgbClr val="F2F4F5"/>
                </a:solidFill>
                <a:latin typeface="Canva Sans Bold"/>
                <a:ea typeface="Canva Sans Bold"/>
                <a:cs typeface="Canva Sans Bold"/>
                <a:sym typeface="Canva Sans Bold"/>
              </a:rPr>
              <a:t>Visualize Missing Data:</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Create a bar or column chart to visualize the proportion of missing values for each variable.</a:t>
            </a:r>
          </a:p>
          <a:p>
            <a:pPr marL="538752" lvl="1" indent="-269376" algn="l">
              <a:lnSpc>
                <a:spcPts val="4791"/>
              </a:lnSpc>
              <a:buFont typeface="Arial"/>
              <a:buChar char="•"/>
            </a:pPr>
            <a:r>
              <a:rPr lang="en-US" sz="2495" dirty="0">
                <a:solidFill>
                  <a:srgbClr val="F2F4F5"/>
                </a:solidFill>
                <a:latin typeface="Canva Sans Bold"/>
                <a:ea typeface="Canva Sans Bold"/>
                <a:cs typeface="Canva Sans Bold"/>
                <a:sym typeface="Canva Sans Bold"/>
              </a:rPr>
              <a:t>Highlight columns with significant missing data to prioritize imputation efforts.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682318"/>
            <a:ext cx="8644785" cy="6462782"/>
          </a:xfrm>
          <a:custGeom>
            <a:avLst/>
            <a:gdLst/>
            <a:ahLst/>
            <a:cxnLst/>
            <a:rect l="l" t="t" r="r" b="b"/>
            <a:pathLst>
              <a:path w="8644785" h="6462782">
                <a:moveTo>
                  <a:pt x="0" y="0"/>
                </a:moveTo>
                <a:lnTo>
                  <a:pt x="8644785" y="0"/>
                </a:lnTo>
                <a:lnTo>
                  <a:pt x="8644785" y="6462782"/>
                </a:lnTo>
                <a:lnTo>
                  <a:pt x="0" y="6462782"/>
                </a:lnTo>
                <a:lnTo>
                  <a:pt x="0" y="0"/>
                </a:lnTo>
                <a:close/>
              </a:path>
            </a:pathLst>
          </a:custGeom>
          <a:blipFill>
            <a:blip r:embed="rId4"/>
            <a:stretch>
              <a:fillRect r="-6569"/>
            </a:stretch>
          </a:blipFill>
        </p:spPr>
      </p:sp>
      <p:sp>
        <p:nvSpPr>
          <p:cNvPr id="4" name="Freeform 4"/>
          <p:cNvSpPr/>
          <p:nvPr/>
        </p:nvSpPr>
        <p:spPr>
          <a:xfrm>
            <a:off x="9144000" y="3913709"/>
            <a:ext cx="8810620" cy="6089693"/>
          </a:xfrm>
          <a:custGeom>
            <a:avLst/>
            <a:gdLst/>
            <a:ahLst/>
            <a:cxnLst/>
            <a:rect l="l" t="t" r="r" b="b"/>
            <a:pathLst>
              <a:path w="8810620" h="6089693">
                <a:moveTo>
                  <a:pt x="0" y="0"/>
                </a:moveTo>
                <a:lnTo>
                  <a:pt x="8810620" y="0"/>
                </a:lnTo>
                <a:lnTo>
                  <a:pt x="8810620" y="6089694"/>
                </a:lnTo>
                <a:lnTo>
                  <a:pt x="0" y="6089694"/>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533400" y="455086"/>
            <a:ext cx="17609633" cy="809316"/>
          </a:xfrm>
          <a:prstGeom prst="rect">
            <a:avLst/>
          </a:prstGeom>
        </p:spPr>
        <p:txBody>
          <a:bodyPr lIns="0" tIns="0" rIns="0" bIns="0" rtlCol="0" anchor="t">
            <a:spAutoFit/>
          </a:bodyPr>
          <a:lstStyle/>
          <a:p>
            <a:pPr algn="l">
              <a:lnSpc>
                <a:spcPts val="6580"/>
              </a:lnSpc>
            </a:pPr>
            <a:r>
              <a:rPr lang="en-US" sz="4768" spc="252" dirty="0">
                <a:solidFill>
                  <a:srgbClr val="F2F4F5"/>
                </a:solidFill>
                <a:latin typeface="Oswald Bold"/>
                <a:ea typeface="Oswald Bold"/>
                <a:cs typeface="Oswald Bold"/>
                <a:sym typeface="Oswald Bold"/>
              </a:rPr>
              <a:t>B. IDENTIFY OUTLIERS IN THE DATASET:</a:t>
            </a:r>
          </a:p>
        </p:txBody>
      </p:sp>
      <p:sp>
        <p:nvSpPr>
          <p:cNvPr id="4" name="TextBox 4"/>
          <p:cNvSpPr txBox="1"/>
          <p:nvPr/>
        </p:nvSpPr>
        <p:spPr>
          <a:xfrm>
            <a:off x="1219200" y="1181100"/>
            <a:ext cx="14267181" cy="8344172"/>
          </a:xfrm>
          <a:prstGeom prst="rect">
            <a:avLst/>
          </a:prstGeom>
        </p:spPr>
        <p:txBody>
          <a:bodyPr lIns="0" tIns="0" rIns="0" bIns="0" rtlCol="0" anchor="t">
            <a:spAutoFit/>
          </a:bodyPr>
          <a:lstStyle/>
          <a:p>
            <a:pPr algn="l">
              <a:lnSpc>
                <a:spcPts val="6629"/>
              </a:lnSpc>
            </a:pPr>
            <a:r>
              <a:rPr lang="en-US" sz="3622" dirty="0">
                <a:solidFill>
                  <a:srgbClr val="F2F4F5"/>
                </a:solidFill>
                <a:latin typeface="Canva Sans Bold"/>
                <a:ea typeface="Canva Sans Bold"/>
                <a:cs typeface="Canva Sans Bold"/>
                <a:sym typeface="Canva Sans Bold"/>
              </a:rPr>
              <a:t>    Calculate Quartiles and IQR:</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Use the QUARTILE function to find the first (Q1) and third (Q3) quartiles.</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Example: =QUARTILE(A:A, 1) for Q1 and =QUARTILE(A:A, 3) for Q3.</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Calculate the interquartile range (IQR) as IQR = Q3 - Q1.</a:t>
            </a:r>
          </a:p>
          <a:p>
            <a:pPr algn="l">
              <a:lnSpc>
                <a:spcPts val="6588"/>
              </a:lnSpc>
            </a:pPr>
            <a:r>
              <a:rPr lang="en-US" sz="3600" dirty="0">
                <a:solidFill>
                  <a:srgbClr val="F2F4F5"/>
                </a:solidFill>
                <a:latin typeface="Canva Sans Bold"/>
                <a:ea typeface="Canva Sans Bold"/>
                <a:cs typeface="Canva Sans Bold"/>
                <a:sym typeface="Canva Sans Bold"/>
              </a:rPr>
              <a:t>    Determine Outlier Thresholds:</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Calculate the lower bound as Q1 - 1.5 * IQR.</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Calculate the upper bound as Q3 + 1.5 * IQR.</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Example: =Q1 - 1.5 * IQR and =Q3 + 1.5 * IQR.</a:t>
            </a:r>
          </a:p>
          <a:p>
            <a:pPr algn="l">
              <a:lnSpc>
                <a:spcPts val="6588"/>
              </a:lnSpc>
            </a:pPr>
            <a:r>
              <a:rPr lang="en-US" sz="3600" dirty="0">
                <a:solidFill>
                  <a:srgbClr val="F2F4F5"/>
                </a:solidFill>
                <a:latin typeface="Canva Sans Bold"/>
                <a:ea typeface="Canva Sans Bold"/>
                <a:cs typeface="Canva Sans Bold"/>
                <a:sym typeface="Canva Sans Bold"/>
              </a:rPr>
              <a:t>     Identify Outliers:</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Use IF statements to flag values outside the bounds.</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Example: =IF(OR(A2 &lt; Q1 - 1.5 * IQR, A2 &gt; Q3 + 1.5 * IQR), "Outlier", "Normal").</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Apply Conditional Formatting:</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Highlight cells that are outliers for easy visualization.</a:t>
            </a:r>
          </a:p>
          <a:p>
            <a:pPr marL="501495" lvl="1" indent="-250747" algn="l">
              <a:lnSpc>
                <a:spcPts val="4250"/>
              </a:lnSpc>
              <a:buFont typeface="Arial"/>
              <a:buChar char="•"/>
            </a:pPr>
            <a:r>
              <a:rPr lang="en-US" sz="2322" dirty="0">
                <a:solidFill>
                  <a:srgbClr val="F2F4F5"/>
                </a:solidFill>
                <a:latin typeface="Canva Sans Bold"/>
                <a:ea typeface="Canva Sans Bold"/>
                <a:cs typeface="Canva Sans Bold"/>
                <a:sym typeface="Canva Sans Bold"/>
              </a:rPr>
              <a:t>Use Excel's conditional formatting to color-code outliers.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925433"/>
            <a:ext cx="16454722" cy="16884509"/>
          </a:xfrm>
          <a:custGeom>
            <a:avLst/>
            <a:gdLst/>
            <a:ahLst/>
            <a:cxnLst/>
            <a:rect l="l" t="t" r="r" b="b"/>
            <a:pathLst>
              <a:path w="16454722" h="16884509">
                <a:moveTo>
                  <a:pt x="0" y="0"/>
                </a:moveTo>
                <a:lnTo>
                  <a:pt x="16454722" y="0"/>
                </a:lnTo>
                <a:lnTo>
                  <a:pt x="16454722" y="16884509"/>
                </a:lnTo>
                <a:lnTo>
                  <a:pt x="0" y="16884509"/>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340404" y="2341165"/>
            <a:ext cx="17607192" cy="7002860"/>
          </a:xfrm>
          <a:custGeom>
            <a:avLst/>
            <a:gdLst/>
            <a:ahLst/>
            <a:cxnLst/>
            <a:rect l="l" t="t" r="r" b="b"/>
            <a:pathLst>
              <a:path w="17607192" h="7002860">
                <a:moveTo>
                  <a:pt x="0" y="0"/>
                </a:moveTo>
                <a:lnTo>
                  <a:pt x="17607192" y="0"/>
                </a:lnTo>
                <a:lnTo>
                  <a:pt x="17607192" y="7002861"/>
                </a:lnTo>
                <a:lnTo>
                  <a:pt x="0" y="7002861"/>
                </a:lnTo>
                <a:lnTo>
                  <a:pt x="0" y="0"/>
                </a:lnTo>
                <a:close/>
              </a:path>
            </a:pathLst>
          </a:custGeom>
          <a:blipFill>
            <a:blip r:embed="rId4"/>
            <a:stretch>
              <a:fillRect/>
            </a:stretch>
          </a:blipFill>
        </p:spPr>
      </p:sp>
      <p:sp>
        <p:nvSpPr>
          <p:cNvPr id="4" name="TextBox 4"/>
          <p:cNvSpPr txBox="1"/>
          <p:nvPr/>
        </p:nvSpPr>
        <p:spPr>
          <a:xfrm>
            <a:off x="1229060" y="942975"/>
            <a:ext cx="2513406" cy="809316"/>
          </a:xfrm>
          <a:prstGeom prst="rect">
            <a:avLst/>
          </a:prstGeom>
        </p:spPr>
        <p:txBody>
          <a:bodyPr lIns="0" tIns="0" rIns="0" bIns="0" rtlCol="0" anchor="t">
            <a:spAutoFit/>
          </a:bodyPr>
          <a:lstStyle/>
          <a:p>
            <a:pPr algn="l">
              <a:lnSpc>
                <a:spcPts val="6580"/>
              </a:lnSpc>
            </a:pPr>
            <a:r>
              <a:rPr lang="en-US" sz="4768" spc="252">
                <a:solidFill>
                  <a:srgbClr val="F2F4F5"/>
                </a:solidFill>
                <a:latin typeface="Oswald Bold"/>
                <a:ea typeface="Oswald Bold"/>
                <a:cs typeface="Oswald Bold"/>
                <a:sym typeface="Oswald Bold"/>
              </a:rPr>
              <a:t>GRAPHS: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538827" y="411654"/>
            <a:ext cx="17609633" cy="809316"/>
          </a:xfrm>
          <a:prstGeom prst="rect">
            <a:avLst/>
          </a:prstGeom>
        </p:spPr>
        <p:txBody>
          <a:bodyPr lIns="0" tIns="0" rIns="0" bIns="0" rtlCol="0" anchor="t">
            <a:spAutoFit/>
          </a:bodyPr>
          <a:lstStyle/>
          <a:p>
            <a:pPr algn="l">
              <a:lnSpc>
                <a:spcPts val="6580"/>
              </a:lnSpc>
            </a:pPr>
            <a:r>
              <a:rPr lang="en-US" sz="4768" spc="252" dirty="0">
                <a:solidFill>
                  <a:srgbClr val="F2F4F5"/>
                </a:solidFill>
                <a:latin typeface="Oswald Bold"/>
                <a:ea typeface="Oswald Bold"/>
                <a:cs typeface="Oswald Bold"/>
                <a:sym typeface="Oswald Bold"/>
              </a:rPr>
              <a:t>C. ANALYZE DATA IMBALANCE:</a:t>
            </a:r>
          </a:p>
        </p:txBody>
      </p:sp>
      <p:sp>
        <p:nvSpPr>
          <p:cNvPr id="4" name="TextBox 4"/>
          <p:cNvSpPr txBox="1"/>
          <p:nvPr/>
        </p:nvSpPr>
        <p:spPr>
          <a:xfrm>
            <a:off x="770165" y="1144082"/>
            <a:ext cx="17434466" cy="8136333"/>
          </a:xfrm>
          <a:prstGeom prst="rect">
            <a:avLst/>
          </a:prstGeom>
        </p:spPr>
        <p:txBody>
          <a:bodyPr lIns="0" tIns="0" rIns="0" bIns="0" rtlCol="0" anchor="t">
            <a:spAutoFit/>
          </a:bodyPr>
          <a:lstStyle/>
          <a:p>
            <a:pPr algn="l">
              <a:lnSpc>
                <a:spcPts val="6727"/>
              </a:lnSpc>
            </a:pPr>
            <a:r>
              <a:rPr lang="en-US" sz="3636" dirty="0">
                <a:solidFill>
                  <a:srgbClr val="F2F4F5"/>
                </a:solidFill>
                <a:latin typeface="Canva Sans Bold"/>
                <a:ea typeface="Canva Sans Bold"/>
                <a:cs typeface="Canva Sans Bold"/>
                <a:sym typeface="Canva Sans Bold"/>
              </a:rPr>
              <a:t>Calculate Class Frequencies:</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Use the COUNTIF function to count the occurrences of each class in the target variable.</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Example: =COUNTIF(B:B, "Approved") and =COUNTIF(B:B, "Rejected").</a:t>
            </a:r>
          </a:p>
          <a:p>
            <a:pPr algn="l">
              <a:lnSpc>
                <a:spcPts val="6727"/>
              </a:lnSpc>
            </a:pPr>
            <a:r>
              <a:rPr lang="en-US" sz="3636" dirty="0">
                <a:solidFill>
                  <a:srgbClr val="F2F4F5"/>
                </a:solidFill>
                <a:latin typeface="Canva Sans Bold"/>
                <a:ea typeface="Canva Sans Bold"/>
                <a:cs typeface="Canva Sans Bold"/>
                <a:sym typeface="Canva Sans Bold"/>
              </a:rPr>
              <a:t>Calculate Total Count and Proportions:</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Use the SUM function to find the total number of instances.</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Example: =SUM(COUNTIF(B:B, "Approved"), COUNTIF(B:B, "Rejected")).</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Calculate the proportion of each class.</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Example: =COUNTIF(B:B, "Approved") / SUM(COUNTIF(B:B, "Approved"), COUNTIF(B:B, "Rejected")) and similarly for the other class.</a:t>
            </a:r>
          </a:p>
          <a:p>
            <a:pPr algn="l">
              <a:lnSpc>
                <a:spcPts val="6727"/>
              </a:lnSpc>
            </a:pPr>
            <a:r>
              <a:rPr lang="en-US" sz="3636" dirty="0">
                <a:solidFill>
                  <a:srgbClr val="F2F4F5"/>
                </a:solidFill>
                <a:latin typeface="Canva Sans Bold"/>
                <a:ea typeface="Canva Sans Bold"/>
                <a:cs typeface="Canva Sans Bold"/>
                <a:sym typeface="Canva Sans Bold"/>
              </a:rPr>
              <a:t>Assess Data Imbalance:</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Compare the class frequencies and proportions to determine the extent of the imbalance.</a:t>
            </a:r>
          </a:p>
          <a:p>
            <a:pPr marL="580444" lvl="1" indent="-290222" algn="l">
              <a:lnSpc>
                <a:spcPts val="4973"/>
              </a:lnSpc>
              <a:buFont typeface="Arial"/>
              <a:buChar char="•"/>
            </a:pPr>
            <a:r>
              <a:rPr lang="en-US" sz="2688" dirty="0">
                <a:solidFill>
                  <a:srgbClr val="F2F4F5"/>
                </a:solidFill>
                <a:latin typeface="Canva Sans Bold"/>
                <a:ea typeface="Canva Sans Bold"/>
                <a:cs typeface="Canva Sans Bold"/>
                <a:sym typeface="Canva Sans Bold"/>
              </a:rPr>
              <a:t>Example: If one class has a significantly higher proportion than the other, data imbalance is present.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1400</Words>
  <Application>Microsoft Office PowerPoint</Application>
  <PresentationFormat>Custom</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Canva Sans Bold</vt:lpstr>
      <vt:lpstr>Canva Sans</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cp:lastModifiedBy>Akash Koripelli</cp:lastModifiedBy>
  <cp:revision>6</cp:revision>
  <dcterms:created xsi:type="dcterms:W3CDTF">2006-08-16T00:00:00Z</dcterms:created>
  <dcterms:modified xsi:type="dcterms:W3CDTF">2024-07-15T11:56:22Z</dcterms:modified>
  <dc:identifier>DAGLAZGC4YI</dc:identifier>
</cp:coreProperties>
</file>