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3" r:id="rId7"/>
    <p:sldId id="305" r:id="rId8"/>
    <p:sldId id="306" r:id="rId9"/>
    <p:sldId id="308" r:id="rId10"/>
    <p:sldId id="307" r:id="rId11"/>
    <p:sldId id="310" r:id="rId12"/>
    <p:sldId id="309" r:id="rId13"/>
    <p:sldId id="311" r:id="rId14"/>
    <p:sldId id="312" r:id="rId15"/>
    <p:sldId id="313" r:id="rId16"/>
    <p:sldId id="3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91" autoAdjust="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Korir" userId="80fa27b3173ebbda" providerId="LiveId" clId="{EF410B95-BFFB-4EB8-BDC3-33CF699BD394}"/>
    <pc:docChg chg="undo custSel modSld">
      <pc:chgData name="Emmanuel Korir" userId="80fa27b3173ebbda" providerId="LiveId" clId="{EF410B95-BFFB-4EB8-BDC3-33CF699BD394}" dt="2025-03-09T18:03:28.464" v="9" actId="207"/>
      <pc:docMkLst>
        <pc:docMk/>
      </pc:docMkLst>
      <pc:sldChg chg="modSp mod">
        <pc:chgData name="Emmanuel Korir" userId="80fa27b3173ebbda" providerId="LiveId" clId="{EF410B95-BFFB-4EB8-BDC3-33CF699BD394}" dt="2025-03-09T18:03:28.464" v="9" actId="207"/>
        <pc:sldMkLst>
          <pc:docMk/>
          <pc:sldMk cId="193143965" sldId="298"/>
        </pc:sldMkLst>
        <pc:spChg chg="mod">
          <ac:chgData name="Emmanuel Korir" userId="80fa27b3173ebbda" providerId="LiveId" clId="{EF410B95-BFFB-4EB8-BDC3-33CF699BD394}" dt="2025-03-09T18:03:24.204" v="8" actId="207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Emmanuel Korir" userId="80fa27b3173ebbda" providerId="LiveId" clId="{EF410B95-BFFB-4EB8-BDC3-33CF699BD394}" dt="2025-03-09T18:03:28.464" v="9" actId="207"/>
          <ac:spMkLst>
            <pc:docMk/>
            <pc:sldMk cId="193143965" sldId="298"/>
            <ac:spMk id="3" creationId="{255E1F2F-E259-4EA8-9FFD-3A10AF541859}"/>
          </ac:spMkLst>
        </pc:spChg>
      </pc:sldChg>
      <pc:sldChg chg="delSp modSp mod">
        <pc:chgData name="Emmanuel Korir" userId="80fa27b3173ebbda" providerId="LiveId" clId="{EF410B95-BFFB-4EB8-BDC3-33CF699BD394}" dt="2025-03-09T17:58:02.730" v="1" actId="478"/>
        <pc:sldMkLst>
          <pc:docMk/>
          <pc:sldMk cId="3143547645" sldId="301"/>
        </pc:sldMkLst>
        <pc:spChg chg="del mod">
          <ac:chgData name="Emmanuel Korir" userId="80fa27b3173ebbda" providerId="LiveId" clId="{EF410B95-BFFB-4EB8-BDC3-33CF699BD394}" dt="2025-03-09T17:58:02.730" v="1" actId="478"/>
          <ac:spMkLst>
            <pc:docMk/>
            <pc:sldMk cId="3143547645" sldId="301"/>
            <ac:spMk id="5" creationId="{D0F7E3E9-09D9-CD90-62C3-0253D93237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accent3"/>
                </a:solidFill>
              </a:rPr>
              <a:t>SyriaTel</a:t>
            </a:r>
            <a:r>
              <a:rPr lang="en-US" sz="4400" dirty="0">
                <a:solidFill>
                  <a:schemeClr val="accent3"/>
                </a:solidFill>
              </a:rPr>
              <a:t> Churn Prediction.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i="0" dirty="0">
                <a:solidFill>
                  <a:schemeClr val="accent3"/>
                </a:solidFill>
                <a:effectLst/>
                <a:latin typeface="-apple-system"/>
              </a:rPr>
              <a:t>PHASE_3_CAPSTONE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45C4-0356-EB6E-862F-C01B7F9C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-apple-system"/>
              </a:rPr>
              <a:t>Preprocessing &amp; Feature Engineering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DFE2-D9CA-B437-2414-D03D7FB0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1. Dropped irrelevant columns (e.g., phone number).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2. One-hot encoded categorical features (state, international plan).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3. Created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soon_churn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as a new target variable.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4. Standardized numerical features for model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1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7D5C-6E5B-A138-2DCC-E80B0CD4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-apple-system"/>
              </a:rPr>
              <a:t>Machine Learning Models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8865-3E91-8F94-34C5-8A6A654A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1701"/>
            <a:ext cx="10058400" cy="3760891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We trained five classifiers and compared their accuracy.</a:t>
            </a:r>
          </a:p>
          <a:p>
            <a:endParaRPr lang="en-US" dirty="0">
              <a:solidFill>
                <a:schemeClr val="tx1"/>
              </a:solidFill>
              <a:latin typeface="-apple-system"/>
            </a:endParaRPr>
          </a:p>
          <a:p>
            <a:pPr algn="l"/>
            <a:r>
              <a:rPr lang="en-US" b="0" i="0" dirty="0">
                <a:solidFill>
                  <a:schemeClr val="accent4"/>
                </a:solidFill>
                <a:effectLst/>
                <a:latin typeface="-apple-system"/>
              </a:rPr>
              <a:t>Model Performance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Best Models: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XGBoost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&amp; Random Forest (95.95%).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10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26913A-15DC-DDF3-CCCC-306E925C9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8272"/>
            <a:ext cx="12192000" cy="240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4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1C5C-76D5-DAAB-808D-7AAD4A00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-apple-system"/>
              </a:rPr>
              <a:t>Business Solutions &amp; Recommendations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3E215-6FA7-7D6D-BDA3-615E3934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Proactive Customer Support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Reach out to customers with &gt;3 customer service calls.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Provide better issue resolution &amp; loyalty rewards.</a:t>
            </a:r>
          </a:p>
          <a:p>
            <a:pPr algn="l">
              <a:buFont typeface="+mj-lt"/>
              <a:buAutoNum type="arabicPeriod" startAt="2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Personalized Retention Offers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Offer special discounts to at-risk customers.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Create flexible data/call plans based on usage.</a:t>
            </a:r>
          </a:p>
          <a:p>
            <a:pPr algn="l">
              <a:buFont typeface="+mj-lt"/>
              <a:buAutoNum type="arabicPeriod" startAt="3"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AI-Powered Chatbots for Customer Assistance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Deploy chatbots to handle common complaints.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Automate responses to prevent churn before it happens.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1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583D-2325-3DF7-6ACC-A78323D5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66" y="243320"/>
            <a:ext cx="10986867" cy="1491174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4"/>
                </a:solidFill>
                <a:effectLst/>
                <a:latin typeface="-apple-system"/>
              </a:rPr>
              <a:t>Customer Churn Prediction &amp; Analysis.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335F-EFBB-96EE-7527-64370DC1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047875"/>
            <a:ext cx="11117943" cy="38212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58FDE1-41BC-135F-82BA-B8B1C961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ACF519-2AB2-803E-FF50-996AF4C48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477265-89F4-7189-90D6-EE2022EAC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7567"/>
            <a:ext cx="10972800" cy="2816156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0F6FC"/>
                </a:solidFill>
                <a:latin typeface="-apple-system"/>
              </a:rPr>
              <a:t>This project aims to predict whether a telecommunications customer is at risk of soon stopping business with the company. Using machine learning classifiers, we identify customers likely to churn and provide actionable insights for customer retention.</a:t>
            </a: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-apple-system"/>
              </a:rPr>
              <a:t>Key Features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Exploratory Data Analysis (EDA) with visualizations to understand customer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Feature Engineering: Identifying important predictors of churn.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Machine Learning Models: Five models for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Statistical Analysis: Hypothesis testing and correlation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Business Insights &amp; Recommendations for Reducing Churn.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54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AA81-7B45-9ACC-B879-DB07FA84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accent4"/>
                </a:solidFill>
                <a:effectLst/>
                <a:latin typeface="-apple-system"/>
              </a:rPr>
              <a:t>Dataset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1446-0798-B319-4304-66668245B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The data for this project was obtained from Kaggle's : </a:t>
            </a:r>
            <a:r>
              <a:rPr lang="en-US" b="1" i="0" dirty="0">
                <a:solidFill>
                  <a:schemeClr val="tx1"/>
                </a:solidFill>
                <a:effectLst/>
                <a:latin typeface="-apple-system"/>
              </a:rPr>
              <a:t>Churn in Telecom's dataset</a:t>
            </a:r>
            <a:endParaRPr lang="en-US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Columns: Includes usage statistics, customer service calls, and plan details.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Target Variable: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-apple-system"/>
              </a:rPr>
              <a:t>soon_churn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 (1 = high risk of churn, 0 = likely to stay).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7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3599-14ED-FDF4-47FA-16D46B26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-apple-system"/>
              </a:rPr>
              <a:t>Exploratory Data Analysis (EDA) &amp; Visualizations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8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B7FBDD-3DC2-B8C5-2E34-702C3FA1F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1065600"/>
            <a:ext cx="5229225" cy="37433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95D32F-F6A5-678F-7D4F-5C5D8B570935}"/>
              </a:ext>
            </a:extLst>
          </p:cNvPr>
          <p:cNvSpPr txBox="1"/>
          <p:nvPr/>
        </p:nvSpPr>
        <p:spPr>
          <a:xfrm>
            <a:off x="1752600" y="265381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Churn Distribution.</a:t>
            </a:r>
          </a:p>
          <a:p>
            <a:r>
              <a:rPr lang="en-US" dirty="0"/>
              <a:t>Customers with higher churn need special attention.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09433-9B7D-4FAE-3108-3EC10837C2AB}"/>
              </a:ext>
            </a:extLst>
          </p:cNvPr>
          <p:cNvSpPr txBox="1"/>
          <p:nvPr/>
        </p:nvSpPr>
        <p:spPr>
          <a:xfrm>
            <a:off x="2514600" y="471518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Insight :</a:t>
            </a:r>
          </a:p>
          <a:p>
            <a:endParaRPr lang="en-US" dirty="0"/>
          </a:p>
          <a:p>
            <a:r>
              <a:rPr lang="en-US" dirty="0"/>
              <a:t>The dataset has an imbalance (fewer churned customers).</a:t>
            </a:r>
          </a:p>
          <a:p>
            <a:endParaRPr lang="en-US" dirty="0"/>
          </a:p>
          <a:p>
            <a:r>
              <a:rPr lang="en-US" dirty="0"/>
              <a:t>Companies should focus more on churned customers.</a:t>
            </a:r>
          </a:p>
        </p:txBody>
      </p:sp>
    </p:spTree>
    <p:extLst>
      <p:ext uri="{BB962C8B-B14F-4D97-AF65-F5344CB8AC3E}">
        <p14:creationId xmlns:p14="http://schemas.microsoft.com/office/powerpoint/2010/main" val="14980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815B-6EC1-3A47-304A-A286DF16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-apple-system"/>
              </a:rPr>
              <a:t>Correlation Heatmap</a:t>
            </a:r>
            <a:b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A55DA-660D-E920-6D01-0F40D8142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accent4"/>
                </a:solidFill>
                <a:effectLst/>
                <a:latin typeface="-apple-system"/>
              </a:rPr>
              <a:t>Insights :</a:t>
            </a:r>
            <a:endParaRPr lang="en-US" b="0" i="0" dirty="0">
              <a:solidFill>
                <a:schemeClr val="accent4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Customer service calls have the strongest positive correlation with churn.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Total call minutes and charges are also important factors.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749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F196E5-5FCA-7669-5526-CB08AAAC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94781"/>
            <a:ext cx="7747000" cy="616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9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2ECC-E3E1-CB8F-A656-36506E6D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4"/>
                </a:solidFill>
                <a:effectLst/>
                <a:latin typeface="-apple-system"/>
              </a:rPr>
              <a:t>Boxplots: Key Features vs. Churn</a:t>
            </a:r>
            <a:b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FABB9-0C95-7A8B-C3C2-A4FF2A4D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chemeClr val="accent4"/>
                </a:solidFill>
                <a:effectLst/>
                <a:latin typeface="-apple-system"/>
              </a:rPr>
              <a:t>Insights :</a:t>
            </a:r>
            <a:endParaRPr lang="en-US" b="0" i="0" dirty="0">
              <a:solidFill>
                <a:schemeClr val="accent4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High total day minutes customers churn more.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More customer service calls indicate dissatisfaction.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5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465A17-2B94-6E3B-C699-A2A9515C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0"/>
            <a:ext cx="9389962" cy="623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27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{A48FD75F-3B2C-4A92-A1A6-F0B9029C95FD}tf22712842_win32</Template>
  <TotalTime>49</TotalTime>
  <Words>386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Bookman Old Style</vt:lpstr>
      <vt:lpstr>Calibri</vt:lpstr>
      <vt:lpstr>Franklin Gothic Book</vt:lpstr>
      <vt:lpstr>Custom</vt:lpstr>
      <vt:lpstr>SyriaTel Churn Prediction.</vt:lpstr>
      <vt:lpstr>Customer Churn Prediction &amp; Analysis. </vt:lpstr>
      <vt:lpstr>Dataset </vt:lpstr>
      <vt:lpstr>Exploratory Data Analysis (EDA) &amp; Visualizations</vt:lpstr>
      <vt:lpstr>PowerPoint Presentation</vt:lpstr>
      <vt:lpstr>Correlation Heatmap </vt:lpstr>
      <vt:lpstr>PowerPoint Presentation</vt:lpstr>
      <vt:lpstr>Boxplots: Key Features vs. Churn </vt:lpstr>
      <vt:lpstr>PowerPoint Presentation</vt:lpstr>
      <vt:lpstr>Preprocessing &amp; Feature Engineering</vt:lpstr>
      <vt:lpstr>Machine Learning Models</vt:lpstr>
      <vt:lpstr>PowerPoint Presentation</vt:lpstr>
      <vt:lpstr>Business Solutions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Korir</dc:creator>
  <cp:lastModifiedBy>Emmanuel Korir</cp:lastModifiedBy>
  <cp:revision>1</cp:revision>
  <dcterms:created xsi:type="dcterms:W3CDTF">2025-03-09T17:13:54Z</dcterms:created>
  <dcterms:modified xsi:type="dcterms:W3CDTF">2025-03-09T18:03:31Z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