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02" r:id="rId4"/>
    <p:sldId id="311" r:id="rId5"/>
    <p:sldId id="313" r:id="rId6"/>
    <p:sldId id="316" r:id="rId7"/>
    <p:sldId id="314" r:id="rId8"/>
    <p:sldId id="315" r:id="rId9"/>
    <p:sldId id="303" r:id="rId10"/>
    <p:sldId id="304" r:id="rId11"/>
    <p:sldId id="305" r:id="rId12"/>
    <p:sldId id="317" r:id="rId13"/>
    <p:sldId id="306" r:id="rId14"/>
    <p:sldId id="318" r:id="rId15"/>
    <p:sldId id="319" r:id="rId16"/>
    <p:sldId id="310" r:id="rId17"/>
    <p:sldId id="307" r:id="rId18"/>
    <p:sldId id="320" r:id="rId19"/>
    <p:sldId id="321" r:id="rId20"/>
    <p:sldId id="322" r:id="rId21"/>
    <p:sldId id="323" r:id="rId22"/>
    <p:sldId id="308" r:id="rId23"/>
    <p:sldId id="309" r:id="rId24"/>
    <p:sldId id="325" r:id="rId25"/>
    <p:sldId id="329" r:id="rId26"/>
    <p:sldId id="326" r:id="rId27"/>
    <p:sldId id="328" r:id="rId28"/>
    <p:sldId id="277" r:id="rId29"/>
    <p:sldId id="330" r:id="rId30"/>
  </p:sldIdLst>
  <p:sldSz cx="9144000" cy="6858000" type="screen4x3"/>
  <p:notesSz cx="6992938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092" autoAdjust="0"/>
    <p:restoredTop sz="94434" autoAdjust="0"/>
  </p:normalViewPr>
  <p:slideViewPr>
    <p:cSldViewPr>
      <p:cViewPr varScale="1">
        <p:scale>
          <a:sx n="106" d="100"/>
          <a:sy n="106" d="100"/>
        </p:scale>
        <p:origin x="24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20BD9A59-0406-48D3-B4F0-BCC42E2DD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05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0813" y="0"/>
            <a:ext cx="3030537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77CC61-1376-4288-A7EF-713E60F29172}" type="datetimeFigureOut">
              <a:rPr lang="en-US"/>
              <a:pPr>
                <a:defRPr/>
              </a:pPr>
              <a:t>5/24/2024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40262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6900"/>
            <a:ext cx="559435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3800"/>
            <a:ext cx="30305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0813" y="8813800"/>
            <a:ext cx="3030537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B31DBB-044B-42AE-89BB-723ED4838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1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7558C4-1FC8-48B2-AF8A-E151272A48C8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0809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21456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77113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03489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20232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1300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0226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47517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32388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20661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7896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1310D6-2B2D-4A70-88B6-CF7E0B69EFA2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08803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77062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83430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99532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38471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96346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2B1E68-87A4-4E3C-AEEB-8ECDC95156AF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44083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2B1E68-87A4-4E3C-AEEB-8ECDC95156AF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1003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5876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1345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27883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1812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8969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9432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78B2C-38D0-422C-BE7C-E5442553D274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4586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C8985-C64C-4EF9-A1C9-9C2D7B01B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2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2CE17-7873-451B-91C7-7D7B5F054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8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1A1E6-0A44-451F-AB4C-31E0A6AD1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4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03363-EE4C-4F9C-A9F9-B8107FB23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0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0D4A3-5290-4C6B-878B-60F211DE6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2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3B4F3-DBBB-4E0E-A08A-7B57421C2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2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79A61-9DB4-411C-BEC8-7F287503BB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4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51219-F207-45A8-82EB-0554F9D22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7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069A5-EFD6-465E-A5AB-1866EC6D52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1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D53EA-4FF6-4DA0-8379-7226D1D8D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8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E25B1-2A1C-4A7E-9D25-4E5C06352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0F69B5C-4E62-4627-995C-6B9F82F2C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572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COE 372                                                  Sem2, 2022/23</a:t>
            </a:r>
            <a:br>
              <a:rPr lang="en-US" altLang="en-US" sz="2800" dirty="0"/>
            </a:br>
            <a:r>
              <a:rPr lang="en-US" altLang="en-US" sz="2800" dirty="0"/>
              <a:t> </a:t>
            </a:r>
            <a:endParaRPr lang="en-US" alt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362200"/>
            <a:ext cx="9144000" cy="3657600"/>
          </a:xfrm>
        </p:spPr>
        <p:txBody>
          <a:bodyPr/>
          <a:lstStyle/>
          <a:p>
            <a:pPr eaLnBrk="1" hangingPunct="1"/>
            <a:r>
              <a:rPr lang="en-GB" sz="4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Systems Design Methodologies</a:t>
            </a:r>
            <a:endParaRPr lang="en-US" altLang="en-US" sz="4400" dirty="0">
              <a:solidFill>
                <a:srgbClr val="3366FF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152400" y="1752600"/>
            <a:ext cx="87630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b="1" dirty="0"/>
              <a:t>The Y-chart Representation (1)</a:t>
            </a:r>
            <a:endParaRPr lang="en-US" altLang="en-US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r>
              <a:rPr lang="en-GB" dirty="0"/>
              <a:t>The Y-chart consists of three major domains</a:t>
            </a:r>
          </a:p>
          <a:p>
            <a:pPr lvl="1"/>
            <a:r>
              <a:rPr lang="en-GB" dirty="0" err="1"/>
              <a:t>Behavioral</a:t>
            </a:r>
            <a:r>
              <a:rPr lang="en-GB" dirty="0"/>
              <a:t> domain,</a:t>
            </a:r>
          </a:p>
          <a:p>
            <a:pPr lvl="1"/>
            <a:r>
              <a:rPr lang="en-GB" dirty="0"/>
              <a:t>Structural domain,</a:t>
            </a:r>
          </a:p>
          <a:p>
            <a:pPr lvl="1"/>
            <a:r>
              <a:rPr lang="en-GB" dirty="0"/>
              <a:t>Geometrical layout domain.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4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b="1" dirty="0"/>
              <a:t>The Y-chart Representation (2)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r>
              <a:rPr lang="en-GB" sz="2400" dirty="0"/>
              <a:t>The design flow starts from the algorithm that describes the </a:t>
            </a:r>
            <a:r>
              <a:rPr lang="en-GB" sz="2400" dirty="0" err="1"/>
              <a:t>behavior</a:t>
            </a:r>
            <a:r>
              <a:rPr lang="en-GB" sz="2400" dirty="0"/>
              <a:t> of the target chip. The corresponding architecture of the processor is first defined.</a:t>
            </a:r>
          </a:p>
          <a:p>
            <a:r>
              <a:rPr lang="en-GB" sz="2400" dirty="0"/>
              <a:t>It is mapped onto the chip surface by </a:t>
            </a:r>
            <a:r>
              <a:rPr lang="en-GB" sz="2400" dirty="0" err="1"/>
              <a:t>floorplanning</a:t>
            </a:r>
            <a:r>
              <a:rPr lang="en-GB" sz="2400" dirty="0"/>
              <a:t>. The next design evolution in the </a:t>
            </a:r>
            <a:r>
              <a:rPr lang="en-GB" sz="2400" dirty="0" err="1"/>
              <a:t>behavioral</a:t>
            </a:r>
            <a:r>
              <a:rPr lang="en-GB" sz="2400" dirty="0"/>
              <a:t> domain defines finite state machines (FSMs) which are structurally implemented with functional modules such as registers and arithmetic logic units (ALUs).</a:t>
            </a:r>
          </a:p>
          <a:p>
            <a:r>
              <a:rPr lang="en-GB" sz="2400" dirty="0"/>
              <a:t>These modules are then geometrically placed onto the chip surface using CAD tools for automatic module placement followed by routing, with a goal of minimizing the interconnects area and signal delays. The third evolution starts with a </a:t>
            </a:r>
            <a:r>
              <a:rPr lang="en-GB" sz="2400" dirty="0" err="1"/>
              <a:t>behavioral</a:t>
            </a:r>
            <a:r>
              <a:rPr lang="en-GB" sz="2400" dirty="0"/>
              <a:t> module description.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2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b="1" dirty="0"/>
              <a:t>The Y-chart Representation (3)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r>
              <a:rPr lang="en-GB" sz="2400" dirty="0"/>
              <a:t>Individual modules are then implemented with leaf cells. At this stage the chip is described in terms of logic gates (leaf cells), which can be placed and interconnected by using a cell placement &amp; routing program.</a:t>
            </a:r>
          </a:p>
          <a:p>
            <a:r>
              <a:rPr lang="en-GB" sz="2400" dirty="0"/>
              <a:t>The last evolution involves a detailed Boolean description of leaf cells followed by a transistor level implementation of leaf cells and mask generation. In standard-cell based design, leaf cells are already pre-designed and stored in a library for logic design use. </a:t>
            </a:r>
            <a:endParaRPr lang="en-GB" sz="1800" dirty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8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b="1" dirty="0"/>
              <a:t>VLSI Design Flow (2)</a:t>
            </a:r>
            <a:endParaRPr lang="en-US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196007"/>
            <a:ext cx="3733800" cy="535719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04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b="1" dirty="0"/>
              <a:t>VLSI Design Flow (3)</a:t>
            </a:r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design flow is divided in the two parts: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Front End Design:</a:t>
            </a:r>
          </a:p>
          <a:p>
            <a:pPr lvl="1"/>
            <a:r>
              <a:rPr lang="en-GB" dirty="0"/>
              <a:t>Front-end design includes most of the steps in the flow prior to physical design. (system specification and functional design)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Back End Design:</a:t>
            </a:r>
          </a:p>
          <a:p>
            <a:pPr lvl="1"/>
            <a:r>
              <a:rPr lang="en-GB" dirty="0"/>
              <a:t>Starting with physical design and beyond is considered the back-end of the design flow.</a:t>
            </a:r>
          </a:p>
        </p:txBody>
      </p:sp>
    </p:spTree>
    <p:extLst>
      <p:ext uri="{BB962C8B-B14F-4D97-AF65-F5344CB8AC3E}">
        <p14:creationId xmlns:p14="http://schemas.microsoft.com/office/powerpoint/2010/main" val="181313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hierarchy &amp; modularity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0D4A3-5290-4C6B-878B-60F211DE611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b="1" dirty="0"/>
              <a:t>Complexity and Design</a:t>
            </a:r>
            <a:endParaRPr lang="en-US" altLang="en-US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r>
              <a:rPr lang="en-GB" dirty="0"/>
              <a:t>Creating a design team for a VLSI project</a:t>
            </a:r>
          </a:p>
          <a:p>
            <a:pPr lvl="1"/>
            <a:r>
              <a:rPr lang="en-GB" dirty="0"/>
              <a:t>Needing hundreds of engineers, scientists, and technicians</a:t>
            </a:r>
          </a:p>
          <a:p>
            <a:pPr lvl="1"/>
            <a:r>
              <a:rPr lang="en-GB" dirty="0"/>
              <a:t>Needing </a:t>
            </a:r>
            <a:r>
              <a:rPr lang="en-GB" i="1" dirty="0"/>
              <a:t>hierarchy design </a:t>
            </a:r>
            <a:r>
              <a:rPr lang="en-GB" dirty="0"/>
              <a:t>and many different “</a:t>
            </a:r>
            <a:r>
              <a:rPr lang="en-GB" i="1" dirty="0"/>
              <a:t>Level Views”</a:t>
            </a:r>
            <a:endParaRPr lang="en-GB" dirty="0"/>
          </a:p>
          <a:p>
            <a:pPr lvl="1"/>
            <a:r>
              <a:rPr lang="en-GB" dirty="0"/>
              <a:t>Everyone of each level depends upon the Computer-Aided Design (CAD) tools</a:t>
            </a:r>
          </a:p>
          <a:p>
            <a:pPr lvl="1"/>
            <a:r>
              <a:rPr lang="en-GB" dirty="0"/>
              <a:t>Each member gets the opportunity to study small sections of the system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48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b="1" dirty="0"/>
              <a:t>Design Hierarchy (1)</a:t>
            </a:r>
            <a:endParaRPr lang="en-US" altLang="en-US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219200"/>
            <a:ext cx="4698176" cy="4114800"/>
          </a:xfrm>
        </p:spPr>
        <p:txBody>
          <a:bodyPr/>
          <a:lstStyle/>
          <a:p>
            <a:r>
              <a:rPr lang="en-GB" sz="2400" dirty="0"/>
              <a:t>System specifications: is defined in both general and specific terms, such as </a:t>
            </a:r>
            <a:r>
              <a:rPr lang="en-GB" sz="2400" i="1" dirty="0"/>
              <a:t>functions</a:t>
            </a:r>
            <a:r>
              <a:rPr lang="en-GB" sz="2400" dirty="0"/>
              <a:t>, </a:t>
            </a:r>
            <a:r>
              <a:rPr lang="en-GB" sz="2400" i="1" dirty="0"/>
              <a:t>speed</a:t>
            </a:r>
            <a:r>
              <a:rPr lang="en-GB" sz="2400" dirty="0"/>
              <a:t>, </a:t>
            </a:r>
            <a:r>
              <a:rPr lang="en-GB" sz="2400" i="1" dirty="0"/>
              <a:t>size</a:t>
            </a:r>
            <a:r>
              <a:rPr lang="en-GB" sz="2400" dirty="0"/>
              <a:t>, etc.</a:t>
            </a:r>
          </a:p>
          <a:p>
            <a:r>
              <a:rPr lang="en-GB" sz="2400" dirty="0"/>
              <a:t>Abstract high-level model: contains information on the </a:t>
            </a:r>
            <a:r>
              <a:rPr lang="en-GB" sz="2400" dirty="0" err="1"/>
              <a:t>behavior</a:t>
            </a:r>
            <a:r>
              <a:rPr lang="en-GB" sz="2400" dirty="0"/>
              <a:t> of each block and the interaction among the blocks in the system</a:t>
            </a:r>
          </a:p>
          <a:p>
            <a:r>
              <a:rPr lang="en-GB" sz="2400" dirty="0"/>
              <a:t>Logic synthesis: To provide the logic design of the network by specifying the primitive gates and units needed to build each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48400" y="1219200"/>
            <a:ext cx="22098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76" y="1219200"/>
            <a:ext cx="3760024" cy="4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8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b="1" dirty="0"/>
              <a:t>Design Hierarchy (2)</a:t>
            </a:r>
            <a:endParaRPr lang="en-US" altLang="en-US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219200"/>
            <a:ext cx="4698176" cy="4114800"/>
          </a:xfrm>
        </p:spPr>
        <p:txBody>
          <a:bodyPr/>
          <a:lstStyle/>
          <a:p>
            <a:r>
              <a:rPr lang="en-GB" sz="2400" dirty="0"/>
              <a:t>Circuit design: where transistors are used as switches and Boolean variables are treated as having signal values varying between two levels of voltage</a:t>
            </a:r>
          </a:p>
          <a:p>
            <a:r>
              <a:rPr lang="en-GB" sz="2400" dirty="0"/>
              <a:t>Physical design: the network is built on a tiny area on a slice of silicon</a:t>
            </a:r>
          </a:p>
          <a:p>
            <a:r>
              <a:rPr lang="en-GB" sz="2400" dirty="0"/>
              <a:t>Manufacturing: a completed design process is moved on to the manufacturing line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48400" y="1219200"/>
            <a:ext cx="22098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76" y="990600"/>
            <a:ext cx="3760024" cy="4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23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b="1" dirty="0"/>
              <a:t>Design Hierarchy (3)</a:t>
            </a:r>
            <a:endParaRPr lang="en-US" altLang="en-US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GB" sz="2800" b="1" dirty="0"/>
              <a:t>Hierarchical design</a:t>
            </a:r>
          </a:p>
          <a:p>
            <a:pPr lvl="1"/>
            <a:r>
              <a:rPr lang="en-GB" sz="2400" b="1" dirty="0"/>
              <a:t>Top-down design</a:t>
            </a:r>
          </a:p>
          <a:p>
            <a:pPr lvl="2"/>
            <a:r>
              <a:rPr lang="en-GB" sz="2000" dirty="0"/>
              <a:t>The initial work is quite abstract and theoretical and there is no direct connection to silicon until many steps have been completed</a:t>
            </a:r>
          </a:p>
          <a:p>
            <a:pPr lvl="2"/>
            <a:r>
              <a:rPr lang="en-GB" sz="2000" dirty="0"/>
              <a:t>Acceptable in modern digital system design</a:t>
            </a:r>
          </a:p>
          <a:p>
            <a:pPr lvl="2"/>
            <a:r>
              <a:rPr lang="en-GB" sz="2000" dirty="0"/>
              <a:t>Co-design strategy of combining HW/SW is critical</a:t>
            </a:r>
          </a:p>
          <a:p>
            <a:pPr lvl="2"/>
            <a:r>
              <a:rPr lang="en-GB" sz="2000" dirty="0"/>
              <a:t>Similar to </a:t>
            </a:r>
            <a:r>
              <a:rPr lang="en-GB" sz="2000" i="1" dirty="0"/>
              <a:t>Cell-based Design Flow</a:t>
            </a:r>
          </a:p>
          <a:p>
            <a:pPr lvl="1"/>
            <a:r>
              <a:rPr lang="en-GB" sz="2400" b="1" dirty="0"/>
              <a:t>Bottom-up design</a:t>
            </a:r>
          </a:p>
          <a:p>
            <a:pPr lvl="2"/>
            <a:r>
              <a:rPr lang="en-GB" sz="2000" dirty="0"/>
              <a:t>starts at the silicon or circuit level and builds primitive units such as logic gates, adders, and registers as the first steps</a:t>
            </a:r>
          </a:p>
          <a:p>
            <a:pPr lvl="2"/>
            <a:r>
              <a:rPr lang="en-GB" sz="2000" dirty="0"/>
              <a:t>Acceptable for small projects</a:t>
            </a:r>
          </a:p>
          <a:p>
            <a:pPr lvl="2"/>
            <a:r>
              <a:rPr lang="en-GB" sz="2000" dirty="0"/>
              <a:t>Similar to </a:t>
            </a:r>
            <a:r>
              <a:rPr lang="en-GB" sz="2000" i="1" dirty="0"/>
              <a:t>Full-custom Design Flow</a:t>
            </a:r>
            <a:endParaRPr lang="en-GB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26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Lecture 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dirty="0"/>
              <a:t>VLSI</a:t>
            </a:r>
          </a:p>
          <a:p>
            <a:pPr eaLnBrk="1" hangingPunct="1"/>
            <a:r>
              <a:rPr lang="en-US" altLang="en-US" dirty="0"/>
              <a:t>VLSI Design</a:t>
            </a:r>
          </a:p>
          <a:p>
            <a:pPr eaLnBrk="1" hangingPunct="1"/>
            <a:r>
              <a:rPr lang="en-US" altLang="en-US" dirty="0"/>
              <a:t>Design Abstraction Levels</a:t>
            </a:r>
          </a:p>
          <a:p>
            <a:pPr eaLnBrk="1" hangingPunct="1"/>
            <a:r>
              <a:rPr lang="en-US" altLang="en-US" dirty="0"/>
              <a:t>Design Tools</a:t>
            </a:r>
          </a:p>
          <a:p>
            <a:pPr eaLnBrk="1" hangingPunct="1"/>
            <a:r>
              <a:rPr lang="en-US" altLang="en-US" dirty="0"/>
              <a:t>Design Methodologies</a:t>
            </a:r>
          </a:p>
          <a:p>
            <a:pPr eaLnBrk="1" hangingPunct="1"/>
            <a:r>
              <a:rPr lang="en-US" altLang="en-US" dirty="0"/>
              <a:t>Complexity and Design</a:t>
            </a:r>
          </a:p>
          <a:p>
            <a:pPr eaLnBrk="1" hangingPunct="1"/>
            <a:r>
              <a:rPr lang="en-US" altLang="en-US" dirty="0"/>
              <a:t>Design Hierarchy and Modularity</a:t>
            </a:r>
          </a:p>
          <a:p>
            <a:pPr eaLnBrk="1" hangingPunct="1"/>
            <a:r>
              <a:rPr lang="en-US" altLang="en-US" dirty="0"/>
              <a:t>Summary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b="1" dirty="0"/>
              <a:t>Design Hierarchy (4)</a:t>
            </a:r>
            <a:endParaRPr lang="en-US" alt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2" y="1143000"/>
            <a:ext cx="9018008" cy="51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3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b="1" dirty="0"/>
              <a:t>Design Hierarchy (</a:t>
            </a:r>
            <a:r>
              <a:rPr lang="en-GB" sz="3200" b="1" dirty="0"/>
              <a:t>Example</a:t>
            </a:r>
            <a:r>
              <a:rPr lang="en-GB" b="1" dirty="0"/>
              <a:t>) (1)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51219-F207-45A8-82EB-0554F9D22E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219200"/>
            <a:ext cx="725785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86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b="1" dirty="0"/>
              <a:t>Design Hierarchy (</a:t>
            </a:r>
            <a:r>
              <a:rPr lang="en-GB" sz="3200" b="1" dirty="0"/>
              <a:t>Example</a:t>
            </a:r>
            <a:r>
              <a:rPr lang="en-GB" b="1" dirty="0"/>
              <a:t>) (2)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4953000"/>
          </a:xfrm>
        </p:spPr>
        <p:txBody>
          <a:bodyPr/>
          <a:lstStyle/>
          <a:p>
            <a:r>
              <a:rPr lang="en-GB" sz="2800" dirty="0"/>
              <a:t>Based on “divide and conquer”</a:t>
            </a:r>
          </a:p>
          <a:p>
            <a:r>
              <a:rPr lang="en-GB" sz="2800" dirty="0"/>
              <a:t>Dividing a module into sub- modules and then repeating this operation on the sub-modules until the complexity of the smaller parts becomes manageable.</a:t>
            </a:r>
          </a:p>
          <a:p>
            <a:r>
              <a:rPr lang="en-GB" sz="2800" dirty="0"/>
              <a:t>On previous slide, CMOS four-bit adder is split into its components.</a:t>
            </a:r>
          </a:p>
          <a:p>
            <a:r>
              <a:rPr lang="en-GB" sz="2800" dirty="0"/>
              <a:t>The adder can be decomposed progressively into one-bit adders, separate carry and sum circuits, and finally, into individual logic gates. At this lower level of the hierarchy, the design of a simple circuit realizing a well-defined Boolean function is much easier to handle than at the higher levels of the hierarchy.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07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b="1" dirty="0"/>
              <a:t>ASIC Types</a:t>
            </a:r>
            <a:endParaRPr lang="en-US" altLang="en-US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r>
              <a:rPr lang="en-GB" sz="2800" dirty="0"/>
              <a:t>At the engineering level, Application Specific ICs are classified by the approach used to implement and build the circuit</a:t>
            </a:r>
          </a:p>
          <a:p>
            <a:pPr lvl="1"/>
            <a:r>
              <a:rPr lang="en-GB" sz="2400" b="1" dirty="0"/>
              <a:t>Full-custom Design</a:t>
            </a:r>
            <a:r>
              <a:rPr lang="en-GB" sz="2400" dirty="0"/>
              <a:t>: where every circuit is custom designed for the project</a:t>
            </a:r>
          </a:p>
          <a:p>
            <a:pPr lvl="2"/>
            <a:r>
              <a:rPr lang="en-GB" sz="2000" dirty="0"/>
              <a:t>Extremely tedious</a:t>
            </a:r>
          </a:p>
          <a:p>
            <a:pPr lvl="2"/>
            <a:r>
              <a:rPr lang="en-GB" sz="2000" dirty="0"/>
              <a:t>Time-consuming process</a:t>
            </a:r>
          </a:p>
          <a:p>
            <a:pPr lvl="1"/>
            <a:r>
              <a:rPr lang="en-GB" sz="2400" b="1" dirty="0"/>
              <a:t>Semi-custom Design: </a:t>
            </a:r>
            <a:r>
              <a:rPr lang="en-GB" sz="2400" dirty="0"/>
              <a:t>to reduce design workload and time</a:t>
            </a:r>
          </a:p>
          <a:p>
            <a:pPr lvl="2"/>
            <a:r>
              <a:rPr lang="en-GB" sz="2000" dirty="0"/>
              <a:t>Use a group of primitive predefined cells as building blocks (cells) from a </a:t>
            </a:r>
            <a:r>
              <a:rPr lang="en-GB" sz="2000" i="1" dirty="0"/>
              <a:t>cell library</a:t>
            </a:r>
            <a:endParaRPr lang="en-GB" sz="2000" dirty="0"/>
          </a:p>
          <a:p>
            <a:pPr lvl="1"/>
            <a:endParaRPr lang="en-GB" sz="2000" dirty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00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b="1" dirty="0"/>
              <a:t>Modularity and other Concepts</a:t>
            </a:r>
            <a:endParaRPr lang="en-US" altLang="en-US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r>
              <a:rPr lang="en-GB" dirty="0"/>
              <a:t>The hierarchical design approach reduces the design complexity by dividing the large system into several sub-modules. Usually, other design concepts and design approaches are also needed to simplify the process.</a:t>
            </a:r>
          </a:p>
          <a:p>
            <a:pPr lvl="1"/>
            <a:r>
              <a:rPr lang="en-GB" b="1" dirty="0"/>
              <a:t>Regularity</a:t>
            </a:r>
          </a:p>
          <a:p>
            <a:pPr lvl="1"/>
            <a:r>
              <a:rPr lang="en-GB" b="1" dirty="0"/>
              <a:t>Locality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96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b="1" dirty="0"/>
              <a:t>Modularity</a:t>
            </a:r>
            <a:endParaRPr lang="en-US" altLang="en-US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r>
              <a:rPr lang="en-GB" sz="2800" dirty="0"/>
              <a:t>Modularity in design means that the various functional blocks which make up the larger system must have well-defined functions and interfaces.</a:t>
            </a:r>
          </a:p>
          <a:p>
            <a:r>
              <a:rPr lang="en-GB" sz="2800" dirty="0"/>
              <a:t>Modularity allows that each block or module can be designed relatively independently from each other.</a:t>
            </a:r>
          </a:p>
          <a:p>
            <a:r>
              <a:rPr lang="en-GB" sz="2800" dirty="0"/>
              <a:t>All of the blocks can be combined with ease at the end of the design process, to form the large system.</a:t>
            </a:r>
          </a:p>
          <a:p>
            <a:r>
              <a:rPr lang="en-GB" sz="2800" dirty="0"/>
              <a:t>The concept of modularity enables the parallelisation of the design process.</a:t>
            </a:r>
            <a:endParaRPr lang="en-GB" sz="2000" dirty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11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b="1" dirty="0"/>
              <a:t>Regularity</a:t>
            </a:r>
            <a:endParaRPr lang="en-US" altLang="en-US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r>
              <a:rPr lang="en-GB" dirty="0"/>
              <a:t>Decomposition of a large system in simple and similar blocks as much as possible.</a:t>
            </a:r>
          </a:p>
          <a:p>
            <a:r>
              <a:rPr lang="en-GB" i="1" dirty="0"/>
              <a:t>Example:</a:t>
            </a:r>
          </a:p>
          <a:p>
            <a:pPr lvl="1"/>
            <a:r>
              <a:rPr lang="en-GB" dirty="0"/>
              <a:t>Design of array structures consisting of identical cells—such as a parallel multiplication array.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46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b="1" dirty="0"/>
              <a:t>Locality</a:t>
            </a:r>
            <a:endParaRPr lang="en-US" altLang="en-US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r>
              <a:rPr lang="en-GB" sz="2800" dirty="0"/>
              <a:t>The concept of locality also ensures that connections are mostly between neighbouring modules, avoiding long-distance connections as much as possible.</a:t>
            </a:r>
            <a:endParaRPr lang="en-GB" sz="2000" dirty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44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Summary (1)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5105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VLSI</a:t>
            </a:r>
          </a:p>
          <a:p>
            <a:pPr lvl="1" eaLnBrk="1" hangingPunct="1"/>
            <a:r>
              <a:rPr lang="en-US" altLang="en-US" sz="2400" dirty="0"/>
              <a:t>How large is integration?</a:t>
            </a:r>
          </a:p>
          <a:p>
            <a:pPr eaLnBrk="1" hangingPunct="1"/>
            <a:r>
              <a:rPr lang="en-US" altLang="en-US" sz="2800" dirty="0"/>
              <a:t>VLSI Design</a:t>
            </a:r>
          </a:p>
          <a:p>
            <a:pPr lvl="1" eaLnBrk="1" hangingPunct="1"/>
            <a:r>
              <a:rPr lang="en-US" altLang="en-US" sz="2400" dirty="0"/>
              <a:t>Flow and process</a:t>
            </a:r>
          </a:p>
          <a:p>
            <a:pPr eaLnBrk="1" hangingPunct="1"/>
            <a:r>
              <a:rPr lang="en-US" altLang="en-US" sz="2800" dirty="0"/>
              <a:t>Design Abstraction Levels</a:t>
            </a:r>
          </a:p>
          <a:p>
            <a:pPr lvl="1"/>
            <a:r>
              <a:rPr lang="en-GB" sz="2400" dirty="0"/>
              <a:t>System</a:t>
            </a:r>
          </a:p>
          <a:p>
            <a:pPr lvl="1"/>
            <a:r>
              <a:rPr lang="en-GB" sz="2400" dirty="0"/>
              <a:t>Module</a:t>
            </a:r>
          </a:p>
          <a:p>
            <a:pPr lvl="1"/>
            <a:r>
              <a:rPr lang="en-GB" sz="2400" dirty="0"/>
              <a:t>Gate</a:t>
            </a:r>
          </a:p>
          <a:p>
            <a:pPr lvl="1"/>
            <a:r>
              <a:rPr lang="en-GB" sz="2400" dirty="0"/>
              <a:t>Circuit</a:t>
            </a:r>
          </a:p>
          <a:p>
            <a:pPr lvl="1"/>
            <a:r>
              <a:rPr lang="en-GB" sz="2400" dirty="0"/>
              <a:t>Device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Design Tools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Summary (2)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5105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Design Methodologies</a:t>
            </a:r>
          </a:p>
          <a:p>
            <a:pPr lvl="1" eaLnBrk="1" hangingPunct="1"/>
            <a:r>
              <a:rPr lang="en-US" altLang="en-US" sz="2400" dirty="0"/>
              <a:t>System level and Device characteristics Abstractions</a:t>
            </a:r>
          </a:p>
          <a:p>
            <a:pPr lvl="1" eaLnBrk="1" hangingPunct="1"/>
            <a:r>
              <a:rPr lang="en-US" altLang="en-US" sz="2400" dirty="0"/>
              <a:t>Scalable designs</a:t>
            </a:r>
          </a:p>
          <a:p>
            <a:pPr lvl="1" eaLnBrk="1" hangingPunct="1"/>
            <a:r>
              <a:rPr lang="en-US" altLang="en-US" sz="2400" dirty="0"/>
              <a:t>Y-chart</a:t>
            </a:r>
          </a:p>
          <a:p>
            <a:pPr eaLnBrk="1" hangingPunct="1"/>
            <a:r>
              <a:rPr lang="en-US" altLang="en-US" sz="2800" dirty="0"/>
              <a:t>Complexity and Design</a:t>
            </a:r>
          </a:p>
          <a:p>
            <a:pPr lvl="1" eaLnBrk="1" hangingPunct="1"/>
            <a:r>
              <a:rPr lang="en-US" altLang="en-US" sz="2400" dirty="0"/>
              <a:t>Design project team</a:t>
            </a:r>
          </a:p>
          <a:p>
            <a:pPr eaLnBrk="1" hangingPunct="1"/>
            <a:r>
              <a:rPr lang="en-US" altLang="en-US" sz="2800" dirty="0"/>
              <a:t>Design Hierarchy and Modularity</a:t>
            </a:r>
            <a:endParaRPr lang="en-US" altLang="en-US" sz="2600" i="1" dirty="0"/>
          </a:p>
          <a:p>
            <a:pPr lvl="1" eaLnBrk="1" hangingPunct="1"/>
            <a:r>
              <a:rPr lang="en-US" altLang="en-US" sz="2400" i="1" dirty="0"/>
              <a:t>Modularity</a:t>
            </a:r>
          </a:p>
          <a:p>
            <a:pPr lvl="1" eaLnBrk="1" hangingPunct="1"/>
            <a:r>
              <a:rPr lang="en-US" altLang="en-US" sz="2400" i="1" dirty="0"/>
              <a:t>Regularity</a:t>
            </a:r>
          </a:p>
          <a:p>
            <a:pPr lvl="1" eaLnBrk="1" hangingPunct="1"/>
            <a:r>
              <a:rPr lang="en-US" altLang="en-US" sz="2400" i="1" dirty="0"/>
              <a:t>Locality</a:t>
            </a:r>
            <a:endParaRPr lang="en-US" altLang="en-US" sz="2400" dirty="0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3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GB" sz="4000" b="1" dirty="0"/>
              <a:t>VLSI: </a:t>
            </a:r>
            <a:br>
              <a:rPr lang="en-GB" sz="4000" b="1" dirty="0"/>
            </a:br>
            <a:r>
              <a:rPr lang="en-GB" sz="4000" b="1" dirty="0"/>
              <a:t>Very Large Scale Integration</a:t>
            </a:r>
            <a:endParaRPr lang="en-US" alt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r>
              <a:rPr lang="en-GB" dirty="0"/>
              <a:t>Integration: Integrated Circuits</a:t>
            </a:r>
          </a:p>
          <a:p>
            <a:pPr lvl="1"/>
            <a:r>
              <a:rPr lang="en-GB" dirty="0"/>
              <a:t>multiple devices on one substrate</a:t>
            </a:r>
          </a:p>
          <a:p>
            <a:r>
              <a:rPr lang="en-GB" dirty="0"/>
              <a:t>How large is Very Large?</a:t>
            </a:r>
          </a:p>
          <a:p>
            <a:pPr lvl="1"/>
            <a:r>
              <a:rPr lang="en-GB" dirty="0"/>
              <a:t>SSI (small scale integration)</a:t>
            </a:r>
          </a:p>
          <a:p>
            <a:pPr lvl="2"/>
            <a:r>
              <a:rPr lang="en-GB" dirty="0"/>
              <a:t>7400 series</a:t>
            </a:r>
          </a:p>
          <a:p>
            <a:pPr lvl="1"/>
            <a:r>
              <a:rPr lang="en-GB" dirty="0"/>
              <a:t>MSI (medium scale)</a:t>
            </a:r>
          </a:p>
          <a:p>
            <a:pPr lvl="2"/>
            <a:r>
              <a:rPr lang="en-GB" dirty="0"/>
              <a:t>74000 series</a:t>
            </a:r>
          </a:p>
          <a:p>
            <a:pPr lvl="1"/>
            <a:r>
              <a:rPr lang="en-GB" dirty="0"/>
              <a:t>LSI </a:t>
            </a:r>
          </a:p>
          <a:p>
            <a:pPr lvl="1"/>
            <a:r>
              <a:rPr lang="en-GB" dirty="0"/>
              <a:t>VLSI </a:t>
            </a:r>
          </a:p>
          <a:p>
            <a:pPr lvl="1"/>
            <a:r>
              <a:rPr lang="en-GB" dirty="0"/>
              <a:t>ULSI/SLSI/GSI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1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b="1" dirty="0"/>
              <a:t>VLSI Design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r>
              <a:rPr lang="en-GB" sz="2800" dirty="0"/>
              <a:t>The real issue with VLSI is about designing </a:t>
            </a:r>
            <a:r>
              <a:rPr lang="en-GB" sz="2800" u="sng" dirty="0"/>
              <a:t>systems on chips (SOCs)</a:t>
            </a:r>
            <a:r>
              <a:rPr lang="en-GB" sz="2800" dirty="0"/>
              <a:t>.</a:t>
            </a:r>
          </a:p>
          <a:p>
            <a:r>
              <a:rPr lang="en-GB" sz="2800" dirty="0"/>
              <a:t> SOC designs are complex</a:t>
            </a:r>
          </a:p>
          <a:p>
            <a:r>
              <a:rPr lang="en-GB" sz="2800" dirty="0"/>
              <a:t>To manage complexity of design, one needs </a:t>
            </a:r>
          </a:p>
          <a:p>
            <a:pPr lvl="1"/>
            <a:r>
              <a:rPr lang="en-GB" sz="2400" dirty="0"/>
              <a:t>to use structured design techniques, and</a:t>
            </a:r>
          </a:p>
          <a:p>
            <a:pPr lvl="1"/>
            <a:r>
              <a:rPr lang="en-GB" sz="2400" dirty="0"/>
              <a:t>sophisticated design tools</a:t>
            </a:r>
          </a:p>
          <a:p>
            <a:r>
              <a:rPr lang="en-GB" sz="2800" dirty="0"/>
              <a:t> Another fact is that technology becomes out of date sooner</a:t>
            </a:r>
          </a:p>
          <a:p>
            <a:pPr lvl="1"/>
            <a:r>
              <a:rPr lang="en-GB" sz="2400" dirty="0"/>
              <a:t>So develop and use techniques that will transcend today’s technology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3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b="1" dirty="0"/>
              <a:t>The Process of VLSI Design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r>
              <a:rPr lang="en-GB" sz="2800" dirty="0"/>
              <a:t>Consists of many different representations/Abstractions of the system (chip) that is being designed</a:t>
            </a:r>
          </a:p>
          <a:p>
            <a:pPr lvl="1"/>
            <a:r>
              <a:rPr lang="en-GB" sz="2400" dirty="0"/>
              <a:t>System Level Design</a:t>
            </a:r>
          </a:p>
          <a:p>
            <a:pPr lvl="1"/>
            <a:r>
              <a:rPr lang="en-GB" sz="2400" dirty="0"/>
              <a:t>Architecture / Algorithm Level Design</a:t>
            </a:r>
          </a:p>
          <a:p>
            <a:pPr lvl="1"/>
            <a:r>
              <a:rPr lang="en-GB" sz="2400" dirty="0"/>
              <a:t>Digital System Level Design</a:t>
            </a:r>
          </a:p>
          <a:p>
            <a:pPr lvl="1"/>
            <a:r>
              <a:rPr lang="en-GB" sz="2400" dirty="0"/>
              <a:t>Logical Level Design</a:t>
            </a:r>
          </a:p>
          <a:p>
            <a:pPr lvl="1"/>
            <a:r>
              <a:rPr lang="en-GB" sz="2400" dirty="0"/>
              <a:t>Electrical Level Design</a:t>
            </a:r>
          </a:p>
          <a:p>
            <a:pPr lvl="1"/>
            <a:r>
              <a:rPr lang="en-GB" sz="2400" dirty="0"/>
              <a:t>Layout Level Design</a:t>
            </a:r>
          </a:p>
          <a:p>
            <a:pPr lvl="1"/>
            <a:r>
              <a:rPr lang="en-GB" sz="2400" dirty="0"/>
              <a:t>Semiconductor Level Design (possibly more)</a:t>
            </a:r>
          </a:p>
          <a:p>
            <a:r>
              <a:rPr lang="en-GB" sz="2800" dirty="0"/>
              <a:t>Each abstraction/view is itself a Design Hierarchy of refinements which decompose the design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3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b="1" dirty="0"/>
              <a:t>Design Abstraction Levels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51219-F207-45A8-82EB-0554F9D22E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59" y="1371600"/>
            <a:ext cx="6757881" cy="47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6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b="1" dirty="0"/>
              <a:t>Computer Aided Design tools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/>
          <a:p>
            <a:r>
              <a:rPr lang="en-GB" dirty="0"/>
              <a:t>Tools</a:t>
            </a:r>
          </a:p>
          <a:p>
            <a:pPr lvl="1"/>
            <a:r>
              <a:rPr lang="en-GB" dirty="0"/>
              <a:t>Editors</a:t>
            </a:r>
          </a:p>
          <a:p>
            <a:pPr lvl="1"/>
            <a:r>
              <a:rPr lang="en-GB" dirty="0"/>
              <a:t>Simulators</a:t>
            </a:r>
          </a:p>
          <a:p>
            <a:pPr lvl="1"/>
            <a:r>
              <a:rPr lang="en-GB" dirty="0"/>
              <a:t>Libraries</a:t>
            </a:r>
          </a:p>
          <a:p>
            <a:pPr lvl="1"/>
            <a:r>
              <a:rPr lang="en-GB" dirty="0"/>
              <a:t>Module Synthesis</a:t>
            </a:r>
          </a:p>
          <a:p>
            <a:pPr lvl="1"/>
            <a:r>
              <a:rPr lang="en-GB" dirty="0"/>
              <a:t>Place/Route</a:t>
            </a:r>
          </a:p>
          <a:p>
            <a:pPr lvl="1"/>
            <a:r>
              <a:rPr lang="en-GB" dirty="0"/>
              <a:t>Chip Assemblers</a:t>
            </a:r>
          </a:p>
          <a:p>
            <a:pPr lvl="1"/>
            <a:r>
              <a:rPr lang="en-GB" dirty="0"/>
              <a:t>Silicon Compilers</a:t>
            </a:r>
            <a:endParaRPr lang="en-GB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/>
          <a:p>
            <a:r>
              <a:rPr lang="en-GB" dirty="0"/>
              <a:t>Experts</a:t>
            </a:r>
          </a:p>
          <a:p>
            <a:pPr lvl="1"/>
            <a:r>
              <a:rPr lang="en-GB" dirty="0"/>
              <a:t>Logic design</a:t>
            </a:r>
          </a:p>
          <a:p>
            <a:pPr lvl="1"/>
            <a:r>
              <a:rPr lang="en-GB" dirty="0"/>
              <a:t>Electronic/circuit design</a:t>
            </a:r>
          </a:p>
          <a:p>
            <a:pPr lvl="1"/>
            <a:r>
              <a:rPr lang="en-GB" dirty="0"/>
              <a:t>Device physics</a:t>
            </a:r>
          </a:p>
          <a:p>
            <a:pPr lvl="1"/>
            <a:r>
              <a:rPr lang="en-GB" dirty="0"/>
              <a:t>Artwork</a:t>
            </a:r>
          </a:p>
          <a:p>
            <a:pPr lvl="1"/>
            <a:r>
              <a:rPr lang="en-GB" dirty="0"/>
              <a:t>Applications – system design</a:t>
            </a:r>
          </a:p>
          <a:p>
            <a:pPr lvl="1"/>
            <a:r>
              <a:rPr lang="en-GB" dirty="0"/>
              <a:t>Architectures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4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b="1" dirty="0"/>
              <a:t>VLSI Design Methodologies</a:t>
            </a:r>
            <a:endParaRPr lang="en-US" altLang="en-US" b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r>
              <a:rPr lang="en-GB" dirty="0"/>
              <a:t>Methodologies which are based on:</a:t>
            </a:r>
          </a:p>
          <a:p>
            <a:pPr lvl="1"/>
            <a:r>
              <a:rPr lang="en-GB" dirty="0"/>
              <a:t>System Level Abstractions vs. Device Characteristic Abstractions</a:t>
            </a:r>
          </a:p>
          <a:p>
            <a:pPr lvl="2"/>
            <a:r>
              <a:rPr lang="en-GB" dirty="0"/>
              <a:t>Logic structures and circuitry change slowly over time</a:t>
            </a:r>
          </a:p>
          <a:p>
            <a:pPr lvl="3"/>
            <a:r>
              <a:rPr lang="en-GB" dirty="0"/>
              <a:t>trade-offs do change, but the choices do not</a:t>
            </a:r>
          </a:p>
          <a:p>
            <a:pPr lvl="1"/>
            <a:r>
              <a:rPr lang="en-GB" dirty="0"/>
              <a:t>Scalable Designs</a:t>
            </a:r>
          </a:p>
          <a:p>
            <a:pPr lvl="2"/>
            <a:r>
              <a:rPr lang="en-GB" dirty="0"/>
              <a:t>Layout techniques also change slowly</a:t>
            </a:r>
          </a:p>
          <a:p>
            <a:pPr lvl="3"/>
            <a:r>
              <a:rPr lang="en-GB" dirty="0"/>
              <a:t>But the minimum feature size steadily decreases with time </a:t>
            </a:r>
            <a:r>
              <a:rPr lang="de-DE" dirty="0"/>
              <a:t>(also Voltage, Die Size, etc.)</a:t>
            </a:r>
            <a:endParaRPr lang="en-GB" dirty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7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b="1" dirty="0"/>
              <a:t>VLSI Design Flow (1)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</p:spPr>
        <p:txBody>
          <a:bodyPr/>
          <a:lstStyle/>
          <a:p>
            <a:r>
              <a:rPr lang="en-GB" sz="2800" dirty="0"/>
              <a:t>(Y-chart representation)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04800" y="11430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05.2023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363-EE4C-4F9C-A9F9-B8107FB236D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676400"/>
            <a:ext cx="5715000" cy="50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707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1366</Words>
  <Application>Microsoft Office PowerPoint</Application>
  <PresentationFormat>On-screen Show (4:3)</PresentationFormat>
  <Paragraphs>246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Times New Roman</vt:lpstr>
      <vt:lpstr>Verdana</vt:lpstr>
      <vt:lpstr>Default Design</vt:lpstr>
      <vt:lpstr>COE 372                                                  Sem2, 2022/23  </vt:lpstr>
      <vt:lpstr>Lecture Overview</vt:lpstr>
      <vt:lpstr>VLSI:  Very Large Scale Integration</vt:lpstr>
      <vt:lpstr>VLSI Design</vt:lpstr>
      <vt:lpstr>The Process of VLSI Design</vt:lpstr>
      <vt:lpstr>Design Abstraction Levels</vt:lpstr>
      <vt:lpstr>Computer Aided Design tools</vt:lpstr>
      <vt:lpstr>VLSI Design Methodologies</vt:lpstr>
      <vt:lpstr>VLSI Design Flow (1)</vt:lpstr>
      <vt:lpstr>The Y-chart Representation (1)</vt:lpstr>
      <vt:lpstr>The Y-chart Representation (2)</vt:lpstr>
      <vt:lpstr>The Y-chart Representation (3)</vt:lpstr>
      <vt:lpstr>VLSI Design Flow (2)</vt:lpstr>
      <vt:lpstr>VLSI Design Flow (3)</vt:lpstr>
      <vt:lpstr>Design hierarchy &amp; modularity</vt:lpstr>
      <vt:lpstr>Complexity and Design</vt:lpstr>
      <vt:lpstr>Design Hierarchy (1)</vt:lpstr>
      <vt:lpstr>Design Hierarchy (2)</vt:lpstr>
      <vt:lpstr>Design Hierarchy (3)</vt:lpstr>
      <vt:lpstr>Design Hierarchy (4)</vt:lpstr>
      <vt:lpstr>Design Hierarchy (Example) (1)</vt:lpstr>
      <vt:lpstr>Design Hierarchy (Example) (2)</vt:lpstr>
      <vt:lpstr>ASIC Types</vt:lpstr>
      <vt:lpstr>Modularity and other Concepts</vt:lpstr>
      <vt:lpstr>Modularity</vt:lpstr>
      <vt:lpstr>Regularity</vt:lpstr>
      <vt:lpstr>Locality</vt:lpstr>
      <vt:lpstr>Summary (1)</vt:lpstr>
      <vt:lpstr>Summary (2)</vt:lpstr>
    </vt:vector>
  </TitlesOfParts>
  <Company>KNUST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 485                                                      Spring 2001  Introduction to Computer Organization</dc:title>
  <dc:creator>CISE DEPT</dc:creator>
  <cp:lastModifiedBy>Kwame Osei Boateng</cp:lastModifiedBy>
  <cp:revision>167</cp:revision>
  <dcterms:created xsi:type="dcterms:W3CDTF">2001-01-06T17:40:14Z</dcterms:created>
  <dcterms:modified xsi:type="dcterms:W3CDTF">2024-05-24T17:27:43Z</dcterms:modified>
</cp:coreProperties>
</file>