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12" r:id="rId16"/>
    <p:sldId id="313" r:id="rId17"/>
    <p:sldId id="271" r:id="rId18"/>
    <p:sldId id="314" r:id="rId19"/>
    <p:sldId id="272" r:id="rId20"/>
    <p:sldId id="273" r:id="rId21"/>
    <p:sldId id="315" r:id="rId22"/>
    <p:sldId id="275" r:id="rId23"/>
    <p:sldId id="276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00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30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DDAF5-6B9F-484E-8B9F-B2AF172537F2}" v="1" dt="2020-04-28T06:13:11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8" autoAdjust="0"/>
    <p:restoredTop sz="81988" autoAdjust="0"/>
  </p:normalViewPr>
  <p:slideViewPr>
    <p:cSldViewPr>
      <p:cViewPr varScale="1">
        <p:scale>
          <a:sx n="63" d="100"/>
          <a:sy n="63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D9CDDAF5-6B9F-484E-8B9F-B2AF172537F2}"/>
    <pc:docChg chg="modSld">
      <pc:chgData name="Lâm Đức Khải" userId="20bc2f9c-cb6d-4b5e-856a-a227dfa993ec" providerId="ADAL" clId="{D9CDDAF5-6B9F-484E-8B9F-B2AF172537F2}" dt="2020-04-28T06:13:51.087" v="62" actId="1037"/>
      <pc:docMkLst>
        <pc:docMk/>
      </pc:docMkLst>
      <pc:sldChg chg="modSp">
        <pc:chgData name="Lâm Đức Khải" userId="20bc2f9c-cb6d-4b5e-856a-a227dfa993ec" providerId="ADAL" clId="{D9CDDAF5-6B9F-484E-8B9F-B2AF172537F2}" dt="2020-04-28T06:13:51.087" v="62" actId="1037"/>
        <pc:sldMkLst>
          <pc:docMk/>
          <pc:sldMk cId="4190315528" sldId="319"/>
        </pc:sldMkLst>
        <pc:spChg chg="mod">
          <ac:chgData name="Lâm Đức Khải" userId="20bc2f9c-cb6d-4b5e-856a-a227dfa993ec" providerId="ADAL" clId="{D9CDDAF5-6B9F-484E-8B9F-B2AF172537F2}" dt="2020-04-28T06:13:51.087" v="62" actId="1037"/>
          <ac:spMkLst>
            <pc:docMk/>
            <pc:sldMk cId="4190315528" sldId="319"/>
            <ac:spMk id="9" creationId="{00000000-0000-0000-0000-000000000000}"/>
          </ac:spMkLst>
        </pc:spChg>
      </pc:sldChg>
    </pc:docChg>
  </pc:docChgLst>
  <pc:docChgLst>
    <pc:chgData name="Lâm Đức Khải" userId="20bc2f9c-cb6d-4b5e-856a-a227dfa993ec" providerId="ADAL" clId="{97AF7152-6FE8-4555-AED1-7AE691F5391F}"/>
    <pc:docChg chg="custSel modSld">
      <pc:chgData name="Lâm Đức Khải" userId="20bc2f9c-cb6d-4b5e-856a-a227dfa993ec" providerId="ADAL" clId="{97AF7152-6FE8-4555-AED1-7AE691F5391F}" dt="2018-10-15T03:21:38.197" v="1053" actId="20577"/>
      <pc:docMkLst>
        <pc:docMk/>
      </pc:docMkLst>
      <pc:sldChg chg="addSp modSp modAnim modNotesTx">
        <pc:chgData name="Lâm Đức Khải" userId="20bc2f9c-cb6d-4b5e-856a-a227dfa993ec" providerId="ADAL" clId="{97AF7152-6FE8-4555-AED1-7AE691F5391F}" dt="2018-10-11T05:12:16.106" v="995"/>
        <pc:sldMkLst>
          <pc:docMk/>
          <pc:sldMk cId="3533001528" sldId="261"/>
        </pc:sldMkLst>
        <pc:spChg chg="add mod">
          <ac:chgData name="Lâm Đức Khải" userId="20bc2f9c-cb6d-4b5e-856a-a227dfa993ec" providerId="ADAL" clId="{97AF7152-6FE8-4555-AED1-7AE691F5391F}" dt="2018-10-11T04:10:53.276" v="718" actId="14100"/>
          <ac:spMkLst>
            <pc:docMk/>
            <pc:sldMk cId="3533001528" sldId="261"/>
            <ac:spMk id="11" creationId="{B6E7F168-C21C-4B2B-8213-11F5D724E1E7}"/>
          </ac:spMkLst>
        </pc:spChg>
      </pc:sldChg>
      <pc:sldChg chg="addSp modSp modAnim modNotesTx">
        <pc:chgData name="Lâm Đức Khải" userId="20bc2f9c-cb6d-4b5e-856a-a227dfa993ec" providerId="ADAL" clId="{97AF7152-6FE8-4555-AED1-7AE691F5391F}" dt="2018-10-11T05:13:08.446" v="997"/>
        <pc:sldMkLst>
          <pc:docMk/>
          <pc:sldMk cId="2470061975" sldId="262"/>
        </pc:sldMkLst>
        <pc:spChg chg="add mod">
          <ac:chgData name="Lâm Đức Khải" userId="20bc2f9c-cb6d-4b5e-856a-a227dfa993ec" providerId="ADAL" clId="{97AF7152-6FE8-4555-AED1-7AE691F5391F}" dt="2018-10-11T04:11:13.052" v="723" actId="14100"/>
          <ac:spMkLst>
            <pc:docMk/>
            <pc:sldMk cId="2470061975" sldId="262"/>
            <ac:spMk id="14" creationId="{97A0F65C-0E43-43A7-97C4-1E419D22A977}"/>
          </ac:spMkLst>
        </pc:spChg>
      </pc:sldChg>
      <pc:sldChg chg="addSp modSp modAnim modNotesTx">
        <pc:chgData name="Lâm Đức Khải" userId="20bc2f9c-cb6d-4b5e-856a-a227dfa993ec" providerId="ADAL" clId="{97AF7152-6FE8-4555-AED1-7AE691F5391F}" dt="2018-10-11T05:12:51.221" v="996"/>
        <pc:sldMkLst>
          <pc:docMk/>
          <pc:sldMk cId="3433678213" sldId="263"/>
        </pc:sldMkLst>
        <pc:spChg chg="add mod">
          <ac:chgData name="Lâm Đức Khải" userId="20bc2f9c-cb6d-4b5e-856a-a227dfa993ec" providerId="ADAL" clId="{97AF7152-6FE8-4555-AED1-7AE691F5391F}" dt="2018-10-11T04:09:20.076" v="645" actId="207"/>
          <ac:spMkLst>
            <pc:docMk/>
            <pc:sldMk cId="3433678213" sldId="263"/>
            <ac:spMk id="3" creationId="{101DC8D3-7056-4C2E-8AE1-2607CF553758}"/>
          </ac:spMkLst>
        </pc:spChg>
        <pc:spChg chg="mod">
          <ac:chgData name="Lâm Đức Khải" userId="20bc2f9c-cb6d-4b5e-856a-a227dfa993ec" providerId="ADAL" clId="{97AF7152-6FE8-4555-AED1-7AE691F5391F}" dt="2018-10-11T04:08:51.889" v="641" actId="1036"/>
          <ac:spMkLst>
            <pc:docMk/>
            <pc:sldMk cId="3433678213" sldId="263"/>
            <ac:spMk id="13" creationId="{00000000-0000-0000-0000-000000000000}"/>
          </ac:spMkLst>
        </pc:spChg>
      </pc:sldChg>
      <pc:sldChg chg="modNotesTx">
        <pc:chgData name="Lâm Đức Khải" userId="20bc2f9c-cb6d-4b5e-856a-a227dfa993ec" providerId="ADAL" clId="{97AF7152-6FE8-4555-AED1-7AE691F5391F}" dt="2018-10-11T04:58:24.671" v="809" actId="20577"/>
        <pc:sldMkLst>
          <pc:docMk/>
          <pc:sldMk cId="392322647" sldId="264"/>
        </pc:sldMkLst>
      </pc:sldChg>
      <pc:sldChg chg="modNotesTx">
        <pc:chgData name="Lâm Đức Khải" userId="20bc2f9c-cb6d-4b5e-856a-a227dfa993ec" providerId="ADAL" clId="{97AF7152-6FE8-4555-AED1-7AE691F5391F}" dt="2018-10-11T04:58:44.463" v="816" actId="20577"/>
        <pc:sldMkLst>
          <pc:docMk/>
          <pc:sldMk cId="669147073" sldId="265"/>
        </pc:sldMkLst>
      </pc:sldChg>
      <pc:sldChg chg="addSp modSp modAnim modNotesTx">
        <pc:chgData name="Lâm Đức Khải" userId="20bc2f9c-cb6d-4b5e-856a-a227dfa993ec" providerId="ADAL" clId="{97AF7152-6FE8-4555-AED1-7AE691F5391F}" dt="2018-10-11T05:13:24.573" v="998"/>
        <pc:sldMkLst>
          <pc:docMk/>
          <pc:sldMk cId="959290629" sldId="266"/>
        </pc:sldMkLst>
        <pc:spChg chg="add mod">
          <ac:chgData name="Lâm Đức Khải" userId="20bc2f9c-cb6d-4b5e-856a-a227dfa993ec" providerId="ADAL" clId="{97AF7152-6FE8-4555-AED1-7AE691F5391F}" dt="2018-10-11T05:00:42.691" v="876" actId="14100"/>
          <ac:spMkLst>
            <pc:docMk/>
            <pc:sldMk cId="959290629" sldId="266"/>
            <ac:spMk id="12" creationId="{FBF76E3A-C595-49DD-811F-C49AA53E56D3}"/>
          </ac:spMkLst>
        </pc:spChg>
      </pc:sldChg>
      <pc:sldChg chg="addSp modSp modAnim modNotesTx">
        <pc:chgData name="Lâm Đức Khải" userId="20bc2f9c-cb6d-4b5e-856a-a227dfa993ec" providerId="ADAL" clId="{97AF7152-6FE8-4555-AED1-7AE691F5391F}" dt="2018-10-11T05:13:35.398" v="1000"/>
        <pc:sldMkLst>
          <pc:docMk/>
          <pc:sldMk cId="811746326" sldId="267"/>
        </pc:sldMkLst>
        <pc:spChg chg="mod">
          <ac:chgData name="Lâm Đức Khải" userId="20bc2f9c-cb6d-4b5e-856a-a227dfa993ec" providerId="ADAL" clId="{97AF7152-6FE8-4555-AED1-7AE691F5391F}" dt="2018-10-11T05:04:41.596" v="890" actId="1036"/>
          <ac:spMkLst>
            <pc:docMk/>
            <pc:sldMk cId="811746326" sldId="267"/>
            <ac:spMk id="10" creationId="{00000000-0000-0000-0000-000000000000}"/>
          </ac:spMkLst>
        </pc:spChg>
        <pc:spChg chg="add mod">
          <ac:chgData name="Lâm Đức Khải" userId="20bc2f9c-cb6d-4b5e-856a-a227dfa993ec" providerId="ADAL" clId="{97AF7152-6FE8-4555-AED1-7AE691F5391F}" dt="2018-10-11T05:04:05.546" v="882" actId="14100"/>
          <ac:spMkLst>
            <pc:docMk/>
            <pc:sldMk cId="811746326" sldId="267"/>
            <ac:spMk id="12" creationId="{6B72A2B0-4B5C-4AF2-9758-F89AD2A5F89B}"/>
          </ac:spMkLst>
        </pc:spChg>
        <pc:spChg chg="add mod">
          <ac:chgData name="Lâm Đức Khải" userId="20bc2f9c-cb6d-4b5e-856a-a227dfa993ec" providerId="ADAL" clId="{97AF7152-6FE8-4555-AED1-7AE691F5391F}" dt="2018-10-11T05:04:50.090" v="891" actId="1076"/>
          <ac:spMkLst>
            <pc:docMk/>
            <pc:sldMk cId="811746326" sldId="267"/>
            <ac:spMk id="13" creationId="{BF756760-1975-4F16-86B0-2B4BC5616AA2}"/>
          </ac:spMkLst>
        </pc:spChg>
        <pc:picChg chg="mod">
          <ac:chgData name="Lâm Đức Khải" userId="20bc2f9c-cb6d-4b5e-856a-a227dfa993ec" providerId="ADAL" clId="{97AF7152-6FE8-4555-AED1-7AE691F5391F}" dt="2018-10-11T05:04:41.596" v="890" actId="1036"/>
          <ac:picMkLst>
            <pc:docMk/>
            <pc:sldMk cId="811746326" sldId="267"/>
            <ac:picMk id="4099" creationId="{00000000-0000-0000-0000-000000000000}"/>
          </ac:picMkLst>
        </pc:picChg>
      </pc:sldChg>
      <pc:sldChg chg="modNotesTx">
        <pc:chgData name="Lâm Đức Khải" userId="20bc2f9c-cb6d-4b5e-856a-a227dfa993ec" providerId="ADAL" clId="{97AF7152-6FE8-4555-AED1-7AE691F5391F}" dt="2018-10-15T03:21:38.197" v="1053" actId="20577"/>
        <pc:sldMkLst>
          <pc:docMk/>
          <pc:sldMk cId="4190315528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CFD5-9262-498C-9D57-5CFE22657BB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A5E7-6553-4B91-B35C-B540233F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khối</a:t>
            </a:r>
            <a:r>
              <a:rPr lang="en-US" baseline="0" dirty="0"/>
              <a:t> </a:t>
            </a:r>
            <a:r>
              <a:rPr lang="en-US" b="1" baseline="0" dirty="0"/>
              <a:t>HAS</a:t>
            </a:r>
          </a:p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: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4-bit binary up/down counter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FSM </a:t>
            </a:r>
            <a:r>
              <a:rPr lang="en-US" dirty="0" err="1"/>
              <a:t>với</a:t>
            </a:r>
            <a:r>
              <a:rPr lang="en-US" dirty="0"/>
              <a:t> parallel load,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MUX2-1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7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: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BCD up-counter 4 bit, down-counter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sz="1200" b="1" dirty="0"/>
              <a:t>4-bit up/down binary counter with parallel load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9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1 </a:t>
            </a:r>
            <a:r>
              <a:rPr lang="en-US" baseline="0" dirty="0" err="1"/>
              <a:t>tần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&lt; n*delta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Mạch</a:t>
            </a:r>
            <a:r>
              <a:rPr lang="en-US" baseline="0"/>
              <a:t> Decoder tích cực khi Q3Q2Q1Q0 = 0000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Vẽ waveform để thấy được sự bất đồng bộ (asynchronous)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0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Mạch</a:t>
            </a:r>
            <a:r>
              <a:rPr lang="en-US" baseline="0"/>
              <a:t> Decoder tích cực khi Q3Q2Q1Q0 = 1111 (có sự khác biệt so với slide trước)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Vẽ waveform để thấy được sự đồng bộ (synchronous)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/>
              <a:t>Nếu</a:t>
            </a:r>
            <a:r>
              <a:rPr lang="en-US" b="0" baseline="0"/>
              <a:t> “Read select” không tích cực thì Output là Hi-z</a:t>
            </a:r>
          </a:p>
          <a:p>
            <a:pPr marL="171450" indent="-171450">
              <a:buFontTx/>
              <a:buChar char="-"/>
            </a:pPr>
            <a:r>
              <a:rPr lang="en-US" b="0" baseline="0"/>
              <a:t>Tín hiệu: WE và RE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Chân</a:t>
            </a:r>
            <a:r>
              <a:rPr lang="en-US" baseline="0"/>
              <a:t> CS để mở rộng bộ nhớ, hoặc ghép nối nhiều Memory</a:t>
            </a:r>
            <a:endParaRPr lang="en-US"/>
          </a:p>
          <a:p>
            <a:r>
              <a:rPr lang="en-US"/>
              <a:t>N – số bit</a:t>
            </a:r>
            <a:r>
              <a:rPr lang="en-US" baseline="0"/>
              <a:t> để xác định địa chỉ.</a:t>
            </a:r>
          </a:p>
          <a:p>
            <a:r>
              <a:rPr lang="en-US" baseline="0"/>
              <a:t>M – số bit biểu diễn dữ liệu.</a:t>
            </a:r>
          </a:p>
          <a:p>
            <a:endParaRPr lang="en-US" baseline="0"/>
          </a:p>
          <a:p>
            <a:r>
              <a:rPr lang="en-US" baseline="0"/>
              <a:t>2^n: capacity of RAM</a:t>
            </a:r>
          </a:p>
          <a:p>
            <a:r>
              <a:rPr lang="en-US" baseline="0"/>
              <a:t>m: the data width of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Static RAM?</a:t>
            </a:r>
          </a:p>
          <a:p>
            <a:pPr marL="171450" indent="-171450">
              <a:buFontTx/>
              <a:buChar char="-"/>
            </a:pPr>
            <a:r>
              <a:rPr lang="en-US"/>
              <a:t>Dynamic RAM?</a:t>
            </a:r>
          </a:p>
          <a:p>
            <a:pPr marL="0" indent="0">
              <a:buFontTx/>
              <a:buNone/>
            </a:pPr>
            <a:r>
              <a:rPr lang="en-US"/>
              <a:t>==================</a:t>
            </a:r>
          </a:p>
          <a:p>
            <a:pPr marL="0" indent="0">
              <a:buFontTx/>
              <a:buNone/>
            </a:pPr>
            <a:r>
              <a:rPr lang="en-US"/>
              <a:t>RAM:</a:t>
            </a:r>
            <a:r>
              <a:rPr lang="en-US" baseline="0"/>
              <a:t> InOut data port</a:t>
            </a:r>
          </a:p>
          <a:p>
            <a:pPr marL="0" indent="0">
              <a:buFontTx/>
              <a:buNone/>
            </a:pPr>
            <a:r>
              <a:rPr lang="en-US" baseline="0"/>
              <a:t>Lưu ý: dấu bù tại chân cổng AND của tín hiệu RWS</a:t>
            </a:r>
          </a:p>
          <a:p>
            <a:pPr marL="0" indent="0">
              <a:buFontTx/>
              <a:buNone/>
            </a:pPr>
            <a:r>
              <a:rPr lang="en-US" baseline="0"/>
              <a:t>===============</a:t>
            </a:r>
          </a:p>
          <a:p>
            <a:r>
              <a:rPr lang="en-US"/>
              <a:t>SRAM tỉnh </a:t>
            </a:r>
            <a:r>
              <a:rPr lang="en-US" baseline="0"/>
              <a:t>1 bit hoặc 1 tế bào cần sử dụng 4 – 6 transitor. </a:t>
            </a:r>
          </a:p>
          <a:p>
            <a:r>
              <a:rPr lang="en-US" baseline="0"/>
              <a:t>DRAM sử dụng 1 transitor cho 1 tế bào – 1 bit. Lúc ghi dữ liệu bị mất nhưng lúc đọc </a:t>
            </a:r>
            <a:r>
              <a:rPr lang="en-US" baseline="0">
                <a:sym typeface="Wingdings" pitchFamily="2" charset="2"/>
              </a:rPr>
              <a:t> </a:t>
            </a:r>
            <a:r>
              <a:rPr lang="en-US" baseline="0"/>
              <a:t>RAM động sử dụng 1 transitor – mỗi lần đọc bị mất dữ liệu </a:t>
            </a:r>
            <a:r>
              <a:rPr lang="en-US" baseline="0">
                <a:sym typeface="Wingdings" pitchFamily="2" charset="2"/>
              </a:rPr>
              <a:t> do đó cần làm tươi dữ liệu</a:t>
            </a:r>
          </a:p>
          <a:p>
            <a:endParaRPr lang="en-US" baseline="0">
              <a:sym typeface="Wingdings" pitchFamily="2" charset="2"/>
            </a:endParaRPr>
          </a:p>
          <a:p>
            <a:r>
              <a:rPr lang="en-US" b="1" baseline="0">
                <a:sym typeface="Wingdings" pitchFamily="2" charset="2"/>
              </a:rPr>
              <a:t>Khác với Register file dùng D-FF, RAM dùng D-latch</a:t>
            </a:r>
          </a:p>
          <a:p>
            <a:pPr marL="0" indent="0">
              <a:buFontTx/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7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-Mở</a:t>
            </a:r>
            <a:r>
              <a:rPr lang="en-US" baseline="0"/>
              <a:t> rộng độ rộng bit</a:t>
            </a:r>
          </a:p>
          <a:p>
            <a:endParaRPr lang="en-US"/>
          </a:p>
          <a:p>
            <a:r>
              <a:rPr lang="en-US"/>
              <a:t>Thường </a:t>
            </a:r>
            <a:r>
              <a:rPr lang="en-US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RAM </a:t>
            </a:r>
            <a:r>
              <a:rPr lang="en-US" baseline="0" dirty="0" err="1"/>
              <a:t>có</a:t>
            </a:r>
            <a:r>
              <a:rPr lang="en-US" baseline="0" dirty="0"/>
              <a:t> dung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ta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1 IC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IC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1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endParaRPr lang="en-US" baseline="0" dirty="0"/>
          </a:p>
          <a:p>
            <a:r>
              <a:rPr lang="en-US" baseline="0" dirty="0"/>
              <a:t>14 bit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- 32 bit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.</a:t>
            </a:r>
          </a:p>
          <a:p>
            <a:r>
              <a:rPr lang="en-US" baseline="0" dirty="0"/>
              <a:t>14 bit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baseline="0" dirty="0"/>
              <a:t> minh </a:t>
            </a:r>
            <a:r>
              <a:rPr lang="en-US" baseline="0" dirty="0" err="1"/>
              <a:t>họa</a:t>
            </a:r>
            <a:r>
              <a:rPr lang="en-US" baseline="0" dirty="0"/>
              <a:t> Ram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gái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</a:t>
            </a:r>
            <a:r>
              <a:rPr lang="en-US" baseline="0" dirty="0" err="1">
                <a:sym typeface="Wingdings" pitchFamily="2" charset="2"/>
              </a:rPr>
              <a:t>ví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dụ</a:t>
            </a:r>
            <a:r>
              <a:rPr lang="en-US" baseline="0" dirty="0">
                <a:sym typeface="Wingdings" pitchFamily="2" charset="2"/>
              </a:rPr>
              <a:t> 1 RAM </a:t>
            </a:r>
            <a:r>
              <a:rPr lang="en-US" baseline="0" dirty="0" err="1">
                <a:sym typeface="Wingdings" pitchFamily="2" charset="2"/>
              </a:rPr>
              <a:t>có</a:t>
            </a:r>
            <a:r>
              <a:rPr lang="en-US" baseline="0" dirty="0">
                <a:sym typeface="Wingdings" pitchFamily="2" charset="2"/>
              </a:rPr>
              <a:t> 8 ô </a:t>
            </a:r>
            <a:r>
              <a:rPr lang="en-US" baseline="0" dirty="0" err="1">
                <a:sym typeface="Wingdings" pitchFamily="2" charset="2"/>
              </a:rPr>
              <a:t>nhớ</a:t>
            </a:r>
            <a:r>
              <a:rPr lang="en-US" baseline="0" dirty="0">
                <a:sym typeface="Wingdings" pitchFamily="2" charset="2"/>
              </a:rPr>
              <a:t> - 1 RAM </a:t>
            </a:r>
            <a:r>
              <a:rPr lang="en-US" baseline="0" dirty="0" err="1">
                <a:sym typeface="Wingdings" pitchFamily="2" charset="2"/>
              </a:rPr>
              <a:t>có</a:t>
            </a:r>
            <a:r>
              <a:rPr lang="en-US" baseline="0" dirty="0">
                <a:sym typeface="Wingdings" pitchFamily="2" charset="2"/>
              </a:rPr>
              <a:t> 2 ô </a:t>
            </a:r>
            <a:r>
              <a:rPr lang="en-US" baseline="0" dirty="0" err="1">
                <a:sym typeface="Wingdings" pitchFamily="2" charset="2"/>
              </a:rPr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1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baseline="0" dirty="0"/>
              <a:t>Purpose</a:t>
            </a:r>
            <a:r>
              <a:rPr lang="en-US" baseline="0" dirty="0"/>
              <a:t>: </a:t>
            </a:r>
            <a:r>
              <a:rPr lang="en-US" dirty="0"/>
              <a:t>Stack (LIFO) </a:t>
            </a:r>
            <a:r>
              <a:rPr lang="en-US"/>
              <a:t>hay Queue</a:t>
            </a:r>
            <a:r>
              <a:rPr lang="en-US" baseline="0"/>
              <a:t> (</a:t>
            </a:r>
            <a:r>
              <a:rPr lang="en-US"/>
              <a:t>FIFO)</a:t>
            </a:r>
            <a:r>
              <a:rPr lang="en-US" baseline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CPU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1 </a:t>
            </a:r>
            <a:r>
              <a:rPr lang="en-US" baseline="0" dirty="0" err="1"/>
              <a:t>lúc</a:t>
            </a:r>
            <a:r>
              <a:rPr lang="en-US" baseline="0" dirty="0"/>
              <a:t>, </a:t>
            </a:r>
            <a:r>
              <a:rPr lang="en-US" baseline="0" dirty="0" err="1"/>
              <a:t>nhưng</a:t>
            </a:r>
            <a:r>
              <a:rPr lang="en-US" baseline="0" dirty="0"/>
              <a:t> CPU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1 data </a:t>
            </a:r>
            <a:r>
              <a:rPr lang="en-US" baseline="0" dirty="0" err="1"/>
              <a:t>tại</a:t>
            </a:r>
            <a:r>
              <a:rPr lang="en-US" baseline="0" dirty="0"/>
              <a:t> 1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endParaRPr lang="en-US" baseline="0" dirty="0"/>
          </a:p>
          <a:p>
            <a:pPr marL="171450" indent="-171450">
              <a:buFont typeface="Wingdings"/>
              <a:buChar char="à"/>
            </a:pPr>
            <a:r>
              <a:rPr lang="en-US" baseline="0" dirty="0" err="1">
                <a:sym typeface="Wingdings" pitchFamily="2" charset="2"/>
              </a:rPr>
              <a:t>Để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tránh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việc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mất</a:t>
            </a:r>
            <a:r>
              <a:rPr lang="en-US" baseline="0" dirty="0">
                <a:sym typeface="Wingdings" pitchFamily="2" charset="2"/>
              </a:rPr>
              <a:t> data </a:t>
            </a:r>
            <a:r>
              <a:rPr lang="en-US" baseline="0" dirty="0" err="1">
                <a:sym typeface="Wingdings" pitchFamily="2" charset="2"/>
              </a:rPr>
              <a:t>đến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sau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và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xử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lý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theo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trình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tự</a:t>
            </a:r>
            <a:r>
              <a:rPr lang="en-US" baseline="0" dirty="0">
                <a:sym typeface="Wingdings" pitchFamily="2" charset="2"/>
              </a:rPr>
              <a:t>, </a:t>
            </a:r>
            <a:r>
              <a:rPr lang="en-US" baseline="0" dirty="0" err="1">
                <a:sym typeface="Wingdings" pitchFamily="2" charset="2"/>
              </a:rPr>
              <a:t>cần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có</a:t>
            </a:r>
            <a:r>
              <a:rPr lang="en-US" baseline="0" dirty="0">
                <a:sym typeface="Wingdings" pitchFamily="2" charset="2"/>
              </a:rPr>
              <a:t> 1 </a:t>
            </a:r>
            <a:r>
              <a:rPr lang="en-US" baseline="0" dirty="0" err="1">
                <a:sym typeface="Wingdings" pitchFamily="2" charset="2"/>
              </a:rPr>
              <a:t>nơi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chứa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dữ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liệu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tạm</a:t>
            </a:r>
            <a:r>
              <a:rPr lang="en-US" baseline="0" dirty="0">
                <a:sym typeface="Wingdings" pitchFamily="2" charset="2"/>
              </a:rPr>
              <a:t>, </a:t>
            </a:r>
            <a:r>
              <a:rPr lang="en-US" baseline="0" dirty="0" err="1">
                <a:sym typeface="Wingdings" pitchFamily="2" charset="2"/>
              </a:rPr>
              <a:t>sau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đó</a:t>
            </a:r>
            <a:r>
              <a:rPr lang="en-US" baseline="0" dirty="0">
                <a:sym typeface="Wingdings" pitchFamily="2" charset="2"/>
              </a:rPr>
              <a:t> CPU </a:t>
            </a:r>
            <a:r>
              <a:rPr lang="en-US" baseline="0" dirty="0" err="1">
                <a:sym typeface="Wingdings" pitchFamily="2" charset="2"/>
              </a:rPr>
              <a:t>sẽ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đọc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ra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và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xử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lý</a:t>
            </a:r>
            <a:endParaRPr lang="en-US" baseline="0" dirty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="1" baseline="0" dirty="0"/>
              <a:t>stack</a:t>
            </a:r>
            <a:r>
              <a:rPr lang="en-US" baseline="0" dirty="0"/>
              <a:t>: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giống</a:t>
            </a:r>
            <a:r>
              <a:rPr lang="en-US" baseline="0" dirty="0"/>
              <a:t> LIFO (Last In, First Out),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đọc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endParaRPr lang="en-US" baseline="0" dirty="0"/>
          </a:p>
          <a:p>
            <a:r>
              <a:rPr lang="en-US" baseline="0" dirty="0"/>
              <a:t>========================================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6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S1 S0: 11 </a:t>
            </a:r>
            <a:r>
              <a:rPr lang="en-US" b="1" dirty="0">
                <a:sym typeface="Wingdings" panose="05000000000000000000" pitchFamily="2" charset="2"/>
              </a:rPr>
              <a:t> Shift right, 10  Shift left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I</a:t>
            </a:r>
            <a:r>
              <a:rPr lang="en-US" b="1" baseline="-25000" dirty="0"/>
              <a:t>L</a:t>
            </a:r>
            <a:r>
              <a:rPr lang="en-US" b="1" baseline="0" dirty="0"/>
              <a:t>: </a:t>
            </a:r>
            <a:r>
              <a:rPr lang="en-US" baseline="0" dirty="0"/>
              <a:t>dich </a:t>
            </a:r>
            <a:r>
              <a:rPr lang="en-US" baseline="0" dirty="0" err="1"/>
              <a:t>phai</a:t>
            </a:r>
            <a:r>
              <a:rPr lang="en-US" baseline="0" dirty="0"/>
              <a:t>, </a:t>
            </a:r>
            <a:r>
              <a:rPr lang="en-US" b="1" baseline="0" dirty="0"/>
              <a:t>I</a:t>
            </a:r>
            <a:r>
              <a:rPr lang="en-US" b="1" baseline="-25000" dirty="0"/>
              <a:t>R</a:t>
            </a:r>
            <a:r>
              <a:rPr lang="en-US" b="1" baseline="0" dirty="0"/>
              <a:t>: </a:t>
            </a:r>
            <a:r>
              <a:rPr lang="en-US" baseline="0" dirty="0"/>
              <a:t>dich </a:t>
            </a:r>
            <a:r>
              <a:rPr lang="en-US" baseline="0" dirty="0" err="1"/>
              <a:t>trai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rút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: </a:t>
            </a:r>
            <a:r>
              <a:rPr lang="en-US" b="1" baseline="0" dirty="0"/>
              <a:t>D = Push/pop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SRwPL</a:t>
            </a:r>
            <a:r>
              <a:rPr lang="en-US" b="1" baseline="0" dirty="0"/>
              <a:t>:</a:t>
            </a:r>
            <a:r>
              <a:rPr lang="en-US" b="0" baseline="0" dirty="0"/>
              <a:t> Shift Register with Parallel Load (slide 7_part 1)</a:t>
            </a:r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Push</a:t>
            </a:r>
            <a:r>
              <a:rPr lang="en-US" dirty="0"/>
              <a:t>:</a:t>
            </a:r>
            <a:r>
              <a:rPr lang="en-US" baseline="0" dirty="0"/>
              <a:t> data is written to RAM at Top address </a:t>
            </a:r>
            <a:r>
              <a:rPr lang="en-US" baseline="0" dirty="0">
                <a:sym typeface="Wingdings" pitchFamily="2" charset="2"/>
              </a:rPr>
              <a:t> address </a:t>
            </a:r>
            <a:r>
              <a:rPr lang="en-US" baseline="0" dirty="0" err="1">
                <a:sym typeface="Wingdings" pitchFamily="2" charset="2"/>
              </a:rPr>
              <a:t>của</a:t>
            </a:r>
            <a:r>
              <a:rPr lang="en-US" baseline="0" dirty="0">
                <a:sym typeface="Wingdings" pitchFamily="2" charset="2"/>
              </a:rPr>
              <a:t> Top </a:t>
            </a:r>
            <a:r>
              <a:rPr lang="en-US" baseline="0" dirty="0" err="1">
                <a:sym typeface="Wingdings" pitchFamily="2" charset="2"/>
              </a:rPr>
              <a:t>và</a:t>
            </a:r>
            <a:r>
              <a:rPr lang="en-US" baseline="0" dirty="0">
                <a:sym typeface="Wingdings" pitchFamily="2" charset="2"/>
              </a:rPr>
              <a:t> Top-1 will increase +1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>
                <a:sym typeface="Wingdings" pitchFamily="2" charset="2"/>
              </a:rPr>
              <a:t>Pop</a:t>
            </a:r>
            <a:r>
              <a:rPr lang="en-US" baseline="0" dirty="0">
                <a:sym typeface="Wingdings" pitchFamily="2" charset="2"/>
              </a:rPr>
              <a:t>: data is read from RAM at Top-1 address  address </a:t>
            </a:r>
            <a:r>
              <a:rPr lang="en-US" baseline="0" dirty="0" err="1">
                <a:sym typeface="Wingdings" pitchFamily="2" charset="2"/>
              </a:rPr>
              <a:t>của</a:t>
            </a:r>
            <a:r>
              <a:rPr lang="en-US" baseline="0" dirty="0">
                <a:sym typeface="Wingdings" pitchFamily="2" charset="2"/>
              </a:rPr>
              <a:t> Top </a:t>
            </a:r>
            <a:r>
              <a:rPr lang="en-US" baseline="0" dirty="0" err="1">
                <a:sym typeface="Wingdings" pitchFamily="2" charset="2"/>
              </a:rPr>
              <a:t>và</a:t>
            </a:r>
            <a:r>
              <a:rPr lang="en-US" baseline="0" dirty="0">
                <a:sym typeface="Wingdings" pitchFamily="2" charset="2"/>
              </a:rPr>
              <a:t> Top-1 will decrease +1</a:t>
            </a:r>
          </a:p>
          <a:p>
            <a:pPr marL="171450" indent="-171450">
              <a:buFontTx/>
              <a:buChar char="-"/>
            </a:pPr>
            <a:r>
              <a:rPr lang="en-US" dirty="0"/>
              <a:t>Ô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1023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bao </a:t>
            </a:r>
            <a:r>
              <a:rPr lang="en-US" baseline="0" dirty="0" err="1"/>
              <a:t>giờ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1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đợi</a:t>
            </a:r>
            <a:endParaRPr lang="en-US" baseline="0" dirty="0"/>
          </a:p>
          <a:p>
            <a:r>
              <a:rPr lang="en-US" b="1" dirty="0"/>
              <a:t>Queue is used for irregular “</a:t>
            </a:r>
            <a:r>
              <a:rPr lang="en-US" b="1" dirty="0" err="1"/>
              <a:t>burst”communication</a:t>
            </a:r>
            <a:r>
              <a:rPr lang="en-US" b="1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Thiết kế</a:t>
            </a:r>
            <a:r>
              <a:rPr lang="en-US" baseline="0"/>
              <a:t> hàng đợi 4 word dùng các thanh ghi dịch</a:t>
            </a:r>
          </a:p>
          <a:p>
            <a:r>
              <a:rPr lang="en-US"/>
              <a:t>Đọc </a:t>
            </a:r>
            <a:r>
              <a:rPr lang="en-US">
                <a:sym typeface="Wingdings" pitchFamily="2" charset="2"/>
              </a:rPr>
              <a:t> counter giảm</a:t>
            </a:r>
            <a:r>
              <a:rPr lang="en-US" baseline="0">
                <a:sym typeface="Wingdings" pitchFamily="2" charset="2"/>
              </a:rPr>
              <a:t> 1 đơn vị. Nội dung dữ liệu ko thay đổi</a:t>
            </a:r>
            <a:endParaRPr lang="en-US"/>
          </a:p>
          <a:p>
            <a:r>
              <a:rPr lang="en-US"/>
              <a:t>Ghi</a:t>
            </a:r>
            <a:r>
              <a:rPr lang="en-US" baseline="0"/>
              <a:t> </a:t>
            </a:r>
            <a:r>
              <a:rPr lang="en-US" baseline="0">
                <a:sym typeface="Wingdings" pitchFamily="2" charset="2"/>
              </a:rPr>
              <a:t> counter tăng 1 đơn vị. Dịch phải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>
                <a:sym typeface="Wingdings" pitchFamily="2" charset="2"/>
              </a:rPr>
              <a:t>S0S1 – 11 – dịch phải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>
                <a:sym typeface="Wingdings" pitchFamily="2" charset="2"/>
              </a:rPr>
              <a:t>S0S1 – 00 – giữ nguyên</a:t>
            </a:r>
            <a:endParaRPr lang="en-US"/>
          </a:p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3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Dùng </a:t>
            </a:r>
            <a:r>
              <a:rPr lang="en-US" b="1" baseline="0"/>
              <a:t>11 bit </a:t>
            </a:r>
            <a:r>
              <a:rPr lang="en-US" baseline="0"/>
              <a:t>– nếu cùng chứa 1 địa chỉ thì empty nhưng khác nhau trọng số bit cao nhất thì full. Bắt đầu 10 bit đều bằng 0</a:t>
            </a:r>
          </a:p>
          <a:p>
            <a:r>
              <a:rPr lang="en-US" baseline="0"/>
              <a:t> </a:t>
            </a:r>
            <a:r>
              <a:rPr lang="en-US" baseline="0">
                <a:sym typeface="Wingdings" pitchFamily="2" charset="2"/>
              </a:rPr>
              <a:t> sau đó mỗi lần tăng lên 1 đơn vị khi cả 2 cùng chứa lại 1 số chứa thì  back sẽ lớn hơn front 1 đơn vị.</a:t>
            </a:r>
          </a:p>
          <a:p>
            <a:r>
              <a:rPr lang="en-US" baseline="0">
                <a:sym typeface="Wingdings" pitchFamily="2" charset="2"/>
              </a:rPr>
              <a:t>E – điều khiển front &amp; back</a:t>
            </a:r>
          </a:p>
          <a:p>
            <a:r>
              <a:rPr lang="en-US" baseline="0">
                <a:sym typeface="Wingdings" pitchFamily="2" charset="2"/>
              </a:rPr>
              <a:t>CS – Chip Select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0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baseline="0" dirty="0"/>
              <a:t> selector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input &amp; output.</a:t>
            </a:r>
          </a:p>
          <a:p>
            <a:endParaRPr lang="en-US" baseline="0" dirty="0"/>
          </a:p>
          <a:p>
            <a:r>
              <a:rPr lang="en-US" baseline="0" dirty="0" err="1"/>
              <a:t>Bài</a:t>
            </a:r>
            <a:r>
              <a:rPr lang="en-US" baseline="0" dirty="0"/>
              <a:t> 1 selector </a:t>
            </a:r>
            <a:r>
              <a:rPr lang="en-US" baseline="0" dirty="0" err="1"/>
              <a:t>cho</a:t>
            </a:r>
            <a:r>
              <a:rPr lang="en-US" baseline="0" dirty="0"/>
              <a:t> 2 I </a:t>
            </a:r>
            <a:r>
              <a:rPr lang="en-US" baseline="0" dirty="0" err="1"/>
              <a:t>và</a:t>
            </a:r>
            <a:r>
              <a:rPr lang="en-US" baseline="0" dirty="0"/>
              <a:t> I’</a:t>
            </a:r>
          </a:p>
          <a:p>
            <a:r>
              <a:rPr lang="en-US" baseline="0" dirty="0" err="1"/>
              <a:t>Bài</a:t>
            </a:r>
            <a:r>
              <a:rPr lang="en-US" baseline="0" dirty="0"/>
              <a:t> 2 selector </a:t>
            </a:r>
            <a:r>
              <a:rPr lang="en-US" baseline="0" dirty="0" err="1"/>
              <a:t>cho</a:t>
            </a:r>
            <a:r>
              <a:rPr lang="en-US" baseline="0" dirty="0"/>
              <a:t> I </a:t>
            </a:r>
            <a:r>
              <a:rPr lang="en-US" baseline="0" dirty="0" err="1"/>
              <a:t>và</a:t>
            </a:r>
            <a:r>
              <a:rPr lang="en-US" baseline="0" dirty="0"/>
              <a:t> byte </a:t>
            </a:r>
            <a:r>
              <a:rPr lang="en-US" baseline="0" dirty="0" err="1"/>
              <a:t>thấp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byte </a:t>
            </a:r>
            <a:r>
              <a:rPr lang="en-US" baseline="0" dirty="0" err="1"/>
              <a:t>cao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</a:t>
            </a:r>
            <a:r>
              <a:rPr lang="en-US" baseline="0"/>
              <a:t> chẵn </a:t>
            </a:r>
            <a:r>
              <a:rPr lang="en-US" baseline="0">
                <a:sym typeface="Wingdings" pitchFamily="2" charset="2"/>
              </a:rPr>
              <a:t> bit thấp nhất giữ nguyên giá trị 0  thực hiện mạch cộng cho 3 bit còn lại.</a:t>
            </a:r>
          </a:p>
          <a:p>
            <a:r>
              <a:rPr lang="en-US" baseline="0">
                <a:sym typeface="Wingdings" pitchFamily="2" charset="2"/>
              </a:rPr>
              <a:t>Số lẽ  bit thấp giữ nguyên giá trị 1  thực hiện mạch cộng cho 3 bit còn lại.</a:t>
            </a:r>
          </a:p>
          <a:p>
            <a:endParaRPr lang="en-US" baseline="0">
              <a:sym typeface="Wingdings" pitchFamily="2" charset="2"/>
            </a:endParaRPr>
          </a:p>
          <a:p>
            <a:r>
              <a:rPr lang="en-US"/>
              <a:t>Thiết</a:t>
            </a:r>
            <a:r>
              <a:rPr lang="en-US" baseline="0"/>
              <a:t> kế mạch đếm: 1, 5, 9, 11, 13, 15 </a:t>
            </a:r>
          </a:p>
          <a:p>
            <a:pPr marL="171450" indent="-171450">
              <a:buFont typeface="Wingdings"/>
              <a:buChar char="è"/>
            </a:pPr>
            <a:r>
              <a:rPr lang="en-US" baseline="0">
                <a:sym typeface="Wingdings" pitchFamily="2" charset="2"/>
              </a:rPr>
              <a:t>1 – 5 – 9  2 bit đầu đếm tuần 2 bit sau giữ nguyên. </a:t>
            </a:r>
          </a:p>
          <a:p>
            <a:pPr marL="171450" indent="-171450">
              <a:buFont typeface="Wingdings"/>
              <a:buChar char="è"/>
            </a:pPr>
            <a:r>
              <a:rPr lang="en-US" baseline="0">
                <a:sym typeface="Wingdings" pitchFamily="2" charset="2"/>
              </a:rPr>
              <a:t>9 – 11: 2 bit đầu giữ nguyên – bit 1 set 1.</a:t>
            </a:r>
          </a:p>
          <a:p>
            <a:pPr marL="171450" indent="-171450">
              <a:buFont typeface="Wingdings"/>
              <a:buChar char="è"/>
            </a:pPr>
            <a:r>
              <a:rPr lang="en-US" baseline="0">
                <a:sym typeface="Wingdings" pitchFamily="2" charset="2"/>
              </a:rPr>
              <a:t>11 – 13 – 15  thực hiện việc đếm cho 2 bit sau; </a:t>
            </a:r>
          </a:p>
          <a:p>
            <a:pPr marL="0" indent="0">
              <a:buFont typeface="Wingdings"/>
              <a:buNone/>
            </a:pPr>
            <a:endParaRPr lang="en-US" baseline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en-US" baseline="0">
                <a:sym typeface="Wingdings" pitchFamily="2" charset="2"/>
              </a:rPr>
              <a:t>bit 0  luôn set 1 (đếm số lẻ);</a:t>
            </a:r>
          </a:p>
          <a:p>
            <a:pPr marL="0" indent="0">
              <a:buFont typeface="Wingdings"/>
              <a:buNone/>
            </a:pPr>
            <a:r>
              <a:rPr lang="en-US" baseline="0">
                <a:sym typeface="Wingdings" pitchFamily="2" charset="2"/>
              </a:rPr>
              <a:t>bit 1 selector 0 và mạch cộng;</a:t>
            </a:r>
          </a:p>
          <a:p>
            <a:pPr marL="0" indent="0">
              <a:buFont typeface="Wingdings"/>
              <a:buNone/>
            </a:pPr>
            <a:r>
              <a:rPr lang="en-US" baseline="0">
                <a:sym typeface="Wingdings" pitchFamily="2" charset="2"/>
              </a:rPr>
              <a:t>bit 2 selector mạch cộng (1,5,9 – 11,13,15); </a:t>
            </a:r>
          </a:p>
          <a:p>
            <a:pPr marL="0" indent="0">
              <a:buFont typeface="Wingdings"/>
              <a:buNone/>
            </a:pPr>
            <a:r>
              <a:rPr lang="en-US" baseline="0">
                <a:sym typeface="Wingdings" pitchFamily="2" charset="2"/>
              </a:rPr>
              <a:t>bit 3 (1,5,9 (đếm) – 1 (11,13,15))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0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0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baseline="0" dirty="0"/>
              <a:t> 1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trang</a:t>
            </a:r>
            <a:r>
              <a:rPr lang="en-US" baseline="0" dirty="0"/>
              <a:t> 290</a:t>
            </a:r>
          </a:p>
          <a:p>
            <a:r>
              <a:rPr lang="en-US" baseline="0" dirty="0" err="1"/>
              <a:t>Bài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trang</a:t>
            </a:r>
            <a:r>
              <a:rPr lang="en-US" baseline="0" dirty="0"/>
              <a:t> 291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 </a:t>
            </a:r>
            <a:r>
              <a:rPr lang="en-US" baseline="0" dirty="0" err="1"/>
              <a:t>chân</a:t>
            </a:r>
            <a:r>
              <a:rPr lang="en-US" baseline="0" dirty="0"/>
              <a:t> set </a:t>
            </a:r>
            <a:r>
              <a:rPr lang="en-US" baseline="0" dirty="0" err="1"/>
              <a:t>và</a:t>
            </a:r>
            <a:r>
              <a:rPr lang="en-US" baseline="0" dirty="0"/>
              <a:t> reset </a:t>
            </a:r>
            <a:r>
              <a:rPr lang="en-US" baseline="0" dirty="0" err="1"/>
              <a:t>bất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endParaRPr lang="en-US" baseline="0" dirty="0"/>
          </a:p>
          <a:p>
            <a:r>
              <a:rPr lang="en-US" baseline="0" dirty="0"/>
              <a:t>Set = 0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tất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cả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chân</a:t>
            </a:r>
            <a:r>
              <a:rPr lang="en-US" baseline="0" dirty="0">
                <a:sym typeface="Wingdings" pitchFamily="2" charset="2"/>
              </a:rPr>
              <a:t> Q = 1</a:t>
            </a:r>
          </a:p>
          <a:p>
            <a:r>
              <a:rPr lang="en-US" baseline="0" dirty="0">
                <a:sym typeface="Wingdings" pitchFamily="2" charset="2"/>
              </a:rPr>
              <a:t>Reset = 0  </a:t>
            </a:r>
            <a:r>
              <a:rPr lang="en-US" baseline="0" dirty="0" err="1">
                <a:sym typeface="Wingdings" pitchFamily="2" charset="2"/>
              </a:rPr>
              <a:t>tất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cả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chân</a:t>
            </a:r>
            <a:r>
              <a:rPr lang="en-US" baseline="0" dirty="0">
                <a:sym typeface="Wingdings" pitchFamily="2" charset="2"/>
              </a:rPr>
              <a:t> Q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:</a:t>
            </a:r>
          </a:p>
          <a:p>
            <a:r>
              <a:rPr lang="en-US" dirty="0" err="1"/>
              <a:t>Sử</a:t>
            </a:r>
            <a:r>
              <a:rPr lang="en-US" dirty="0"/>
              <a:t> dung FF </a:t>
            </a:r>
            <a:r>
              <a:rPr lang="en-US" dirty="0" err="1"/>
              <a:t>và</a:t>
            </a:r>
            <a:r>
              <a:rPr lang="en-US" dirty="0"/>
              <a:t> MUX2-1: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Operation Table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Register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output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SHIFT = 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Y3 = IL, Y2= Y3….</a:t>
            </a:r>
          </a:p>
          <a:p>
            <a:r>
              <a:rPr lang="en-US" dirty="0"/>
              <a:t>                                                     SHIFT =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MUX2-1 </a:t>
            </a:r>
            <a:r>
              <a:rPr lang="en-US" dirty="0" err="1"/>
              <a:t>và</a:t>
            </a:r>
            <a:r>
              <a:rPr lang="en-US" dirty="0"/>
              <a:t> 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FF </a:t>
            </a:r>
            <a:r>
              <a:rPr lang="en-US" dirty="0" err="1"/>
              <a:t>và</a:t>
            </a:r>
            <a:r>
              <a:rPr lang="en-US" dirty="0"/>
              <a:t> MUX4-1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SRwPL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Operation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: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4-bit binary up/down counter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: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4-bit binary up/down counter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12A0-5B08-42FE-9629-645CCC2943C5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928-755B-4B0D-A4D9-1F18F0D02C3C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669-1C89-43DD-994E-2D3D04E667DF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BE8F-6681-4993-B464-198922F31D50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2EF-6512-4FB6-936A-A9050ADDA382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B59-E664-4453-9241-F9779E8B913E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A89-60F4-42E3-9906-BB0976D5115D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D09-97A2-44D6-B7E7-B2F5DEE23E2D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5BE-CC66-4D61-A4AD-532730244952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CC8B-DABB-4973-8D90-168CB215AB54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849-DCDB-40EA-8ACC-2B7FB47B884A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32F00C-C6F3-4E8E-A5E8-EFF38A83C01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Tx/>
        <a:buSzPct val="7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86200"/>
            <a:ext cx="3962400" cy="936625"/>
          </a:xfrm>
        </p:spPr>
        <p:txBody>
          <a:bodyPr/>
          <a:lstStyle/>
          <a:p>
            <a:r>
              <a:rPr lang="en-US" sz="4000" b="1"/>
              <a:t>Chapter 2: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8077200" cy="1752600"/>
          </a:xfrm>
        </p:spPr>
        <p:txBody>
          <a:bodyPr>
            <a:normAutofit/>
          </a:bodyPr>
          <a:lstStyle/>
          <a:p>
            <a:pPr algn="ctr"/>
            <a:r>
              <a:rPr lang="en-US" sz="5000" b="1" i="1"/>
              <a:t>Storage Components</a:t>
            </a:r>
          </a:p>
          <a:p>
            <a:pPr algn="ctr"/>
            <a:r>
              <a:rPr lang="en-US" sz="4000" b="1" i="1"/>
              <a:t>(part_1)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DIGITAL LOGIC DESIGN</a:t>
            </a:r>
            <a:br>
              <a:rPr lang="en-US" b="1" dirty="0"/>
            </a:br>
            <a:r>
              <a:rPr lang="en-US" sz="4000" dirty="0"/>
              <a:t>( </a:t>
            </a:r>
            <a:r>
              <a:rPr lang="en-US" sz="4000" b="1" dirty="0"/>
              <a:t>ce_118</a:t>
            </a:r>
            <a:r>
              <a:rPr lang="en-US" sz="4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6714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b="1" dirty="0"/>
              <a:t>4-bit up/down binary counter with parallel load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486400"/>
          </a:xfrm>
        </p:spPr>
        <p:txBody>
          <a:bodyPr/>
          <a:lstStyle/>
          <a:p>
            <a:r>
              <a:rPr lang="en-US" dirty="0"/>
              <a:t>This counter is sometimes called </a:t>
            </a:r>
            <a:r>
              <a:rPr lang="en-US" dirty="0" err="1"/>
              <a:t>presettable</a:t>
            </a:r>
            <a:r>
              <a:rPr lang="en-US" dirty="0"/>
              <a:t> counter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" y="1884523"/>
            <a:ext cx="1863310" cy="112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148"/>
            <a:ext cx="2070817" cy="94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34" y="1589593"/>
            <a:ext cx="6834966" cy="470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250" y="2971800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224046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6183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 </a:t>
            </a:r>
            <a:r>
              <a:rPr lang="en-US" dirty="0"/>
              <a:t>schematic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76E3A-C595-49DD-811F-C49AA53E56D3}"/>
              </a:ext>
            </a:extLst>
          </p:cNvPr>
          <p:cNvSpPr/>
          <p:nvPr/>
        </p:nvSpPr>
        <p:spPr>
          <a:xfrm>
            <a:off x="2084418" y="1431374"/>
            <a:ext cx="6983382" cy="5121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BCD counters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1" y="2209800"/>
            <a:ext cx="3377875" cy="248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5329"/>
            <a:ext cx="3962400" cy="367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" y="46906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BCD up-counter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2240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BCD up/down-counter </a:t>
            </a:r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10668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Tx/>
              <a:buSzPct val="85000"/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Tx/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Up sequence: 0, 1, 2, 3, 4, 5, 6, 7, 8, 9, 0, ......</a:t>
            </a:r>
          </a:p>
          <a:p>
            <a:r>
              <a:rPr lang="en-US" sz="2900" dirty="0"/>
              <a:t>Down sequence: 0, 9, 8, 7, 6, 5, 4, 3, 2, 1, 0, 9, ......</a:t>
            </a:r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Font typeface="Wingdings" pitchFamily="2" charset="2"/>
              <a:buNone/>
            </a:pPr>
            <a:endParaRPr lang="en-US" sz="2900" dirty="0"/>
          </a:p>
          <a:p>
            <a:pPr marL="0" indent="0">
              <a:buFont typeface="Wingdings" pitchFamily="2" charset="2"/>
              <a:buNone/>
            </a:pPr>
            <a:endParaRPr lang="en-US" sz="2900" dirty="0"/>
          </a:p>
          <a:p>
            <a:pPr marL="0" indent="0">
              <a:buFont typeface="Wingdings" pitchFamily="2" charset="2"/>
              <a:buNone/>
            </a:pPr>
            <a:endParaRPr lang="en-US" sz="2900" dirty="0"/>
          </a:p>
          <a:p>
            <a:r>
              <a:rPr lang="en-US" sz="2900" dirty="0"/>
              <a:t>Up counter loads 0 when counter content is 9 (1001)</a:t>
            </a:r>
          </a:p>
          <a:p>
            <a:r>
              <a:rPr lang="en-US" sz="2900" dirty="0"/>
              <a:t>Up/down counter loads 0 when counter content is 9 (1001) and direction bit D=0</a:t>
            </a:r>
          </a:p>
          <a:p>
            <a:r>
              <a:rPr lang="en-US" sz="2900" dirty="0"/>
              <a:t>Up/down counter loads 9 when counter content is 0 (0000) and direction bit D=1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A2B0-4B5C-4AF2-9758-F89AD2A5F89B}"/>
              </a:ext>
            </a:extLst>
          </p:cNvPr>
          <p:cNvSpPr/>
          <p:nvPr/>
        </p:nvSpPr>
        <p:spPr>
          <a:xfrm>
            <a:off x="152400" y="1879058"/>
            <a:ext cx="3962400" cy="3671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56760-1975-4F16-86B0-2B4BC5616AA2}"/>
              </a:ext>
            </a:extLst>
          </p:cNvPr>
          <p:cNvSpPr/>
          <p:nvPr/>
        </p:nvSpPr>
        <p:spPr>
          <a:xfrm>
            <a:off x="4457700" y="1662103"/>
            <a:ext cx="4545855" cy="3950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Asynchronous counters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800"/>
              </a:spcAft>
            </a:pPr>
            <a:r>
              <a:rPr lang="en-US"/>
              <a:t> Each </a:t>
            </a:r>
            <a:r>
              <a:rPr lang="en-US" dirty="0"/>
              <a:t>FF in </a:t>
            </a:r>
            <a:r>
              <a:rPr lang="en-US" b="1" dirty="0"/>
              <a:t>synchronous counters</a:t>
            </a:r>
            <a:r>
              <a:rPr lang="en-US" dirty="0"/>
              <a:t> changes its output at the </a:t>
            </a:r>
            <a:r>
              <a:rPr lang="en-US" b="1" dirty="0"/>
              <a:t>same time</a:t>
            </a:r>
            <a:r>
              <a:rPr lang="en-US" dirty="0"/>
              <a:t>.</a:t>
            </a:r>
          </a:p>
          <a:p>
            <a:pPr algn="just">
              <a:spcAft>
                <a:spcPts val="1800"/>
              </a:spcAft>
            </a:pPr>
            <a:r>
              <a:rPr lang="en-US"/>
              <a:t> FFs’ output </a:t>
            </a:r>
            <a:r>
              <a:rPr lang="en-US" dirty="0"/>
              <a:t>in </a:t>
            </a:r>
            <a:r>
              <a:rPr lang="en-US" b="1" dirty="0"/>
              <a:t>asynchronous counters</a:t>
            </a:r>
            <a:r>
              <a:rPr lang="en-US" dirty="0"/>
              <a:t> change values at </a:t>
            </a:r>
            <a:r>
              <a:rPr lang="en-US" b="1" dirty="0"/>
              <a:t>different times</a:t>
            </a:r>
            <a:r>
              <a:rPr lang="en-US" dirty="0"/>
              <a:t>.</a:t>
            </a:r>
          </a:p>
          <a:p>
            <a:pPr algn="just">
              <a:spcAft>
                <a:spcPts val="1800"/>
              </a:spcAft>
            </a:pPr>
            <a:r>
              <a:rPr lang="en-US"/>
              <a:t> Advantage </a:t>
            </a:r>
            <a:r>
              <a:rPr lang="en-US" dirty="0"/>
              <a:t>of asynchronous counters </a:t>
            </a:r>
            <a:r>
              <a:rPr lang="en-US"/>
              <a:t>is </a:t>
            </a:r>
            <a:r>
              <a:rPr lang="en-US" b="1"/>
              <a:t>simple</a:t>
            </a:r>
            <a:r>
              <a:rPr lang="en-US"/>
              <a:t> and </a:t>
            </a:r>
            <a:r>
              <a:rPr lang="en-US" b="1"/>
              <a:t>low </a:t>
            </a:r>
            <a:r>
              <a:rPr lang="en-US" b="1" dirty="0"/>
              <a:t>cost</a:t>
            </a:r>
            <a:r>
              <a:rPr lang="en-US" dirty="0"/>
              <a:t> (less gates).</a:t>
            </a:r>
          </a:p>
          <a:p>
            <a:pPr algn="just">
              <a:spcAft>
                <a:spcPts val="1800"/>
              </a:spcAft>
            </a:pPr>
            <a:r>
              <a:rPr lang="en-US"/>
              <a:t> Weakness </a:t>
            </a:r>
            <a:r>
              <a:rPr lang="en-US" dirty="0"/>
              <a:t>of asynchronous counters is </a:t>
            </a:r>
            <a:r>
              <a:rPr lang="en-US" b="1" dirty="0"/>
              <a:t>longer delays</a:t>
            </a:r>
            <a:r>
              <a:rPr lang="en-US" dirty="0"/>
              <a:t> in comparison </a:t>
            </a:r>
            <a:r>
              <a:rPr lang="en-US"/>
              <a:t>with synchronous counters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4-bit asynchronous up counter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219200"/>
            <a:ext cx="26670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76660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9000" y="2597150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475" y="623936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 </a:t>
            </a:r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373522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4-bit asynchronous up counter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38275"/>
            <a:ext cx="858996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4953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Timing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1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Propagation Delay in Ripple Counters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18525" cy="5486400"/>
          </a:xfrm>
        </p:spPr>
        <p:txBody>
          <a:bodyPr>
            <a:normAutofit/>
          </a:bodyPr>
          <a:lstStyle/>
          <a:p>
            <a:r>
              <a:rPr lang="en-US"/>
              <a:t> Ripple </a:t>
            </a:r>
            <a:r>
              <a:rPr lang="en-US" dirty="0"/>
              <a:t>counters are simple—requiring the fewest components to produce a given operation</a:t>
            </a:r>
          </a:p>
          <a:p>
            <a:pPr lvl="1"/>
            <a:r>
              <a:rPr lang="en-US" dirty="0"/>
              <a:t>Cumulative propagation delay can cause problems</a:t>
            </a:r>
            <a:br>
              <a:rPr lang="en-US" dirty="0"/>
            </a:br>
            <a:r>
              <a:rPr lang="en-US" dirty="0"/>
              <a:t>at high frequencies</a:t>
            </a:r>
          </a:p>
          <a:p>
            <a:pPr lvl="1"/>
            <a:endParaRPr lang="en-US" dirty="0"/>
          </a:p>
          <a:p>
            <a:r>
              <a:rPr lang="en-US"/>
              <a:t> The counter will perform accurately when the period of clock cycle must be longer than the total propagation delay of it.</a:t>
            </a:r>
          </a:p>
          <a:p>
            <a:pPr lvl="1"/>
            <a:r>
              <a:rPr lang="en-US"/>
              <a:t>For </a:t>
            </a:r>
            <a:r>
              <a:rPr lang="en-US" dirty="0"/>
              <a:t>proper operation: </a:t>
            </a:r>
            <a:r>
              <a:rPr lang="en-US" b="1" i="1" dirty="0" err="1">
                <a:solidFill>
                  <a:srgbClr val="0000CC"/>
                </a:solidFill>
              </a:rPr>
              <a:t>T</a:t>
            </a:r>
            <a:r>
              <a:rPr lang="en-US" baseline="-25000" dirty="0" err="1">
                <a:solidFill>
                  <a:srgbClr val="0000CC"/>
                </a:solidFill>
              </a:rPr>
              <a:t>clock</a:t>
            </a:r>
            <a:r>
              <a:rPr lang="en-US" b="1" baseline="-25000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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b="1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b="1" i="1">
                <a:solidFill>
                  <a:srgbClr val="0000CC"/>
                </a:solidFill>
                <a:sym typeface="Symbol" pitchFamily="18" charset="2"/>
              </a:rPr>
              <a:t>t</a:t>
            </a:r>
            <a:r>
              <a:rPr lang="en-US" baseline="-25000">
                <a:solidFill>
                  <a:srgbClr val="0000CC"/>
                </a:solidFill>
                <a:sym typeface="Symbol" pitchFamily="18" charset="2"/>
              </a:rPr>
              <a:t>pd</a:t>
            </a:r>
          </a:p>
          <a:p>
            <a:pPr lvl="1" indent="688975">
              <a:buNone/>
            </a:pPr>
            <a:r>
              <a:rPr lang="en-US" i="1"/>
              <a:t>T</a:t>
            </a:r>
            <a:r>
              <a:rPr lang="en-US" baseline="-25000"/>
              <a:t>clock</a:t>
            </a:r>
            <a:r>
              <a:rPr lang="en-US"/>
              <a:t>: the period of clock cycle</a:t>
            </a:r>
          </a:p>
          <a:p>
            <a:pPr lvl="1" indent="688975">
              <a:buNone/>
            </a:pPr>
            <a:r>
              <a:rPr lang="en-US" i="1"/>
              <a:t>N</a:t>
            </a:r>
            <a:r>
              <a:rPr lang="en-US"/>
              <a:t>: the number of FFs</a:t>
            </a:r>
          </a:p>
          <a:p>
            <a:pPr lvl="1" indent="688975">
              <a:buNone/>
            </a:pPr>
            <a:r>
              <a:rPr lang="en-US" i="1"/>
              <a:t>T</a:t>
            </a:r>
            <a:r>
              <a:rPr lang="en-US" i="1" baseline="-25000"/>
              <a:t>pd</a:t>
            </a:r>
            <a:r>
              <a:rPr lang="en-US"/>
              <a:t>: the proparation delay of a FF (   )</a:t>
            </a:r>
          </a:p>
          <a:p>
            <a:pPr lvl="1"/>
            <a:endParaRPr lang="en-US" dirty="0">
              <a:solidFill>
                <a:srgbClr val="0000CC"/>
              </a:solidFill>
              <a:sym typeface="Symbol" pitchFamily="18" charset="2"/>
            </a:endParaRPr>
          </a:p>
          <a:p>
            <a:pPr lvl="1"/>
            <a:r>
              <a:rPr lang="en-US" dirty="0"/>
              <a:t>Maximum frequency</a:t>
            </a:r>
            <a:r>
              <a:rPr lang="en-US" i="1">
                <a:sym typeface="Symbol" pitchFamily="18" charset="2"/>
              </a:rPr>
              <a:t>:  </a:t>
            </a:r>
            <a:r>
              <a:rPr lang="en-US" b="1" i="1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max </a:t>
            </a:r>
            <a:r>
              <a:rPr lang="en-US" b="1" i="1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1 / (</a:t>
            </a:r>
            <a:r>
              <a:rPr lang="en-US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i="1" err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baseline="-25000" err="1">
                <a:solidFill>
                  <a:srgbClr val="FF0000"/>
                </a:solidFill>
                <a:sym typeface="Symbol" pitchFamily="18" charset="2"/>
              </a:rPr>
              <a:t>pd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5638800" y="5410200"/>
            <a:ext cx="1524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0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Propagation Delay in Ripple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07" y="4782859"/>
            <a:ext cx="4191000" cy="1922741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T=1000ns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=50ns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i="1">
                <a:sym typeface="Wingdings" pitchFamily="2" charset="2"/>
              </a:rPr>
              <a:t></a:t>
            </a:r>
            <a:r>
              <a:rPr lang="en-US" b="1" i="1"/>
              <a:t>      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pd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Counter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operates properly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1295400"/>
            <a:ext cx="9067800" cy="5486399"/>
            <a:chOff x="533400" y="1599808"/>
            <a:chExt cx="8575137" cy="515927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13913"/>
              <a:ext cx="3962400" cy="291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4648200" y="1599808"/>
              <a:ext cx="4460337" cy="5159274"/>
              <a:chOff x="4648200" y="1599808"/>
              <a:chExt cx="4460337" cy="5159274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599808"/>
                <a:ext cx="3972931" cy="3136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917537" y="4876798"/>
                <a:ext cx="4191000" cy="1882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T=100ns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/>
                  <a:t>t</a:t>
                </a:r>
                <a:r>
                  <a:rPr lang="en-US" sz="2400" baseline="-25000"/>
                  <a:t>pd</a:t>
                </a:r>
                <a:r>
                  <a:rPr lang="en-US" sz="2400"/>
                  <a:t>=50ns</a:t>
                </a:r>
              </a:p>
              <a:p>
                <a:pPr marL="0" indent="0">
                  <a:buNone/>
                </a:pPr>
                <a:r>
                  <a:rPr lang="en-US" sz="2400" b="1" i="1">
                    <a:sym typeface="Wingdings" pitchFamily="2" charset="2"/>
                  </a:rPr>
                  <a:t>     </a:t>
                </a:r>
                <a:r>
                  <a:rPr lang="en-US" sz="2400" b="1" i="1">
                    <a:solidFill>
                      <a:srgbClr val="FF0000"/>
                    </a:solidFill>
                  </a:rPr>
                  <a:t>T</a:t>
                </a:r>
                <a:r>
                  <a:rPr lang="en-US" sz="2400" b="1" baseline="-25000">
                    <a:solidFill>
                      <a:srgbClr val="FF0000"/>
                    </a:solidFill>
                  </a:rPr>
                  <a:t>  </a:t>
                </a:r>
                <a:r>
                  <a:rPr lang="en-US" sz="2400" b="1">
                    <a:solidFill>
                      <a:srgbClr val="FF0000"/>
                    </a:solidFill>
                    <a:sym typeface="Symbol" pitchFamily="18" charset="2"/>
                  </a:rPr>
                  <a:t>&lt;  </a:t>
                </a:r>
                <a:r>
                  <a:rPr lang="en-US" sz="2400" b="1" i="1">
                    <a:solidFill>
                      <a:srgbClr val="FF0000"/>
                    </a:solidFill>
                    <a:sym typeface="Symbol" pitchFamily="18" charset="2"/>
                  </a:rPr>
                  <a:t>3</a:t>
                </a:r>
                <a:r>
                  <a:rPr lang="en-US" sz="2400" b="1">
                    <a:solidFill>
                      <a:srgbClr val="FF0000"/>
                    </a:solidFill>
                    <a:sym typeface="Symbol" pitchFamily="18" charset="2"/>
                  </a:rPr>
                  <a:t> </a:t>
                </a:r>
                <a:r>
                  <a:rPr lang="en-US" sz="2400">
                    <a:solidFill>
                      <a:srgbClr val="FF0000"/>
                    </a:solidFill>
                    <a:sym typeface="Symbol" pitchFamily="18" charset="2"/>
                  </a:rPr>
                  <a:t>x</a:t>
                </a:r>
                <a:r>
                  <a:rPr lang="en-US" sz="2400" b="1">
                    <a:solidFill>
                      <a:srgbClr val="FF0000"/>
                    </a:solidFill>
                    <a:sym typeface="Symbol" pitchFamily="18" charset="2"/>
                  </a:rPr>
                  <a:t> </a:t>
                </a:r>
                <a:r>
                  <a:rPr lang="en-US" sz="2400" b="1" i="1">
                    <a:solidFill>
                      <a:srgbClr val="FF0000"/>
                    </a:solidFill>
                    <a:sym typeface="Symbol" pitchFamily="18" charset="2"/>
                  </a:rPr>
                  <a:t>t</a:t>
                </a:r>
                <a:r>
                  <a:rPr lang="en-US" sz="2400" baseline="-25000">
                    <a:solidFill>
                      <a:srgbClr val="FF0000"/>
                    </a:solidFill>
                    <a:sym typeface="Symbol" pitchFamily="18" charset="2"/>
                  </a:rPr>
                  <a:t>pd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/>
                  <a:t>Counter operates wrongly</a:t>
                </a:r>
                <a:endParaRPr lang="en-US" sz="2400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514600" y="4419600"/>
              <a:ext cx="304800" cy="20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3200" y="4495800"/>
              <a:ext cx="304800" cy="20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1400" y="4191000"/>
              <a:ext cx="990600" cy="511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046330" y="4149182"/>
            <a:ext cx="1716669" cy="89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The CBA = 100 does not occur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43400" y="1219200"/>
            <a:ext cx="0" cy="563880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3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8-bit mixed-mode up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 Mixed-mode </a:t>
            </a:r>
            <a:r>
              <a:rPr lang="en-US" b="1" dirty="0"/>
              <a:t>counter consists of:</a:t>
            </a:r>
          </a:p>
          <a:p>
            <a:pPr lvl="1" algn="just"/>
            <a:r>
              <a:rPr lang="en-US" b="1"/>
              <a:t>(1) asynchronous counters connected synchronous slices.</a:t>
            </a:r>
            <a:endParaRPr lang="en-US" b="1" dirty="0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3791" y="57266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 counter with 4-bit synchronous slices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2" y="2590800"/>
            <a:ext cx="898441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48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8-bit mixed-mode </a:t>
            </a:r>
            <a:r>
              <a:rPr lang="en-US" b="1"/>
              <a:t>up counter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144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Mixed-mode counter consists of:</a:t>
            </a:r>
          </a:p>
          <a:p>
            <a:pPr lvl="1"/>
            <a:r>
              <a:rPr lang="en-US" b="1"/>
              <a:t>(</a:t>
            </a:r>
            <a:r>
              <a:rPr lang="en-US" b="1" dirty="0"/>
              <a:t>2) synchronous counters connected asynchronously.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2" y="2286000"/>
            <a:ext cx="8890968" cy="29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52600" y="530288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counter with 4-bit asynchronous slices </a:t>
            </a:r>
          </a:p>
        </p:txBody>
      </p:sp>
    </p:spTree>
    <p:extLst>
      <p:ext uri="{BB962C8B-B14F-4D97-AF65-F5344CB8AC3E}">
        <p14:creationId xmlns:p14="http://schemas.microsoft.com/office/powerpoint/2010/main" val="121150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Register-file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b="1"/>
              <a:t> Register-file </a:t>
            </a:r>
            <a:r>
              <a:rPr lang="en-US" b="1" dirty="0"/>
              <a:t>is used as fast temporary storage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6713"/>
            <a:ext cx="2895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0050" y="3505200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375" y="5677064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Register-file cell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6290" y="62367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 </a:t>
            </a:r>
            <a:r>
              <a:rPr lang="en-US" dirty="0"/>
              <a:t>schematic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5" y="1524000"/>
            <a:ext cx="2228925" cy="197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78459"/>
            <a:ext cx="6168442" cy="40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0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Storage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Storage components store data and perform some simple operations.</a:t>
            </a:r>
          </a:p>
          <a:p>
            <a:r>
              <a:rPr lang="en-US" dirty="0"/>
              <a:t> Storage components include:</a:t>
            </a:r>
          </a:p>
          <a:p>
            <a:pPr marL="914400" lvl="1" indent="-277813"/>
            <a:r>
              <a:rPr lang="en-US" dirty="0"/>
              <a:t>registers</a:t>
            </a:r>
          </a:p>
          <a:p>
            <a:pPr marL="914400" lvl="1" indent="-277813"/>
            <a:r>
              <a:rPr lang="en-US" dirty="0"/>
              <a:t>counters</a:t>
            </a:r>
          </a:p>
          <a:p>
            <a:pPr marL="914400" lvl="1" indent="-277813"/>
            <a:r>
              <a:rPr lang="en-US" dirty="0"/>
              <a:t>register files</a:t>
            </a:r>
          </a:p>
          <a:p>
            <a:pPr marL="914400" lvl="1" indent="-277813"/>
            <a:r>
              <a:rPr lang="en-US" dirty="0"/>
              <a:t>queues</a:t>
            </a:r>
          </a:p>
          <a:p>
            <a:pPr marL="914400" lvl="1" indent="-277813"/>
            <a:r>
              <a:rPr lang="en-US" dirty="0"/>
              <a:t>stacks</a:t>
            </a:r>
          </a:p>
          <a:p>
            <a:r>
              <a:rPr lang="en-US" dirty="0"/>
              <a:t> Combinatorial and storage components are used for construction of:</a:t>
            </a:r>
          </a:p>
          <a:p>
            <a:pPr marL="914400" lvl="1" indent="-233363"/>
            <a:r>
              <a:rPr lang="en-US" dirty="0" err="1"/>
              <a:t>datapaths</a:t>
            </a:r>
            <a:endParaRPr lang="en-US" dirty="0"/>
          </a:p>
          <a:p>
            <a:pPr marL="914400" lvl="1" indent="-233363"/>
            <a:r>
              <a:rPr lang="en-US" dirty="0"/>
              <a:t>controllers</a:t>
            </a:r>
          </a:p>
          <a:p>
            <a:r>
              <a:rPr lang="en-US" dirty="0"/>
              <a:t> Main subsystems of modern processors and other microchips.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b="1" dirty="0"/>
              <a:t>Register-file with 1 write port and 2 read ports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486400"/>
          </a:xfrm>
        </p:spPr>
        <p:txBody>
          <a:bodyPr/>
          <a:lstStyle/>
          <a:p>
            <a:r>
              <a:rPr lang="en-US" dirty="0"/>
              <a:t>This register-file is used for reading two operands and writing one result in each clock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93" y="4348077"/>
            <a:ext cx="2761593" cy="151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" y="1828800"/>
            <a:ext cx="2227231" cy="18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61" y="1828800"/>
            <a:ext cx="595713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0050" y="3700046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375" y="5833646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Register-file cell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6290" y="62367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 </a:t>
            </a:r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292669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/>
              <a:t>Random Access Memory </a:t>
            </a:r>
            <a:r>
              <a:rPr lang="en-US" b="1" dirty="0"/>
              <a:t>(RAM)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066800"/>
            <a:ext cx="3619501" cy="253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886199"/>
            <a:ext cx="2046794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5062"/>
            <a:ext cx="2407727" cy="235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8150" y="1947446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Memory address and content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0775" y="6391583"/>
            <a:ext cx="23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Graphic symbol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6391583"/>
            <a:ext cx="23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Graphic symbol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038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CS: Chip Select</a:t>
            </a:r>
          </a:p>
          <a:p>
            <a:endParaRPr lang="en-US"/>
          </a:p>
          <a:p>
            <a:r>
              <a:rPr lang="en-US"/>
              <a:t>RWS: Read/Write Select</a:t>
            </a:r>
          </a:p>
          <a:p>
            <a:r>
              <a:rPr lang="en-US"/>
              <a:t>       0: Read, 1: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RAM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/>
          <a:lstStyle/>
          <a:p>
            <a:r>
              <a:rPr lang="en-US" sz="2200" dirty="0"/>
              <a:t>Ram memory cells can be static or dynamic.</a:t>
            </a:r>
          </a:p>
          <a:p>
            <a:r>
              <a:rPr lang="en-US" sz="2200" dirty="0"/>
              <a:t>Static RAM’s do not lose data with time.</a:t>
            </a:r>
          </a:p>
          <a:p>
            <a:r>
              <a:rPr lang="en-US" sz="2200" dirty="0"/>
              <a:t>Dynamic RAM’s must be refreshed.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2932180"/>
            <a:ext cx="336195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00481"/>
            <a:ext cx="4800600" cy="437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4712712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Memory cell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Memory </a:t>
            </a:r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287758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RAM timing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4" y="1066800"/>
            <a:ext cx="635214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6305550" cy="252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4200" y="193586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Read-cycle timing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22541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Write-cycle timing</a:t>
            </a:r>
          </a:p>
        </p:txBody>
      </p:sp>
    </p:spTree>
    <p:extLst>
      <p:ext uri="{BB962C8B-B14F-4D97-AF65-F5344CB8AC3E}">
        <p14:creationId xmlns:p14="http://schemas.microsoft.com/office/powerpoint/2010/main" val="281134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16K x 32 RAM design with 16K x </a:t>
            </a:r>
            <a:r>
              <a:rPr lang="en-US" sz="3200" b="1"/>
              <a:t>8 RAMs</a:t>
            </a:r>
            <a:br>
              <a:rPr lang="en-US" sz="3200" b="1"/>
            </a:br>
            <a:r>
              <a:rPr lang="en-US" sz="3200" b="1"/>
              <a:t>(to obtain wider bit widths)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428750"/>
            <a:ext cx="8315325" cy="526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3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64K x 8 RAM design with 16K x </a:t>
            </a:r>
            <a:r>
              <a:rPr lang="en-US" sz="3200" b="1"/>
              <a:t>8 RAMs</a:t>
            </a:r>
            <a:br>
              <a:rPr lang="en-US" sz="3200" b="1"/>
            </a:br>
            <a:r>
              <a:rPr lang="en-US" sz="3200" b="1"/>
              <a:t>(to obtain a larger memory)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685925"/>
            <a:ext cx="11620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95400"/>
            <a:ext cx="35337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7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Push-down stack </a:t>
            </a:r>
            <a:r>
              <a:rPr lang="en-US" dirty="0"/>
              <a:t>principle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219200"/>
            <a:ext cx="2457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209800"/>
            <a:ext cx="1638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17335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26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4-Word push-down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2961581" cy="92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14400"/>
            <a:ext cx="2438400" cy="122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0942"/>
            <a:ext cx="2286000" cy="137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4360" y="341114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Push=Shift right Pop=Shift left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992868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Operation table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130623"/>
            <a:ext cx="27527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Control table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2206823"/>
            <a:ext cx="240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 table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3156" y="6559519"/>
            <a:ext cx="240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/>
              <a:t>Stack schematic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577012" y="6611779"/>
            <a:ext cx="25968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/>
              <a:t>SRwPL</a:t>
            </a:r>
            <a:r>
              <a:rPr lang="en-US" sz="1000"/>
              <a:t>: Shift Register with Parallel Load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14600"/>
            <a:ext cx="6119812" cy="407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S1 S0: </a:t>
            </a:r>
          </a:p>
          <a:p>
            <a:r>
              <a:rPr lang="en-US" b="1" dirty="0"/>
              <a:t>11 </a:t>
            </a:r>
            <a:r>
              <a:rPr lang="en-US" b="1" dirty="0">
                <a:sym typeface="Wingdings" panose="05000000000000000000" pitchFamily="2" charset="2"/>
              </a:rPr>
              <a:t> Shift right</a:t>
            </a:r>
          </a:p>
          <a:p>
            <a:r>
              <a:rPr lang="en-US" b="1" dirty="0">
                <a:sym typeface="Wingdings" panose="05000000000000000000" pitchFamily="2" charset="2"/>
              </a:rPr>
              <a:t>10  Shift left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0315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000" b="1" dirty="0"/>
              <a:t>Push-down </a:t>
            </a:r>
            <a:r>
              <a:rPr lang="en-US" sz="3000" b="1"/>
              <a:t>stack </a:t>
            </a:r>
            <a:r>
              <a:rPr lang="en-US" sz="3000"/>
              <a:t>implemented with </a:t>
            </a:r>
            <a:r>
              <a:rPr lang="en-US" sz="3000" b="1" dirty="0"/>
              <a:t>a 1K RAM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6670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3352800" cy="104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868"/>
            <a:ext cx="3505200" cy="11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4995208"/>
            <a:ext cx="5257800" cy="193899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Push</a:t>
            </a:r>
            <a:r>
              <a:rPr lang="en-US" sz="1600" dirty="0"/>
              <a:t>: Data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RAM (</a:t>
            </a:r>
            <a:r>
              <a:rPr lang="en-US" sz="1600" i="1" dirty="0"/>
              <a:t>TOP</a:t>
            </a:r>
            <a:r>
              <a:rPr lang="en-US" sz="1600" dirty="0"/>
              <a:t>); Increment Top</a:t>
            </a:r>
            <a:r>
              <a:rPr lang="en-US" sz="1600"/>
              <a:t>, Top-1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Pop</a:t>
            </a:r>
            <a:r>
              <a:rPr lang="en-US" sz="1600" dirty="0"/>
              <a:t>: RAM (</a:t>
            </a:r>
            <a:r>
              <a:rPr lang="en-US" sz="1600" i="1"/>
              <a:t>Top-1</a:t>
            </a:r>
            <a:r>
              <a:rPr lang="en-US" sz="1600"/>
              <a:t>)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 Data; </a:t>
            </a:r>
            <a:r>
              <a:rPr lang="en-US" sz="1600" dirty="0"/>
              <a:t>Decrement Top, Top-1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Stack is full </a:t>
            </a:r>
            <a:r>
              <a:rPr lang="en-US" sz="1600"/>
              <a:t>when Top=1023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/>
              <a:t>Stack </a:t>
            </a:r>
            <a:r>
              <a:rPr lang="en-US" sz="1600" b="1" dirty="0"/>
              <a:t>is empty</a:t>
            </a:r>
            <a:r>
              <a:rPr lang="en-US" sz="1600" dirty="0"/>
              <a:t> when Top=0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Location with address 1023 is </a:t>
            </a:r>
            <a:r>
              <a:rPr lang="en-US" sz="1600"/>
              <a:t>never loaded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124200"/>
            <a:ext cx="266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Symbolic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721423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Operation table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740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table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21297"/>
            <a:ext cx="5486400" cy="395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8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FIFO queue </a:t>
            </a:r>
            <a:r>
              <a:rPr lang="en-US" dirty="0"/>
              <a:t>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0383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533650"/>
            <a:ext cx="11715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33650"/>
            <a:ext cx="11525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 content before 45 is stored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715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content after 45 is stored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6172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 content after 23 is read</a:t>
            </a:r>
          </a:p>
        </p:txBody>
      </p:sp>
    </p:spTree>
    <p:extLst>
      <p:ext uri="{BB962C8B-B14F-4D97-AF65-F5344CB8AC3E}">
        <p14:creationId xmlns:p14="http://schemas.microsoft.com/office/powerpoint/2010/main" val="1942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/>
              <a:t> Registers are bit wise extensions of flip-flops.</a:t>
            </a:r>
            <a:endParaRPr lang="en-US" dirty="0"/>
          </a:p>
          <a:p>
            <a:r>
              <a:rPr lang="en-US" b="1" dirty="0"/>
              <a:t> Registers store one data word.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1"/>
            <a:ext cx="27719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8513"/>
            <a:ext cx="5810250" cy="288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6400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schematic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6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symbol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2286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-25000" dirty="0"/>
              <a:t>i</a:t>
            </a:r>
            <a:r>
              <a:rPr lang="en-US" sz="2800" b="1" dirty="0"/>
              <a:t>= I</a:t>
            </a:r>
            <a:r>
              <a:rPr lang="en-US" sz="2800" b="1" baseline="-25000" dirty="0"/>
              <a:t>i</a:t>
            </a:r>
            <a:r>
              <a:rPr lang="en-US" sz="2800" b="1" dirty="0"/>
              <a:t> when </a:t>
            </a:r>
            <a:r>
              <a:rPr lang="en-US" sz="2800" b="1" dirty="0" err="1"/>
              <a:t>Clk</a:t>
            </a:r>
            <a:r>
              <a:rPr lang="en-US" sz="2800" b="1" dirty="0"/>
              <a:t>=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18471" y="2344882"/>
            <a:ext cx="10929" cy="398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4-word FIFO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3581400" cy="108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994506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Operation table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994506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table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5532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Queue schematic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086600" cy="430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105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657599" y="5638800"/>
            <a:ext cx="1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6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/>
              <a:t>FIFO queue </a:t>
            </a:r>
            <a:r>
              <a:rPr lang="en-US" sz="3200" dirty="0"/>
              <a:t>implemented with </a:t>
            </a:r>
            <a:r>
              <a:rPr lang="en-US" sz="3200" b="1" dirty="0"/>
              <a:t>a 1K RAM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13551"/>
            <a:ext cx="2667000" cy="81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88" y="1066800"/>
            <a:ext cx="4034919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200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Symbolic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724841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Operation table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9364" y="2214563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Control table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6550223"/>
            <a:ext cx="243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Schematic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14400"/>
            <a:ext cx="2686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6999"/>
            <a:ext cx="6096000" cy="390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5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Cho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output </a:t>
            </a:r>
            <a:r>
              <a:rPr lang="en-US" dirty="0" err="1"/>
              <a:t>của</a:t>
            </a:r>
            <a:r>
              <a:rPr lang="en-US" dirty="0"/>
              <a:t> FF -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370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96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&amp;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1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4 bit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16 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byte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byte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(8 bit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8 bit </a:t>
            </a:r>
            <a:r>
              <a:rPr lang="en-US" dirty="0" err="1"/>
              <a:t>cao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: 0, 2, 4, 6, 8, 0, ….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: 1, 3, 5, 7, 1, …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7</a:t>
            </a:r>
          </a:p>
          <a:p>
            <a:pPr lvl="1"/>
            <a:r>
              <a:rPr lang="en-US" dirty="0"/>
              <a:t>14</a:t>
            </a:r>
          </a:p>
          <a:p>
            <a:pPr lvl="1"/>
            <a:r>
              <a:rPr lang="en-US" dirty="0"/>
              <a:t>15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1, 5, 9, 11, 13, 15, 1,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–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0 – 9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4 bit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FF J-K.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0 – 99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Bài</a:t>
            </a:r>
            <a:r>
              <a:rPr lang="en-US"/>
              <a:t> tập – Thiết kế bộ 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256K × 8 RAM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RAM 256K × 1 RAM </a:t>
            </a:r>
          </a:p>
          <a:p>
            <a:pPr lvl="1"/>
            <a:r>
              <a:rPr lang="en-US" dirty="0"/>
              <a:t>256K × 8 RAM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RAM 64K × 8 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Registers with asynchronous set and reset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486400"/>
          </a:xfrm>
        </p:spPr>
        <p:txBody>
          <a:bodyPr/>
          <a:lstStyle/>
          <a:p>
            <a:r>
              <a:rPr lang="en-US" dirty="0"/>
              <a:t> Asynchronous setting and resetting is independent of clock signal.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Asynchronous</a:t>
            </a:r>
            <a:r>
              <a:rPr lang="en-US" dirty="0"/>
              <a:t> inputs are used to initialize the register.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687739"/>
            <a:ext cx="22669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55510"/>
            <a:ext cx="56102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98740"/>
            <a:ext cx="18478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450" y="4118632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symbol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1" y="5662753"/>
            <a:ext cx="561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58208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table </a:t>
            </a:r>
          </a:p>
        </p:txBody>
      </p:sp>
    </p:spTree>
    <p:extLst>
      <p:ext uri="{BB962C8B-B14F-4D97-AF65-F5344CB8AC3E}">
        <p14:creationId xmlns:p14="http://schemas.microsoft.com/office/powerpoint/2010/main" val="21393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Register with parallel 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/>
              <a:t> Parallel load register can hold data indefinitely.</a:t>
            </a:r>
          </a:p>
          <a:p>
            <a:r>
              <a:rPr lang="en-US" dirty="0"/>
              <a:t> It can also load new data when load signal is 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79937"/>
            <a:ext cx="1600200" cy="105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1948"/>
            <a:ext cx="2738438" cy="105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49027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5850" y="3035869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257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schematic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7294" y="3078282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7F168-C21C-4B2B-8213-11F5D724E1E7}"/>
              </a:ext>
            </a:extLst>
          </p:cNvPr>
          <p:cNvSpPr/>
          <p:nvPr/>
        </p:nvSpPr>
        <p:spPr>
          <a:xfrm>
            <a:off x="-1" y="3416836"/>
            <a:ext cx="9144002" cy="342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Serial-in, </a:t>
            </a:r>
            <a:r>
              <a:rPr lang="en-US" b="1"/>
              <a:t>parallel-out Shift register </a:t>
            </a:r>
            <a:r>
              <a:rPr lang="en-US" sz="3100" b="1"/>
              <a:t>(shift-right)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/>
              <a:t> Serial-in</a:t>
            </a:r>
            <a:r>
              <a:rPr lang="en-US" dirty="0"/>
              <a:t>, parallel-out register converts serial data stream into parallel data stream.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1828800" cy="118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856980"/>
            <a:ext cx="2666999" cy="12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6934201" cy="324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5850" y="3035869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5257800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Register </a:t>
            </a:r>
            <a:r>
              <a:rPr lang="en-US" dirty="0"/>
              <a:t>schematic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3078282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486526" y="3505200"/>
            <a:ext cx="1285874" cy="503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6283" y="3276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 2-to-1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0F65C-0E43-43A7-97C4-1E419D22A977}"/>
              </a:ext>
            </a:extLst>
          </p:cNvPr>
          <p:cNvSpPr/>
          <p:nvPr/>
        </p:nvSpPr>
        <p:spPr>
          <a:xfrm>
            <a:off x="-1" y="3374423"/>
            <a:ext cx="9144002" cy="3465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Shift register with </a:t>
            </a:r>
            <a:r>
              <a:rPr lang="en-US" b="1"/>
              <a:t>parallel load (SRwPL)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23223"/>
            <a:ext cx="2153631" cy="141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50" y="1323222"/>
            <a:ext cx="3455550" cy="141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99045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3907810"/>
            <a:ext cx="32156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D</a:t>
            </a:r>
            <a:r>
              <a:rPr lang="pt-BR" i="1" baseline="-25000" dirty="0"/>
              <a:t>0</a:t>
            </a:r>
            <a:r>
              <a:rPr lang="pt-BR" i="1" dirty="0"/>
              <a:t>=S</a:t>
            </a:r>
            <a:r>
              <a:rPr lang="pt-BR" i="1" baseline="-25000" dirty="0"/>
              <a:t>1</a:t>
            </a:r>
            <a:r>
              <a:rPr lang="pt-BR" i="1" dirty="0"/>
              <a:t>’S</a:t>
            </a:r>
            <a:r>
              <a:rPr lang="pt-BR" i="1" baseline="-25000" dirty="0"/>
              <a:t>0</a:t>
            </a:r>
            <a:r>
              <a:rPr lang="pt-BR" i="1" dirty="0"/>
              <a:t>’Q</a:t>
            </a:r>
            <a:r>
              <a:rPr lang="pt-BR" i="1" baseline="-25000" dirty="0"/>
              <a:t>0</a:t>
            </a:r>
            <a:r>
              <a:rPr lang="pt-BR" i="1" dirty="0"/>
              <a:t>+ S</a:t>
            </a:r>
            <a:r>
              <a:rPr lang="pt-BR" i="1" baseline="-25000" dirty="0"/>
              <a:t>1</a:t>
            </a:r>
            <a:r>
              <a:rPr lang="pt-BR" i="1" dirty="0"/>
              <a:t>’S</a:t>
            </a:r>
            <a:r>
              <a:rPr lang="pt-BR" i="1" baseline="-25000" dirty="0"/>
              <a:t>0</a:t>
            </a:r>
            <a:r>
              <a:rPr lang="pt-BR" i="1" dirty="0"/>
              <a:t>I</a:t>
            </a:r>
            <a:r>
              <a:rPr lang="pt-BR" i="1" baseline="-25000" dirty="0"/>
              <a:t>0</a:t>
            </a:r>
          </a:p>
          <a:p>
            <a:r>
              <a:rPr lang="pt-BR" i="1" baseline="-25000" dirty="0"/>
              <a:t>         </a:t>
            </a:r>
            <a:r>
              <a:rPr lang="pt-BR" i="1" dirty="0"/>
              <a:t>+S</a:t>
            </a:r>
            <a:r>
              <a:rPr lang="pt-BR" i="1" baseline="-25000" dirty="0"/>
              <a:t>1</a:t>
            </a:r>
            <a:r>
              <a:rPr lang="pt-BR" i="1" dirty="0"/>
              <a:t>S</a:t>
            </a:r>
            <a:r>
              <a:rPr lang="pt-BR" i="1" baseline="-25000" dirty="0"/>
              <a:t>0</a:t>
            </a:r>
            <a:r>
              <a:rPr lang="pt-BR" i="1" dirty="0"/>
              <a:t>’I</a:t>
            </a:r>
            <a:r>
              <a:rPr lang="pt-BR" i="1" baseline="-25000" dirty="0"/>
              <a:t>R</a:t>
            </a:r>
            <a:r>
              <a:rPr lang="pt-BR" i="1" dirty="0"/>
              <a:t> +</a:t>
            </a:r>
            <a:r>
              <a:rPr lang="pt-BR" i="1"/>
              <a:t>S</a:t>
            </a:r>
            <a:r>
              <a:rPr lang="pt-BR" i="1" baseline="-25000"/>
              <a:t>1</a:t>
            </a:r>
            <a:r>
              <a:rPr lang="pt-BR" i="1"/>
              <a:t>S</a:t>
            </a:r>
            <a:r>
              <a:rPr lang="pt-BR" i="1" baseline="-25000"/>
              <a:t>0</a:t>
            </a:r>
            <a:r>
              <a:rPr lang="pt-BR" i="1"/>
              <a:t> Q</a:t>
            </a:r>
            <a:r>
              <a:rPr lang="pt-BR" i="1" baseline="-25000"/>
              <a:t>1</a:t>
            </a:r>
          </a:p>
          <a:p>
            <a:endParaRPr lang="pt-BR" baseline="-25000" dirty="0"/>
          </a:p>
          <a:p>
            <a:r>
              <a:rPr lang="en-US" b="1" i="1" dirty="0"/>
              <a:t>D</a:t>
            </a:r>
            <a:r>
              <a:rPr lang="en-US" b="1" i="1" baseline="-25000" dirty="0"/>
              <a:t>i</a:t>
            </a:r>
            <a:r>
              <a:rPr lang="en-US" i="1" dirty="0"/>
              <a:t>=S</a:t>
            </a:r>
            <a:r>
              <a:rPr lang="en-US" i="1" baseline="-25000" dirty="0"/>
              <a:t>1</a:t>
            </a:r>
            <a:r>
              <a:rPr lang="en-US" i="1" dirty="0"/>
              <a:t>’S</a:t>
            </a:r>
            <a:r>
              <a:rPr lang="en-US" i="1" baseline="-25000" dirty="0"/>
              <a:t>0</a:t>
            </a:r>
            <a:r>
              <a:rPr lang="en-US" i="1" dirty="0"/>
              <a:t>’</a:t>
            </a:r>
            <a:r>
              <a:rPr lang="en-US" b="1" i="1" dirty="0"/>
              <a:t>Q</a:t>
            </a:r>
            <a:r>
              <a:rPr lang="en-US" b="1" i="1" baseline="-25000" dirty="0"/>
              <a:t>i</a:t>
            </a:r>
            <a:r>
              <a:rPr lang="en-US" i="1" dirty="0"/>
              <a:t>+ </a:t>
            </a: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’S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 b="1" i="1"/>
              <a:t>I</a:t>
            </a:r>
            <a:r>
              <a:rPr lang="en-US" b="1" i="1" baseline="-25000"/>
              <a:t>i</a:t>
            </a:r>
          </a:p>
          <a:p>
            <a:r>
              <a:rPr lang="en-US" i="1" baseline="-25000"/>
              <a:t>         </a:t>
            </a:r>
            <a:r>
              <a:rPr lang="en-US" i="1"/>
              <a:t>+S</a:t>
            </a:r>
            <a:r>
              <a:rPr lang="en-US" i="1" baseline="-25000"/>
              <a:t>1</a:t>
            </a:r>
            <a:r>
              <a:rPr lang="en-US" i="1"/>
              <a:t>S</a:t>
            </a:r>
            <a:r>
              <a:rPr lang="en-US" i="1" baseline="-25000"/>
              <a:t>0</a:t>
            </a:r>
            <a:r>
              <a:rPr lang="en-US" i="1"/>
              <a:t>’</a:t>
            </a:r>
            <a:r>
              <a:rPr lang="en-US" b="1" i="1"/>
              <a:t>Q</a:t>
            </a:r>
            <a:r>
              <a:rPr lang="en-US" b="1" i="1" baseline="-25000"/>
              <a:t>i-1</a:t>
            </a:r>
            <a:r>
              <a:rPr lang="en-US" i="1"/>
              <a:t> +S</a:t>
            </a:r>
            <a:r>
              <a:rPr lang="en-US" i="1" baseline="-25000"/>
              <a:t>1</a:t>
            </a:r>
            <a:r>
              <a:rPr lang="en-US" i="1"/>
              <a:t>S</a:t>
            </a:r>
            <a:r>
              <a:rPr lang="en-US" i="1" baseline="-25000"/>
              <a:t>0</a:t>
            </a:r>
            <a:r>
              <a:rPr lang="en-US" b="1" i="1"/>
              <a:t>Q</a:t>
            </a:r>
            <a:r>
              <a:rPr lang="en-US" b="1" i="1" baseline="-25000"/>
              <a:t>i+1</a:t>
            </a:r>
          </a:p>
          <a:p>
            <a:r>
              <a:rPr lang="en-US"/>
              <a:t>                       (1 ≤ i ≤ 2)</a:t>
            </a:r>
          </a:p>
          <a:p>
            <a:endParaRPr lang="en-US" dirty="0"/>
          </a:p>
          <a:p>
            <a:r>
              <a:rPr lang="en-US" i="1" dirty="0"/>
              <a:t>D</a:t>
            </a:r>
            <a:r>
              <a:rPr lang="en-US" i="1" baseline="-25000" dirty="0"/>
              <a:t>3</a:t>
            </a:r>
            <a:r>
              <a:rPr lang="en-US" i="1" dirty="0"/>
              <a:t>=S</a:t>
            </a:r>
            <a:r>
              <a:rPr lang="en-US" i="1" baseline="-25000" dirty="0"/>
              <a:t>1</a:t>
            </a:r>
            <a:r>
              <a:rPr lang="en-US" i="1" dirty="0"/>
              <a:t>’S</a:t>
            </a:r>
            <a:r>
              <a:rPr lang="en-US" i="1" baseline="-25000" dirty="0"/>
              <a:t>0</a:t>
            </a:r>
            <a:r>
              <a:rPr lang="en-US" i="1" dirty="0"/>
              <a:t>’Q</a:t>
            </a:r>
            <a:r>
              <a:rPr lang="en-US" i="1" baseline="-25000" dirty="0"/>
              <a:t>3</a:t>
            </a:r>
            <a:r>
              <a:rPr lang="en-US" i="1" dirty="0"/>
              <a:t>+ S</a:t>
            </a:r>
            <a:r>
              <a:rPr lang="en-US" i="1" baseline="-25000" dirty="0"/>
              <a:t>1</a:t>
            </a:r>
            <a:r>
              <a:rPr lang="en-US" i="1" dirty="0"/>
              <a:t>’S</a:t>
            </a:r>
            <a:r>
              <a:rPr lang="en-US" i="1" baseline="-25000" dirty="0"/>
              <a:t>0</a:t>
            </a:r>
            <a:r>
              <a:rPr lang="en-US" i="1" dirty="0"/>
              <a:t>I</a:t>
            </a:r>
            <a:r>
              <a:rPr lang="en-US" i="1" baseline="-25000" dirty="0"/>
              <a:t>3</a:t>
            </a:r>
          </a:p>
          <a:p>
            <a:r>
              <a:rPr lang="en-US" i="1" baseline="-25000" dirty="0"/>
              <a:t>         </a:t>
            </a:r>
            <a:r>
              <a:rPr lang="en-US" i="1" dirty="0"/>
              <a:t>+S</a:t>
            </a:r>
            <a:r>
              <a:rPr lang="en-US" i="1" baseline="-25000" dirty="0"/>
              <a:t>1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’Q</a:t>
            </a:r>
            <a:r>
              <a:rPr lang="en-US" i="1" baseline="-25000" dirty="0"/>
              <a:t>2</a:t>
            </a:r>
            <a:r>
              <a:rPr lang="en-US" i="1" dirty="0"/>
              <a:t> +S</a:t>
            </a:r>
            <a:r>
              <a:rPr lang="en-US" i="1" baseline="-25000" dirty="0"/>
              <a:t>1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I</a:t>
            </a:r>
            <a:r>
              <a:rPr lang="en-US" i="1" baseline="-25000" dirty="0"/>
              <a:t>L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04775" y="2743199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6477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Register </a:t>
            </a:r>
            <a:r>
              <a:rPr lang="en-US" dirty="0"/>
              <a:t>schematic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8100" y="2750735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38760" y="3200400"/>
            <a:ext cx="1943523" cy="958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2283" y="2983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4-to-1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DC8D3-7056-4C2E-8AE1-2607CF553758}"/>
              </a:ext>
            </a:extLst>
          </p:cNvPr>
          <p:cNvSpPr/>
          <p:nvPr/>
        </p:nvSpPr>
        <p:spPr>
          <a:xfrm>
            <a:off x="-1" y="3081753"/>
            <a:ext cx="9144002" cy="3757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4-bit binary counter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0776" cy="609600"/>
          </a:xfrm>
        </p:spPr>
        <p:txBody>
          <a:bodyPr/>
          <a:lstStyle/>
          <a:p>
            <a:r>
              <a:rPr lang="en-US" b="1"/>
              <a:t> </a:t>
            </a:r>
            <a:r>
              <a:rPr lang="en-US"/>
              <a:t>Counters </a:t>
            </a:r>
            <a:r>
              <a:rPr lang="en-US" dirty="0"/>
              <a:t>increment (decrement) their content when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1398"/>
            <a:ext cx="2189163" cy="12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62213"/>
            <a:ext cx="2743200" cy="9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484590"/>
            <a:ext cx="2362200" cy="127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30843" y="5791200"/>
            <a:ext cx="15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D</a:t>
            </a:r>
            <a:r>
              <a:rPr lang="en-US" b="1" i="1" baseline="-25000"/>
              <a:t>i </a:t>
            </a:r>
            <a:r>
              <a:rPr lang="en-US" b="1" i="1"/>
              <a:t>=  Q</a:t>
            </a:r>
            <a:r>
              <a:rPr lang="en-US" b="1" i="1" baseline="-25000"/>
              <a:t>i</a:t>
            </a:r>
            <a:r>
              <a:rPr lang="en-US"/>
              <a:t>⊕</a:t>
            </a:r>
            <a:r>
              <a:rPr lang="en-US" b="1" i="1"/>
              <a:t>C</a:t>
            </a:r>
            <a:r>
              <a:rPr lang="en-US" b="1" i="1" baseline="-25000"/>
              <a:t>i</a:t>
            </a:r>
            <a:r>
              <a:rPr lang="en-US" b="1" i="1"/>
              <a:t> </a:t>
            </a:r>
            <a:endParaRPr lang="en-US" b="1" i="1" dirty="0"/>
          </a:p>
          <a:p>
            <a:r>
              <a:rPr lang="en-US" b="1" i="1"/>
              <a:t>C</a:t>
            </a:r>
            <a:r>
              <a:rPr lang="en-US" b="1" i="1" baseline="-25000"/>
              <a:t>i+1 </a:t>
            </a:r>
            <a:r>
              <a:rPr lang="en-US" b="1" i="1"/>
              <a:t>= </a:t>
            </a:r>
            <a:r>
              <a:rPr lang="en-US" b="1" i="1" dirty="0" err="1"/>
              <a:t>Q</a:t>
            </a:r>
            <a:r>
              <a:rPr lang="en-US" b="1" i="1" baseline="-25000" dirty="0" err="1"/>
              <a:t>i</a:t>
            </a:r>
            <a:r>
              <a:rPr lang="en-US" b="1" i="1" dirty="0" err="1"/>
              <a:t>C</a:t>
            </a:r>
            <a:r>
              <a:rPr lang="en-US" b="1" i="1" baseline="-25000" dirty="0" err="1"/>
              <a:t>i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89706" y="2771027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649208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counter</a:t>
            </a:r>
            <a:r>
              <a:rPr lang="en-US" b="1"/>
              <a:t> </a:t>
            </a:r>
            <a:r>
              <a:rPr lang="en-US" dirty="0"/>
              <a:t>schematic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4187" y="2656137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2396" y="2751313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HA truth table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064"/>
            <a:ext cx="7012056" cy="315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762" y="459927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Up- or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Down-counter???</a:t>
            </a:r>
          </a:p>
        </p:txBody>
      </p:sp>
    </p:spTree>
    <p:extLst>
      <p:ext uri="{BB962C8B-B14F-4D97-AF65-F5344CB8AC3E}">
        <p14:creationId xmlns:p14="http://schemas.microsoft.com/office/powerpoint/2010/main" val="3923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6659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4-bit up/down binary counter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2209800" cy="105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45234"/>
            <a:ext cx="2207056" cy="9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53" y="609600"/>
            <a:ext cx="1967190" cy="184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825" y="2399643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 symbol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6603" y="2319971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Operation table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673" y="2489248"/>
            <a:ext cx="184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HAS truth table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" y="2971800"/>
            <a:ext cx="767256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800" y="64920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Logic </a:t>
            </a:r>
            <a:r>
              <a:rPr lang="en-US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66914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2589</TotalTime>
  <Words>2260</Words>
  <Application>Microsoft Office PowerPoint</Application>
  <PresentationFormat>On-screen Show (4:3)</PresentationFormat>
  <Paragraphs>388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Clarity</vt:lpstr>
      <vt:lpstr>Chapter 2:</vt:lpstr>
      <vt:lpstr>Storage components </vt:lpstr>
      <vt:lpstr>Registers </vt:lpstr>
      <vt:lpstr>Registers with asynchronous set and reset </vt:lpstr>
      <vt:lpstr>Register with parallel load </vt:lpstr>
      <vt:lpstr>Serial-in, parallel-out Shift register (shift-right)</vt:lpstr>
      <vt:lpstr>Shift register with parallel load (SRwPL)</vt:lpstr>
      <vt:lpstr>4-bit binary counter </vt:lpstr>
      <vt:lpstr>4-bit up/down binary counter </vt:lpstr>
      <vt:lpstr>4-bit up/down binary counter with parallel load </vt:lpstr>
      <vt:lpstr>BCD counters </vt:lpstr>
      <vt:lpstr>Asynchronous counters </vt:lpstr>
      <vt:lpstr>4-bit asynchronous up counter </vt:lpstr>
      <vt:lpstr>4-bit asynchronous up counter </vt:lpstr>
      <vt:lpstr>Propagation Delay in Ripple Counters</vt:lpstr>
      <vt:lpstr>Propagation Delay in Ripple Counters</vt:lpstr>
      <vt:lpstr>8-bit mixed-mode up counter</vt:lpstr>
      <vt:lpstr>8-bit mixed-mode up counter (cont.)</vt:lpstr>
      <vt:lpstr>Register-file</vt:lpstr>
      <vt:lpstr>Register-file with 1 write port and 2 read ports</vt:lpstr>
      <vt:lpstr>Random Access Memory (RAM) </vt:lpstr>
      <vt:lpstr>RAM organization </vt:lpstr>
      <vt:lpstr>RAM timing </vt:lpstr>
      <vt:lpstr>16K x 32 RAM design with 16K x 8 RAMs (to obtain wider bit widths) </vt:lpstr>
      <vt:lpstr>64K x 8 RAM design with 16K x 8 RAMs (to obtain a larger memory)</vt:lpstr>
      <vt:lpstr>Push-down stack principle </vt:lpstr>
      <vt:lpstr>4-Word push-down stack</vt:lpstr>
      <vt:lpstr>Push-down stack implemented with a 1K RAM </vt:lpstr>
      <vt:lpstr>FIFO queue principles </vt:lpstr>
      <vt:lpstr>4-word FIFO queue</vt:lpstr>
      <vt:lpstr>FIFO queue implemented with a 1K RAM</vt:lpstr>
      <vt:lpstr>Bài tập – Thanh ghi</vt:lpstr>
      <vt:lpstr>Bài tập – Thanh ghi &amp; Thanh Ghi dịch</vt:lpstr>
      <vt:lpstr>Bài tập – Bộ Đếm</vt:lpstr>
      <vt:lpstr>Bài tập –Bộ Đếm</vt:lpstr>
      <vt:lpstr>Bài tập – Thiết kế bộ nhớ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NGUYEN</dc:creator>
  <cp:lastModifiedBy>Lâm Đức Khải</cp:lastModifiedBy>
  <cp:revision>278</cp:revision>
  <dcterms:created xsi:type="dcterms:W3CDTF">2006-08-16T00:00:00Z</dcterms:created>
  <dcterms:modified xsi:type="dcterms:W3CDTF">2020-04-28T06:14:00Z</dcterms:modified>
</cp:coreProperties>
</file>