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11" r:id="rId2"/>
    <p:sldId id="317" r:id="rId3"/>
    <p:sldId id="285" r:id="rId4"/>
    <p:sldId id="286" r:id="rId5"/>
    <p:sldId id="287" r:id="rId6"/>
    <p:sldId id="318" r:id="rId7"/>
    <p:sldId id="288" r:id="rId8"/>
    <p:sldId id="289" r:id="rId9"/>
    <p:sldId id="307" r:id="rId10"/>
    <p:sldId id="308" r:id="rId11"/>
    <p:sldId id="310" r:id="rId12"/>
    <p:sldId id="309" r:id="rId13"/>
    <p:sldId id="294" r:id="rId14"/>
    <p:sldId id="295" r:id="rId15"/>
    <p:sldId id="296" r:id="rId16"/>
    <p:sldId id="315" r:id="rId17"/>
    <p:sldId id="316" r:id="rId18"/>
    <p:sldId id="297" r:id="rId19"/>
    <p:sldId id="298" r:id="rId20"/>
    <p:sldId id="314" r:id="rId21"/>
    <p:sldId id="312" r:id="rId22"/>
    <p:sldId id="31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FC1BB6-C277-4D53-894A-DF7C705EA39F}" v="7" dt="2020-05-05T08:54:38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0" autoAdjust="0"/>
    <p:restoredTop sz="71385" autoAdjust="0"/>
  </p:normalViewPr>
  <p:slideViewPr>
    <p:cSldViewPr>
      <p:cViewPr varScale="1">
        <p:scale>
          <a:sx n="55" d="100"/>
          <a:sy n="55" d="100"/>
        </p:scale>
        <p:origin x="17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âm Đức Khải" userId="20bc2f9c-cb6d-4b5e-856a-a227dfa993ec" providerId="ADAL" clId="{5DFC1BB6-C277-4D53-894A-DF7C705EA39F}"/>
    <pc:docChg chg="undo custSel addSld delSld modSld">
      <pc:chgData name="Lâm Đức Khải" userId="20bc2f9c-cb6d-4b5e-856a-a227dfa993ec" providerId="ADAL" clId="{5DFC1BB6-C277-4D53-894A-DF7C705EA39F}" dt="2020-05-06T07:09:08.143" v="20" actId="478"/>
      <pc:docMkLst>
        <pc:docMk/>
      </pc:docMkLst>
      <pc:sldChg chg="addSp delSp">
        <pc:chgData name="Lâm Đức Khải" userId="20bc2f9c-cb6d-4b5e-856a-a227dfa993ec" providerId="ADAL" clId="{5DFC1BB6-C277-4D53-894A-DF7C705EA39F}" dt="2020-05-06T07:08:35.198" v="13" actId="478"/>
        <pc:sldMkLst>
          <pc:docMk/>
          <pc:sldMk cId="974184403" sldId="285"/>
        </pc:sldMkLst>
        <pc:inkChg chg="add del">
          <ac:chgData name="Lâm Đức Khải" userId="20bc2f9c-cb6d-4b5e-856a-a227dfa993ec" providerId="ADAL" clId="{5DFC1BB6-C277-4D53-894A-DF7C705EA39F}" dt="2020-05-06T07:08:35.198" v="13" actId="478"/>
          <ac:inkMkLst>
            <pc:docMk/>
            <pc:sldMk cId="974184403" sldId="285"/>
            <ac:inkMk id="7" creationId="{CD53D7F2-8966-4490-A8A9-CC50FFB9CBBB}"/>
          </ac:inkMkLst>
        </pc:inkChg>
      </pc:sldChg>
      <pc:sldChg chg="addSp delSp">
        <pc:chgData name="Lâm Đức Khải" userId="20bc2f9c-cb6d-4b5e-856a-a227dfa993ec" providerId="ADAL" clId="{5DFC1BB6-C277-4D53-894A-DF7C705EA39F}" dt="2020-05-06T07:08:40.666" v="14" actId="478"/>
        <pc:sldMkLst>
          <pc:docMk/>
          <pc:sldMk cId="2069183011" sldId="287"/>
        </pc:sldMkLst>
        <pc:inkChg chg="add del">
          <ac:chgData name="Lâm Đức Khải" userId="20bc2f9c-cb6d-4b5e-856a-a227dfa993ec" providerId="ADAL" clId="{5DFC1BB6-C277-4D53-894A-DF7C705EA39F}" dt="2020-05-06T07:08:40.666" v="14" actId="478"/>
          <ac:inkMkLst>
            <pc:docMk/>
            <pc:sldMk cId="2069183011" sldId="287"/>
            <ac:inkMk id="5" creationId="{3E24B781-C372-4F55-91EC-92254C40EF6B}"/>
          </ac:inkMkLst>
        </pc:inkChg>
      </pc:sldChg>
      <pc:sldChg chg="addSp delSp modSp">
        <pc:chgData name="Lâm Đức Khải" userId="20bc2f9c-cb6d-4b5e-856a-a227dfa993ec" providerId="ADAL" clId="{5DFC1BB6-C277-4D53-894A-DF7C705EA39F}" dt="2020-05-06T07:08:50.254" v="16" actId="478"/>
        <pc:sldMkLst>
          <pc:docMk/>
          <pc:sldMk cId="363833419" sldId="288"/>
        </pc:sldMkLst>
        <pc:picChg chg="mod">
          <ac:chgData name="Lâm Đức Khải" userId="20bc2f9c-cb6d-4b5e-856a-a227dfa993ec" providerId="ADAL" clId="{5DFC1BB6-C277-4D53-894A-DF7C705EA39F}" dt="2020-05-05T08:54:38.605" v="10" actId="1036"/>
          <ac:picMkLst>
            <pc:docMk/>
            <pc:sldMk cId="363833419" sldId="288"/>
            <ac:picMk id="5" creationId="{00000000-0000-0000-0000-000000000000}"/>
          </ac:picMkLst>
        </pc:picChg>
        <pc:inkChg chg="add del">
          <ac:chgData name="Lâm Đức Khải" userId="20bc2f9c-cb6d-4b5e-856a-a227dfa993ec" providerId="ADAL" clId="{5DFC1BB6-C277-4D53-894A-DF7C705EA39F}" dt="2020-05-06T07:08:50.254" v="16" actId="478"/>
          <ac:inkMkLst>
            <pc:docMk/>
            <pc:sldMk cId="363833419" sldId="288"/>
            <ac:inkMk id="3" creationId="{9F368153-4E3C-4E31-9F2C-E08C5A69C295}"/>
          </ac:inkMkLst>
        </pc:inkChg>
      </pc:sldChg>
      <pc:sldChg chg="addSp">
        <pc:chgData name="Lâm Đức Khải" userId="20bc2f9c-cb6d-4b5e-856a-a227dfa993ec" providerId="ADAL" clId="{5DFC1BB6-C277-4D53-894A-DF7C705EA39F}" dt="2020-05-05T08:54:10.085" v="7"/>
        <pc:sldMkLst>
          <pc:docMk/>
          <pc:sldMk cId="3612399329" sldId="289"/>
        </pc:sldMkLst>
        <pc:inkChg chg="add">
          <ac:chgData name="Lâm Đức Khải" userId="20bc2f9c-cb6d-4b5e-856a-a227dfa993ec" providerId="ADAL" clId="{5DFC1BB6-C277-4D53-894A-DF7C705EA39F}" dt="2020-05-05T08:54:10.085" v="7"/>
          <ac:inkMkLst>
            <pc:docMk/>
            <pc:sldMk cId="3612399329" sldId="289"/>
            <ac:inkMk id="7" creationId="{2C4B569C-2CA4-4522-9E45-47F708A394A1}"/>
          </ac:inkMkLst>
        </pc:inkChg>
      </pc:sldChg>
      <pc:sldChg chg="addSp delSp">
        <pc:chgData name="Lâm Đức Khải" userId="20bc2f9c-cb6d-4b5e-856a-a227dfa993ec" providerId="ADAL" clId="{5DFC1BB6-C277-4D53-894A-DF7C705EA39F}" dt="2020-05-06T07:08:56.157" v="17" actId="478"/>
        <pc:sldMkLst>
          <pc:docMk/>
          <pc:sldMk cId="850976734" sldId="307"/>
        </pc:sldMkLst>
        <pc:inkChg chg="add del">
          <ac:chgData name="Lâm Đức Khải" userId="20bc2f9c-cb6d-4b5e-856a-a227dfa993ec" providerId="ADAL" clId="{5DFC1BB6-C277-4D53-894A-DF7C705EA39F}" dt="2020-05-06T07:08:56.157" v="17" actId="478"/>
          <ac:inkMkLst>
            <pc:docMk/>
            <pc:sldMk cId="850976734" sldId="307"/>
            <ac:inkMk id="3" creationId="{E931E21E-CA8C-4BD4-8CD5-C314CE89DCB5}"/>
          </ac:inkMkLst>
        </pc:inkChg>
      </pc:sldChg>
      <pc:sldChg chg="addSp delSp">
        <pc:chgData name="Lâm Đức Khải" userId="20bc2f9c-cb6d-4b5e-856a-a227dfa993ec" providerId="ADAL" clId="{5DFC1BB6-C277-4D53-894A-DF7C705EA39F}" dt="2020-05-06T07:09:00.180" v="18" actId="478"/>
        <pc:sldMkLst>
          <pc:docMk/>
          <pc:sldMk cId="2561877272" sldId="308"/>
        </pc:sldMkLst>
        <pc:inkChg chg="add del">
          <ac:chgData name="Lâm Đức Khải" userId="20bc2f9c-cb6d-4b5e-856a-a227dfa993ec" providerId="ADAL" clId="{5DFC1BB6-C277-4D53-894A-DF7C705EA39F}" dt="2020-05-06T07:09:00.180" v="18" actId="478"/>
          <ac:inkMkLst>
            <pc:docMk/>
            <pc:sldMk cId="2561877272" sldId="308"/>
            <ac:inkMk id="5" creationId="{D295A605-711E-4752-B88F-348C0256A8BB}"/>
          </ac:inkMkLst>
        </pc:inkChg>
      </pc:sldChg>
      <pc:sldChg chg="addSp delSp">
        <pc:chgData name="Lâm Đức Khải" userId="20bc2f9c-cb6d-4b5e-856a-a227dfa993ec" providerId="ADAL" clId="{5DFC1BB6-C277-4D53-894A-DF7C705EA39F}" dt="2020-05-06T07:09:08.143" v="20" actId="478"/>
        <pc:sldMkLst>
          <pc:docMk/>
          <pc:sldMk cId="2416320654" sldId="309"/>
        </pc:sldMkLst>
        <pc:inkChg chg="add del">
          <ac:chgData name="Lâm Đức Khải" userId="20bc2f9c-cb6d-4b5e-856a-a227dfa993ec" providerId="ADAL" clId="{5DFC1BB6-C277-4D53-894A-DF7C705EA39F}" dt="2020-05-06T07:09:08.143" v="20" actId="478"/>
          <ac:inkMkLst>
            <pc:docMk/>
            <pc:sldMk cId="2416320654" sldId="309"/>
            <ac:inkMk id="5" creationId="{588814FC-E7B2-41ED-BA84-B0188BE83B2B}"/>
          </ac:inkMkLst>
        </pc:inkChg>
      </pc:sldChg>
      <pc:sldChg chg="addSp delSp">
        <pc:chgData name="Lâm Đức Khải" userId="20bc2f9c-cb6d-4b5e-856a-a227dfa993ec" providerId="ADAL" clId="{5DFC1BB6-C277-4D53-894A-DF7C705EA39F}" dt="2020-05-06T07:09:04.471" v="19" actId="478"/>
        <pc:sldMkLst>
          <pc:docMk/>
          <pc:sldMk cId="127345338" sldId="310"/>
        </pc:sldMkLst>
        <pc:inkChg chg="add del">
          <ac:chgData name="Lâm Đức Khải" userId="20bc2f9c-cb6d-4b5e-856a-a227dfa993ec" providerId="ADAL" clId="{5DFC1BB6-C277-4D53-894A-DF7C705EA39F}" dt="2020-05-06T07:09:04.471" v="19" actId="478"/>
          <ac:inkMkLst>
            <pc:docMk/>
            <pc:sldMk cId="127345338" sldId="310"/>
            <ac:inkMk id="3" creationId="{1AF654EC-167B-49DF-B7DF-BC9C48CCA543}"/>
          </ac:inkMkLst>
        </pc:inkChg>
      </pc:sldChg>
      <pc:sldChg chg="addSp delSp">
        <pc:chgData name="Lâm Đức Khải" userId="20bc2f9c-cb6d-4b5e-856a-a227dfa993ec" providerId="ADAL" clId="{5DFC1BB6-C277-4D53-894A-DF7C705EA39F}" dt="2020-05-06T07:08:24.934" v="11" actId="478"/>
        <pc:sldMkLst>
          <pc:docMk/>
          <pc:sldMk cId="1967149590" sldId="311"/>
        </pc:sldMkLst>
        <pc:inkChg chg="add del">
          <ac:chgData name="Lâm Đức Khải" userId="20bc2f9c-cb6d-4b5e-856a-a227dfa993ec" providerId="ADAL" clId="{5DFC1BB6-C277-4D53-894A-DF7C705EA39F}" dt="2020-05-06T07:08:24.934" v="11" actId="478"/>
          <ac:inkMkLst>
            <pc:docMk/>
            <pc:sldMk cId="1967149590" sldId="311"/>
            <ac:inkMk id="3" creationId="{02AD234E-AB89-4F6A-9DD3-3761E3619968}"/>
          </ac:inkMkLst>
        </pc:inkChg>
      </pc:sldChg>
      <pc:sldChg chg="addSp delSp">
        <pc:chgData name="Lâm Đức Khải" userId="20bc2f9c-cb6d-4b5e-856a-a227dfa993ec" providerId="ADAL" clId="{5DFC1BB6-C277-4D53-894A-DF7C705EA39F}" dt="2020-05-06T07:08:30.561" v="12" actId="478"/>
        <pc:sldMkLst>
          <pc:docMk/>
          <pc:sldMk cId="2324488169" sldId="317"/>
        </pc:sldMkLst>
        <pc:inkChg chg="add del">
          <ac:chgData name="Lâm Đức Khải" userId="20bc2f9c-cb6d-4b5e-856a-a227dfa993ec" providerId="ADAL" clId="{5DFC1BB6-C277-4D53-894A-DF7C705EA39F}" dt="2020-05-06T07:08:30.561" v="12" actId="478"/>
          <ac:inkMkLst>
            <pc:docMk/>
            <pc:sldMk cId="2324488169" sldId="317"/>
            <ac:inkMk id="5" creationId="{1FC59619-4252-4CE2-A2A6-CE58DDB724FC}"/>
          </ac:inkMkLst>
        </pc:inkChg>
      </pc:sldChg>
      <pc:sldChg chg="addSp delSp">
        <pc:chgData name="Lâm Đức Khải" userId="20bc2f9c-cb6d-4b5e-856a-a227dfa993ec" providerId="ADAL" clId="{5DFC1BB6-C277-4D53-894A-DF7C705EA39F}" dt="2020-05-06T07:08:45.690" v="15" actId="478"/>
        <pc:sldMkLst>
          <pc:docMk/>
          <pc:sldMk cId="2895902748" sldId="318"/>
        </pc:sldMkLst>
        <pc:inkChg chg="add del">
          <ac:chgData name="Lâm Đức Khải" userId="20bc2f9c-cb6d-4b5e-856a-a227dfa993ec" providerId="ADAL" clId="{5DFC1BB6-C277-4D53-894A-DF7C705EA39F}" dt="2020-05-06T07:08:45.690" v="15" actId="478"/>
          <ac:inkMkLst>
            <pc:docMk/>
            <pc:sldMk cId="2895902748" sldId="318"/>
            <ac:inkMk id="3" creationId="{BED8EC79-6C7D-4486-9794-E856363BFF7E}"/>
          </ac:inkMkLst>
        </pc:inkChg>
      </pc:sldChg>
      <pc:sldChg chg="modSp add del">
        <pc:chgData name="Lâm Đức Khải" userId="20bc2f9c-cb6d-4b5e-856a-a227dfa993ec" providerId="ADAL" clId="{5DFC1BB6-C277-4D53-894A-DF7C705EA39F}" dt="2020-05-05T06:18:46.110" v="2" actId="2696"/>
        <pc:sldMkLst>
          <pc:docMk/>
          <pc:sldMk cId="566182549" sldId="319"/>
        </pc:sldMkLst>
        <pc:spChg chg="mod">
          <ac:chgData name="Lâm Đức Khải" userId="20bc2f9c-cb6d-4b5e-856a-a227dfa993ec" providerId="ADAL" clId="{5DFC1BB6-C277-4D53-894A-DF7C705EA39F}" dt="2020-05-05T06:18:41.621" v="1" actId="27636"/>
          <ac:spMkLst>
            <pc:docMk/>
            <pc:sldMk cId="566182549" sldId="319"/>
            <ac:spMk id="2" creationId="{1CB7962E-D3AC-4044-B749-03A49DE8D049}"/>
          </ac:spMkLst>
        </pc:spChg>
      </pc:sldChg>
      <pc:sldChg chg="modSp add del">
        <pc:chgData name="Lâm Đức Khải" userId="20bc2f9c-cb6d-4b5e-856a-a227dfa993ec" providerId="ADAL" clId="{5DFC1BB6-C277-4D53-894A-DF7C705EA39F}" dt="2020-05-05T06:18:53.179" v="6"/>
        <pc:sldMkLst>
          <pc:docMk/>
          <pc:sldMk cId="2184481368" sldId="319"/>
        </pc:sldMkLst>
        <pc:spChg chg="mod">
          <ac:chgData name="Lâm Đức Khải" userId="20bc2f9c-cb6d-4b5e-856a-a227dfa993ec" providerId="ADAL" clId="{5DFC1BB6-C277-4D53-894A-DF7C705EA39F}" dt="2020-05-05T06:18:53.179" v="6"/>
          <ac:spMkLst>
            <pc:docMk/>
            <pc:sldMk cId="2184481368" sldId="319"/>
            <ac:spMk id="2" creationId="{41E3A916-68DB-4C2F-BB42-036A1F07B600}"/>
          </ac:spMkLst>
        </pc:spChg>
      </pc:sldChg>
    </pc:docChg>
  </pc:docChgLst>
  <pc:docChgLst>
    <pc:chgData name="Lâm Đức Khải" userId="20bc2f9c-cb6d-4b5e-856a-a227dfa993ec" providerId="ADAL" clId="{2A16C93D-8F81-4C6C-83E8-A7CFA3622947}"/>
    <pc:docChg chg="modSld">
      <pc:chgData name="Lâm Đức Khải" userId="20bc2f9c-cb6d-4b5e-856a-a227dfa993ec" providerId="ADAL" clId="{2A16C93D-8F81-4C6C-83E8-A7CFA3622947}" dt="2019-04-26T05:28:11.008" v="0"/>
      <pc:docMkLst>
        <pc:docMk/>
      </pc:docMkLst>
      <pc:sldChg chg="modTransition">
        <pc:chgData name="Lâm Đức Khải" userId="20bc2f9c-cb6d-4b5e-856a-a227dfa993ec" providerId="ADAL" clId="{2A16C93D-8F81-4C6C-83E8-A7CFA3622947}" dt="2019-04-26T05:28:11.008" v="0"/>
        <pc:sldMkLst>
          <pc:docMk/>
          <pc:sldMk cId="1881382624" sldId="286"/>
        </pc:sldMkLst>
      </pc:sldChg>
    </pc:docChg>
  </pc:docChgLst>
  <pc:docChgLst>
    <pc:chgData name="Lâm Đức Khải" userId="20bc2f9c-cb6d-4b5e-856a-a227dfa993ec" providerId="ADAL" clId="{E0C4F23B-9D0C-46F1-8FEA-CC8C6FA7636A}"/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5T08:43:05.9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20341 8377 16 0,'-42'-20'7'0,"-2"2"0"0,-6 0-2 16,-4 2 0-1,-6 0-2-15,-3 4-1 16,-5 4-1-16,-3 2 1 16,-4 5-2-16,0 3-1 15,-3 2 0-15,-1 4 0 0,-2 4 1 16,0 1-1-16,2 3 1 15,0-1 0-15,-1 2 1 16,1-2 1-16,2-1 1 16,0-1-1-16,0-1 0 15,4 0 0-15,4-1 0 16,0 0-1-16,3 2 0 16,7 1-2-16,-1 1 1 15,2 1 0-15,8 1-1 16,4 2 0-16,6-1-1 15,5 3-1-15,4 1-1 16,6 3 1-16,6 1 0 0,8 3-1 16,1 1 1-16,8 2 1 15,4 2 2-15,8 1-2 16,1 1 1-16,12-2 1 16,4 3 0-16,10-2 0 15,5-1 0-15,14 0 0 16,5-2 0-16,11-1 1 15,6-2 1-15,9 0-1 16,9-4 0-16,6 1-1 16,6-4 1-16,5-2-1 15,8-4 1-15,4-4-1 16,4-6 0-16,6-3-1 16,-1-4 0-16,-3-5 1 0,0-2 1 15,-8-2 2-15,-10-3 0 16,-5-2 2-16,-14 2 0 15,-7-2 1-15,-10-4 1 16,-8-2 0-16,-10-1-1 16,-9-4 1-16,-5-3 2 15,-11-4 3-15,-5-2 2 16,-12-7-1-16,-9-3-2 16,-12-4-7-16,-11-6-7 15,-12-2-8-15,-14-2-9 16,-20-8-8-16,-22 6-2 15,-26 6-2-15,-26 16 9 16</inkml:trace>
  <inkml:trace contextRef="#ctx0" brushRef="#br0" timeOffset="34807.088">17449 15447 4 0,'-11'63'2'0,"-1"0"-2"16,5-4-2-16,1-4-1 15,0-7 3-15,2-6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1CFD5-9262-498C-9D57-5CFE22657BB1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0A5E7-6553-4B91-B35C-B540233F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6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Sách</a:t>
            </a:r>
            <a:r>
              <a:rPr lang="en-US" b="1" baseline="0"/>
              <a:t> sai </a:t>
            </a:r>
            <a:r>
              <a:rPr lang="en-US" baseline="0"/>
              <a:t>tại các trạng thái s2, s3 cho cột Read address A và s2, s6, s7 tại cột Read address B (Sang) </a:t>
            </a:r>
            <a:r>
              <a:rPr lang="en-US" baseline="0">
                <a:sym typeface="Wingdings" panose="05000000000000000000" pitchFamily="2" charset="2"/>
              </a:rPr>
              <a:t> p.308</a:t>
            </a:r>
          </a:p>
          <a:p>
            <a:pPr marL="171450" indent="-171450">
              <a:buFont typeface="Wingdings"/>
              <a:buChar char="à"/>
            </a:pPr>
            <a:r>
              <a:rPr lang="en-US" baseline="0">
                <a:sym typeface="Wingdings" panose="05000000000000000000" pitchFamily="2" charset="2"/>
              </a:rPr>
              <a:t>Sửa lại so với trong sách tại các dòng màu xanh</a:t>
            </a:r>
            <a:endParaRPr lang="en-US" baseline="0"/>
          </a:p>
          <a:p>
            <a:r>
              <a:rPr lang="en-US" baseline="0"/>
              <a:t>======================================================================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63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93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 3 &amp; bus 4 </a:t>
            </a:r>
            <a:r>
              <a:rPr lang="en-US" dirty="0" err="1"/>
              <a:t>phục</a:t>
            </a:r>
            <a:r>
              <a:rPr lang="en-US" baseline="0" dirty="0"/>
              <a:t> </a:t>
            </a:r>
            <a:r>
              <a:rPr lang="en-US" baseline="0" dirty="0" err="1"/>
              <a:t>vụ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nhân</a:t>
            </a:r>
            <a:r>
              <a:rPr lang="en-US" baseline="0" dirty="0"/>
              <a:t>, chia</a:t>
            </a:r>
          </a:p>
          <a:p>
            <a:r>
              <a:rPr lang="en-US" baseline="0" dirty="0"/>
              <a:t>Bus 1 &amp; bus 2 </a:t>
            </a:r>
            <a:r>
              <a:rPr lang="en-US" baseline="0" dirty="0" err="1"/>
              <a:t>phục</a:t>
            </a:r>
            <a:r>
              <a:rPr lang="en-US" baseline="0" dirty="0"/>
              <a:t> </a:t>
            </a:r>
            <a:r>
              <a:rPr lang="en-US" baseline="0" dirty="0" err="1"/>
              <a:t>vụ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ALU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dịch</a:t>
            </a:r>
            <a:endParaRPr lang="en-US" baseline="0" dirty="0"/>
          </a:p>
          <a:p>
            <a:r>
              <a:rPr lang="en-US" baseline="0" dirty="0"/>
              <a:t>Parallel </a:t>
            </a:r>
            <a:r>
              <a:rPr lang="en-US" baseline="0" dirty="0" err="1"/>
              <a:t>phụ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97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mạch</a:t>
            </a:r>
            <a:r>
              <a:rPr lang="en-US" baseline="0" dirty="0"/>
              <a:t> </a:t>
            </a:r>
            <a:r>
              <a:rPr lang="en-US" baseline="0" dirty="0" err="1"/>
              <a:t>lật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trữ</a:t>
            </a:r>
            <a:r>
              <a:rPr lang="en-US" baseline="0" dirty="0"/>
              <a:t> </a:t>
            </a:r>
            <a:r>
              <a:rPr lang="en-US" baseline="0" dirty="0" err="1"/>
              <a:t>tạm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>
                <a:sym typeface="Wingdings" pitchFamily="2" charset="2"/>
              </a:rPr>
              <a:t> </a:t>
            </a:r>
            <a:r>
              <a:rPr lang="en-US" baseline="0" dirty="0" err="1">
                <a:sym typeface="Wingdings" pitchFamily="2" charset="2"/>
              </a:rPr>
              <a:t>giảm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hiệu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suất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nếu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nhiều</a:t>
            </a:r>
            <a:r>
              <a:rPr lang="en-US" baseline="0" dirty="0">
                <a:sym typeface="Wingdings" pitchFamily="2" charset="2"/>
              </a:rPr>
              <a:t> a </a:t>
            </a:r>
            <a:r>
              <a:rPr lang="en-US" baseline="0" dirty="0" err="1">
                <a:sym typeface="Wingdings" pitchFamily="2" charset="2"/>
              </a:rPr>
              <a:t>cùng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vào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29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unit model</a:t>
            </a:r>
          </a:p>
          <a:p>
            <a:r>
              <a:rPr lang="en-US" dirty="0"/>
              <a:t>Control unit</a:t>
            </a:r>
            <a:r>
              <a:rPr lang="en-US" baseline="0" dirty="0"/>
              <a:t> with state-register and decoder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9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unit model</a:t>
            </a:r>
          </a:p>
          <a:p>
            <a:r>
              <a:rPr lang="en-US" dirty="0"/>
              <a:t>Control unit</a:t>
            </a:r>
            <a:r>
              <a:rPr lang="en-US" baseline="0" dirty="0"/>
              <a:t> with state-register and decoder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33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unit model</a:t>
            </a:r>
          </a:p>
          <a:p>
            <a:r>
              <a:rPr lang="en-US" dirty="0"/>
              <a:t>Control unit</a:t>
            </a:r>
            <a:r>
              <a:rPr lang="en-US" baseline="0" dirty="0"/>
              <a:t> with state-register and decoder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33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Control unit</a:t>
            </a:r>
            <a:r>
              <a:rPr lang="en-US" baseline="0"/>
              <a:t> with state-register and decoder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2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word: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chân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khiển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khối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Datapath</a:t>
            </a:r>
            <a:r>
              <a:rPr lang="en-US" baseline="0" dirty="0"/>
              <a:t> qua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lệnh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thi</a:t>
            </a:r>
            <a:endParaRPr lang="en-US" baseline="0" dirty="0"/>
          </a:p>
          <a:p>
            <a:r>
              <a:rPr lang="en-US" baseline="0" dirty="0" err="1"/>
              <a:t>Chú</a:t>
            </a:r>
            <a:r>
              <a:rPr lang="en-US" baseline="0" dirty="0"/>
              <a:t> ý: 102 </a:t>
            </a:r>
            <a:r>
              <a:rPr lang="en-US" baseline="0" dirty="0" err="1"/>
              <a:t>chu</a:t>
            </a:r>
            <a:r>
              <a:rPr lang="en-US" baseline="0" dirty="0"/>
              <a:t> </a:t>
            </a:r>
            <a:r>
              <a:rPr lang="en-US" baseline="0" dirty="0" err="1"/>
              <a:t>kì</a:t>
            </a:r>
            <a:endParaRPr lang="en-US" baseline="0" dirty="0"/>
          </a:p>
          <a:p>
            <a:r>
              <a:rPr lang="en-US" baseline="0" dirty="0"/>
              <a:t>======================== ==============</a:t>
            </a:r>
          </a:p>
          <a:p>
            <a:r>
              <a:rPr lang="en-US" baseline="0" dirty="0"/>
              <a:t>Note: </a:t>
            </a:r>
            <a:r>
              <a:rPr lang="en-US" baseline="0" dirty="0" err="1"/>
              <a:t>Datapath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ko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Sum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thiếu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Counter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lưu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7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8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83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endParaRPr lang="en-US" baseline="0" dirty="0"/>
          </a:p>
          <a:p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trạng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 </a:t>
            </a:r>
            <a:r>
              <a:rPr lang="en-US" baseline="0" dirty="0" err="1"/>
              <a:t>tương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1 </a:t>
            </a:r>
            <a:r>
              <a:rPr lang="en-US" baseline="0" dirty="0" err="1"/>
              <a:t>lệnh</a:t>
            </a:r>
            <a:endParaRPr lang="en-US" baseline="0" dirty="0"/>
          </a:p>
          <a:p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giả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R0 = 0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Trong</a:t>
            </a:r>
            <a:r>
              <a:rPr lang="en-US" baseline="0" dirty="0"/>
              <a:t> state 2, </a:t>
            </a:r>
            <a:r>
              <a:rPr lang="en-US" baseline="0" dirty="0" err="1"/>
              <a:t>Đọc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thanh</a:t>
            </a:r>
            <a:r>
              <a:rPr lang="en-US" baseline="0" dirty="0"/>
              <a:t> </a:t>
            </a:r>
            <a:r>
              <a:rPr lang="en-US" baseline="0" dirty="0" err="1"/>
              <a:t>ghi</a:t>
            </a:r>
            <a:r>
              <a:rPr lang="en-US" baseline="0" dirty="0"/>
              <a:t> R0,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phép</a:t>
            </a:r>
            <a:r>
              <a:rPr lang="en-US" baseline="0" dirty="0"/>
              <a:t> </a:t>
            </a:r>
            <a:r>
              <a:rPr lang="en-US" baseline="0" dirty="0" err="1"/>
              <a:t>cộng</a:t>
            </a:r>
            <a:r>
              <a:rPr lang="en-US" baseline="0" dirty="0"/>
              <a:t>, pass qua </a:t>
            </a:r>
            <a:r>
              <a:rPr lang="en-US" baseline="0" dirty="0" err="1"/>
              <a:t>mạch</a:t>
            </a:r>
            <a:r>
              <a:rPr lang="en-US" baseline="0" dirty="0"/>
              <a:t> SHIFTER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chu </a:t>
            </a:r>
            <a:r>
              <a:rPr lang="en-US" baseline="0" dirty="0" err="1"/>
              <a:t>kỳ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0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41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Xem lại</a:t>
            </a:r>
            <a:r>
              <a:rPr lang="en-US" baseline="0"/>
              <a:t> kết quả Q2+ so với trong sách (p.308)</a:t>
            </a:r>
            <a:endParaRPr lang="en-US"/>
          </a:p>
          <a:p>
            <a:r>
              <a:rPr lang="en-US"/>
              <a:t>=========================</a:t>
            </a:r>
          </a:p>
          <a:p>
            <a:r>
              <a:rPr lang="en-US"/>
              <a:t>Xem </a:t>
            </a:r>
            <a:r>
              <a:rPr lang="en-US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lượt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err="1"/>
              <a:t>trạng</a:t>
            </a:r>
            <a:r>
              <a:rPr lang="en-US" baseline="0"/>
              <a:t> thái</a:t>
            </a:r>
          </a:p>
          <a:p>
            <a:r>
              <a:rPr lang="en-US" baseline="0"/>
              <a:t>Q2+, Q1+, Q0+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0A5E7-6553-4B91-B35C-B540233F55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6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12A0-5B08-42FE-9629-645CCC2943C5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0928-755B-4B0D-A4D9-1F18F0D02C3C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D669-1C89-43DD-994E-2D3D04E667DF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BE8F-6681-4993-B464-198922F31D50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72EF-6512-4FB6-936A-A9050ADDA382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BB59-E664-4453-9241-F9779E8B913E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A89-60F4-42E3-9906-BB0976D5115D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8D09-97A2-44D6-B7E7-B2F5DEE23E2D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A5BE-CC66-4D61-A4AD-532730244952}" type="datetime1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9CC8B-DABB-4973-8D90-168CB215AB54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C849-DCDB-40EA-8ACC-2B7FB47B884A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B32F00C-C6F3-4E8E-A5E8-EFF38A83C011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Tx/>
        <a:buSzPct val="85000"/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Tx/>
        <a:buSzPct val="75000"/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Tx/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86200"/>
            <a:ext cx="3962400" cy="936625"/>
          </a:xfrm>
        </p:spPr>
        <p:txBody>
          <a:bodyPr/>
          <a:lstStyle/>
          <a:p>
            <a:r>
              <a:rPr lang="en-US" sz="4000" b="1"/>
              <a:t>Chapter 2: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1066800"/>
            <a:ext cx="7848600" cy="1774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DIGITAL LOGIC DESIGN</a:t>
            </a:r>
            <a:br>
              <a:rPr lang="en-US" b="1"/>
            </a:br>
            <a:r>
              <a:rPr lang="en-US" sz="4000"/>
              <a:t>( </a:t>
            </a:r>
            <a:r>
              <a:rPr lang="en-US" sz="4000" b="1"/>
              <a:t>ce_118</a:t>
            </a:r>
            <a:r>
              <a:rPr lang="en-US" sz="4000"/>
              <a:t> )</a:t>
            </a:r>
            <a:endParaRPr lang="en-US" sz="40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6800" y="4800600"/>
            <a:ext cx="807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Tx/>
              <a:buSzPct val="85000"/>
              <a:buFont typeface="Wingdings" pitchFamily="2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Tx/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Tx/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i="1"/>
              <a:t>Storage Components</a:t>
            </a:r>
          </a:p>
          <a:p>
            <a:pPr algn="ctr"/>
            <a:r>
              <a:rPr lang="en-US" sz="4000" b="1" i="1"/>
              <a:t>(part_2)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714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Output logic for One’s- counter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196477"/>
            <a:ext cx="3009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IE </a:t>
            </a:r>
            <a:r>
              <a:rPr lang="en-US" b="1" i="1"/>
              <a:t>= Q’</a:t>
            </a:r>
            <a:r>
              <a:rPr lang="en-US" b="1" i="1" baseline="-25000"/>
              <a:t>2</a:t>
            </a:r>
            <a:r>
              <a:rPr lang="en-US" b="1" i="1"/>
              <a:t>Q’</a:t>
            </a:r>
            <a:r>
              <a:rPr lang="en-US" b="1" i="1" baseline="-25000"/>
              <a:t>1</a:t>
            </a:r>
            <a:r>
              <a:rPr lang="en-US" b="1" i="1"/>
              <a:t>Q</a:t>
            </a:r>
            <a:r>
              <a:rPr lang="en-US" b="1" i="1" baseline="-25000"/>
              <a:t>0</a:t>
            </a:r>
            <a:endParaRPr lang="en-US" b="1" baseline="-25000" dirty="0"/>
          </a:p>
          <a:p>
            <a:endParaRPr lang="en-US" b="1" dirty="0"/>
          </a:p>
          <a:p>
            <a:r>
              <a:rPr lang="en-US" b="1" i="1" dirty="0"/>
              <a:t>WA</a:t>
            </a:r>
            <a:r>
              <a:rPr lang="en-US" b="1" i="1" baseline="-25000" dirty="0"/>
              <a:t>2</a:t>
            </a:r>
            <a:r>
              <a:rPr lang="en-US" b="1" i="1"/>
              <a:t>= Q’</a:t>
            </a:r>
            <a:r>
              <a:rPr lang="en-US" b="1" i="1" baseline="-25000"/>
              <a:t>1</a:t>
            </a:r>
            <a:r>
              <a:rPr lang="en-US" b="1" i="1"/>
              <a:t>Q’</a:t>
            </a:r>
            <a:r>
              <a:rPr lang="en-US" b="1" i="1" baseline="-25000"/>
              <a:t>0</a:t>
            </a:r>
            <a:endParaRPr lang="en-US" b="1" dirty="0"/>
          </a:p>
          <a:p>
            <a:endParaRPr lang="en-US" b="1" dirty="0"/>
          </a:p>
          <a:p>
            <a:r>
              <a:rPr lang="en-US" b="1" i="1" dirty="0"/>
              <a:t>WA</a:t>
            </a:r>
            <a:r>
              <a:rPr lang="en-US" b="1" i="1" baseline="-25000" dirty="0"/>
              <a:t>1</a:t>
            </a:r>
            <a:r>
              <a:rPr lang="en-US" b="1" i="1"/>
              <a:t>= Q</a:t>
            </a:r>
            <a:r>
              <a:rPr lang="en-US" b="1" i="1" baseline="-25000"/>
              <a:t>2</a:t>
            </a:r>
            <a:r>
              <a:rPr lang="en-US" b="1" i="1"/>
              <a:t>Q</a:t>
            </a:r>
            <a:r>
              <a:rPr lang="en-US" b="1" i="1" baseline="-25000"/>
              <a:t>0</a:t>
            </a:r>
            <a:r>
              <a:rPr lang="en-US" b="1" i="1"/>
              <a:t>+Q</a:t>
            </a:r>
            <a:r>
              <a:rPr lang="en-US" b="1" i="1" baseline="-25000"/>
              <a:t>2</a:t>
            </a:r>
            <a:r>
              <a:rPr lang="en-US" b="1" i="1"/>
              <a:t>Q’</a:t>
            </a:r>
            <a:r>
              <a:rPr lang="en-US" b="1" i="1" baseline="-25000"/>
              <a:t>1</a:t>
            </a:r>
            <a:endParaRPr lang="en-US" b="1" dirty="0"/>
          </a:p>
          <a:p>
            <a:endParaRPr lang="en-US" b="1" dirty="0"/>
          </a:p>
          <a:p>
            <a:r>
              <a:rPr lang="en-US" b="1" i="1" dirty="0"/>
              <a:t>WA</a:t>
            </a:r>
            <a:r>
              <a:rPr lang="en-US" b="1" i="1" baseline="-25000" dirty="0"/>
              <a:t>0</a:t>
            </a:r>
            <a:r>
              <a:rPr lang="en-US" b="1" i="1"/>
              <a:t>= Q’</a:t>
            </a:r>
            <a:r>
              <a:rPr lang="en-US" b="1" i="1" baseline="-25000"/>
              <a:t>1</a:t>
            </a:r>
            <a:r>
              <a:rPr lang="en-US" b="1" i="1"/>
              <a:t>Q</a:t>
            </a:r>
            <a:r>
              <a:rPr lang="en-US" b="1" i="1" baseline="-25000"/>
              <a:t>0</a:t>
            </a:r>
            <a:r>
              <a:rPr lang="en-US" b="1" i="1"/>
              <a:t>+Q</a:t>
            </a:r>
            <a:r>
              <a:rPr lang="en-US" b="1" i="1" baseline="-25000"/>
              <a:t>1</a:t>
            </a:r>
            <a:r>
              <a:rPr lang="en-US" b="1" i="1"/>
              <a:t>Q’</a:t>
            </a:r>
            <a:r>
              <a:rPr lang="en-US" b="1" i="1" baseline="-25000"/>
              <a:t>0</a:t>
            </a:r>
            <a:endParaRPr lang="en-US" b="1" i="1" dirty="0"/>
          </a:p>
          <a:p>
            <a:endParaRPr lang="en-US" b="1" dirty="0"/>
          </a:p>
          <a:p>
            <a:r>
              <a:rPr lang="en-US" b="1" i="1" dirty="0"/>
              <a:t>WE </a:t>
            </a:r>
            <a:r>
              <a:rPr lang="en-US" b="1" i="1"/>
              <a:t>= Q</a:t>
            </a:r>
            <a:r>
              <a:rPr lang="en-US" b="1" i="1" baseline="-25000"/>
              <a:t>2</a:t>
            </a:r>
            <a:r>
              <a:rPr lang="en-US" b="1" i="1"/>
              <a:t>Q’</a:t>
            </a:r>
            <a:r>
              <a:rPr lang="en-US" b="1" i="1" baseline="-25000"/>
              <a:t>1</a:t>
            </a:r>
            <a:r>
              <a:rPr lang="en-US" b="1" i="1"/>
              <a:t>+Q’</a:t>
            </a:r>
            <a:r>
              <a:rPr lang="en-US" b="1" i="1" baseline="-25000"/>
              <a:t>2</a:t>
            </a:r>
            <a:r>
              <a:rPr lang="en-US" b="1" i="1"/>
              <a:t>Q</a:t>
            </a:r>
            <a:r>
              <a:rPr lang="en-US" b="1" i="1" baseline="-25000"/>
              <a:t>0</a:t>
            </a:r>
            <a:r>
              <a:rPr lang="en-US" b="1" i="1"/>
              <a:t>+Q</a:t>
            </a:r>
            <a:r>
              <a:rPr lang="en-US" b="1" i="1" baseline="-25000"/>
              <a:t>1</a:t>
            </a:r>
            <a:r>
              <a:rPr lang="en-US" b="1" i="1"/>
              <a:t>Q</a:t>
            </a:r>
            <a:r>
              <a:rPr lang="en-US" b="1" i="1" baseline="-25000"/>
              <a:t>0</a:t>
            </a:r>
            <a:endParaRPr lang="en-US" b="1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2514600" y="4114800"/>
            <a:ext cx="178377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CC"/>
                </a:solidFill>
              </a:rPr>
              <a:t>RAA</a:t>
            </a:r>
            <a:r>
              <a:rPr lang="en-US" b="1" i="1" baseline="-25000" dirty="0">
                <a:solidFill>
                  <a:srgbClr val="0000CC"/>
                </a:solidFill>
              </a:rPr>
              <a:t>2</a:t>
            </a:r>
            <a:r>
              <a:rPr lang="en-US" b="1" i="1" dirty="0">
                <a:solidFill>
                  <a:srgbClr val="0000CC"/>
                </a:solidFill>
              </a:rPr>
              <a:t>= 0</a:t>
            </a:r>
            <a:endParaRPr lang="en-US" b="1" dirty="0">
              <a:solidFill>
                <a:srgbClr val="0000CC"/>
              </a:solidFill>
            </a:endParaRPr>
          </a:p>
          <a:p>
            <a:endParaRPr lang="en-US" b="1" dirty="0">
              <a:solidFill>
                <a:srgbClr val="0000CC"/>
              </a:solidFill>
            </a:endParaRPr>
          </a:p>
          <a:p>
            <a:r>
              <a:rPr lang="en-US" b="1" i="1" dirty="0">
                <a:solidFill>
                  <a:srgbClr val="0000CC"/>
                </a:solidFill>
              </a:rPr>
              <a:t>RAA</a:t>
            </a:r>
            <a:r>
              <a:rPr lang="en-US" b="1" i="1" baseline="-25000" dirty="0">
                <a:solidFill>
                  <a:srgbClr val="0000CC"/>
                </a:solidFill>
              </a:rPr>
              <a:t>1</a:t>
            </a:r>
            <a:r>
              <a:rPr lang="en-US" b="1" i="1">
                <a:solidFill>
                  <a:srgbClr val="0000CC"/>
                </a:solidFill>
              </a:rPr>
              <a:t>= Q</a:t>
            </a:r>
            <a:r>
              <a:rPr lang="en-US" b="1" i="1" baseline="-25000">
                <a:solidFill>
                  <a:srgbClr val="0000CC"/>
                </a:solidFill>
              </a:rPr>
              <a:t>2</a:t>
            </a:r>
            <a:r>
              <a:rPr lang="en-US" b="1" i="1">
                <a:solidFill>
                  <a:srgbClr val="0000CC"/>
                </a:solidFill>
              </a:rPr>
              <a:t>Q</a:t>
            </a:r>
            <a:r>
              <a:rPr lang="en-US" b="1" i="1" baseline="-25000">
                <a:solidFill>
                  <a:srgbClr val="0000CC"/>
                </a:solidFill>
              </a:rPr>
              <a:t>0</a:t>
            </a:r>
            <a:endParaRPr lang="en-US" b="1" baseline="-25000" dirty="0">
              <a:solidFill>
                <a:srgbClr val="0000CC"/>
              </a:solidFill>
            </a:endParaRPr>
          </a:p>
          <a:p>
            <a:endParaRPr lang="en-US" b="1" dirty="0">
              <a:solidFill>
                <a:srgbClr val="0000CC"/>
              </a:solidFill>
            </a:endParaRPr>
          </a:p>
          <a:p>
            <a:r>
              <a:rPr lang="en-US" b="1" i="1" dirty="0">
                <a:solidFill>
                  <a:srgbClr val="0000CC"/>
                </a:solidFill>
              </a:rPr>
              <a:t>RAA</a:t>
            </a:r>
            <a:r>
              <a:rPr lang="en-US" b="1" i="1" baseline="-25000" dirty="0">
                <a:solidFill>
                  <a:srgbClr val="0000CC"/>
                </a:solidFill>
              </a:rPr>
              <a:t>0</a:t>
            </a:r>
            <a:r>
              <a:rPr lang="en-US" b="1" i="1">
                <a:solidFill>
                  <a:srgbClr val="0000CC"/>
                </a:solidFill>
              </a:rPr>
              <a:t>= Q</a:t>
            </a:r>
            <a:r>
              <a:rPr lang="en-US" b="1" i="1" baseline="-25000">
                <a:solidFill>
                  <a:srgbClr val="0000CC"/>
                </a:solidFill>
              </a:rPr>
              <a:t>2</a:t>
            </a:r>
            <a:endParaRPr lang="en-US" b="1" dirty="0">
              <a:solidFill>
                <a:srgbClr val="0000CC"/>
              </a:solidFill>
            </a:endParaRPr>
          </a:p>
          <a:p>
            <a:endParaRPr lang="en-US" b="1" dirty="0">
              <a:solidFill>
                <a:srgbClr val="0000CC"/>
              </a:solidFill>
            </a:endParaRPr>
          </a:p>
          <a:p>
            <a:r>
              <a:rPr lang="en-US" b="1" i="1" dirty="0">
                <a:solidFill>
                  <a:srgbClr val="0000CC"/>
                </a:solidFill>
              </a:rPr>
              <a:t>REA </a:t>
            </a:r>
            <a:r>
              <a:rPr lang="en-US" b="1" i="1">
                <a:solidFill>
                  <a:srgbClr val="0000CC"/>
                </a:solidFill>
              </a:rPr>
              <a:t>= Q</a:t>
            </a:r>
            <a:r>
              <a:rPr lang="en-US" b="1" i="1" baseline="-25000">
                <a:solidFill>
                  <a:srgbClr val="0000CC"/>
                </a:solidFill>
              </a:rPr>
              <a:t>2</a:t>
            </a:r>
            <a:r>
              <a:rPr lang="en-US" b="1" i="1">
                <a:solidFill>
                  <a:srgbClr val="0000CC"/>
                </a:solidFill>
              </a:rPr>
              <a:t>+Q</a:t>
            </a:r>
            <a:r>
              <a:rPr lang="en-US" b="1" i="1" baseline="-25000">
                <a:solidFill>
                  <a:srgbClr val="0000CC"/>
                </a:solidFill>
              </a:rPr>
              <a:t>1</a:t>
            </a:r>
            <a:endParaRPr lang="en-US" b="1" baseline="-25000">
              <a:solidFill>
                <a:srgbClr val="0000CC"/>
              </a:solidFill>
            </a:endParaRPr>
          </a:p>
          <a:p>
            <a:endParaRPr lang="en-US" b="1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4419600" y="4114800"/>
            <a:ext cx="21336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CC"/>
                </a:solidFill>
              </a:rPr>
              <a:t>RAB</a:t>
            </a:r>
            <a:r>
              <a:rPr lang="en-US" b="1" i="1" baseline="-25000" dirty="0">
                <a:solidFill>
                  <a:srgbClr val="0000CC"/>
                </a:solidFill>
              </a:rPr>
              <a:t>2</a:t>
            </a:r>
            <a:r>
              <a:rPr lang="en-US" b="1" i="1">
                <a:solidFill>
                  <a:srgbClr val="0000CC"/>
                </a:solidFill>
              </a:rPr>
              <a:t>= Q’</a:t>
            </a:r>
            <a:r>
              <a:rPr lang="en-US" b="1" i="1" baseline="-25000">
                <a:solidFill>
                  <a:srgbClr val="0000CC"/>
                </a:solidFill>
              </a:rPr>
              <a:t>1</a:t>
            </a:r>
            <a:r>
              <a:rPr lang="en-US" b="1" i="1">
                <a:solidFill>
                  <a:srgbClr val="0000CC"/>
                </a:solidFill>
              </a:rPr>
              <a:t>Q</a:t>
            </a:r>
            <a:r>
              <a:rPr lang="en-US" b="1" i="1" baseline="-25000">
                <a:solidFill>
                  <a:srgbClr val="0000CC"/>
                </a:solidFill>
              </a:rPr>
              <a:t>0</a:t>
            </a:r>
            <a:endParaRPr lang="en-US" baseline="-25000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b="1" i="1" dirty="0">
                <a:solidFill>
                  <a:srgbClr val="0000CC"/>
                </a:solidFill>
              </a:rPr>
              <a:t>RAB</a:t>
            </a:r>
            <a:r>
              <a:rPr lang="en-US" b="1" i="1" baseline="-25000" dirty="0">
                <a:solidFill>
                  <a:srgbClr val="0000CC"/>
                </a:solidFill>
              </a:rPr>
              <a:t>1</a:t>
            </a:r>
            <a:r>
              <a:rPr lang="en-US" b="1" i="1">
                <a:solidFill>
                  <a:srgbClr val="0000CC"/>
                </a:solidFill>
              </a:rPr>
              <a:t>= Q’</a:t>
            </a:r>
            <a:r>
              <a:rPr lang="en-US" b="1" i="1" baseline="-25000">
                <a:solidFill>
                  <a:srgbClr val="0000CC"/>
                </a:solidFill>
              </a:rPr>
              <a:t>1</a:t>
            </a:r>
            <a:r>
              <a:rPr lang="en-US" b="1" i="1">
                <a:solidFill>
                  <a:srgbClr val="0000CC"/>
                </a:solidFill>
              </a:rPr>
              <a:t>Q’</a:t>
            </a:r>
            <a:r>
              <a:rPr lang="en-US" b="1" i="1" baseline="-25000">
                <a:solidFill>
                  <a:srgbClr val="0000CC"/>
                </a:solidFill>
              </a:rPr>
              <a:t>0</a:t>
            </a:r>
            <a:endParaRPr lang="en-US" dirty="0">
              <a:solidFill>
                <a:srgbClr val="0000CC"/>
              </a:solidFill>
            </a:endParaRP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b="1" i="1" dirty="0">
                <a:solidFill>
                  <a:srgbClr val="0000CC"/>
                </a:solidFill>
              </a:rPr>
              <a:t>RAB</a:t>
            </a:r>
            <a:r>
              <a:rPr lang="en-US" b="1" i="1" baseline="-25000" dirty="0">
                <a:solidFill>
                  <a:srgbClr val="0000CC"/>
                </a:solidFill>
              </a:rPr>
              <a:t>0</a:t>
            </a:r>
            <a:r>
              <a:rPr lang="en-US" b="1" i="1">
                <a:solidFill>
                  <a:srgbClr val="0000CC"/>
                </a:solidFill>
              </a:rPr>
              <a:t>= 0</a:t>
            </a:r>
          </a:p>
          <a:p>
            <a:endParaRPr lang="en-US" b="1" i="1">
              <a:solidFill>
                <a:srgbClr val="0000CC"/>
              </a:solidFill>
            </a:endParaRPr>
          </a:p>
          <a:p>
            <a:r>
              <a:rPr lang="en-US" b="1" i="1">
                <a:solidFill>
                  <a:srgbClr val="0000CC"/>
                </a:solidFill>
              </a:rPr>
              <a:t>REB = Q</a:t>
            </a:r>
            <a:r>
              <a:rPr lang="en-US" b="1" i="1" baseline="-25000">
                <a:solidFill>
                  <a:srgbClr val="0000CC"/>
                </a:solidFill>
              </a:rPr>
              <a:t>2</a:t>
            </a:r>
            <a:r>
              <a:rPr lang="en-US">
                <a:solidFill>
                  <a:srgbClr val="0000CC"/>
                </a:solidFill>
              </a:rPr>
              <a:t>+</a:t>
            </a:r>
            <a:r>
              <a:rPr lang="en-US" b="1" i="1">
                <a:solidFill>
                  <a:srgbClr val="0000CC"/>
                </a:solidFill>
              </a:rPr>
              <a:t>Q</a:t>
            </a:r>
            <a:r>
              <a:rPr lang="en-US" b="1" i="1" baseline="-25000">
                <a:solidFill>
                  <a:srgbClr val="0000CC"/>
                </a:solidFill>
              </a:rPr>
              <a:t>1</a:t>
            </a:r>
            <a:r>
              <a:rPr lang="en-US" b="1" i="1">
                <a:solidFill>
                  <a:srgbClr val="0000CC"/>
                </a:solidFill>
              </a:rPr>
              <a:t>Q’</a:t>
            </a:r>
            <a:r>
              <a:rPr lang="en-US" b="1" i="1" baseline="-25000">
                <a:solidFill>
                  <a:srgbClr val="0000CC"/>
                </a:solidFill>
              </a:rPr>
              <a:t>0</a:t>
            </a:r>
            <a:endParaRPr lang="en-US" b="1" baseline="-25000">
              <a:solidFill>
                <a:srgbClr val="0000CC"/>
              </a:solidFill>
            </a:endParaRPr>
          </a:p>
          <a:p>
            <a:endParaRPr lang="en-US" b="1" baseline="-25000"/>
          </a:p>
        </p:txBody>
      </p:sp>
      <p:sp>
        <p:nvSpPr>
          <p:cNvPr id="9" name="Rectangle 8"/>
          <p:cNvSpPr/>
          <p:nvPr/>
        </p:nvSpPr>
        <p:spPr>
          <a:xfrm>
            <a:off x="6705600" y="4038600"/>
            <a:ext cx="2362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/>
              <a:t>S</a:t>
            </a:r>
            <a:r>
              <a:rPr lang="en-US" b="1" i="1" baseline="-25000"/>
              <a:t>2</a:t>
            </a:r>
            <a:r>
              <a:rPr lang="en-US" b="1" i="1"/>
              <a:t> </a:t>
            </a:r>
            <a:r>
              <a:rPr lang="en-US" b="1" i="1" dirty="0"/>
              <a:t>= Q</a:t>
            </a:r>
            <a:r>
              <a:rPr lang="en-US" b="1" i="1" baseline="-25000" dirty="0"/>
              <a:t>1</a:t>
            </a:r>
            <a:r>
              <a:rPr lang="en-US" b="1" i="1" dirty="0"/>
              <a:t> + Q</a:t>
            </a:r>
            <a:r>
              <a:rPr lang="en-US" b="1" i="1" baseline="-25000" dirty="0"/>
              <a:t>0</a:t>
            </a:r>
            <a:endParaRPr lang="en-US" baseline="-25000" dirty="0"/>
          </a:p>
          <a:p>
            <a:pPr>
              <a:lnSpc>
                <a:spcPct val="150000"/>
              </a:lnSpc>
            </a:pPr>
            <a:r>
              <a:rPr lang="en-US" b="1" i="1" dirty="0"/>
              <a:t>S</a:t>
            </a:r>
            <a:r>
              <a:rPr lang="en-US" b="1" i="1" baseline="-25000" dirty="0"/>
              <a:t>1</a:t>
            </a:r>
            <a:r>
              <a:rPr lang="en-US" b="1" i="1"/>
              <a:t>= Q’</a:t>
            </a:r>
            <a:r>
              <a:rPr lang="en-US" b="1" i="1" baseline="-25000"/>
              <a:t>2</a:t>
            </a:r>
            <a:r>
              <a:rPr lang="en-US" b="1" i="1"/>
              <a:t>Q</a:t>
            </a:r>
            <a:r>
              <a:rPr lang="en-US" b="1" i="1" baseline="-25000"/>
              <a:t>0</a:t>
            </a:r>
            <a:endParaRPr lang="en-US" baseline="-25000" dirty="0"/>
          </a:p>
          <a:p>
            <a:pPr>
              <a:lnSpc>
                <a:spcPct val="150000"/>
              </a:lnSpc>
            </a:pPr>
            <a:r>
              <a:rPr lang="en-US" b="1" i="1"/>
              <a:t>S</a:t>
            </a:r>
            <a:r>
              <a:rPr lang="en-US" b="1" i="1" baseline="-25000"/>
              <a:t>0</a:t>
            </a:r>
            <a:r>
              <a:rPr lang="en-US" b="1" i="1"/>
              <a:t>= 1</a:t>
            </a:r>
            <a:endParaRPr lang="en-US" baseline="-25000" dirty="0"/>
          </a:p>
          <a:p>
            <a:pPr>
              <a:lnSpc>
                <a:spcPct val="150000"/>
              </a:lnSpc>
            </a:pPr>
            <a:r>
              <a:rPr lang="en-US" b="1" i="1"/>
              <a:t>Sh</a:t>
            </a:r>
            <a:r>
              <a:rPr lang="en-US" b="1" i="1" baseline="-25000"/>
              <a:t>2</a:t>
            </a:r>
            <a:r>
              <a:rPr lang="en-US" b="1" i="1"/>
              <a:t>= Sh</a:t>
            </a:r>
            <a:r>
              <a:rPr lang="en-US" b="1" i="1" baseline="-25000"/>
              <a:t>1</a:t>
            </a:r>
            <a:r>
              <a:rPr lang="en-US" b="1" i="1"/>
              <a:t>= Q</a:t>
            </a:r>
            <a:r>
              <a:rPr lang="en-US" b="1" i="1" baseline="-25000"/>
              <a:t>2</a:t>
            </a:r>
            <a:r>
              <a:rPr lang="en-US" b="1" i="1"/>
              <a:t>Q</a:t>
            </a:r>
            <a:r>
              <a:rPr lang="en-US" b="1" i="1" baseline="-25000"/>
              <a:t>1</a:t>
            </a:r>
            <a:r>
              <a:rPr lang="en-US" b="1" i="1"/>
              <a:t>Q’</a:t>
            </a:r>
            <a:r>
              <a:rPr lang="en-US" b="1" i="1" baseline="-25000"/>
              <a:t>0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/>
              <a:t>Sh</a:t>
            </a:r>
            <a:r>
              <a:rPr lang="en-US" b="1" i="1" baseline="-25000"/>
              <a:t>0</a:t>
            </a:r>
            <a:r>
              <a:rPr lang="en-US" b="1" i="1" dirty="0"/>
              <a:t>= 0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OE = Q</a:t>
            </a:r>
            <a:r>
              <a:rPr lang="en-US" b="1" i="1" baseline="-25000" dirty="0"/>
              <a:t>2</a:t>
            </a:r>
            <a:r>
              <a:rPr lang="en-US" b="1" i="1" dirty="0"/>
              <a:t>Q</a:t>
            </a:r>
            <a:r>
              <a:rPr lang="en-US" b="1" i="1" baseline="-25000" dirty="0"/>
              <a:t>1</a:t>
            </a:r>
            <a:r>
              <a:rPr lang="en-US" b="1" i="1" dirty="0"/>
              <a:t>Q</a:t>
            </a:r>
            <a:r>
              <a:rPr lang="en-US" b="1" i="1" baseline="-25000" dirty="0"/>
              <a:t>0</a:t>
            </a:r>
            <a:endParaRPr lang="en-US" baseline="-25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9" y="1066800"/>
            <a:ext cx="89344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52778" y="6439257"/>
            <a:ext cx="1133644" cy="36933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sai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24200" y="2362200"/>
            <a:ext cx="186222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36820" y="2314575"/>
            <a:ext cx="1744980" cy="27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63562" y="3429000"/>
            <a:ext cx="186222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7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Design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82000" cy="548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4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/>
              <a:t>One’s-counter </a:t>
            </a:r>
            <a:br>
              <a:rPr lang="en-US" b="1"/>
            </a:br>
            <a:r>
              <a:rPr lang="en-US" b="1"/>
              <a:t>schematic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76200"/>
            <a:ext cx="5277848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6135469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Mạch</a:t>
            </a:r>
            <a:r>
              <a:rPr lang="en-US" i="1" dirty="0"/>
              <a:t> </a:t>
            </a:r>
            <a:r>
              <a:rPr lang="en-US" i="1" dirty="0" err="1"/>
              <a:t>bị</a:t>
            </a:r>
            <a:r>
              <a:rPr lang="en-US" i="1" dirty="0"/>
              <a:t> </a:t>
            </a:r>
            <a:r>
              <a:rPr lang="en-US" i="1" dirty="0" err="1"/>
              <a:t>sai</a:t>
            </a:r>
            <a:r>
              <a:rPr lang="en-US" i="1" dirty="0"/>
              <a:t> </a:t>
            </a:r>
            <a:r>
              <a:rPr lang="en-US" i="1" dirty="0" err="1"/>
              <a:t>tại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dòng</a:t>
            </a:r>
            <a:r>
              <a:rPr lang="en-US" i="1" dirty="0"/>
              <a:t> </a:t>
            </a:r>
            <a:r>
              <a:rPr lang="en-US" i="1" dirty="0" err="1"/>
              <a:t>màu</a:t>
            </a:r>
            <a:r>
              <a:rPr lang="en-US" i="1" dirty="0"/>
              <a:t> </a:t>
            </a:r>
            <a:r>
              <a:rPr lang="en-US" i="1" dirty="0" err="1"/>
              <a:t>xanh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slide 10</a:t>
            </a:r>
          </a:p>
        </p:txBody>
      </p:sp>
    </p:spTree>
    <p:extLst>
      <p:ext uri="{BB962C8B-B14F-4D97-AF65-F5344CB8AC3E}">
        <p14:creationId xmlns:p14="http://schemas.microsoft.com/office/powerpoint/2010/main" val="241632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General Datapath - Parallel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allows 2 operations in each clock cycle.</a:t>
            </a:r>
          </a:p>
          <a:p>
            <a:r>
              <a:rPr lang="en-US" dirty="0"/>
              <a:t>Choice of operations performed simultaneously is limited.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0808"/>
            <a:ext cx="6761163" cy="470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70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 example of a custom </a:t>
            </a:r>
            <a:r>
              <a:rPr lang="en-US" b="1" dirty="0" err="1"/>
              <a:t>datapath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r>
              <a:rPr lang="en-US" dirty="0"/>
              <a:t>Uses latches as temporary storage on the input and output of functional units.</a:t>
            </a:r>
          </a:p>
          <a:p>
            <a:r>
              <a:rPr lang="en-US" dirty="0"/>
              <a:t>Latches allow shorter clock cycles and more concurrency.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6054157" cy="434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48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Control-unit implementation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20" y="1904999"/>
            <a:ext cx="4058980" cy="388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73" y="1905000"/>
            <a:ext cx="413517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06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Control-unit implementation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06" y="1143000"/>
            <a:ext cx="6725794" cy="545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540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Control-unit implementation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163771" cy="573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54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Control-unit implementation styles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038225"/>
            <a:ext cx="7132637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484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Control unit with state-register, ROM and push-down stack </a:t>
            </a:r>
          </a:p>
          <a:p>
            <a:pPr algn="ctr"/>
            <a:r>
              <a:rPr lang="en-US" dirty="0"/>
              <a:t>( </a:t>
            </a:r>
            <a:r>
              <a:rPr lang="en-US" dirty="0" err="1"/>
              <a:t>microprogrammed</a:t>
            </a:r>
            <a:r>
              <a:rPr lang="en-US" dirty="0"/>
              <a:t> control unit )</a:t>
            </a:r>
          </a:p>
        </p:txBody>
      </p:sp>
    </p:spTree>
    <p:extLst>
      <p:ext uri="{BB962C8B-B14F-4D97-AF65-F5344CB8AC3E}">
        <p14:creationId xmlns:p14="http://schemas.microsoft.com/office/powerpoint/2010/main" val="3754197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Chapter 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introduced sequential components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Simple (registers, counters)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Storage (register-files, memories)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Complex (stacks, queues, </a:t>
            </a:r>
            <a:r>
              <a:rPr lang="en-US" dirty="0" err="1"/>
              <a:t>datapaths</a:t>
            </a:r>
            <a:r>
              <a:rPr lang="en-US" dirty="0"/>
              <a:t> and control units)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Datapath</a:t>
            </a:r>
            <a:r>
              <a:rPr lang="en-US" dirty="0"/>
              <a:t> and control units are used to implement standard processors and application specific integrated circuits (One’s count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Storage 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b="1"/>
              <a:t>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Storage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components store data and perform some simple operations.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 Storage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components include:</a:t>
            </a:r>
          </a:p>
          <a:p>
            <a:pPr marL="914400" lvl="1" indent="-277813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registers</a:t>
            </a:r>
          </a:p>
          <a:p>
            <a:pPr marL="914400" lvl="1" indent="-277813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counters</a:t>
            </a:r>
          </a:p>
          <a:p>
            <a:pPr marL="914400" lvl="1" indent="-277813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register files</a:t>
            </a:r>
          </a:p>
          <a:p>
            <a:pPr marL="914400" lvl="1" indent="-277813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queues</a:t>
            </a:r>
          </a:p>
          <a:p>
            <a:pPr marL="914400" lvl="1" indent="-277813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stacks</a:t>
            </a:r>
          </a:p>
          <a:p>
            <a:r>
              <a:rPr lang="en-US"/>
              <a:t> Combinatorial </a:t>
            </a:r>
            <a:r>
              <a:rPr lang="en-US" dirty="0"/>
              <a:t>and storage components are used for construction of:</a:t>
            </a:r>
          </a:p>
          <a:p>
            <a:pPr marL="914400" lvl="1" indent="-233363"/>
            <a:r>
              <a:rPr lang="en-US" dirty="0" err="1"/>
              <a:t>datapaths</a:t>
            </a:r>
            <a:endParaRPr lang="en-US" dirty="0"/>
          </a:p>
          <a:p>
            <a:pPr marL="914400" lvl="1" indent="-233363"/>
            <a:r>
              <a:rPr lang="en-US" dirty="0"/>
              <a:t>controllers</a:t>
            </a:r>
          </a:p>
          <a:p>
            <a:r>
              <a:rPr lang="en-US"/>
              <a:t> Main </a:t>
            </a:r>
            <a:r>
              <a:rPr lang="en-US" dirty="0"/>
              <a:t>subsystems of modern processors and other microchips.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8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datapath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274320" lvl="1" indent="0">
              <a:buNone/>
            </a:pPr>
            <a:r>
              <a:rPr lang="en-US" dirty="0"/>
              <a:t>S = 1 + 2 + 3 + … + n</a:t>
            </a:r>
          </a:p>
          <a:p>
            <a:pPr marL="274320" lvl="1" indent="0">
              <a:buNone/>
            </a:pPr>
            <a:r>
              <a:rPr lang="en-US" dirty="0" err="1"/>
              <a:t>Với</a:t>
            </a:r>
            <a:r>
              <a:rPr lang="en-US" dirty="0"/>
              <a:t> 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do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13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datapath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S = a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… +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S = a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0</a:t>
            </a:r>
            <a:r>
              <a:rPr lang="en-US" dirty="0"/>
              <a:t> + a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 + … + 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+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endParaRPr lang="en-US" baseline="-25000" dirty="0"/>
          </a:p>
          <a:p>
            <a:pPr marL="0" indent="0">
              <a:buNone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1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datapath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Cho 2 </a:t>
            </a:r>
            <a:r>
              <a:rPr lang="en-US" dirty="0" err="1"/>
              <a:t>số</a:t>
            </a:r>
            <a:r>
              <a:rPr lang="en-US" dirty="0"/>
              <a:t> A, 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8 bit: A = a</a:t>
            </a:r>
            <a:r>
              <a:rPr lang="en-US" baseline="-25000" dirty="0"/>
              <a:t>7</a:t>
            </a:r>
            <a:r>
              <a:rPr lang="en-US" dirty="0"/>
              <a:t>a</a:t>
            </a:r>
            <a:r>
              <a:rPr lang="en-US" baseline="-25000" dirty="0"/>
              <a:t>6</a:t>
            </a:r>
            <a:r>
              <a:rPr lang="en-US" dirty="0"/>
              <a:t>a</a:t>
            </a:r>
            <a:r>
              <a:rPr lang="en-US" baseline="-25000" dirty="0"/>
              <a:t>5</a:t>
            </a:r>
            <a:r>
              <a:rPr lang="en-US" dirty="0"/>
              <a:t>a</a:t>
            </a:r>
            <a:r>
              <a:rPr lang="en-US" baseline="-25000" dirty="0"/>
              <a:t>4</a:t>
            </a:r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; B = b</a:t>
            </a:r>
            <a:r>
              <a:rPr lang="en-US" baseline="-25000" dirty="0"/>
              <a:t>7</a:t>
            </a:r>
            <a:r>
              <a:rPr lang="en-US" dirty="0"/>
              <a:t>b</a:t>
            </a:r>
            <a:r>
              <a:rPr lang="en-US" baseline="-25000" dirty="0"/>
              <a:t>6</a:t>
            </a:r>
            <a:r>
              <a:rPr lang="en-US" dirty="0"/>
              <a:t>b</a:t>
            </a:r>
            <a:r>
              <a:rPr lang="en-US" baseline="-25000" dirty="0"/>
              <a:t>5</a:t>
            </a:r>
            <a:r>
              <a:rPr lang="en-US" dirty="0"/>
              <a:t>b</a:t>
            </a:r>
            <a:r>
              <a:rPr lang="en-US" baseline="-25000" dirty="0"/>
              <a:t>4</a:t>
            </a:r>
            <a:r>
              <a:rPr lang="en-US" dirty="0"/>
              <a:t>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C = b</a:t>
            </a:r>
            <a:r>
              <a:rPr lang="en-US" baseline="-25000" dirty="0"/>
              <a:t>7</a:t>
            </a:r>
            <a:r>
              <a:rPr lang="en-US" dirty="0"/>
              <a:t>b</a:t>
            </a:r>
            <a:r>
              <a:rPr lang="en-US" baseline="-25000" dirty="0"/>
              <a:t>6</a:t>
            </a:r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Simple </a:t>
            </a:r>
            <a:r>
              <a:rPr lang="en-US" b="1" dirty="0" err="1"/>
              <a:t>datapath</a:t>
            </a:r>
            <a:r>
              <a:rPr lang="en-US" b="1" dirty="0"/>
              <a:t> </a:t>
            </a:r>
            <a:r>
              <a:rPr lang="en-US" b="1"/>
              <a:t>with One </a:t>
            </a:r>
            <a:r>
              <a:rPr lang="en-US" b="1" dirty="0"/>
              <a:t>accumulator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are used for temporary variable storage and operation execution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00200"/>
            <a:ext cx="258882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943600"/>
            <a:ext cx="59245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6178034"/>
            <a:ext cx="182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Control 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534566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Datapath</a:t>
            </a:r>
            <a:r>
              <a:rPr lang="en-US" dirty="0"/>
              <a:t> schematic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1809750" cy="106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94587"/>
            <a:ext cx="2882787" cy="171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28600" y="3200400"/>
            <a:ext cx="3200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46928"/>
            <a:ext cx="1981201" cy="14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315201" y="3121223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ALU operations 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73" y="3657599"/>
            <a:ext cx="2218427" cy="91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139796" y="4645223"/>
            <a:ext cx="198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Accumulator (</a:t>
            </a:r>
            <a:r>
              <a:rPr lang="en-US" sz="1400" dirty="0" err="1"/>
              <a:t>SRwPL</a:t>
            </a:r>
            <a:r>
              <a:rPr lang="en-US" sz="1400" dirty="0"/>
              <a:t>) operations </a:t>
            </a:r>
          </a:p>
        </p:txBody>
      </p:sp>
    </p:spTree>
    <p:extLst>
      <p:ext uri="{BB962C8B-B14F-4D97-AF65-F5344CB8AC3E}">
        <p14:creationId xmlns:p14="http://schemas.microsoft.com/office/powerpoint/2010/main" val="97418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Datapath</a:t>
            </a:r>
            <a:r>
              <a:rPr lang="en-US" b="1" dirty="0"/>
              <a:t> with 3 port register-file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241" y="990601"/>
            <a:ext cx="2559681" cy="190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80" y="3490995"/>
            <a:ext cx="2583195" cy="1919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6038850"/>
            <a:ext cx="79708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81400" y="5645006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Control 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2884340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ALU operations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20594" y="5483423"/>
            <a:ext cx="22852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Shifter operations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200" y="2768502"/>
            <a:ext cx="1257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Datapath </a:t>
            </a:r>
          </a:p>
          <a:p>
            <a:r>
              <a:rPr lang="en-US" sz="1400" dirty="0"/>
              <a:t>schematic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9150"/>
            <a:ext cx="30099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38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One’s-count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One’s-counter </a:t>
            </a:r>
            <a:r>
              <a:rPr lang="en-US"/>
              <a:t>implementation.</a:t>
            </a:r>
          </a:p>
          <a:p>
            <a:endParaRPr lang="en-US" dirty="0"/>
          </a:p>
          <a:p>
            <a:r>
              <a:rPr lang="en-US" b="1" dirty="0"/>
              <a:t>Problem</a:t>
            </a:r>
            <a:r>
              <a:rPr lang="en-US" dirty="0"/>
              <a:t>: Using a </a:t>
            </a:r>
            <a:r>
              <a:rPr lang="en-US" dirty="0" err="1"/>
              <a:t>datapath</a:t>
            </a:r>
            <a:r>
              <a:rPr lang="en-US" dirty="0"/>
              <a:t> with a 3 port register file, design a one’s counter that will count the number of ones in an input </a:t>
            </a:r>
            <a:r>
              <a:rPr lang="en-US" dirty="0" err="1"/>
              <a:t>dataword</a:t>
            </a:r>
            <a:r>
              <a:rPr lang="en-US" dirty="0"/>
              <a:t> , and return the result after completion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Datapath</a:t>
            </a:r>
            <a:r>
              <a:rPr lang="en-US" b="1" dirty="0"/>
              <a:t> with 3 port register-file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241" y="990601"/>
            <a:ext cx="2559681" cy="190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80" y="3490995"/>
            <a:ext cx="2583195" cy="1919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6038850"/>
            <a:ext cx="79708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81400" y="5645006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Control 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2884340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ALU operations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20594" y="5483423"/>
            <a:ext cx="22852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Shifter operations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4200" y="2768502"/>
            <a:ext cx="1257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err="1"/>
              <a:t>Datapath</a:t>
            </a:r>
            <a:r>
              <a:rPr lang="en-US" sz="1400"/>
              <a:t> </a:t>
            </a:r>
          </a:p>
          <a:p>
            <a:r>
              <a:rPr lang="en-US" sz="1400"/>
              <a:t>schematic 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9150"/>
            <a:ext cx="30099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90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One’s-count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51" y="1472784"/>
            <a:ext cx="2590800" cy="271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035276"/>
            <a:ext cx="2994872" cy="274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71950"/>
            <a:ext cx="7789863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837531" y="64770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Control words for one’s counter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056563" y="5401270"/>
            <a:ext cx="144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Repeated</a:t>
            </a:r>
          </a:p>
          <a:p>
            <a:r>
              <a:rPr lang="en-US" dirty="0"/>
              <a:t> while </a:t>
            </a:r>
          </a:p>
          <a:p>
            <a:r>
              <a:rPr lang="en-US" i="1" dirty="0"/>
              <a:t>Data</a:t>
            </a:r>
            <a:r>
              <a:rPr lang="en-US" dirty="0"/>
              <a:t> ≠ 0</a:t>
            </a:r>
          </a:p>
        </p:txBody>
      </p:sp>
      <p:sp>
        <p:nvSpPr>
          <p:cNvPr id="9" name="Right Brace 8"/>
          <p:cNvSpPr/>
          <p:nvPr/>
        </p:nvSpPr>
        <p:spPr>
          <a:xfrm>
            <a:off x="8056563" y="5410200"/>
            <a:ext cx="76200" cy="8572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FSM representation of One’s-counter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/>
              <a:t>State lasts for a clock cycle.</a:t>
            </a:r>
          </a:p>
          <a:p>
            <a:r>
              <a:rPr lang="en-US" dirty="0"/>
              <a:t>In each state the </a:t>
            </a:r>
            <a:r>
              <a:rPr lang="en-US" dirty="0" err="1"/>
              <a:t>datapath</a:t>
            </a:r>
            <a:r>
              <a:rPr lang="en-US" dirty="0"/>
              <a:t> executes the statement indicated on its right side.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6421993"/>
            <a:ext cx="2175596" cy="323165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srgbClr val="FF0000"/>
                </a:solidFill>
              </a:rPr>
              <a:t>Sách sai tín hiệu Done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2133600"/>
            <a:ext cx="397192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4B569C-2CA4-4522-9E45-47F708A394A1}"/>
                  </a:ext>
                </a:extLst>
              </p14:cNvPr>
              <p14:cNvContentPartPr/>
              <p14:nvPr/>
            </p14:nvContentPartPr>
            <p14:xfrm>
              <a:off x="6265080" y="2974320"/>
              <a:ext cx="1256760" cy="2705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4B569C-2CA4-4522-9E45-47F708A394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5720" y="2964960"/>
                <a:ext cx="1275480" cy="27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39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Next-state logic for One’s- counter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0" y="1235095"/>
            <a:ext cx="5029200" cy="150810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i="1" dirty="0"/>
              <a:t>Q</a:t>
            </a:r>
            <a:r>
              <a:rPr lang="en-US" i="1" baseline="-25000" dirty="0"/>
              <a:t>2</a:t>
            </a:r>
            <a:r>
              <a:rPr lang="en-US" i="1" dirty="0"/>
              <a:t>(next) </a:t>
            </a:r>
            <a:r>
              <a:rPr lang="en-US" i="1"/>
              <a:t>= Q</a:t>
            </a:r>
            <a:r>
              <a:rPr lang="en-US" i="1" baseline="-25000"/>
              <a:t>2</a:t>
            </a:r>
            <a:r>
              <a:rPr lang="en-US" i="1"/>
              <a:t>’Q</a:t>
            </a:r>
            <a:r>
              <a:rPr lang="en-US" i="1" baseline="-25000"/>
              <a:t>1</a:t>
            </a:r>
            <a:r>
              <a:rPr lang="en-US" i="1"/>
              <a:t>Q</a:t>
            </a:r>
            <a:r>
              <a:rPr lang="en-US" i="1" baseline="-25000"/>
              <a:t>0 </a:t>
            </a:r>
            <a:r>
              <a:rPr lang="en-US" i="1"/>
              <a:t>+ Q</a:t>
            </a:r>
            <a:r>
              <a:rPr lang="en-US" i="1" baseline="-25000"/>
              <a:t>2</a:t>
            </a:r>
            <a:r>
              <a:rPr lang="en-US" i="1"/>
              <a:t>Q</a:t>
            </a:r>
            <a:r>
              <a:rPr lang="en-US" i="1" baseline="-25000"/>
              <a:t>1</a:t>
            </a:r>
            <a:r>
              <a:rPr lang="en-US" i="1"/>
              <a:t>’ + Q</a:t>
            </a:r>
            <a:r>
              <a:rPr lang="en-US" i="1" baseline="-25000"/>
              <a:t>2</a:t>
            </a:r>
            <a:r>
              <a:rPr lang="en-US" i="1"/>
              <a:t>Q</a:t>
            </a:r>
            <a:r>
              <a:rPr lang="en-US" i="1" baseline="-25000"/>
              <a:t>0</a:t>
            </a:r>
            <a:r>
              <a:rPr lang="en-US" i="1"/>
              <a:t>’</a:t>
            </a:r>
            <a:endParaRPr lang="en-US"/>
          </a:p>
          <a:p>
            <a:pPr>
              <a:spcAft>
                <a:spcPts val="1200"/>
              </a:spcAft>
            </a:pPr>
            <a:r>
              <a:rPr lang="en-US" i="1"/>
              <a:t>Q</a:t>
            </a:r>
            <a:r>
              <a:rPr lang="en-US" i="1" baseline="-25000"/>
              <a:t>1</a:t>
            </a:r>
            <a:r>
              <a:rPr lang="en-US" i="1"/>
              <a:t>(next) = Q</a:t>
            </a:r>
            <a:r>
              <a:rPr lang="en-US" i="1" baseline="-25000"/>
              <a:t>1</a:t>
            </a:r>
            <a:r>
              <a:rPr lang="en-US" i="1"/>
              <a:t>’Q</a:t>
            </a:r>
            <a:r>
              <a:rPr lang="en-US" i="1" baseline="-25000"/>
              <a:t>0 </a:t>
            </a:r>
            <a:r>
              <a:rPr lang="en-US" i="1"/>
              <a:t>+ Q</a:t>
            </a:r>
            <a:r>
              <a:rPr lang="en-US" i="1" baseline="-25000"/>
              <a:t>2</a:t>
            </a:r>
            <a:r>
              <a:rPr lang="en-US" i="1"/>
              <a:t>’Q</a:t>
            </a:r>
            <a:r>
              <a:rPr lang="en-US" i="1" baseline="-25000"/>
              <a:t>1</a:t>
            </a:r>
            <a:r>
              <a:rPr lang="en-US" i="1"/>
              <a:t>Q</a:t>
            </a:r>
            <a:r>
              <a:rPr lang="en-US" i="1" baseline="-25000"/>
              <a:t>0</a:t>
            </a:r>
            <a:r>
              <a:rPr lang="en-US" i="1"/>
              <a:t>’ + (Data=0)Q</a:t>
            </a:r>
            <a:r>
              <a:rPr lang="en-US" i="1" baseline="-25000"/>
              <a:t>1</a:t>
            </a:r>
            <a:r>
              <a:rPr lang="en-US" i="1"/>
              <a:t>Q</a:t>
            </a:r>
            <a:r>
              <a:rPr lang="en-US" i="1" baseline="-25000"/>
              <a:t>0</a:t>
            </a:r>
            <a:r>
              <a:rPr lang="en-US" i="1"/>
              <a:t>’</a:t>
            </a:r>
          </a:p>
          <a:p>
            <a:pPr>
              <a:spcAft>
                <a:spcPts val="1200"/>
              </a:spcAft>
            </a:pPr>
            <a:r>
              <a:rPr lang="en-US" i="1"/>
              <a:t>Q</a:t>
            </a:r>
            <a:r>
              <a:rPr lang="en-US" i="1" baseline="-25000"/>
              <a:t>0</a:t>
            </a:r>
            <a:r>
              <a:rPr lang="en-US" i="1"/>
              <a:t>(next</a:t>
            </a:r>
            <a:r>
              <a:rPr lang="en-US" i="1" dirty="0"/>
              <a:t>) = </a:t>
            </a:r>
            <a:r>
              <a:rPr lang="en-US" i="1"/>
              <a:t>Q</a:t>
            </a:r>
            <a:r>
              <a:rPr lang="en-US" i="1" baseline="-25000"/>
              <a:t>2</a:t>
            </a:r>
            <a:r>
              <a:rPr lang="en-US" i="1"/>
              <a:t>’Q</a:t>
            </a:r>
            <a:r>
              <a:rPr lang="en-US" i="1" baseline="-25000"/>
              <a:t>1</a:t>
            </a:r>
            <a:r>
              <a:rPr lang="en-US" i="1"/>
              <a:t>Q</a:t>
            </a:r>
            <a:r>
              <a:rPr lang="en-US" i="1" baseline="-25000"/>
              <a:t>0</a:t>
            </a:r>
            <a:r>
              <a:rPr lang="en-US" i="1"/>
              <a:t>’ + Q</a:t>
            </a:r>
            <a:r>
              <a:rPr lang="en-US" i="1" baseline="-25000"/>
              <a:t>2</a:t>
            </a:r>
            <a:r>
              <a:rPr lang="en-US" i="1"/>
              <a:t>Q</a:t>
            </a:r>
            <a:r>
              <a:rPr lang="en-US" i="1" baseline="-25000"/>
              <a:t>1</a:t>
            </a:r>
            <a:r>
              <a:rPr lang="en-US" i="1"/>
              <a:t>’Q</a:t>
            </a:r>
            <a:r>
              <a:rPr lang="en-US" i="1" baseline="-25000"/>
              <a:t>0</a:t>
            </a:r>
            <a:r>
              <a:rPr lang="en-US" i="1"/>
              <a:t>’ + StartQ</a:t>
            </a:r>
            <a:r>
              <a:rPr lang="en-US" i="1" baseline="-25000"/>
              <a:t>2</a:t>
            </a:r>
            <a:r>
              <a:rPr lang="en-US" i="1"/>
              <a:t>’Q</a:t>
            </a:r>
            <a:r>
              <a:rPr lang="en-US" i="1" baseline="-25000"/>
              <a:t>0</a:t>
            </a:r>
            <a:r>
              <a:rPr lang="en-US" i="1"/>
              <a:t>’ 		    + (Data=0)Q</a:t>
            </a:r>
            <a:r>
              <a:rPr lang="en-US" i="1" baseline="-25000"/>
              <a:t>2</a:t>
            </a:r>
            <a:r>
              <a:rPr lang="en-US" i="1"/>
              <a:t>Q</a:t>
            </a:r>
            <a:r>
              <a:rPr lang="en-US" i="1" baseline="-25000"/>
              <a:t>0</a:t>
            </a:r>
            <a:r>
              <a:rPr lang="en-US" i="1" dirty="0"/>
              <a:t>’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5245" y="2819400"/>
            <a:ext cx="2330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Next-state equations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" y="1154875"/>
            <a:ext cx="34956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895725"/>
            <a:ext cx="69246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976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2952</TotalTime>
  <Words>873</Words>
  <Application>Microsoft Office PowerPoint</Application>
  <PresentationFormat>On-screen Show (4:3)</PresentationFormat>
  <Paragraphs>183</Paragraphs>
  <Slides>22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Wingdings</vt:lpstr>
      <vt:lpstr>Clarity</vt:lpstr>
      <vt:lpstr>Chapter 2:</vt:lpstr>
      <vt:lpstr>Storage components </vt:lpstr>
      <vt:lpstr>Simple datapath with One accumulator </vt:lpstr>
      <vt:lpstr>Datapath with 3 port register-file </vt:lpstr>
      <vt:lpstr>One’s-count algorithm</vt:lpstr>
      <vt:lpstr>Datapath with 3 port register-file </vt:lpstr>
      <vt:lpstr>One’s-count algorithm</vt:lpstr>
      <vt:lpstr>FSM representation of One’s-counter</vt:lpstr>
      <vt:lpstr>Next-state logic for One’s- counter</vt:lpstr>
      <vt:lpstr>Output logic for One’s- counter controller</vt:lpstr>
      <vt:lpstr>Design model</vt:lpstr>
      <vt:lpstr>One’s-counter  schematic</vt:lpstr>
      <vt:lpstr>General Datapath - Parallel datapath</vt:lpstr>
      <vt:lpstr>An example of a custom datapath </vt:lpstr>
      <vt:lpstr>Control-unit implementation styles</vt:lpstr>
      <vt:lpstr>Control-unit implementation styles</vt:lpstr>
      <vt:lpstr>Control-unit implementation styles</vt:lpstr>
      <vt:lpstr>Control-unit implementation styles </vt:lpstr>
      <vt:lpstr>Chapter Summary </vt:lpstr>
      <vt:lpstr>Bài tập</vt:lpstr>
      <vt:lpstr>Bài tập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NGUYEN</dc:creator>
  <cp:lastModifiedBy>Lâm Đức Khải</cp:lastModifiedBy>
  <cp:revision>263</cp:revision>
  <dcterms:created xsi:type="dcterms:W3CDTF">2006-08-16T00:00:00Z</dcterms:created>
  <dcterms:modified xsi:type="dcterms:W3CDTF">2020-05-06T07:09:18Z</dcterms:modified>
</cp:coreProperties>
</file>