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21" r:id="rId2"/>
    <p:sldId id="329" r:id="rId3"/>
    <p:sldId id="33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6" r:id="rId12"/>
    <p:sldId id="323" r:id="rId13"/>
    <p:sldId id="265" r:id="rId14"/>
    <p:sldId id="266" r:id="rId15"/>
    <p:sldId id="267" r:id="rId16"/>
    <p:sldId id="268" r:id="rId17"/>
    <p:sldId id="324" r:id="rId18"/>
    <p:sldId id="269" r:id="rId19"/>
    <p:sldId id="327" r:id="rId20"/>
    <p:sldId id="328" r:id="rId21"/>
    <p:sldId id="270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7" autoAdjust="0"/>
    <p:restoredTop sz="86308" autoAdjust="0"/>
  </p:normalViewPr>
  <p:slideViewPr>
    <p:cSldViewPr>
      <p:cViewPr varScale="1">
        <p:scale>
          <a:sx n="95" d="100"/>
          <a:sy n="95" d="100"/>
        </p:scale>
        <p:origin x="2208" y="9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340073C4-2AC5-45E2-B075-E889908CED7F}"/>
    <pc:docChg chg="undo redo custSel modSld">
      <pc:chgData name="Lâm Đức Khải" userId="20bc2f9c-cb6d-4b5e-856a-a227dfa993ec" providerId="ADAL" clId="{340073C4-2AC5-45E2-B075-E889908CED7F}" dt="2018-11-13T10:29:42.074" v="1076" actId="20577"/>
      <pc:docMkLst>
        <pc:docMk/>
      </pc:docMkLst>
      <pc:sldChg chg="addSp delSp modSp">
        <pc:chgData name="Lâm Đức Khải" userId="20bc2f9c-cb6d-4b5e-856a-a227dfa993ec" providerId="ADAL" clId="{340073C4-2AC5-45E2-B075-E889908CED7F}" dt="2018-11-13T09:57:19.072" v="949" actId="1076"/>
        <pc:sldMkLst>
          <pc:docMk/>
          <pc:sldMk cId="3001832064" sldId="264"/>
        </pc:sldMkLst>
        <pc:picChg chg="add mod">
          <ac:chgData name="Lâm Đức Khải" userId="20bc2f9c-cb6d-4b5e-856a-a227dfa993ec" providerId="ADAL" clId="{340073C4-2AC5-45E2-B075-E889908CED7F}" dt="2018-11-13T09:57:19.072" v="949" actId="1076"/>
          <ac:picMkLst>
            <pc:docMk/>
            <pc:sldMk cId="3001832064" sldId="264"/>
            <ac:picMk id="3" creationId="{3A98C455-052C-417C-BB6C-EC19D6F19348}"/>
          </ac:picMkLst>
        </pc:picChg>
        <pc:picChg chg="del mod">
          <ac:chgData name="Lâm Đức Khải" userId="20bc2f9c-cb6d-4b5e-856a-a227dfa993ec" providerId="ADAL" clId="{340073C4-2AC5-45E2-B075-E889908CED7F}" dt="2018-11-13T09:57:12.406" v="945" actId="478"/>
          <ac:picMkLst>
            <pc:docMk/>
            <pc:sldMk cId="3001832064" sldId="264"/>
            <ac:picMk id="6146" creationId="{00000000-0000-0000-0000-000000000000}"/>
          </ac:picMkLst>
        </pc:picChg>
      </pc:sldChg>
      <pc:sldChg chg="modNotesTx">
        <pc:chgData name="Lâm Đức Khải" userId="20bc2f9c-cb6d-4b5e-856a-a227dfa993ec" providerId="ADAL" clId="{340073C4-2AC5-45E2-B075-E889908CED7F}" dt="2018-11-13T09:54:11.083" v="944" actId="20577"/>
        <pc:sldMkLst>
          <pc:docMk/>
          <pc:sldMk cId="1300906479" sldId="265"/>
        </pc:sldMkLst>
      </pc:sldChg>
      <pc:sldChg chg="addSp delSp modSp modNotesTx">
        <pc:chgData name="Lâm Đức Khải" userId="20bc2f9c-cb6d-4b5e-856a-a227dfa993ec" providerId="ADAL" clId="{340073C4-2AC5-45E2-B075-E889908CED7F}" dt="2018-11-13T09:12:47.234" v="778" actId="6549"/>
        <pc:sldMkLst>
          <pc:docMk/>
          <pc:sldMk cId="391739346" sldId="269"/>
        </pc:sldMkLst>
        <pc:spChg chg="mod">
          <ac:chgData name="Lâm Đức Khải" userId="20bc2f9c-cb6d-4b5e-856a-a227dfa993ec" providerId="ADAL" clId="{340073C4-2AC5-45E2-B075-E889908CED7F}" dt="2018-11-13T08:59:43.783" v="253" actId="1036"/>
          <ac:spMkLst>
            <pc:docMk/>
            <pc:sldMk cId="391739346" sldId="269"/>
            <ac:spMk id="7" creationId="{00000000-0000-0000-0000-000000000000}"/>
          </ac:spMkLst>
        </pc:spChg>
        <pc:spChg chg="mod">
          <ac:chgData name="Lâm Đức Khải" userId="20bc2f9c-cb6d-4b5e-856a-a227dfa993ec" providerId="ADAL" clId="{340073C4-2AC5-45E2-B075-E889908CED7F}" dt="2018-11-13T09:05:34.955" v="425" actId="20577"/>
          <ac:spMkLst>
            <pc:docMk/>
            <pc:sldMk cId="391739346" sldId="269"/>
            <ac:spMk id="8" creationId="{00000000-0000-0000-0000-000000000000}"/>
          </ac:spMkLst>
        </pc:spChg>
        <pc:spChg chg="mod">
          <ac:chgData name="Lâm Đức Khải" userId="20bc2f9c-cb6d-4b5e-856a-a227dfa993ec" providerId="ADAL" clId="{340073C4-2AC5-45E2-B075-E889908CED7F}" dt="2018-11-13T09:05:49.639" v="441" actId="20577"/>
          <ac:spMkLst>
            <pc:docMk/>
            <pc:sldMk cId="391739346" sldId="269"/>
            <ac:spMk id="9" creationId="{00000000-0000-0000-0000-000000000000}"/>
          </ac:spMkLst>
        </pc:spChg>
        <pc:spChg chg="add mod">
          <ac:chgData name="Lâm Đức Khải" userId="20bc2f9c-cb6d-4b5e-856a-a227dfa993ec" providerId="ADAL" clId="{340073C4-2AC5-45E2-B075-E889908CED7F}" dt="2018-11-13T08:59:34.935" v="242" actId="1035"/>
          <ac:spMkLst>
            <pc:docMk/>
            <pc:sldMk cId="391739346" sldId="269"/>
            <ac:spMk id="10" creationId="{502EAC43-AE03-4D76-9249-DD878F108039}"/>
          </ac:spMkLst>
        </pc:spChg>
        <pc:spChg chg="add mod">
          <ac:chgData name="Lâm Đức Khải" userId="20bc2f9c-cb6d-4b5e-856a-a227dfa993ec" providerId="ADAL" clId="{340073C4-2AC5-45E2-B075-E889908CED7F}" dt="2018-11-13T09:03:18.254" v="373" actId="1035"/>
          <ac:spMkLst>
            <pc:docMk/>
            <pc:sldMk cId="391739346" sldId="269"/>
            <ac:spMk id="11" creationId="{3C514013-D90F-4327-A2C1-A19068133377}"/>
          </ac:spMkLst>
        </pc:spChg>
        <pc:spChg chg="add del">
          <ac:chgData name="Lâm Đức Khải" userId="20bc2f9c-cb6d-4b5e-856a-a227dfa993ec" providerId="ADAL" clId="{340073C4-2AC5-45E2-B075-E889908CED7F}" dt="2018-11-13T09:00:30.362" v="290"/>
          <ac:spMkLst>
            <pc:docMk/>
            <pc:sldMk cId="391739346" sldId="269"/>
            <ac:spMk id="12" creationId="{AF08127A-6957-4A46-895E-3BA68A7EF5E8}"/>
          </ac:spMkLst>
        </pc:spChg>
        <pc:spChg chg="add mod">
          <ac:chgData name="Lâm Đức Khải" userId="20bc2f9c-cb6d-4b5e-856a-a227dfa993ec" providerId="ADAL" clId="{340073C4-2AC5-45E2-B075-E889908CED7F}" dt="2018-11-13T09:06:14.008" v="478" actId="20577"/>
          <ac:spMkLst>
            <pc:docMk/>
            <pc:sldMk cId="391739346" sldId="269"/>
            <ac:spMk id="13" creationId="{C92E0571-36C8-4706-AB02-A9FAD2125AFB}"/>
          </ac:spMkLst>
        </pc:spChg>
      </pc:sldChg>
      <pc:sldChg chg="modNotesTx">
        <pc:chgData name="Lâm Đức Khải" userId="20bc2f9c-cb6d-4b5e-856a-a227dfa993ec" providerId="ADAL" clId="{340073C4-2AC5-45E2-B075-E889908CED7F}" dt="2018-11-13T09:15:00.652" v="800" actId="20577"/>
        <pc:sldMkLst>
          <pc:docMk/>
          <pc:sldMk cId="517611645" sldId="270"/>
        </pc:sldMkLst>
      </pc:sldChg>
      <pc:sldChg chg="addSp delSp modSp">
        <pc:chgData name="Lâm Đức Khải" userId="20bc2f9c-cb6d-4b5e-856a-a227dfa993ec" providerId="ADAL" clId="{340073C4-2AC5-45E2-B075-E889908CED7F}" dt="2018-11-13T10:16:58.220" v="978" actId="14100"/>
        <pc:sldMkLst>
          <pc:docMk/>
          <pc:sldMk cId="2499067062" sldId="323"/>
        </pc:sldMkLst>
        <pc:picChg chg="add mod">
          <ac:chgData name="Lâm Đức Khải" userId="20bc2f9c-cb6d-4b5e-856a-a227dfa993ec" providerId="ADAL" clId="{340073C4-2AC5-45E2-B075-E889908CED7F}" dt="2018-11-13T10:16:58.220" v="978" actId="14100"/>
          <ac:picMkLst>
            <pc:docMk/>
            <pc:sldMk cId="2499067062" sldId="323"/>
            <ac:picMk id="3" creationId="{993EEEF3-A9AC-4D22-BA06-D6AF0C34E66E}"/>
          </ac:picMkLst>
        </pc:picChg>
        <pc:picChg chg="mod">
          <ac:chgData name="Lâm Đức Khải" userId="20bc2f9c-cb6d-4b5e-856a-a227dfa993ec" providerId="ADAL" clId="{340073C4-2AC5-45E2-B075-E889908CED7F}" dt="2018-11-13T10:00:21.440" v="972" actId="14100"/>
          <ac:picMkLst>
            <pc:docMk/>
            <pc:sldMk cId="2499067062" sldId="323"/>
            <ac:picMk id="9" creationId="{00000000-0000-0000-0000-000000000000}"/>
          </ac:picMkLst>
        </pc:picChg>
        <pc:picChg chg="add del mod">
          <ac:chgData name="Lâm Đức Khải" userId="20bc2f9c-cb6d-4b5e-856a-a227dfa993ec" providerId="ADAL" clId="{340073C4-2AC5-45E2-B075-E889908CED7F}" dt="2018-11-13T10:00:21.920" v="973" actId="14100"/>
          <ac:picMkLst>
            <pc:docMk/>
            <pc:sldMk cId="2499067062" sldId="323"/>
            <ac:picMk id="10" creationId="{6B2DEBD3-1216-4E5D-B3BC-E8E57102AFC6}"/>
          </ac:picMkLst>
        </pc:picChg>
        <pc:picChg chg="add del">
          <ac:chgData name="Lâm Đức Khải" userId="20bc2f9c-cb6d-4b5e-856a-a227dfa993ec" providerId="ADAL" clId="{340073C4-2AC5-45E2-B075-E889908CED7F}" dt="2018-11-13T10:00:19.696" v="969" actId="478"/>
          <ac:picMkLst>
            <pc:docMk/>
            <pc:sldMk cId="2499067062" sldId="323"/>
            <ac:picMk id="7170" creationId="{00000000-0000-0000-0000-000000000000}"/>
          </ac:picMkLst>
        </pc:picChg>
        <pc:picChg chg="del">
          <ac:chgData name="Lâm Đức Khải" userId="20bc2f9c-cb6d-4b5e-856a-a227dfa993ec" providerId="ADAL" clId="{340073C4-2AC5-45E2-B075-E889908CED7F}" dt="2018-11-13T10:16:50.207" v="974" actId="478"/>
          <ac:picMkLst>
            <pc:docMk/>
            <pc:sldMk cId="2499067062" sldId="323"/>
            <ac:picMk id="7171" creationId="{00000000-0000-0000-0000-000000000000}"/>
          </ac:picMkLst>
        </pc:picChg>
      </pc:sldChg>
      <pc:sldChg chg="modNotesTx">
        <pc:chgData name="Lâm Đức Khải" userId="20bc2f9c-cb6d-4b5e-856a-a227dfa993ec" providerId="ADAL" clId="{340073C4-2AC5-45E2-B075-E889908CED7F}" dt="2018-11-13T10:29:42.074" v="1076" actId="20577"/>
        <pc:sldMkLst>
          <pc:docMk/>
          <pc:sldMk cId="2506047447" sldId="324"/>
        </pc:sldMkLst>
      </pc:sldChg>
      <pc:sldChg chg="addSp delSp modSp">
        <pc:chgData name="Lâm Đức Khải" userId="20bc2f9c-cb6d-4b5e-856a-a227dfa993ec" providerId="ADAL" clId="{340073C4-2AC5-45E2-B075-E889908CED7F}" dt="2018-11-13T09:58:37.672" v="958" actId="1076"/>
        <pc:sldMkLst>
          <pc:docMk/>
          <pc:sldMk cId="2110436750" sldId="326"/>
        </pc:sldMkLst>
        <pc:picChg chg="add mod">
          <ac:chgData name="Lâm Đức Khải" userId="20bc2f9c-cb6d-4b5e-856a-a227dfa993ec" providerId="ADAL" clId="{340073C4-2AC5-45E2-B075-E889908CED7F}" dt="2018-11-13T09:58:37.672" v="958" actId="1076"/>
          <ac:picMkLst>
            <pc:docMk/>
            <pc:sldMk cId="2110436750" sldId="326"/>
            <ac:picMk id="3" creationId="{46A929FF-0E6B-426F-BFE2-641080E8CDCD}"/>
          </ac:picMkLst>
        </pc:picChg>
        <pc:picChg chg="add mod">
          <ac:chgData name="Lâm Đức Khải" userId="20bc2f9c-cb6d-4b5e-856a-a227dfa993ec" providerId="ADAL" clId="{340073C4-2AC5-45E2-B075-E889908CED7F}" dt="2018-11-13T09:57:41.952" v="955" actId="14100"/>
          <ac:picMkLst>
            <pc:docMk/>
            <pc:sldMk cId="2110436750" sldId="326"/>
            <ac:picMk id="9" creationId="{AB9A0C82-779D-44CE-A66C-EA3AD933EDD8}"/>
          </ac:picMkLst>
        </pc:picChg>
        <pc:picChg chg="del">
          <ac:chgData name="Lâm Đức Khải" userId="20bc2f9c-cb6d-4b5e-856a-a227dfa993ec" providerId="ADAL" clId="{340073C4-2AC5-45E2-B075-E889908CED7F}" dt="2018-11-13T09:57:28.682" v="950" actId="478"/>
          <ac:picMkLst>
            <pc:docMk/>
            <pc:sldMk cId="2110436750" sldId="326"/>
            <ac:picMk id="12" creationId="{00000000-0000-0000-0000-000000000000}"/>
          </ac:picMkLst>
        </pc:picChg>
        <pc:picChg chg="del">
          <ac:chgData name="Lâm Đức Khải" userId="20bc2f9c-cb6d-4b5e-856a-a227dfa993ec" providerId="ADAL" clId="{340073C4-2AC5-45E2-B075-E889908CED7F}" dt="2018-11-13T09:58:31.866" v="956" actId="478"/>
          <ac:picMkLst>
            <pc:docMk/>
            <pc:sldMk cId="2110436750" sldId="326"/>
            <ac:picMk id="7170" creationId="{00000000-0000-0000-0000-000000000000}"/>
          </ac:picMkLst>
        </pc:picChg>
      </pc:sldChg>
      <pc:sldChg chg="modNotesTx">
        <pc:chgData name="Lâm Đức Khải" userId="20bc2f9c-cb6d-4b5e-856a-a227dfa993ec" providerId="ADAL" clId="{340073C4-2AC5-45E2-B075-E889908CED7F}" dt="2018-11-13T10:29:28.594" v="1075" actId="20577"/>
        <pc:sldMkLst>
          <pc:docMk/>
          <pc:sldMk cId="1212545423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A9CC-3555-4D5A-9EFF-ACE313BC481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A4DA2-56D0-47C6-900C-12F936D0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Để</a:t>
            </a:r>
            <a:r>
              <a:rPr lang="en-US" baseline="0"/>
              <a:t> chuyển thành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VARIABLE</a:t>
            </a:r>
            <a:r>
              <a:rPr lang="en-US" baseline="0">
                <a:sym typeface="Wingdings" panose="05000000000000000000" pitchFamily="2" charset="2"/>
              </a:rPr>
              <a:t> ASSIGNMENTS</a:t>
            </a:r>
          </a:p>
          <a:p>
            <a:r>
              <a:rPr lang="en-US" baseline="0">
                <a:sym typeface="Wingdings" panose="05000000000000000000" pitchFamily="2" charset="2"/>
              </a:rPr>
              <a:t>Chỉ biến nào có cập nhật giá trị mới tại trạng thái kế tiếp ta mới để vào bảng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2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baseline="0" dirty="0"/>
              <a:t> AND OUTPUT TABLE with VA </a:t>
            </a:r>
            <a:r>
              <a:rPr lang="en-US" baseline="0" dirty="0">
                <a:sym typeface="Wingdings" panose="05000000000000000000" pitchFamily="2" charset="2"/>
              </a:rPr>
              <a:t> STATE-ACTION TABLE</a:t>
            </a:r>
          </a:p>
          <a:p>
            <a:pPr marL="171450" indent="-171450">
              <a:buFontTx/>
              <a:buChar char="-"/>
            </a:pPr>
            <a:r>
              <a:rPr lang="en-US" baseline="0" dirty="0" err="1">
                <a:sym typeface="Wingdings" panose="05000000000000000000" pitchFamily="2" charset="2"/>
              </a:rPr>
              <a:t>Cột</a:t>
            </a:r>
            <a:r>
              <a:rPr lang="en-US" baseline="0" dirty="0">
                <a:sym typeface="Wingdings" panose="05000000000000000000" pitchFamily="2" charset="2"/>
              </a:rPr>
              <a:t> NS: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sử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dụng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giản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đồ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chuyển</a:t>
            </a:r>
            <a:r>
              <a:rPr lang="en-US" baseline="0" dirty="0">
                <a:sym typeface="Wingdings" panose="05000000000000000000" pitchFamily="2" charset="2"/>
              </a:rPr>
              <a:t> TT</a:t>
            </a:r>
          </a:p>
          <a:p>
            <a:pPr marL="171450" indent="-171450">
              <a:buFontTx/>
              <a:buChar char="-"/>
            </a:pPr>
            <a:r>
              <a:rPr lang="en-US" baseline="0" dirty="0" err="1">
                <a:sym typeface="Wingdings" panose="05000000000000000000" pitchFamily="2" charset="2"/>
              </a:rPr>
              <a:t>Cột</a:t>
            </a:r>
            <a:r>
              <a:rPr lang="en-US" baseline="0" dirty="0">
                <a:sym typeface="Wingdings" panose="05000000000000000000" pitchFamily="2" charset="2"/>
              </a:rPr>
              <a:t> CONTRAL AND DATAPATH ACTIONS: </a:t>
            </a:r>
            <a:r>
              <a:rPr lang="en-US" baseline="0" dirty="0" err="1">
                <a:sym typeface="Wingdings" panose="05000000000000000000" pitchFamily="2" charset="2"/>
              </a:rPr>
              <a:t>gôm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lại</a:t>
            </a:r>
            <a:r>
              <a:rPr lang="en-US" baseline="0" dirty="0">
                <a:sym typeface="Wingdings" panose="05000000000000000000" pitchFamily="2" charset="2"/>
              </a:rPr>
              <a:t> 3 </a:t>
            </a:r>
            <a:r>
              <a:rPr lang="en-US" baseline="0" dirty="0" err="1">
                <a:sym typeface="Wingdings" panose="05000000000000000000" pitchFamily="2" charset="2"/>
              </a:rPr>
              <a:t>cột</a:t>
            </a:r>
            <a:r>
              <a:rPr lang="en-US" baseline="0" dirty="0">
                <a:sym typeface="Wingdings" panose="05000000000000000000" pitchFamily="2" charset="2"/>
              </a:rPr>
              <a:t> (2 </a:t>
            </a:r>
            <a:r>
              <a:rPr lang="en-US" baseline="0" dirty="0" err="1">
                <a:sym typeface="Wingdings" panose="05000000000000000000" pitchFamily="2" charset="2"/>
              </a:rPr>
              <a:t>cột</a:t>
            </a:r>
            <a:r>
              <a:rPr lang="en-US" baseline="0" dirty="0">
                <a:sym typeface="Wingdings" panose="05000000000000000000" pitchFamily="2" charset="2"/>
              </a:rPr>
              <a:t> output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Variable)</a:t>
            </a:r>
          </a:p>
          <a:p>
            <a:pPr marL="171450" indent="-171450">
              <a:buFontTx/>
              <a:buChar char="-"/>
            </a:pPr>
            <a:endParaRPr lang="en-US" baseline="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 panose="05000000000000000000" pitchFamily="2" charset="2"/>
              </a:rPr>
              <a:t>                CONDITION      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h</a:t>
            </a:r>
            <a:r>
              <a:rPr lang="vi-VN" dirty="0"/>
              <a:t>ơ</a:t>
            </a:r>
            <a:r>
              <a:rPr lang="en-US" dirty="0"/>
              <a:t>n so </a:t>
            </a:r>
            <a:r>
              <a:rPr lang="en-US" dirty="0" err="1"/>
              <a:t>với</a:t>
            </a:r>
            <a:r>
              <a:rPr lang="en-US" dirty="0"/>
              <a:t> state-action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0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Condition Box</a:t>
            </a:r>
            <a:r>
              <a:rPr lang="en-US" baseline="0"/>
              <a:t> hay conditional output box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State code: không bắt buộc, có thể gán sau bước state assignment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ASM block: có 1 state box, một chuỗi serial-parallel network of decision box, và conditional output box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Left: Cond1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Cond2 </a:t>
            </a:r>
            <a:r>
              <a:rPr lang="en-US" baseline="0" dirty="0" err="1"/>
              <a:t>đều</a:t>
            </a:r>
            <a:r>
              <a:rPr lang="en-US" baseline="0" dirty="0"/>
              <a:t> true, </a:t>
            </a:r>
            <a:r>
              <a:rPr lang="en-US" baseline="0" dirty="0" err="1"/>
              <a:t>thì</a:t>
            </a:r>
            <a:r>
              <a:rPr lang="en-US" baseline="0" dirty="0"/>
              <a:t> S2 </a:t>
            </a:r>
            <a:r>
              <a:rPr lang="en-US" baseline="0" dirty="0" err="1"/>
              <a:t>và</a:t>
            </a:r>
            <a:r>
              <a:rPr lang="en-US" baseline="0" dirty="0"/>
              <a:t> S3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TTKT </a:t>
            </a:r>
            <a:r>
              <a:rPr lang="en-US" baseline="0" dirty="0">
                <a:sym typeface="Wingdings" pitchFamily="2" charset="2"/>
              </a:rPr>
              <a:t> </a:t>
            </a:r>
            <a:r>
              <a:rPr lang="en-US" baseline="0" dirty="0" err="1">
                <a:sym typeface="Wingdings" pitchFamily="2" charset="2"/>
              </a:rPr>
              <a:t>ko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xác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định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được</a:t>
            </a:r>
            <a:r>
              <a:rPr lang="en-US" baseline="0" dirty="0">
                <a:sym typeface="Wingdings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 pitchFamily="2" charset="2"/>
              </a:rPr>
              <a:t>Right: violate </a:t>
            </a:r>
            <a:r>
              <a:rPr lang="en-US" baseline="0" dirty="0" err="1">
                <a:sym typeface="Wingdings" pitchFamily="2" charset="2"/>
              </a:rPr>
              <a:t>vì</a:t>
            </a:r>
            <a:r>
              <a:rPr lang="en-US" baseline="0" dirty="0">
                <a:sym typeface="Wingdings" pitchFamily="2" charset="2"/>
              </a:rPr>
              <a:t> Cond1 true, Cond2 false  </a:t>
            </a:r>
            <a:r>
              <a:rPr lang="en-US" baseline="0" dirty="0" err="1">
                <a:sym typeface="Wingdings" pitchFamily="2" charset="2"/>
              </a:rPr>
              <a:t>Lặp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vào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điều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kiện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mà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không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dẫn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đến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trạng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thái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0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baseline="0" dirty="0"/>
              <a:t> State-action table </a:t>
            </a:r>
            <a:r>
              <a:rPr lang="en-US" baseline="0" dirty="0" err="1"/>
              <a:t>và</a:t>
            </a:r>
            <a:r>
              <a:rPr lang="en-US" baseline="0" dirty="0"/>
              <a:t> ASM chart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đương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từ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giản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đồ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chuyển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có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thể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theo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cũng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được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Khuyến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khích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chọn</a:t>
            </a:r>
            <a:r>
              <a:rPr lang="en-US" baseline="0" dirty="0">
                <a:sym typeface="Wingdings" panose="05000000000000000000" pitchFamily="2" charset="2"/>
              </a:rPr>
              <a:t> State-action Table  </a:t>
            </a:r>
            <a:r>
              <a:rPr lang="en-US" baseline="0" dirty="0" err="1">
                <a:sym typeface="Wingdings" panose="05000000000000000000" pitchFamily="2" charset="2"/>
              </a:rPr>
              <a:t>dễ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quan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sát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Custom</a:t>
            </a:r>
            <a:r>
              <a:rPr lang="en-US" baseline="0" dirty="0"/>
              <a:t> Datapath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Using a particular algorithm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Might require fewer components and interconnections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May exhibit higher performance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>
                <a:sym typeface="Wingdings" panose="05000000000000000000" pitchFamily="2" charset="2"/>
              </a:rPr>
              <a:t>Thường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dùng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thiết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kế</a:t>
            </a:r>
            <a:r>
              <a:rPr lang="en-US" baseline="0" dirty="0">
                <a:sym typeface="Wingdings" panose="05000000000000000000" pitchFamily="2" charset="2"/>
              </a:rPr>
              <a:t> ASIC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>
                <a:sym typeface="Wingdings" panose="05000000000000000000" pitchFamily="2" charset="2"/>
              </a:rPr>
              <a:t>Moore: Simple logic function but need more FF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>
                <a:sym typeface="Wingdings" panose="05000000000000000000" pitchFamily="2" charset="2"/>
              </a:rPr>
              <a:t>Mealy: Complex logic function but need less FF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/>
          </a:p>
          <a:p>
            <a:r>
              <a:rPr lang="en-US" sz="1200" b="1" dirty="0"/>
              <a:t>D</a:t>
            </a:r>
            <a:r>
              <a:rPr lang="en-US" sz="1200" b="1" baseline="-25000" dirty="0"/>
              <a:t>2</a:t>
            </a:r>
            <a:r>
              <a:rPr lang="en-US" sz="1200" dirty="0"/>
              <a:t> = Q</a:t>
            </a:r>
            <a:r>
              <a:rPr lang="en-US" sz="1200" baseline="-25000" dirty="0"/>
              <a:t>2</a:t>
            </a:r>
            <a:r>
              <a:rPr lang="en-US" sz="1200" dirty="0"/>
              <a:t>(next) = s</a:t>
            </a:r>
            <a:r>
              <a:rPr lang="en-US" sz="1200" baseline="-25000" dirty="0"/>
              <a:t>2</a:t>
            </a:r>
            <a:r>
              <a:rPr lang="en-US" sz="1200" dirty="0"/>
              <a:t>Data’</a:t>
            </a:r>
            <a:r>
              <a:rPr lang="en-US" sz="1200" baseline="-25000" dirty="0"/>
              <a:t>LSB</a:t>
            </a:r>
            <a:r>
              <a:rPr lang="en-US" sz="1200" dirty="0"/>
              <a:t>   +  s</a:t>
            </a:r>
            <a:r>
              <a:rPr lang="en-US" sz="1200" baseline="-25000" dirty="0"/>
              <a:t>3</a:t>
            </a:r>
            <a:r>
              <a:rPr lang="en-US" sz="1200" dirty="0"/>
              <a:t>   +   s</a:t>
            </a:r>
            <a:r>
              <a:rPr lang="en-US" sz="1200" baseline="-25000" dirty="0"/>
              <a:t>4 </a:t>
            </a:r>
            <a:r>
              <a:rPr lang="en-US" sz="1200" dirty="0"/>
              <a:t>(Data = 0) because only next states (s4, s5) have Q2 = 1, therefore from the NEXT STATE column we find the conditions lead to next states (s4 or s5)</a:t>
            </a:r>
          </a:p>
          <a:p>
            <a:endParaRPr lang="en-US" sz="1200" dirty="0"/>
          </a:p>
          <a:p>
            <a:r>
              <a:rPr lang="en-US" sz="1200" b="1" dirty="0"/>
              <a:t>D</a:t>
            </a:r>
            <a:r>
              <a:rPr lang="en-US" sz="1200" b="1" baseline="-25000" dirty="0"/>
              <a:t>1</a:t>
            </a:r>
            <a:r>
              <a:rPr lang="en-US" sz="1200" dirty="0"/>
              <a:t> = Q</a:t>
            </a:r>
            <a:r>
              <a:rPr lang="en-US" sz="1200" baseline="-25000" dirty="0"/>
              <a:t>1</a:t>
            </a:r>
            <a:r>
              <a:rPr lang="en-US" sz="1200" dirty="0"/>
              <a:t>(next) = s</a:t>
            </a:r>
            <a:r>
              <a:rPr lang="en-US" sz="1200" baseline="-25000" dirty="0"/>
              <a:t>1</a:t>
            </a:r>
            <a:r>
              <a:rPr lang="en-US" sz="1200" dirty="0"/>
              <a:t>             + s</a:t>
            </a:r>
            <a:r>
              <a:rPr lang="en-US" sz="1200" baseline="-25000" dirty="0"/>
              <a:t>2</a:t>
            </a:r>
            <a:r>
              <a:rPr lang="en-US" sz="1200" dirty="0"/>
              <a:t>Data</a:t>
            </a:r>
            <a:r>
              <a:rPr lang="en-US" sz="1200" baseline="-25000" dirty="0"/>
              <a:t>LSB</a:t>
            </a:r>
            <a:r>
              <a:rPr lang="en-US" sz="1200" dirty="0"/>
              <a:t>         + s</a:t>
            </a:r>
            <a:r>
              <a:rPr lang="en-US" sz="1200" baseline="-25000" dirty="0"/>
              <a:t>4</a:t>
            </a:r>
            <a:r>
              <a:rPr lang="en-US" sz="1200" dirty="0"/>
              <a:t>(Data ≠ 0) because only next states (s2, s3) have Q1 = 1, therefore from the NEXT STATE column we find the conditions lead to next state (s2 or s3)</a:t>
            </a:r>
          </a:p>
          <a:p>
            <a:endParaRPr lang="en-US" sz="1200" dirty="0"/>
          </a:p>
          <a:p>
            <a:r>
              <a:rPr lang="en-US" sz="1200" b="1" dirty="0"/>
              <a:t>Note that: s2, s3, s4, s5 </a:t>
            </a:r>
            <a:r>
              <a:rPr lang="en-US" sz="1200" b="1" dirty="0" err="1"/>
              <a:t>có</a:t>
            </a:r>
            <a:r>
              <a:rPr lang="en-US" sz="1200" b="1" dirty="0"/>
              <a:t> </a:t>
            </a:r>
            <a:r>
              <a:rPr lang="en-US" sz="1200" b="1" dirty="0" err="1"/>
              <a:t>thể</a:t>
            </a:r>
            <a:r>
              <a:rPr lang="en-US" sz="1200" b="1" dirty="0"/>
              <a:t> </a:t>
            </a:r>
            <a:r>
              <a:rPr lang="en-US" sz="1200" b="1" dirty="0" err="1"/>
              <a:t>phân</a:t>
            </a:r>
            <a:r>
              <a:rPr lang="en-US" sz="1200" b="1" dirty="0"/>
              <a:t> </a:t>
            </a:r>
            <a:r>
              <a:rPr lang="en-US" sz="1200" b="1" dirty="0" err="1"/>
              <a:t>biệt</a:t>
            </a:r>
            <a:r>
              <a:rPr lang="en-US" sz="1200" b="1" dirty="0"/>
              <a:t> đ</a:t>
            </a:r>
            <a:r>
              <a:rPr lang="vi-VN" sz="1200" b="1" dirty="0"/>
              <a:t>ư</a:t>
            </a:r>
            <a:r>
              <a:rPr lang="en-US" sz="1200" b="1" dirty="0" err="1"/>
              <a:t>ợc</a:t>
            </a:r>
            <a:r>
              <a:rPr lang="en-US" sz="1200" b="1" dirty="0"/>
              <a:t> </a:t>
            </a:r>
            <a:r>
              <a:rPr lang="en-US" sz="1200" b="1" dirty="0" err="1"/>
              <a:t>bởi</a:t>
            </a:r>
            <a:r>
              <a:rPr lang="en-US" sz="1200" b="1" dirty="0"/>
              <a:t> Q1Q0’, Q1Q0, Q2Q0’ </a:t>
            </a:r>
            <a:r>
              <a:rPr lang="en-US" sz="1200" b="1" dirty="0" err="1"/>
              <a:t>và</a:t>
            </a:r>
            <a:r>
              <a:rPr lang="en-US" sz="1200" b="1" dirty="0"/>
              <a:t> Q2Q0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1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>
                <a:sym typeface="Wingdings" panose="05000000000000000000" pitchFamily="2" charset="2"/>
              </a:rPr>
              <a:t>Mealy: Complex logic function but need less FF</a:t>
            </a:r>
          </a:p>
          <a:p>
            <a:pPr marL="171450" indent="-171450">
              <a:buFontTx/>
              <a:buChar char="-"/>
            </a:pPr>
            <a:r>
              <a:rPr lang="en-US" baseline="0" dirty="0">
                <a:sym typeface="Wingdings" panose="05000000000000000000" pitchFamily="2" charset="2"/>
              </a:rPr>
              <a:t>Moore: Simple logic function but need more 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</a:t>
            </a:r>
            <a:r>
              <a:rPr lang="en-US" baseline="0"/>
              <a:t> pipelining Scheduling of flowcharts (đọc tham khảo hoặc học ở Master)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34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D</a:t>
            </a:r>
            <a:r>
              <a:rPr lang="en-US" sz="1200" b="1" baseline="-25000" dirty="0"/>
              <a:t>1</a:t>
            </a:r>
            <a:r>
              <a:rPr lang="en-US" sz="1200" dirty="0"/>
              <a:t> = Q</a:t>
            </a:r>
            <a:r>
              <a:rPr lang="en-US" sz="1200" baseline="-25000" dirty="0"/>
              <a:t>1</a:t>
            </a:r>
            <a:r>
              <a:rPr lang="en-US" sz="1200" dirty="0"/>
              <a:t>(next) = s</a:t>
            </a:r>
            <a:r>
              <a:rPr lang="en-US" sz="1200" baseline="-25000" dirty="0"/>
              <a:t>1</a:t>
            </a:r>
            <a:r>
              <a:rPr lang="en-US" sz="1200" dirty="0"/>
              <a:t>+s</a:t>
            </a:r>
            <a:r>
              <a:rPr lang="en-US" sz="1200" baseline="-25000" dirty="0"/>
              <a:t>2</a:t>
            </a:r>
            <a:r>
              <a:rPr lang="en-US" sz="1200" baseline="0" dirty="0"/>
              <a:t>(Data#0) + </a:t>
            </a:r>
            <a:r>
              <a:rPr lang="en-US" sz="1200" dirty="0"/>
              <a:t>s</a:t>
            </a:r>
            <a:r>
              <a:rPr lang="en-US" sz="1200" baseline="-25000" dirty="0"/>
              <a:t>2</a:t>
            </a:r>
            <a:r>
              <a:rPr lang="en-US" sz="1200" baseline="0" dirty="0"/>
              <a:t>(Data=0) = </a:t>
            </a:r>
            <a:r>
              <a:rPr lang="en-US" sz="1200" dirty="0"/>
              <a:t>s</a:t>
            </a:r>
            <a:r>
              <a:rPr lang="en-US" sz="1200" baseline="-25000" dirty="0"/>
              <a:t>1</a:t>
            </a:r>
            <a:r>
              <a:rPr lang="en-US" sz="1200" dirty="0"/>
              <a:t>+s</a:t>
            </a:r>
            <a:r>
              <a:rPr lang="en-US" sz="1200" baseline="-25000" dirty="0"/>
              <a:t>2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4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</a:t>
            </a:r>
            <a:r>
              <a:rPr lang="en-US" baseline="0"/>
              <a:t> pipelining Scheduling of flowcharts (đọc tham khảo hoặc học ở Master)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3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Mỗi thành</a:t>
            </a:r>
            <a:r>
              <a:rPr lang="en-US" baseline="0"/>
              <a:t> phần thiết kế lúc nào cũng gồm 2 phần – control và datapath</a:t>
            </a:r>
          </a:p>
          <a:p>
            <a:r>
              <a:rPr lang="en-US" baseline="0"/>
              <a:t>Phương pháp thiết kế là dùng mô hình FSM</a:t>
            </a:r>
          </a:p>
          <a:p>
            <a:r>
              <a:rPr lang="en-US" baseline="0"/>
              <a:t>Trong quá trình thiết kế FSMD bao gồm một số lựa chọn sau: chia sẽ tài nguyên, chọn lựa các thành phần, pipeline, lập lịch.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Ví</a:t>
            </a:r>
            <a:r>
              <a:rPr lang="en-US" baseline="0"/>
              <a:t> dụ của chương trước giải thuật đếm bit 1 có trong chuổi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3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FSMD: V xác</a:t>
            </a:r>
            <a:r>
              <a:rPr lang="en-US" baseline="0"/>
              <a:t> định trạng thái của Datapath bằng các xác định giá trị của các biến tại mỗi trạng thái</a:t>
            </a:r>
            <a:endParaRPr lang="en-US"/>
          </a:p>
          <a:p>
            <a:r>
              <a:rPr lang="en-US"/>
              <a:t>============================================================</a:t>
            </a:r>
          </a:p>
          <a:p>
            <a:r>
              <a:rPr lang="en-US"/>
              <a:t>A</a:t>
            </a:r>
            <a:r>
              <a:rPr lang="en-US" baseline="0"/>
              <a:t> </a:t>
            </a:r>
            <a:r>
              <a:rPr lang="en-US" baseline="0" dirty="0">
                <a:sym typeface="Wingdings" pitchFamily="2" charset="2"/>
              </a:rPr>
              <a:t> </a:t>
            </a:r>
            <a:r>
              <a:rPr lang="en-US" baseline="0" dirty="0" err="1">
                <a:sym typeface="Wingdings" pitchFamily="2" charset="2"/>
              </a:rPr>
              <a:t>các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tín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hiệu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điều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khiển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từ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lược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đồ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trạng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thái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S  </a:t>
            </a:r>
            <a:r>
              <a:rPr lang="en-US" baseline="0" dirty="0" err="1">
                <a:sym typeface="Wingdings" pitchFamily="2" charset="2"/>
              </a:rPr>
              <a:t>tập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các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trạng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thái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>
                <a:sym typeface="Wingdings" pitchFamily="2" charset="2"/>
              </a:rPr>
              <a:t>O  </a:t>
            </a:r>
            <a:r>
              <a:rPr lang="en-US" baseline="0" dirty="0" err="1">
                <a:sym typeface="Wingdings" pitchFamily="2" charset="2"/>
              </a:rPr>
              <a:t>tập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các</a:t>
            </a:r>
            <a:r>
              <a:rPr lang="en-US" baseline="0" dirty="0">
                <a:sym typeface="Wingdings" pitchFamily="2" charset="2"/>
              </a:rPr>
              <a:t> output</a:t>
            </a:r>
          </a:p>
          <a:p>
            <a:r>
              <a:rPr lang="en-US" baseline="0" dirty="0">
                <a:sym typeface="Wingdings" pitchFamily="2" charset="2"/>
              </a:rPr>
              <a:t>I  </a:t>
            </a:r>
            <a:r>
              <a:rPr lang="en-US" baseline="0" dirty="0" err="1">
                <a:sym typeface="Wingdings" pitchFamily="2" charset="2"/>
              </a:rPr>
              <a:t>tập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các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tín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hiệu</a:t>
            </a:r>
            <a:r>
              <a:rPr lang="en-US" baseline="0" dirty="0">
                <a:sym typeface="Wingdings" pitchFamily="2" charset="2"/>
              </a:rPr>
              <a:t> input</a:t>
            </a:r>
          </a:p>
          <a:p>
            <a:r>
              <a:rPr lang="en-US" baseline="0" dirty="0" err="1">
                <a:sym typeface="Wingdings" pitchFamily="2" charset="2"/>
              </a:rPr>
              <a:t>Ic</a:t>
            </a:r>
            <a:r>
              <a:rPr lang="en-US" baseline="0" dirty="0">
                <a:sym typeface="Wingdings" pitchFamily="2" charset="2"/>
              </a:rPr>
              <a:t>  control</a:t>
            </a:r>
          </a:p>
          <a:p>
            <a:r>
              <a:rPr lang="en-US" baseline="0" dirty="0">
                <a:sym typeface="Wingdings" pitchFamily="2" charset="2"/>
              </a:rPr>
              <a:t>Id 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3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tập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các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tín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hiệu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liên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quan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đến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chuyển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trạng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thái</a:t>
            </a:r>
            <a:r>
              <a:rPr lang="en-US" baseline="0" dirty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</a:t>
            </a:r>
            <a:r>
              <a:rPr lang="en-US" baseline="0" err="1"/>
              <a:t>tín</a:t>
            </a:r>
            <a:r>
              <a:rPr lang="en-US" baseline="0"/>
              <a:t> hiệu control </a:t>
            </a:r>
            <a:r>
              <a:rPr lang="en-US" baseline="0" dirty="0"/>
              <a:t>start </a:t>
            </a:r>
            <a:r>
              <a:rPr lang="en-US" baseline="0"/>
              <a:t>&amp; data</a:t>
            </a:r>
          </a:p>
          <a:p>
            <a:r>
              <a:rPr lang="en-US" baseline="0"/>
              <a:t>==================</a:t>
            </a:r>
          </a:p>
          <a:p>
            <a:r>
              <a:rPr lang="en-US" baseline="0"/>
              <a:t>CONTROL OUTPUT</a:t>
            </a:r>
          </a:p>
          <a:p>
            <a:r>
              <a:rPr lang="en-US" baseline="0"/>
              <a:t>DATAPATH OUTPUT</a:t>
            </a:r>
          </a:p>
          <a:p>
            <a:r>
              <a:rPr lang="en-US" baseline="0"/>
              <a:t>DATAPATH VARIABLES: xác định giá trị của mỗi biến tại mỗi trạng thái khác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A8BE-1E79-4447-857E-E16582897FD2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CF86-11BE-441F-83D1-A919C26F383C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08C9-F257-4969-8917-2179BFF98103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896E-6338-47DE-BD63-2A8CAA2DFD81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72BB-FEF3-4A8C-AA5F-ACA77B3BFF9B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492-6EB8-4253-9CD9-C35B12DA906B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14-1E0B-4EF7-B488-DF00729A0BA5}" type="datetime1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C671-220E-419D-B3C5-1F7E9D7CADDD}" type="datetime1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20CE-87D0-40FF-851E-4C38962F17D3}" type="datetime1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75A4-360F-4AB7-96EF-EC3C2E342367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8D25-FA07-4E7F-96E6-8DEFFB01D490}" type="datetime1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78D29A-CDD2-40D3-B364-1E1C2B8ACF57}" type="datetime1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Tx/>
        <a:buSzPct val="75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Ø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3962400" cy="936625"/>
          </a:xfrm>
        </p:spPr>
        <p:txBody>
          <a:bodyPr/>
          <a:lstStyle/>
          <a:p>
            <a:r>
              <a:rPr lang="en-US" sz="4000" b="1"/>
              <a:t>Chapter 3: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066800"/>
            <a:ext cx="7848600" cy="177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DIGITAL LOGIC DESIGN</a:t>
            </a:r>
            <a:br>
              <a:rPr lang="en-US" b="1"/>
            </a:br>
            <a:r>
              <a:rPr lang="en-US" sz="4000"/>
              <a:t>( </a:t>
            </a:r>
            <a:r>
              <a:rPr lang="en-US" sz="4000" b="1"/>
              <a:t>ce_118</a:t>
            </a:r>
            <a:r>
              <a:rPr lang="en-US" sz="4000"/>
              <a:t> )</a:t>
            </a:r>
            <a:endParaRPr lang="en-US" sz="4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4495800"/>
            <a:ext cx="807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85000"/>
              <a:buFont typeface="Wingdings" pitchFamily="2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i="1"/>
              <a:t>Register Transfer</a:t>
            </a:r>
          </a:p>
          <a:p>
            <a:pPr algn="ctr"/>
            <a:r>
              <a:rPr lang="en-US" sz="5000" b="1" i="1"/>
              <a:t>Specification &amp; Design</a:t>
            </a:r>
          </a:p>
          <a:p>
            <a:pPr algn="ctr"/>
            <a:r>
              <a:rPr lang="en-US" sz="4000" b="1" i="1"/>
              <a:t>(part_1)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057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FSMD specification of Ones-counter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6519446"/>
            <a:ext cx="4438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State and output table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914400"/>
            <a:ext cx="2338388" cy="245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4400"/>
            <a:ext cx="3048000" cy="256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98C455-052C-417C-BB6C-EC19D6F19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604" y="3747280"/>
            <a:ext cx="4983968" cy="26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3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1" y="304800"/>
            <a:ext cx="9072209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FSMD specification </a:t>
            </a:r>
            <a:r>
              <a:rPr lang="en-US" b="1"/>
              <a:t>of Ones-counter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2262" y="3124200"/>
            <a:ext cx="4438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State and output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6488668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State and output table with variable assignments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196095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9A0C82-779D-44CE-A66C-EA3AD933E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862191"/>
            <a:ext cx="4343400" cy="2319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A929FF-0E6B-426F-BFE2-641080E8C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112" y="3791562"/>
            <a:ext cx="4371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3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1" y="304800"/>
            <a:ext cx="9072209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FSMD specification </a:t>
            </a:r>
            <a:r>
              <a:rPr lang="en-US" b="1"/>
              <a:t>of Ones-counter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1795" y="2971800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State and output table with variable assignments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6527195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State-action table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23113"/>
            <a:ext cx="2819400" cy="237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BD3-1216-4E5D-B3BC-E8E57102A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1" y="882849"/>
            <a:ext cx="3433409" cy="2116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3EEEF3-A9AC-4D22-BA06-D6AF0C34E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608" y="3279577"/>
            <a:ext cx="4045392" cy="325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6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Algorithmic-State-Machine (ASM)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15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Graphic representation of FSMD model</a:t>
            </a:r>
          </a:p>
          <a:p>
            <a:pPr>
              <a:spcAft>
                <a:spcPts val="1200"/>
              </a:spcAft>
            </a:pPr>
            <a:r>
              <a:rPr lang="en-US" dirty="0"/>
              <a:t> Equivalent to state-action table</a:t>
            </a:r>
          </a:p>
          <a:p>
            <a:pPr>
              <a:spcAft>
                <a:spcPts val="1200"/>
              </a:spcAft>
            </a:pPr>
            <a:r>
              <a:rPr lang="en-US" dirty="0"/>
              <a:t> Similar to a flowchart used for program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ASM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4391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Rule 1</a:t>
            </a:r>
            <a:r>
              <a:rPr lang="en-US" dirty="0"/>
              <a:t>: The chart must define a unique next state for each state and set of conditions.</a:t>
            </a:r>
          </a:p>
          <a:p>
            <a:r>
              <a:rPr lang="en-US" b="1" dirty="0"/>
              <a:t> Rule 2</a:t>
            </a:r>
            <a:r>
              <a:rPr lang="en-US" dirty="0"/>
              <a:t>: Every path defined by the network of </a:t>
            </a:r>
            <a:br>
              <a:rPr lang="en-US" dirty="0"/>
            </a:br>
            <a:r>
              <a:rPr lang="en-US" strike="sngStrike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decision</a:t>
            </a:r>
            <a:r>
              <a:rPr lang="en-US" dirty="0"/>
              <a:t> boxes must lead to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905005"/>
            <a:ext cx="4391025" cy="267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1" y="5867400"/>
            <a:ext cx="3781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Undefined next 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91101" y="5791200"/>
            <a:ext cx="3619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Undefined exit path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743200"/>
            <a:ext cx="0" cy="3493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25750"/>
            <a:ext cx="42195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69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ASM chart </a:t>
            </a:r>
            <a:r>
              <a:rPr lang="en-US" b="1"/>
              <a:t>for </a:t>
            </a:r>
            <a:br>
              <a:rPr lang="en-US" b="1"/>
            </a:br>
            <a:r>
              <a:rPr lang="en-US" b="1"/>
              <a:t>Ones-counter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035" y="0"/>
            <a:ext cx="504496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470333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3000" y="6472263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Using for Standard Datapath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2" y="457200"/>
            <a:ext cx="4399767" cy="23574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ASM </a:t>
            </a:r>
            <a:r>
              <a:rPr lang="en-US" b="1"/>
              <a:t>chart for </a:t>
            </a:r>
            <a:br>
              <a:rPr lang="en-US" b="1"/>
            </a:br>
            <a:r>
              <a:rPr lang="en-US" b="1"/>
              <a:t>Ones-counter </a:t>
            </a:r>
            <a:br>
              <a:rPr lang="en-US" b="1"/>
            </a:br>
            <a:r>
              <a:rPr lang="en-US" b="1"/>
              <a:t>- </a:t>
            </a:r>
            <a:br>
              <a:rPr lang="en-US" b="1"/>
            </a:br>
            <a:r>
              <a:rPr lang="en-US" b="1">
                <a:solidFill>
                  <a:srgbClr val="0000CC"/>
                </a:solidFill>
              </a:rPr>
              <a:t>Custom Datapath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20539" y="6317636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dirty="0"/>
              <a:t>State-based (</a:t>
            </a:r>
            <a:r>
              <a:rPr lang="en-US" b="1" dirty="0"/>
              <a:t>Moore</a:t>
            </a:r>
            <a:r>
              <a:rPr lang="en-US" dirty="0"/>
              <a:t>) chart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67200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04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721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State-action tables </a:t>
            </a:r>
            <a:r>
              <a:rPr lang="en-US" b="1"/>
              <a:t>for Ones-counter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6576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/>
              <a:t>State-based</a:t>
            </a:r>
            <a:r>
              <a:rPr lang="en-US"/>
              <a:t> </a:t>
            </a:r>
            <a:r>
              <a:rPr lang="en-US" dirty="0"/>
              <a:t>table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23950"/>
            <a:ext cx="6009567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47669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                     </a:t>
            </a:r>
            <a:r>
              <a:rPr lang="en-US" sz="2000" dirty="0"/>
              <a:t> = Q</a:t>
            </a:r>
            <a:r>
              <a:rPr lang="en-US" sz="2000" baseline="-25000" dirty="0"/>
              <a:t>1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Data’</a:t>
            </a:r>
            <a:r>
              <a:rPr lang="en-US" sz="2000" baseline="-25000" dirty="0"/>
              <a:t>LSB</a:t>
            </a:r>
            <a:r>
              <a:rPr lang="en-US" sz="2000" dirty="0"/>
              <a:t>   +  Q</a:t>
            </a:r>
            <a:r>
              <a:rPr lang="en-US" sz="2000" baseline="-25000" dirty="0"/>
              <a:t>1</a:t>
            </a:r>
            <a:r>
              <a:rPr lang="en-US" sz="2000" dirty="0"/>
              <a:t>Q</a:t>
            </a:r>
            <a:r>
              <a:rPr lang="en-US" sz="2000" baseline="-25000" dirty="0"/>
              <a:t>0</a:t>
            </a:r>
            <a:r>
              <a:rPr lang="en-US" sz="2000" dirty="0"/>
              <a:t>   +   Q</a:t>
            </a:r>
            <a:r>
              <a:rPr lang="en-US" sz="2000" baseline="-25000" dirty="0"/>
              <a:t>2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(Data = 0)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334000"/>
            <a:ext cx="7115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                     </a:t>
            </a:r>
            <a:r>
              <a:rPr lang="en-US" sz="2000" dirty="0"/>
              <a:t> = Q’</a:t>
            </a:r>
            <a:r>
              <a:rPr lang="en-US" sz="2000" baseline="-25000" dirty="0"/>
              <a:t>2</a:t>
            </a:r>
            <a:r>
              <a:rPr lang="en-US" sz="2000" dirty="0"/>
              <a:t>Q’</a:t>
            </a:r>
            <a:r>
              <a:rPr lang="en-US" sz="2000" baseline="-25000" dirty="0"/>
              <a:t>1</a:t>
            </a:r>
            <a:r>
              <a:rPr lang="en-US" sz="2000" dirty="0"/>
              <a:t>Q</a:t>
            </a:r>
            <a:r>
              <a:rPr lang="en-US" sz="2000" baseline="-25000" dirty="0"/>
              <a:t>0</a:t>
            </a:r>
            <a:r>
              <a:rPr lang="en-US" sz="2000" dirty="0"/>
              <a:t>  + Q</a:t>
            </a:r>
            <a:r>
              <a:rPr lang="en-US" sz="2000" baseline="-25000" dirty="0"/>
              <a:t>1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Data</a:t>
            </a:r>
            <a:r>
              <a:rPr lang="en-US" sz="2000" baseline="-25000" dirty="0"/>
              <a:t>LSB</a:t>
            </a:r>
            <a:r>
              <a:rPr lang="en-US" sz="2000" dirty="0"/>
              <a:t>   +  Q</a:t>
            </a:r>
            <a:r>
              <a:rPr lang="en-US" sz="2000" baseline="-25000" dirty="0"/>
              <a:t>2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(Data ≠ 0)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06" y="5791200"/>
            <a:ext cx="8189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baseline="-25000" dirty="0"/>
              <a:t>0</a:t>
            </a:r>
            <a:r>
              <a:rPr lang="en-US" sz="2000" dirty="0"/>
              <a:t> = Q</a:t>
            </a:r>
            <a:r>
              <a:rPr lang="en-US" sz="2000" baseline="-25000" dirty="0"/>
              <a:t>0</a:t>
            </a:r>
            <a:r>
              <a:rPr lang="en-US" sz="2000" dirty="0"/>
              <a:t>(next) = s</a:t>
            </a:r>
            <a:r>
              <a:rPr lang="en-US" sz="2000" baseline="-25000" dirty="0"/>
              <a:t>0 </a:t>
            </a:r>
            <a:r>
              <a:rPr lang="en-US" sz="2000" dirty="0"/>
              <a:t>Start              + s</a:t>
            </a:r>
            <a:r>
              <a:rPr lang="en-US" sz="2000" baseline="-25000" dirty="0"/>
              <a:t>2</a:t>
            </a:r>
            <a:r>
              <a:rPr lang="en-US" sz="2000" dirty="0"/>
              <a:t>Data</a:t>
            </a:r>
            <a:r>
              <a:rPr lang="en-US" sz="2000" baseline="-25000" dirty="0"/>
              <a:t>LSB               </a:t>
            </a:r>
            <a:r>
              <a:rPr lang="en-US" sz="2000" dirty="0"/>
              <a:t>+ s</a:t>
            </a:r>
            <a:r>
              <a:rPr lang="en-US" sz="2000" baseline="-25000" dirty="0"/>
              <a:t>4</a:t>
            </a:r>
            <a:r>
              <a:rPr lang="en-US" sz="2000" dirty="0"/>
              <a:t>(Data = 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914400"/>
            <a:ext cx="16478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2EAC43-AE03-4D76-9249-DD878F108039}"/>
              </a:ext>
            </a:extLst>
          </p:cNvPr>
          <p:cNvSpPr/>
          <p:nvPr/>
        </p:nvSpPr>
        <p:spPr>
          <a:xfrm>
            <a:off x="0" y="4114800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baseline="-25000" dirty="0"/>
              <a:t>2</a:t>
            </a:r>
            <a:r>
              <a:rPr lang="en-US" sz="2000" dirty="0"/>
              <a:t> = Q</a:t>
            </a:r>
            <a:r>
              <a:rPr lang="en-US" sz="2000" baseline="-25000" dirty="0"/>
              <a:t>2</a:t>
            </a:r>
            <a:r>
              <a:rPr lang="en-US" sz="2000" dirty="0"/>
              <a:t>(next) = s</a:t>
            </a:r>
            <a:r>
              <a:rPr lang="en-US" sz="2000" baseline="-25000" dirty="0"/>
              <a:t>2</a:t>
            </a:r>
            <a:r>
              <a:rPr lang="en-US" sz="2000" dirty="0"/>
              <a:t>Data’</a:t>
            </a:r>
            <a:r>
              <a:rPr lang="en-US" sz="2000" baseline="-25000" dirty="0"/>
              <a:t>LSB</a:t>
            </a:r>
            <a:r>
              <a:rPr lang="en-US" sz="2000" dirty="0"/>
              <a:t>   +  s</a:t>
            </a:r>
            <a:r>
              <a:rPr lang="en-US" sz="2000" baseline="-25000" dirty="0"/>
              <a:t>3</a:t>
            </a:r>
            <a:r>
              <a:rPr lang="en-US" sz="2000" dirty="0"/>
              <a:t>   +   s</a:t>
            </a:r>
            <a:r>
              <a:rPr lang="en-US" sz="2000" baseline="-25000" dirty="0"/>
              <a:t>4 </a:t>
            </a:r>
            <a:r>
              <a:rPr lang="en-US" sz="2000" dirty="0"/>
              <a:t>(Data = 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14013-D90F-4327-A2C1-A19068133377}"/>
              </a:ext>
            </a:extLst>
          </p:cNvPr>
          <p:cNvSpPr/>
          <p:nvPr/>
        </p:nvSpPr>
        <p:spPr>
          <a:xfrm>
            <a:off x="0" y="495300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baseline="-25000" dirty="0"/>
              <a:t>1</a:t>
            </a:r>
            <a:r>
              <a:rPr lang="en-US" sz="2000" dirty="0"/>
              <a:t> = Q</a:t>
            </a:r>
            <a:r>
              <a:rPr lang="en-US" sz="2000" baseline="-25000" dirty="0"/>
              <a:t>1</a:t>
            </a:r>
            <a:r>
              <a:rPr lang="en-US" sz="2000" dirty="0"/>
              <a:t>(next) = s</a:t>
            </a:r>
            <a:r>
              <a:rPr lang="en-US" sz="2000" baseline="-25000" dirty="0"/>
              <a:t>1</a:t>
            </a:r>
            <a:r>
              <a:rPr lang="en-US" sz="2000" dirty="0"/>
              <a:t>             + s</a:t>
            </a:r>
            <a:r>
              <a:rPr lang="en-US" sz="2000" baseline="-25000" dirty="0"/>
              <a:t>2</a:t>
            </a:r>
            <a:r>
              <a:rPr lang="en-US" sz="2000" dirty="0"/>
              <a:t>Data</a:t>
            </a:r>
            <a:r>
              <a:rPr lang="en-US" sz="2000" baseline="-25000" dirty="0"/>
              <a:t>LSB</a:t>
            </a:r>
            <a:r>
              <a:rPr lang="en-US" sz="2000" dirty="0"/>
              <a:t>         + s</a:t>
            </a:r>
            <a:r>
              <a:rPr lang="en-US" sz="2000" baseline="-25000" dirty="0"/>
              <a:t>4</a:t>
            </a:r>
            <a:r>
              <a:rPr lang="en-US" sz="2000" dirty="0"/>
              <a:t>(Data ≠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2E0571-36C8-4706-AB02-A9FAD2125AFB}"/>
              </a:ext>
            </a:extLst>
          </p:cNvPr>
          <p:cNvSpPr/>
          <p:nvPr/>
        </p:nvSpPr>
        <p:spPr>
          <a:xfrm>
            <a:off x="40106" y="6153090"/>
            <a:ext cx="8189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                      </a:t>
            </a:r>
            <a:r>
              <a:rPr lang="en-US" sz="2000" dirty="0"/>
              <a:t>= Q’</a:t>
            </a:r>
            <a:r>
              <a:rPr lang="en-US" sz="2000" baseline="-25000" dirty="0"/>
              <a:t>2</a:t>
            </a:r>
            <a:r>
              <a:rPr lang="en-US" sz="2000" dirty="0"/>
              <a:t>Q’</a:t>
            </a:r>
            <a:r>
              <a:rPr lang="en-US" sz="2000" baseline="-25000" dirty="0"/>
              <a:t>1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Start   +   Q</a:t>
            </a:r>
            <a:r>
              <a:rPr lang="en-US" sz="2000" baseline="-25000" dirty="0"/>
              <a:t>1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Data</a:t>
            </a:r>
            <a:r>
              <a:rPr lang="en-US" sz="2000" baseline="-25000" dirty="0"/>
              <a:t>LSB   </a:t>
            </a:r>
            <a:r>
              <a:rPr lang="en-US" sz="2000" dirty="0"/>
              <a:t>+ Q</a:t>
            </a:r>
            <a:r>
              <a:rPr lang="en-US" sz="2000" baseline="-25000" dirty="0"/>
              <a:t>2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(Data = 0)</a:t>
            </a:r>
          </a:p>
        </p:txBody>
      </p:sp>
    </p:spTree>
    <p:extLst>
      <p:ext uri="{BB962C8B-B14F-4D97-AF65-F5344CB8AC3E}">
        <p14:creationId xmlns:p14="http://schemas.microsoft.com/office/powerpoint/2010/main" val="39173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Logic schematic for Ones-counter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17099" y="4876800"/>
            <a:ext cx="33269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0000CC"/>
                </a:solidFill>
              </a:rPr>
              <a:t>State-based</a:t>
            </a:r>
            <a:r>
              <a:rPr lang="en-US" sz="2000">
                <a:solidFill>
                  <a:srgbClr val="0000CC"/>
                </a:solidFill>
              </a:rPr>
              <a:t> version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44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baseline="-25000" dirty="0"/>
              <a:t>2</a:t>
            </a:r>
            <a:r>
              <a:rPr lang="en-US" sz="2000" dirty="0"/>
              <a:t> = Q</a:t>
            </a:r>
            <a:r>
              <a:rPr lang="en-US" sz="2000" baseline="-25000" dirty="0"/>
              <a:t>1</a:t>
            </a:r>
            <a:r>
              <a:rPr lang="en-US" sz="2000" dirty="0"/>
              <a:t>Data’</a:t>
            </a:r>
            <a:r>
              <a:rPr lang="en-US" sz="2000" baseline="-25000" dirty="0"/>
              <a:t>LSB </a:t>
            </a:r>
            <a:r>
              <a:rPr lang="en-US" sz="2000" dirty="0"/>
              <a:t>+ Q</a:t>
            </a:r>
            <a:r>
              <a:rPr lang="en-US" sz="2000" baseline="-25000" dirty="0"/>
              <a:t>1</a:t>
            </a:r>
            <a:r>
              <a:rPr lang="en-US" sz="2000" dirty="0"/>
              <a:t>Q</a:t>
            </a:r>
            <a:r>
              <a:rPr lang="en-US" sz="2000" baseline="-25000" dirty="0"/>
              <a:t>0</a:t>
            </a:r>
            <a:r>
              <a:rPr lang="en-US" sz="2000" dirty="0"/>
              <a:t> + Q</a:t>
            </a:r>
            <a:r>
              <a:rPr lang="en-US" sz="2000" baseline="-25000" dirty="0"/>
              <a:t>2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  <a:r>
              <a:rPr lang="en-US" sz="2000" dirty="0"/>
              <a:t>(Data = 0)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58" y="1295400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D</a:t>
            </a:r>
            <a:r>
              <a:rPr lang="en-US" sz="2000" b="1" baseline="-25000"/>
              <a:t>1</a:t>
            </a:r>
            <a:r>
              <a:rPr lang="en-US" sz="2000"/>
              <a:t> = Q’</a:t>
            </a:r>
            <a:r>
              <a:rPr lang="en-US" sz="2000" baseline="-25000"/>
              <a:t>2</a:t>
            </a:r>
            <a:r>
              <a:rPr lang="en-US" sz="2000"/>
              <a:t>Q’</a:t>
            </a:r>
            <a:r>
              <a:rPr lang="en-US" sz="2000" baseline="-25000"/>
              <a:t>1</a:t>
            </a:r>
            <a:r>
              <a:rPr lang="en-US" sz="2000"/>
              <a:t>Q</a:t>
            </a:r>
            <a:r>
              <a:rPr lang="en-US" sz="2000" baseline="-25000"/>
              <a:t>0</a:t>
            </a:r>
            <a:r>
              <a:rPr lang="en-US" sz="2000"/>
              <a:t> + Q</a:t>
            </a:r>
            <a:r>
              <a:rPr lang="en-US" sz="2000" baseline="-25000"/>
              <a:t>1</a:t>
            </a:r>
            <a:r>
              <a:rPr lang="en-US" sz="2000"/>
              <a:t>Q’</a:t>
            </a:r>
            <a:r>
              <a:rPr lang="en-US" sz="2000" baseline="-25000"/>
              <a:t>0</a:t>
            </a:r>
            <a:r>
              <a:rPr lang="en-US" sz="2000"/>
              <a:t>Data</a:t>
            </a:r>
            <a:r>
              <a:rPr lang="en-US" sz="2000" baseline="-25000"/>
              <a:t>LSB</a:t>
            </a:r>
            <a:r>
              <a:rPr lang="en-US" sz="2000"/>
              <a:t> + Q</a:t>
            </a:r>
            <a:r>
              <a:rPr lang="en-US" sz="2000" baseline="-25000"/>
              <a:t>2</a:t>
            </a:r>
            <a:r>
              <a:rPr lang="en-US" sz="2000"/>
              <a:t>Q’</a:t>
            </a:r>
            <a:r>
              <a:rPr lang="en-US" sz="2000" baseline="-25000"/>
              <a:t>0</a:t>
            </a:r>
            <a:r>
              <a:rPr lang="en-US" sz="2000"/>
              <a:t>(Data ≠ 0)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0" y="1676400"/>
            <a:ext cx="8189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D</a:t>
            </a:r>
            <a:r>
              <a:rPr lang="en-US" sz="2000" b="1" baseline="-25000"/>
              <a:t>0</a:t>
            </a:r>
            <a:r>
              <a:rPr lang="en-US" sz="2000"/>
              <a:t> = Q’</a:t>
            </a:r>
            <a:r>
              <a:rPr lang="en-US" sz="2000" baseline="-25000"/>
              <a:t>2</a:t>
            </a:r>
            <a:r>
              <a:rPr lang="en-US" sz="2000"/>
              <a:t>Q’</a:t>
            </a:r>
            <a:r>
              <a:rPr lang="en-US" sz="2000" baseline="-25000"/>
              <a:t>1</a:t>
            </a:r>
            <a:r>
              <a:rPr lang="en-US" sz="2000"/>
              <a:t>Q’</a:t>
            </a:r>
            <a:r>
              <a:rPr lang="en-US" sz="2000" baseline="-25000"/>
              <a:t>0</a:t>
            </a:r>
            <a:r>
              <a:rPr lang="en-US" sz="2000"/>
              <a:t>Start + Q</a:t>
            </a:r>
            <a:r>
              <a:rPr lang="en-US" sz="2000" baseline="-25000"/>
              <a:t>1</a:t>
            </a:r>
            <a:r>
              <a:rPr lang="en-US" sz="2000"/>
              <a:t>Q’</a:t>
            </a:r>
            <a:r>
              <a:rPr lang="en-US" sz="2000" baseline="-25000"/>
              <a:t>0</a:t>
            </a:r>
            <a:r>
              <a:rPr lang="en-US" sz="2000"/>
              <a:t>Data</a:t>
            </a:r>
            <a:r>
              <a:rPr lang="en-US" sz="2000" baseline="-25000"/>
              <a:t>LSB </a:t>
            </a:r>
            <a:r>
              <a:rPr lang="en-US" sz="2000"/>
              <a:t>+ </a:t>
            </a:r>
            <a:br>
              <a:rPr lang="en-US" sz="2000"/>
            </a:br>
            <a:r>
              <a:rPr lang="en-US" sz="2000"/>
              <a:t>                                               Q</a:t>
            </a:r>
            <a:r>
              <a:rPr lang="en-US" sz="2000" baseline="-25000"/>
              <a:t>2</a:t>
            </a:r>
            <a:r>
              <a:rPr lang="en-US" sz="2000"/>
              <a:t>Q’</a:t>
            </a:r>
            <a:r>
              <a:rPr lang="en-US" sz="2000" baseline="-25000"/>
              <a:t>0</a:t>
            </a:r>
            <a:r>
              <a:rPr lang="en-US" sz="2000"/>
              <a:t>(Data = 0)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638800" y="860792"/>
            <a:ext cx="3581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/>
              <a:t>S</a:t>
            </a:r>
            <a:r>
              <a:rPr lang="en-US" sz="1900" b="1" baseline="-25000" dirty="0"/>
              <a:t>1 </a:t>
            </a:r>
            <a:r>
              <a:rPr lang="en-US" sz="1900" dirty="0"/>
              <a:t>= s</a:t>
            </a:r>
            <a:r>
              <a:rPr lang="en-US" sz="1900" baseline="-25000" dirty="0"/>
              <a:t>4</a:t>
            </a:r>
            <a:r>
              <a:rPr lang="en-US" sz="1900" dirty="0"/>
              <a:t> =Q</a:t>
            </a:r>
            <a:r>
              <a:rPr lang="en-US" sz="1900" baseline="-25000" dirty="0"/>
              <a:t>2</a:t>
            </a:r>
            <a:r>
              <a:rPr lang="en-US" sz="1900" dirty="0"/>
              <a:t>Q’</a:t>
            </a:r>
            <a:r>
              <a:rPr lang="en-US" sz="1900" baseline="-25000" dirty="0"/>
              <a:t>0</a:t>
            </a:r>
          </a:p>
          <a:p>
            <a:r>
              <a:rPr lang="pt-BR" sz="1900" b="1" dirty="0"/>
              <a:t>S</a:t>
            </a:r>
            <a:r>
              <a:rPr lang="pt-BR" sz="1900" b="1" baseline="-25000" dirty="0"/>
              <a:t>0</a:t>
            </a:r>
            <a:r>
              <a:rPr lang="pt-BR" sz="1900" dirty="0"/>
              <a:t> = s</a:t>
            </a:r>
            <a:r>
              <a:rPr lang="pt-BR" sz="1900" baseline="-25000" dirty="0"/>
              <a:t>1</a:t>
            </a:r>
            <a:r>
              <a:rPr lang="pt-BR" sz="1900" dirty="0"/>
              <a:t> + s</a:t>
            </a:r>
            <a:r>
              <a:rPr lang="pt-BR" sz="1900" baseline="-25000" dirty="0"/>
              <a:t>4</a:t>
            </a:r>
            <a:r>
              <a:rPr lang="pt-BR" sz="1900" dirty="0"/>
              <a:t> = </a:t>
            </a:r>
            <a:r>
              <a:rPr lang="en-US" sz="1900" dirty="0"/>
              <a:t>Q’</a:t>
            </a:r>
            <a:r>
              <a:rPr lang="en-US" sz="1900" baseline="-25000" dirty="0"/>
              <a:t>2</a:t>
            </a:r>
            <a:r>
              <a:rPr lang="en-US" sz="1900" dirty="0"/>
              <a:t>Q’</a:t>
            </a:r>
            <a:r>
              <a:rPr lang="en-US" sz="1900" baseline="-25000" dirty="0"/>
              <a:t>1</a:t>
            </a:r>
            <a:r>
              <a:rPr lang="pt-BR" sz="1900" dirty="0"/>
              <a:t>Q</a:t>
            </a:r>
            <a:r>
              <a:rPr lang="pt-BR" sz="1900" baseline="-25000" dirty="0"/>
              <a:t>0 </a:t>
            </a:r>
            <a:r>
              <a:rPr lang="pt-BR" sz="1900" dirty="0"/>
              <a:t>+Q</a:t>
            </a:r>
            <a:r>
              <a:rPr lang="pt-BR" sz="1900" baseline="-25000" dirty="0"/>
              <a:t>2</a:t>
            </a:r>
            <a:r>
              <a:rPr lang="pt-BR" sz="1900" dirty="0"/>
              <a:t>Q’</a:t>
            </a:r>
            <a:r>
              <a:rPr lang="pt-BR" sz="1900" baseline="-25000" dirty="0"/>
              <a:t>0</a:t>
            </a:r>
          </a:p>
          <a:p>
            <a:r>
              <a:rPr lang="en-US" sz="1900" b="1" dirty="0"/>
              <a:t>E</a:t>
            </a:r>
            <a:r>
              <a:rPr lang="en-US" sz="1900" dirty="0"/>
              <a:t> = s</a:t>
            </a:r>
            <a:r>
              <a:rPr lang="en-US" sz="1900" baseline="-25000" dirty="0"/>
              <a:t>3</a:t>
            </a:r>
            <a:r>
              <a:rPr lang="en-US" sz="1900" dirty="0"/>
              <a:t> = Q</a:t>
            </a:r>
            <a:r>
              <a:rPr lang="en-US" sz="1900" baseline="-25000" dirty="0"/>
              <a:t>1</a:t>
            </a:r>
            <a:r>
              <a:rPr lang="en-US" sz="1900" dirty="0"/>
              <a:t>Q</a:t>
            </a:r>
            <a:r>
              <a:rPr lang="en-US" sz="1900" baseline="-25000" dirty="0"/>
              <a:t>0</a:t>
            </a:r>
          </a:p>
          <a:p>
            <a:r>
              <a:rPr lang="en-US" sz="1900" b="1" dirty="0"/>
              <a:t>Load</a:t>
            </a:r>
            <a:r>
              <a:rPr lang="en-US" sz="1900" dirty="0"/>
              <a:t> = s</a:t>
            </a:r>
            <a:r>
              <a:rPr lang="en-US" sz="1900" baseline="-25000" dirty="0"/>
              <a:t>1</a:t>
            </a:r>
            <a:r>
              <a:rPr lang="en-US" sz="1900" dirty="0"/>
              <a:t> = Q’</a:t>
            </a:r>
            <a:r>
              <a:rPr lang="en-US" sz="1900" baseline="-25000" dirty="0"/>
              <a:t>2</a:t>
            </a:r>
            <a:r>
              <a:rPr lang="en-US" sz="1900" dirty="0"/>
              <a:t>Q’</a:t>
            </a:r>
            <a:r>
              <a:rPr lang="en-US" sz="1900" baseline="-25000" dirty="0"/>
              <a:t>1</a:t>
            </a:r>
            <a:r>
              <a:rPr lang="en-US" sz="1900" dirty="0"/>
              <a:t>Q</a:t>
            </a:r>
            <a:r>
              <a:rPr lang="en-US" sz="1900" baseline="-25000" dirty="0"/>
              <a:t>0</a:t>
            </a:r>
          </a:p>
          <a:p>
            <a:r>
              <a:rPr lang="en-US" sz="1900" b="1" dirty="0"/>
              <a:t>Done</a:t>
            </a:r>
            <a:r>
              <a:rPr lang="en-US" sz="1900" dirty="0"/>
              <a:t> = Output enable</a:t>
            </a:r>
            <a:br>
              <a:rPr lang="en-US" sz="1900" dirty="0"/>
            </a:br>
            <a:r>
              <a:rPr lang="en-US" sz="1900" dirty="0"/>
              <a:t>          =  s</a:t>
            </a:r>
            <a:r>
              <a:rPr lang="en-US" sz="1900" baseline="-25000" dirty="0"/>
              <a:t>5</a:t>
            </a:r>
            <a:r>
              <a:rPr lang="en-US" sz="1900" dirty="0"/>
              <a:t> = Q</a:t>
            </a:r>
            <a:r>
              <a:rPr lang="en-US" sz="1900" baseline="-25000" dirty="0"/>
              <a:t>2</a:t>
            </a:r>
            <a:r>
              <a:rPr lang="en-US" sz="1900" dirty="0"/>
              <a:t>Q</a:t>
            </a:r>
            <a:r>
              <a:rPr lang="en-US" sz="1900" baseline="-25000" dirty="0"/>
              <a:t>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38800" y="914400"/>
            <a:ext cx="0" cy="15776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72200" y="2971800"/>
            <a:ext cx="2895600" cy="5847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s</a:t>
            </a:r>
            <a:r>
              <a:rPr lang="en-US" sz="1600" baseline="-25000"/>
              <a:t>i</a:t>
            </a:r>
            <a:r>
              <a:rPr lang="en-US" sz="1600"/>
              <a:t>: state name</a:t>
            </a:r>
            <a:endParaRPr lang="en-US" sz="1600" baseline="-25000"/>
          </a:p>
          <a:p>
            <a:r>
              <a:rPr lang="en-US" sz="1600"/>
              <a:t>S</a:t>
            </a:r>
            <a:r>
              <a:rPr lang="en-US" sz="1600" baseline="-25000"/>
              <a:t>i</a:t>
            </a:r>
            <a:r>
              <a:rPr lang="en-US" sz="1600"/>
              <a:t>: control signal of SRwPL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" y="2590800"/>
            <a:ext cx="57531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34404" y="645056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Sách sai </a:t>
            </a:r>
            <a:r>
              <a:rPr lang="en-US" b="1">
                <a:solidFill>
                  <a:srgbClr val="FF0000"/>
                </a:solidFill>
              </a:rPr>
              <a:t>D2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34404" y="6248400"/>
            <a:ext cx="1580996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91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 Register Transfer (RT) </a:t>
            </a:r>
            <a:r>
              <a:rPr lang="en-US" b="1" dirty="0"/>
              <a:t>design:</a:t>
            </a:r>
          </a:p>
          <a:p>
            <a:pPr lvl="1"/>
            <a:r>
              <a:rPr lang="en-US" b="1" dirty="0"/>
              <a:t>FSMD model</a:t>
            </a:r>
          </a:p>
          <a:p>
            <a:pPr lvl="1"/>
            <a:r>
              <a:rPr lang="en-US" b="1" dirty="0"/>
              <a:t>RT specification with</a:t>
            </a:r>
          </a:p>
          <a:p>
            <a:pPr lvl="2"/>
            <a:r>
              <a:rPr lang="en-US" b="1" dirty="0"/>
              <a:t>Static-action tables</a:t>
            </a:r>
          </a:p>
          <a:p>
            <a:pPr lvl="2"/>
            <a:r>
              <a:rPr lang="en-US" b="1" dirty="0"/>
              <a:t>ASM charts</a:t>
            </a:r>
          </a:p>
          <a:p>
            <a:r>
              <a:rPr lang="en-US" b="1"/>
              <a:t> Procedure </a:t>
            </a:r>
            <a:r>
              <a:rPr lang="en-US" b="1" dirty="0"/>
              <a:t>for synthesis from RT specification</a:t>
            </a:r>
          </a:p>
          <a:p>
            <a:r>
              <a:rPr lang="en-US" b="1"/>
              <a:t> Design </a:t>
            </a:r>
            <a:r>
              <a:rPr lang="en-US" b="1" dirty="0"/>
              <a:t>Optimization through</a:t>
            </a:r>
          </a:p>
          <a:p>
            <a:pPr lvl="1"/>
            <a:r>
              <a:rPr lang="en-US" b="1" dirty="0"/>
              <a:t>Register sharing</a:t>
            </a:r>
          </a:p>
          <a:p>
            <a:pPr lvl="1"/>
            <a:r>
              <a:rPr lang="en-US" b="1"/>
              <a:t>Functional </a:t>
            </a:r>
            <a:r>
              <a:rPr lang="en-US" b="1" dirty="0"/>
              <a:t>unit sharing</a:t>
            </a:r>
          </a:p>
          <a:p>
            <a:pPr lvl="1"/>
            <a:r>
              <a:rPr lang="en-US" b="1"/>
              <a:t>Bus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Unit chaining and Multiclocking</a:t>
            </a:r>
            <a:endParaRPr lang="en-US" b="1"/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Design Pipelining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Unit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Control pipelining</a:t>
            </a:r>
          </a:p>
          <a:p>
            <a:pPr lvl="1"/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Datapath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pipelining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Scheduling of flowcharts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632674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dirty="0"/>
              <a:t>Input-based (</a:t>
            </a:r>
            <a:r>
              <a:rPr lang="en-US" b="1" dirty="0"/>
              <a:t>Mealy</a:t>
            </a:r>
            <a:r>
              <a:rPr lang="en-US" dirty="0"/>
              <a:t>) chart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0962"/>
            <a:ext cx="4343400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3132" y="690563"/>
            <a:ext cx="4399767" cy="23574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ASM </a:t>
            </a:r>
            <a:r>
              <a:rPr lang="en-US" b="1"/>
              <a:t>chart for </a:t>
            </a:r>
            <a:br>
              <a:rPr lang="en-US" b="1"/>
            </a:br>
            <a:r>
              <a:rPr lang="en-US" b="1"/>
              <a:t>Ones-counter </a:t>
            </a:r>
            <a:br>
              <a:rPr lang="en-US" b="1"/>
            </a:br>
            <a:r>
              <a:rPr lang="en-US" b="1"/>
              <a:t>- </a:t>
            </a:r>
            <a:br>
              <a:rPr lang="en-US" b="1"/>
            </a:br>
            <a:r>
              <a:rPr lang="en-US" b="1">
                <a:solidFill>
                  <a:srgbClr val="0000CC"/>
                </a:solidFill>
              </a:rPr>
              <a:t>Custom Data path</a:t>
            </a:r>
            <a:br>
              <a:rPr lang="en-US" b="1">
                <a:solidFill>
                  <a:srgbClr val="0000CC"/>
                </a:solidFill>
              </a:rPr>
            </a:br>
            <a:r>
              <a:rPr lang="en-US" b="1">
                <a:solidFill>
                  <a:srgbClr val="0000CC"/>
                </a:solidFill>
              </a:rPr>
              <a:t>(cont.)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4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State-action tables for Ones-counter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3733800"/>
            <a:ext cx="403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Input-based</a:t>
            </a:r>
            <a:r>
              <a:rPr lang="en-US" dirty="0"/>
              <a:t>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495800"/>
            <a:ext cx="7239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D</a:t>
            </a:r>
            <a:r>
              <a:rPr lang="en-US" sz="2200" b="1" baseline="-25000" dirty="0"/>
              <a:t>1</a:t>
            </a:r>
            <a:r>
              <a:rPr lang="en-US" sz="2200" dirty="0"/>
              <a:t> = Q</a:t>
            </a:r>
            <a:r>
              <a:rPr lang="en-US" sz="2200" baseline="-25000" dirty="0"/>
              <a:t>1</a:t>
            </a:r>
            <a:r>
              <a:rPr lang="en-US" sz="2200" dirty="0"/>
              <a:t>(next) = s</a:t>
            </a:r>
            <a:r>
              <a:rPr lang="en-US" sz="2200" baseline="-25000" dirty="0"/>
              <a:t>1</a:t>
            </a:r>
            <a:r>
              <a:rPr lang="en-US" sz="2200" dirty="0"/>
              <a:t>+s</a:t>
            </a:r>
            <a:r>
              <a:rPr lang="en-US" sz="2200" baseline="-25000" dirty="0"/>
              <a:t>2</a:t>
            </a:r>
            <a:r>
              <a:rPr lang="en-US" sz="2200" dirty="0"/>
              <a:t> = Q’</a:t>
            </a:r>
            <a:r>
              <a:rPr lang="en-US" sz="2200" baseline="-25000" dirty="0"/>
              <a:t>1</a:t>
            </a:r>
            <a:r>
              <a:rPr lang="en-US" sz="2200" dirty="0"/>
              <a:t>Q</a:t>
            </a:r>
            <a:r>
              <a:rPr lang="en-US" sz="2200" baseline="-25000" dirty="0"/>
              <a:t>0</a:t>
            </a:r>
            <a:r>
              <a:rPr lang="en-US" sz="2200" dirty="0"/>
              <a:t> + Q</a:t>
            </a:r>
            <a:r>
              <a:rPr lang="en-US" sz="2200" baseline="-25000" dirty="0"/>
              <a:t>1</a:t>
            </a:r>
            <a:r>
              <a:rPr lang="en-US" sz="2200" dirty="0"/>
              <a:t>Q’</a:t>
            </a:r>
            <a:r>
              <a:rPr lang="en-US" sz="2200" baseline="-25000" dirty="0"/>
              <a:t>0</a:t>
            </a:r>
          </a:p>
          <a:p>
            <a:endParaRPr lang="en-US" sz="2200" baseline="-25000" dirty="0"/>
          </a:p>
          <a:p>
            <a:r>
              <a:rPr lang="en-US" sz="2200" b="1" dirty="0"/>
              <a:t>D</a:t>
            </a:r>
            <a:r>
              <a:rPr lang="en-US" sz="2200" b="1" baseline="-25000" dirty="0"/>
              <a:t>0</a:t>
            </a:r>
            <a:r>
              <a:rPr lang="en-US" sz="2200" dirty="0"/>
              <a:t> = Q</a:t>
            </a:r>
            <a:r>
              <a:rPr lang="en-US" sz="2200" baseline="-25000" dirty="0"/>
              <a:t>0</a:t>
            </a:r>
            <a:r>
              <a:rPr lang="en-US" sz="2200" dirty="0"/>
              <a:t>(next) = s</a:t>
            </a:r>
            <a:r>
              <a:rPr lang="en-US" sz="2200" baseline="-25000" dirty="0"/>
              <a:t>0</a:t>
            </a:r>
            <a:r>
              <a:rPr lang="en-US" sz="2200" dirty="0"/>
              <a:t>Start         +  s</a:t>
            </a:r>
            <a:r>
              <a:rPr lang="en-US" sz="2200" baseline="-25000" dirty="0"/>
              <a:t>2</a:t>
            </a:r>
            <a:r>
              <a:rPr lang="en-US" sz="2200" dirty="0"/>
              <a:t>(Data </a:t>
            </a:r>
            <a:r>
              <a:rPr lang="pt-BR" sz="2200" dirty="0"/>
              <a:t>≠</a:t>
            </a:r>
            <a:r>
              <a:rPr lang="en-US" sz="2200" dirty="0"/>
              <a:t> 0)’</a:t>
            </a:r>
          </a:p>
          <a:p>
            <a:r>
              <a:rPr lang="en-US" sz="2200" dirty="0"/>
              <a:t>                      = Q’</a:t>
            </a:r>
            <a:r>
              <a:rPr lang="en-US" sz="2200" baseline="-25000" dirty="0"/>
              <a:t>1</a:t>
            </a:r>
            <a:r>
              <a:rPr lang="en-US" sz="2200" dirty="0"/>
              <a:t>Q’</a:t>
            </a:r>
            <a:r>
              <a:rPr lang="en-US" sz="2200" baseline="-25000" dirty="0"/>
              <a:t>0</a:t>
            </a:r>
            <a:r>
              <a:rPr lang="en-US" sz="2200" dirty="0"/>
              <a:t>Start   +  Q</a:t>
            </a:r>
            <a:r>
              <a:rPr lang="en-US" sz="2200" baseline="-25000" dirty="0"/>
              <a:t>1</a:t>
            </a:r>
            <a:r>
              <a:rPr lang="en-US" sz="2200" dirty="0"/>
              <a:t>Q’</a:t>
            </a:r>
            <a:r>
              <a:rPr lang="en-US" sz="2200" baseline="-25000" dirty="0"/>
              <a:t>0</a:t>
            </a:r>
            <a:r>
              <a:rPr lang="en-US" sz="2200" dirty="0"/>
              <a:t> (Data </a:t>
            </a:r>
            <a:r>
              <a:rPr lang="pt-BR" sz="2200" dirty="0"/>
              <a:t>≠</a:t>
            </a:r>
            <a:r>
              <a:rPr lang="en-US" sz="2200" dirty="0"/>
              <a:t> 0)’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7" y="914400"/>
            <a:ext cx="768672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6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Logic schematics for Ones-counter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" y="1048719"/>
            <a:ext cx="43408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D</a:t>
            </a:r>
            <a:r>
              <a:rPr lang="en-US" sz="2000" b="1" baseline="-25000"/>
              <a:t>1</a:t>
            </a:r>
            <a:r>
              <a:rPr lang="en-US" sz="2000"/>
              <a:t> = </a:t>
            </a:r>
            <a:r>
              <a:rPr lang="en-US" sz="2000" dirty="0"/>
              <a:t>Q’</a:t>
            </a:r>
            <a:r>
              <a:rPr lang="en-US" sz="2000" baseline="-25000" dirty="0"/>
              <a:t>1</a:t>
            </a:r>
            <a:r>
              <a:rPr lang="en-US" sz="2000" dirty="0"/>
              <a:t>Q</a:t>
            </a:r>
            <a:r>
              <a:rPr lang="en-US" sz="2000" baseline="-25000" dirty="0"/>
              <a:t>0</a:t>
            </a:r>
            <a:r>
              <a:rPr lang="en-US" sz="2000" dirty="0"/>
              <a:t> + Q</a:t>
            </a:r>
            <a:r>
              <a:rPr lang="en-US" sz="2000" baseline="-25000" dirty="0"/>
              <a:t>1</a:t>
            </a:r>
            <a:r>
              <a:rPr lang="en-US" sz="2000" dirty="0"/>
              <a:t>Q’</a:t>
            </a:r>
            <a:r>
              <a:rPr lang="en-US" sz="2000" baseline="-25000" dirty="0"/>
              <a:t>0</a:t>
            </a:r>
          </a:p>
          <a:p>
            <a:r>
              <a:rPr lang="en-US" sz="2000" b="1"/>
              <a:t>D</a:t>
            </a:r>
            <a:r>
              <a:rPr lang="en-US" sz="2000" b="1" baseline="-25000"/>
              <a:t>0</a:t>
            </a:r>
            <a:r>
              <a:rPr lang="en-US" sz="2000"/>
              <a:t> = Q’</a:t>
            </a:r>
            <a:r>
              <a:rPr lang="en-US" sz="2000" baseline="-25000"/>
              <a:t>1</a:t>
            </a:r>
            <a:r>
              <a:rPr lang="en-US" sz="2000"/>
              <a:t>Q’</a:t>
            </a:r>
            <a:r>
              <a:rPr lang="en-US" sz="2000" baseline="-25000"/>
              <a:t>0</a:t>
            </a:r>
            <a:r>
              <a:rPr lang="en-US" sz="2000"/>
              <a:t>Start + </a:t>
            </a:r>
            <a:br>
              <a:rPr lang="en-US" sz="2000"/>
            </a:br>
            <a:r>
              <a:rPr lang="en-US" sz="2000"/>
              <a:t>               Q</a:t>
            </a:r>
            <a:r>
              <a:rPr lang="en-US" sz="2000" baseline="-25000"/>
              <a:t>1</a:t>
            </a:r>
            <a:r>
              <a:rPr lang="en-US" sz="2000"/>
              <a:t>Q’</a:t>
            </a:r>
            <a:r>
              <a:rPr lang="en-US" sz="2000" baseline="-25000"/>
              <a:t>0</a:t>
            </a:r>
            <a:r>
              <a:rPr lang="en-US" sz="2000"/>
              <a:t> (Data </a:t>
            </a:r>
            <a:r>
              <a:rPr lang="pt-BR" sz="2000"/>
              <a:t>≠</a:t>
            </a:r>
            <a:r>
              <a:rPr lang="en-US" sz="2000"/>
              <a:t> 0)’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629" y="222950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CC"/>
                </a:solidFill>
              </a:rPr>
              <a:t>Input-based </a:t>
            </a:r>
            <a:r>
              <a:rPr lang="en-US">
                <a:solidFill>
                  <a:srgbClr val="0000CC"/>
                </a:solidFill>
              </a:rPr>
              <a:t>version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568" y="914400"/>
            <a:ext cx="51832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</a:t>
            </a:r>
            <a:r>
              <a:rPr lang="pt-BR" b="1" baseline="-25000" dirty="0"/>
              <a:t>1</a:t>
            </a:r>
            <a:r>
              <a:rPr lang="pt-BR" dirty="0"/>
              <a:t> =s</a:t>
            </a:r>
            <a:r>
              <a:rPr lang="pt-BR" baseline="-25000" dirty="0"/>
              <a:t>2 </a:t>
            </a:r>
            <a:r>
              <a:rPr lang="pt-BR" dirty="0"/>
              <a:t>.(Data≠0) = Q</a:t>
            </a:r>
            <a:r>
              <a:rPr lang="pt-BR" baseline="-25000" dirty="0"/>
              <a:t>1</a:t>
            </a:r>
            <a:r>
              <a:rPr lang="pt-BR" dirty="0"/>
              <a:t>Q’</a:t>
            </a:r>
            <a:r>
              <a:rPr lang="pt-BR" baseline="-25000" dirty="0"/>
              <a:t>0</a:t>
            </a:r>
            <a:r>
              <a:rPr lang="pt-BR" dirty="0"/>
              <a:t>(Data≠0)</a:t>
            </a:r>
          </a:p>
          <a:p>
            <a:r>
              <a:rPr lang="pt-BR" b="1" dirty="0"/>
              <a:t>S</a:t>
            </a:r>
            <a:r>
              <a:rPr lang="pt-BR" b="1" baseline="-25000" dirty="0"/>
              <a:t>0</a:t>
            </a:r>
            <a:r>
              <a:rPr lang="pt-BR" dirty="0"/>
              <a:t> = s</a:t>
            </a:r>
            <a:r>
              <a:rPr lang="pt-BR" baseline="-25000" dirty="0"/>
              <a:t>1</a:t>
            </a:r>
            <a:r>
              <a:rPr lang="pt-BR" dirty="0"/>
              <a:t> + s</a:t>
            </a:r>
            <a:r>
              <a:rPr lang="pt-BR" baseline="-25000" dirty="0"/>
              <a:t>2</a:t>
            </a:r>
            <a:r>
              <a:rPr lang="pt-BR" dirty="0"/>
              <a:t>(Data≠0) = Q’</a:t>
            </a:r>
            <a:r>
              <a:rPr lang="pt-BR" baseline="-25000" dirty="0"/>
              <a:t>1</a:t>
            </a:r>
            <a:r>
              <a:rPr lang="pt-BR" dirty="0"/>
              <a:t>Q</a:t>
            </a:r>
            <a:r>
              <a:rPr lang="pt-BR" baseline="-25000" dirty="0"/>
              <a:t>0</a:t>
            </a:r>
            <a:r>
              <a:rPr lang="pt-BR" dirty="0"/>
              <a:t> + Q</a:t>
            </a:r>
            <a:r>
              <a:rPr lang="pt-BR" baseline="-25000" dirty="0"/>
              <a:t>1</a:t>
            </a:r>
            <a:r>
              <a:rPr lang="pt-BR" dirty="0"/>
              <a:t>Q’</a:t>
            </a:r>
            <a:r>
              <a:rPr lang="pt-BR" baseline="-25000" dirty="0"/>
              <a:t>0</a:t>
            </a:r>
            <a:r>
              <a:rPr lang="pt-BR" dirty="0"/>
              <a:t>(Data≠0)</a:t>
            </a:r>
          </a:p>
          <a:p>
            <a:r>
              <a:rPr lang="en-US" b="1" dirty="0"/>
              <a:t>E</a:t>
            </a:r>
            <a:r>
              <a:rPr lang="en-US" dirty="0"/>
              <a:t> = s</a:t>
            </a:r>
            <a:r>
              <a:rPr lang="en-US" baseline="-25000" dirty="0"/>
              <a:t>2</a:t>
            </a:r>
            <a:r>
              <a:rPr lang="en-US" dirty="0"/>
              <a:t>Data</a:t>
            </a:r>
            <a:r>
              <a:rPr lang="en-US" baseline="-25000" dirty="0"/>
              <a:t>LSB</a:t>
            </a:r>
            <a:r>
              <a:rPr lang="en-US" dirty="0"/>
              <a:t> = Q</a:t>
            </a:r>
            <a:r>
              <a:rPr lang="en-US" baseline="-25000" dirty="0"/>
              <a:t>1</a:t>
            </a:r>
            <a:r>
              <a:rPr lang="en-US" dirty="0"/>
              <a:t>Q’</a:t>
            </a:r>
            <a:r>
              <a:rPr lang="en-US" baseline="-25000" dirty="0"/>
              <a:t>0</a:t>
            </a:r>
            <a:r>
              <a:rPr lang="en-US" dirty="0"/>
              <a:t>Data</a:t>
            </a:r>
            <a:r>
              <a:rPr lang="en-US" baseline="-25000" dirty="0"/>
              <a:t>LSB</a:t>
            </a:r>
          </a:p>
          <a:p>
            <a:r>
              <a:rPr lang="en-US" b="1" dirty="0"/>
              <a:t>Load</a:t>
            </a:r>
            <a:r>
              <a:rPr lang="en-US" dirty="0"/>
              <a:t> = s</a:t>
            </a:r>
            <a:r>
              <a:rPr lang="en-US" baseline="-25000" dirty="0"/>
              <a:t>1</a:t>
            </a:r>
            <a:r>
              <a:rPr lang="en-US" dirty="0"/>
              <a:t> = Q’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0</a:t>
            </a:r>
          </a:p>
          <a:p>
            <a:r>
              <a:rPr lang="en-US" b="1" dirty="0"/>
              <a:t>Done</a:t>
            </a:r>
            <a:r>
              <a:rPr lang="en-US" dirty="0"/>
              <a:t> = Output enable = s</a:t>
            </a:r>
            <a:r>
              <a:rPr lang="en-US" baseline="-25000" dirty="0"/>
              <a:t>3</a:t>
            </a:r>
            <a:r>
              <a:rPr lang="en-US" dirty="0"/>
              <a:t>= 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83176" y="914400"/>
            <a:ext cx="0" cy="15776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28900"/>
            <a:ext cx="78105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7391400" y="3810000"/>
            <a:ext cx="14478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8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 Register Transfer (RT) </a:t>
            </a:r>
            <a:r>
              <a:rPr lang="en-US" b="1" dirty="0"/>
              <a:t>design:</a:t>
            </a:r>
          </a:p>
          <a:p>
            <a:pPr lvl="1"/>
            <a:r>
              <a:rPr lang="en-US" b="1" dirty="0"/>
              <a:t>FSMD model</a:t>
            </a:r>
          </a:p>
          <a:p>
            <a:pPr lvl="1"/>
            <a:r>
              <a:rPr lang="en-US" b="1" dirty="0"/>
              <a:t>RT specification with</a:t>
            </a:r>
          </a:p>
          <a:p>
            <a:pPr lvl="2"/>
            <a:r>
              <a:rPr lang="en-US" b="1" dirty="0"/>
              <a:t>Static-action tables</a:t>
            </a:r>
          </a:p>
          <a:p>
            <a:pPr lvl="2"/>
            <a:r>
              <a:rPr lang="en-US" b="1" dirty="0"/>
              <a:t>ASM charts</a:t>
            </a:r>
          </a:p>
          <a:p>
            <a:r>
              <a:rPr lang="en-US" b="1"/>
              <a:t> Procedure </a:t>
            </a:r>
            <a:r>
              <a:rPr lang="en-US" b="1" dirty="0"/>
              <a:t>for synthesis from RT specification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Design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Optimization through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Register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Functional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unit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Bus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Unit chaining and Multiclocking</a:t>
            </a:r>
            <a:endParaRPr lang="en-US" b="1"/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Design Pipelining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Unit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Control pipelining</a:t>
            </a:r>
          </a:p>
          <a:p>
            <a:pPr lvl="1"/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Datapath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pipelining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Scheduling of flowcharts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Register-transfer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Each standard or custom IC consists of one or more </a:t>
            </a:r>
            <a:r>
              <a:rPr lang="en-US" dirty="0" err="1"/>
              <a:t>datapaths</a:t>
            </a:r>
            <a:r>
              <a:rPr lang="en-US" dirty="0"/>
              <a:t> and control units.</a:t>
            </a:r>
          </a:p>
          <a:p>
            <a:pPr>
              <a:lnSpc>
                <a:spcPct val="150000"/>
              </a:lnSpc>
            </a:pPr>
            <a:r>
              <a:rPr lang="en-US" dirty="0"/>
              <a:t> To synthesize such IC we introduce the model of a FSM with a </a:t>
            </a:r>
            <a:r>
              <a:rPr lang="en-US" dirty="0" err="1"/>
              <a:t>datapath</a:t>
            </a:r>
            <a:r>
              <a:rPr lang="en-US" dirty="0"/>
              <a:t> (FSMD).</a:t>
            </a:r>
          </a:p>
          <a:p>
            <a:pPr>
              <a:lnSpc>
                <a:spcPct val="150000"/>
              </a:lnSpc>
            </a:pPr>
            <a:r>
              <a:rPr lang="en-US" dirty="0"/>
              <a:t> We demonstrate synthesis algorithms for FSMD model, including </a:t>
            </a:r>
            <a:r>
              <a:rPr lang="en-US" i="1" dirty="0"/>
              <a:t>component selection</a:t>
            </a:r>
            <a:r>
              <a:rPr lang="en-US" dirty="0"/>
              <a:t>, </a:t>
            </a:r>
            <a:r>
              <a:rPr lang="en-US" i="1" dirty="0"/>
              <a:t>resource sharing</a:t>
            </a:r>
            <a:r>
              <a:rPr lang="en-US" dirty="0"/>
              <a:t>, </a:t>
            </a:r>
            <a:r>
              <a:rPr lang="en-US" i="1" dirty="0"/>
              <a:t>pipelining and scheduling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4117"/>
            <a:ext cx="8305800" cy="57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495300"/>
            <a:ext cx="22193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59532" y="1871246"/>
            <a:ext cx="24272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High-level block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488668"/>
            <a:ext cx="3536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Register-transfer-level block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3" y="2354818"/>
            <a:ext cx="6324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2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Ones-counter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09600"/>
            <a:ext cx="32956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66837"/>
            <a:ext cx="55626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2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FSDM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15000"/>
          </a:xfrm>
        </p:spPr>
        <p:txBody>
          <a:bodyPr>
            <a:normAutofit/>
          </a:bodyPr>
          <a:lstStyle/>
          <a:p>
            <a:r>
              <a:rPr lang="en-US"/>
              <a:t> In chapter 1, </a:t>
            </a:r>
            <a:r>
              <a:rPr lang="en-US" dirty="0"/>
              <a:t>we defined an FSM as </a:t>
            </a:r>
            <a:r>
              <a:rPr lang="en-US"/>
              <a:t>a quintuple </a:t>
            </a:r>
            <a:r>
              <a:rPr lang="en-US" b="1"/>
              <a:t>&lt;</a:t>
            </a:r>
            <a:r>
              <a:rPr lang="en-US" b="1" i="1"/>
              <a:t>S</a:t>
            </a:r>
            <a:r>
              <a:rPr lang="en-US" b="1" i="1" dirty="0"/>
              <a:t>, I, O, f</a:t>
            </a:r>
            <a:r>
              <a:rPr lang="en-US" b="1" i="1"/>
              <a:t>, h&gt;</a:t>
            </a:r>
            <a:endParaRPr lang="en-US" b="1" i="1" dirty="0"/>
          </a:p>
          <a:p>
            <a:pPr lvl="1"/>
            <a:r>
              <a:rPr lang="en-US" dirty="0"/>
              <a:t>where </a:t>
            </a:r>
            <a:r>
              <a:rPr lang="en-US" b="1" i="1" dirty="0"/>
              <a:t>S</a:t>
            </a:r>
            <a:r>
              <a:rPr lang="en-US" i="1" dirty="0"/>
              <a:t> </a:t>
            </a:r>
            <a:r>
              <a:rPr lang="en-US" dirty="0"/>
              <a:t>is a set of states, </a:t>
            </a:r>
            <a:r>
              <a:rPr lang="en-US" b="1" i="1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O</a:t>
            </a:r>
            <a:r>
              <a:rPr lang="en-US" i="1" dirty="0"/>
              <a:t> </a:t>
            </a:r>
            <a:r>
              <a:rPr lang="en-US" dirty="0"/>
              <a:t>are the sets of input and output symbols: </a:t>
            </a:r>
            <a:r>
              <a:rPr lang="en-US" b="1" i="1" dirty="0"/>
              <a:t>f </a:t>
            </a:r>
            <a:r>
              <a:rPr lang="en-US" dirty="0"/>
              <a:t>: </a:t>
            </a:r>
            <a:r>
              <a:rPr lang="en-US" i="1" dirty="0"/>
              <a:t>S × I </a:t>
            </a:r>
            <a:r>
              <a:rPr lang="en-US" i="1" dirty="0">
                <a:sym typeface="Wingdings" pitchFamily="2" charset="2"/>
              </a:rPr>
              <a:t> </a:t>
            </a:r>
            <a:r>
              <a:rPr lang="en-US" i="1"/>
              <a:t>S (next state) , </a:t>
            </a:r>
            <a:r>
              <a:rPr lang="en-US" dirty="0"/>
              <a:t>and </a:t>
            </a:r>
            <a:r>
              <a:rPr lang="en-US" b="1" i="1" dirty="0"/>
              <a:t>h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i="1" dirty="0"/>
              <a:t>S × I </a:t>
            </a:r>
            <a:r>
              <a:rPr lang="en-US" i="1">
                <a:sym typeface="Wingdings" pitchFamily="2" charset="2"/>
              </a:rPr>
              <a:t></a:t>
            </a:r>
            <a:r>
              <a:rPr lang="en-US" i="1"/>
              <a:t> O (FSM output)</a:t>
            </a:r>
            <a:endParaRPr lang="en-US" i="1" dirty="0"/>
          </a:p>
          <a:p>
            <a:pPr lvl="1"/>
            <a:r>
              <a:rPr lang="en-US"/>
              <a:t>More precisely,</a:t>
            </a:r>
            <a:endParaRPr lang="en-US" i="1" dirty="0"/>
          </a:p>
          <a:p>
            <a:pPr lvl="2"/>
            <a:r>
              <a:rPr lang="en-US" sz="2000" i="1"/>
              <a:t> </a:t>
            </a:r>
            <a:r>
              <a:rPr lang="en-US" sz="2000" b="1" i="1"/>
              <a:t>I</a:t>
            </a:r>
            <a:r>
              <a:rPr lang="en-US" sz="2000" i="1"/>
              <a:t> </a:t>
            </a:r>
            <a:r>
              <a:rPr lang="en-US" sz="2000" i="1" dirty="0"/>
              <a:t>= A1 × A2 </a:t>
            </a:r>
            <a:r>
              <a:rPr lang="en-US" sz="2000" i="1"/>
              <a:t>×…Ak		with A</a:t>
            </a:r>
            <a:r>
              <a:rPr lang="en-US" sz="2000" i="1" baseline="-25000"/>
              <a:t>i</a:t>
            </a:r>
            <a:r>
              <a:rPr lang="en-US" sz="2000" i="1"/>
              <a:t>  (1 ≤ i ≤ k) </a:t>
            </a:r>
            <a:r>
              <a:rPr lang="en-US" sz="2000"/>
              <a:t>is an input signal</a:t>
            </a:r>
            <a:endParaRPr lang="en-US" sz="2000" i="1" dirty="0"/>
          </a:p>
          <a:p>
            <a:pPr lvl="2"/>
            <a:r>
              <a:rPr lang="en-US" sz="2000" b="1" i="1" dirty="0"/>
              <a:t>S</a:t>
            </a:r>
            <a:r>
              <a:rPr lang="en-US" sz="2000" i="1" dirty="0"/>
              <a:t> = Q1 × Q2 </a:t>
            </a:r>
            <a:r>
              <a:rPr lang="en-US" sz="2000" i="1"/>
              <a:t>×…Qm		with Q</a:t>
            </a:r>
            <a:r>
              <a:rPr lang="en-US" sz="2000" i="1" baseline="-25000"/>
              <a:t>i</a:t>
            </a:r>
            <a:r>
              <a:rPr lang="en-US" sz="2000" i="1"/>
              <a:t> (1 ≤ i ≤ m)  </a:t>
            </a:r>
            <a:r>
              <a:rPr lang="en-US" sz="2000"/>
              <a:t>is the flip-flop output</a:t>
            </a:r>
            <a:endParaRPr lang="en-US" sz="2000" i="1" dirty="0"/>
          </a:p>
          <a:p>
            <a:pPr lvl="2"/>
            <a:r>
              <a:rPr lang="en-US" sz="2000" b="1" i="1" dirty="0"/>
              <a:t>O</a:t>
            </a:r>
            <a:r>
              <a:rPr lang="en-US" sz="2000" i="1" dirty="0"/>
              <a:t> = Y1 × Y2 </a:t>
            </a:r>
            <a:r>
              <a:rPr lang="en-US" sz="2000" i="1"/>
              <a:t>×…Yn		with Y</a:t>
            </a:r>
            <a:r>
              <a:rPr lang="en-US" sz="2000" i="1" baseline="-25000"/>
              <a:t>i</a:t>
            </a:r>
            <a:r>
              <a:rPr lang="en-US" sz="2000" i="1"/>
              <a:t> (1 ≤ i ≤ n) </a:t>
            </a:r>
            <a:r>
              <a:rPr lang="en-US" sz="2000"/>
              <a:t>is an output signal</a:t>
            </a:r>
          </a:p>
          <a:p>
            <a:pPr lvl="2"/>
            <a:endParaRPr lang="en-US" i="1" dirty="0"/>
          </a:p>
          <a:p>
            <a:r>
              <a:rPr lang="en-US"/>
              <a:t> </a:t>
            </a:r>
            <a:r>
              <a:rPr lang="en-US" sz="2200"/>
              <a:t>To </a:t>
            </a:r>
            <a:r>
              <a:rPr lang="en-US" sz="2200" dirty="0"/>
              <a:t>define a </a:t>
            </a:r>
            <a:r>
              <a:rPr lang="en-US" sz="2200" b="1" dirty="0"/>
              <a:t>FSMD</a:t>
            </a:r>
            <a:r>
              <a:rPr lang="en-US" sz="2200" dirty="0"/>
              <a:t>, we define a set of </a:t>
            </a:r>
            <a:r>
              <a:rPr lang="en-US" sz="2200"/>
              <a:t>variables </a:t>
            </a:r>
            <a:r>
              <a:rPr lang="en-US" sz="2200" b="1" i="1"/>
              <a:t>V </a:t>
            </a:r>
            <a:r>
              <a:rPr lang="en-US" sz="2200" b="1" i="1" dirty="0"/>
              <a:t>= V1 × </a:t>
            </a:r>
            <a:r>
              <a:rPr lang="en-US" sz="2200" b="1" i="1"/>
              <a:t>V2 ×…x Vq</a:t>
            </a:r>
            <a:r>
              <a:rPr lang="en-US" sz="2200" i="1"/>
              <a:t> </a:t>
            </a:r>
            <a:r>
              <a:rPr lang="en-US" sz="2200" dirty="0"/>
              <a:t>which defines the state of the </a:t>
            </a:r>
            <a:r>
              <a:rPr lang="en-US" sz="2200" dirty="0" err="1"/>
              <a:t>datapath</a:t>
            </a:r>
            <a:r>
              <a:rPr lang="en-US" sz="2200" dirty="0"/>
              <a:t> by defining the values of all variables in each </a:t>
            </a:r>
            <a:r>
              <a:rPr lang="en-US" sz="2200"/>
              <a:t>state.</a:t>
            </a:r>
          </a:p>
          <a:p>
            <a:pPr marL="0" indent="0">
              <a:buNone/>
            </a:pPr>
            <a:r>
              <a:rPr lang="en-US" sz="2200"/>
              <a:t>   and 	</a:t>
            </a:r>
            <a:r>
              <a:rPr lang="en-US" sz="2200" b="1" i="1"/>
              <a:t>I = I</a:t>
            </a:r>
            <a:r>
              <a:rPr lang="en-US" sz="2200" b="1" i="1" baseline="-25000"/>
              <a:t>C</a:t>
            </a:r>
            <a:r>
              <a:rPr lang="en-US" sz="2200" b="1" i="1"/>
              <a:t> x I </a:t>
            </a:r>
            <a:r>
              <a:rPr lang="en-US" sz="2200" b="1" i="1" baseline="-25000"/>
              <a:t>D</a:t>
            </a:r>
            <a:r>
              <a:rPr lang="en-US" sz="2200" b="1" i="1"/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200" b="1" i="1" baseline="-25000"/>
              <a:t> </a:t>
            </a:r>
            <a:r>
              <a:rPr lang="en-US" sz="2200" b="1" i="1"/>
              <a:t>          O = O</a:t>
            </a:r>
            <a:r>
              <a:rPr lang="en-US" sz="2200" b="1" i="1" baseline="-25000"/>
              <a:t>C</a:t>
            </a:r>
            <a:r>
              <a:rPr lang="en-US" sz="2200" b="1" i="1"/>
              <a:t> x O</a:t>
            </a:r>
            <a:r>
              <a:rPr lang="en-US" sz="2200" b="1" i="1" baseline="-25000"/>
              <a:t>D</a:t>
            </a:r>
            <a:r>
              <a:rPr lang="en-US" sz="2200" b="1" i="1"/>
              <a:t> </a:t>
            </a:r>
          </a:p>
          <a:p>
            <a:pPr marL="182563" indent="282575">
              <a:buFont typeface="Courier New" pitchFamily="49" charset="0"/>
              <a:buChar char="o"/>
            </a:pPr>
            <a:r>
              <a:rPr lang="en-US" sz="2000"/>
              <a:t>where </a:t>
            </a:r>
            <a:r>
              <a:rPr lang="en-US" sz="2000" i="1" dirty="0"/>
              <a:t>I</a:t>
            </a:r>
            <a:r>
              <a:rPr lang="en-US" sz="2000" i="1" baseline="-25000" dirty="0"/>
              <a:t>C</a:t>
            </a:r>
            <a:r>
              <a:rPr lang="en-US" sz="2000" i="1" dirty="0"/>
              <a:t> = A</a:t>
            </a:r>
            <a:r>
              <a:rPr lang="en-US" sz="2000" i="1" baseline="-25000" dirty="0"/>
              <a:t>1</a:t>
            </a:r>
            <a:r>
              <a:rPr lang="en-US" sz="2000" i="1" dirty="0"/>
              <a:t> × A</a:t>
            </a:r>
            <a:r>
              <a:rPr lang="en-US" sz="2000" i="1" baseline="-25000" dirty="0"/>
              <a:t>2</a:t>
            </a:r>
            <a:r>
              <a:rPr lang="en-US" sz="2000" i="1" dirty="0"/>
              <a:t> ×…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i="1" dirty="0"/>
              <a:t> </a:t>
            </a:r>
            <a:r>
              <a:rPr lang="en-US" sz="2000" dirty="0"/>
              <a:t>as before and </a:t>
            </a:r>
            <a:r>
              <a:rPr lang="en-US" sz="2000" i="1" dirty="0"/>
              <a:t>I</a:t>
            </a:r>
            <a:r>
              <a:rPr lang="en-US" sz="2000" i="1" baseline="-25000" dirty="0"/>
              <a:t>D</a:t>
            </a:r>
            <a:r>
              <a:rPr lang="en-US" sz="2000" i="1" dirty="0"/>
              <a:t> = B</a:t>
            </a:r>
            <a:r>
              <a:rPr lang="en-US" sz="2000" i="1" baseline="-25000" dirty="0"/>
              <a:t>1</a:t>
            </a:r>
            <a:r>
              <a:rPr lang="en-US" sz="2000" i="1" dirty="0"/>
              <a:t> × B</a:t>
            </a:r>
            <a:r>
              <a:rPr lang="en-US" sz="2000" i="1" baseline="-25000" dirty="0"/>
              <a:t>2</a:t>
            </a:r>
            <a:r>
              <a:rPr lang="en-US" sz="2000" i="1" dirty="0"/>
              <a:t> ×…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p</a:t>
            </a:r>
            <a:r>
              <a:rPr lang="en-US" sz="2000" i="1" dirty="0"/>
              <a:t>,</a:t>
            </a:r>
          </a:p>
          <a:p>
            <a:pPr marL="182563" indent="49213">
              <a:buFont typeface="Courier New" pitchFamily="49" charset="0"/>
              <a:buChar char="o"/>
            </a:pPr>
            <a:r>
              <a:rPr lang="en-US" sz="2000"/>
              <a:t>  where </a:t>
            </a:r>
            <a:r>
              <a:rPr lang="en-US" sz="2000" dirty="0"/>
              <a:t>O</a:t>
            </a:r>
            <a:r>
              <a:rPr lang="en-US" sz="2000" i="1" baseline="-25000" dirty="0"/>
              <a:t>C</a:t>
            </a:r>
            <a:r>
              <a:rPr lang="en-US" sz="2000" i="1" dirty="0"/>
              <a:t> = Y</a:t>
            </a:r>
            <a:r>
              <a:rPr lang="en-US" sz="2000" i="1" baseline="-25000" dirty="0"/>
              <a:t>1</a:t>
            </a:r>
            <a:r>
              <a:rPr lang="en-US" sz="2000" i="1" dirty="0"/>
              <a:t> × Y</a:t>
            </a:r>
            <a:r>
              <a:rPr lang="en-US" sz="2000" i="1" baseline="-25000" dirty="0"/>
              <a:t>2</a:t>
            </a:r>
            <a:r>
              <a:rPr lang="en-US" sz="2000" i="1" dirty="0"/>
              <a:t> ×…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n</a:t>
            </a:r>
            <a:r>
              <a:rPr lang="en-US" sz="2000" i="1" dirty="0"/>
              <a:t> </a:t>
            </a:r>
            <a:r>
              <a:rPr lang="en-US" sz="2000" dirty="0"/>
              <a:t>as before and </a:t>
            </a:r>
            <a:r>
              <a:rPr lang="en-US" sz="2000" i="1" dirty="0"/>
              <a:t>O</a:t>
            </a:r>
            <a:r>
              <a:rPr lang="en-US" sz="2000" i="1" baseline="-25000" dirty="0"/>
              <a:t>D</a:t>
            </a:r>
            <a:r>
              <a:rPr lang="en-US" sz="2000" i="1" dirty="0"/>
              <a:t> = Z</a:t>
            </a:r>
            <a:r>
              <a:rPr lang="en-US" sz="2000" i="1" baseline="-25000" dirty="0"/>
              <a:t>1</a:t>
            </a:r>
            <a:r>
              <a:rPr lang="en-US" sz="2000" i="1" dirty="0"/>
              <a:t> × Z</a:t>
            </a:r>
            <a:r>
              <a:rPr lang="en-US" sz="2000" i="1" baseline="-25000" dirty="0"/>
              <a:t>2</a:t>
            </a:r>
            <a:r>
              <a:rPr lang="en-US" sz="2000" i="1" dirty="0"/>
              <a:t> ×…</a:t>
            </a:r>
            <a:r>
              <a:rPr lang="en-US" sz="2000" i="1" dirty="0" err="1"/>
              <a:t>Z</a:t>
            </a:r>
            <a:r>
              <a:rPr lang="en-US" sz="2000" i="1" baseline="-25000" dirty="0" err="1"/>
              <a:t>r</a:t>
            </a:r>
            <a:r>
              <a:rPr lang="en-US" sz="2000" i="1" dirty="0"/>
              <a:t>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5200" y="4956629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I</a:t>
            </a:r>
            <a:r>
              <a:rPr lang="en-US" b="1" i="1" baseline="-25000"/>
              <a:t>C</a:t>
            </a:r>
            <a:r>
              <a:rPr lang="en-US"/>
              <a:t>: a set of FSM input, </a:t>
            </a:r>
            <a:r>
              <a:rPr lang="en-US" b="1" i="1"/>
              <a:t>I</a:t>
            </a:r>
            <a:r>
              <a:rPr lang="en-US" b="1" i="1" baseline="-25000"/>
              <a:t>D</a:t>
            </a:r>
            <a:r>
              <a:rPr lang="en-US"/>
              <a:t>: a set of datapath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1571" y="5421868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O</a:t>
            </a:r>
            <a:r>
              <a:rPr lang="en-US" b="1" i="1" baseline="-25000"/>
              <a:t>C</a:t>
            </a:r>
            <a:r>
              <a:rPr lang="en-US"/>
              <a:t>: a set of FSM output, </a:t>
            </a:r>
            <a:r>
              <a:rPr lang="en-US" b="1" i="1"/>
              <a:t>O</a:t>
            </a:r>
            <a:r>
              <a:rPr lang="en-US" b="1" i="1" baseline="-25000"/>
              <a:t>D</a:t>
            </a:r>
            <a:r>
              <a:rPr lang="en-US"/>
              <a:t>: a set of datapath output</a:t>
            </a:r>
          </a:p>
        </p:txBody>
      </p:sp>
    </p:spTree>
    <p:extLst>
      <p:ext uri="{BB962C8B-B14F-4D97-AF65-F5344CB8AC3E}">
        <p14:creationId xmlns:p14="http://schemas.microsoft.com/office/powerpoint/2010/main" val="401418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FSMD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15000"/>
          </a:xfrm>
        </p:spPr>
        <p:txBody>
          <a:bodyPr>
            <a:normAutofit/>
          </a:bodyPr>
          <a:lstStyle/>
          <a:p>
            <a:r>
              <a:rPr lang="en-US"/>
              <a:t> We </a:t>
            </a:r>
            <a:r>
              <a:rPr lang="en-US" dirty="0"/>
              <a:t>can simplify </a:t>
            </a:r>
            <a:r>
              <a:rPr lang="en-US"/>
              <a:t>function  </a:t>
            </a:r>
            <a:r>
              <a:rPr lang="en-US" b="1" i="1"/>
              <a:t>f </a:t>
            </a:r>
            <a:r>
              <a:rPr lang="en-US" b="1" dirty="0"/>
              <a:t>: </a:t>
            </a:r>
            <a:r>
              <a:rPr lang="en-US" b="1" i="1" dirty="0"/>
              <a:t>( S ×V ) × I </a:t>
            </a:r>
            <a:r>
              <a:rPr lang="en-US" b="1" i="1" dirty="0">
                <a:sym typeface="Wingdings" pitchFamily="2" charset="2"/>
              </a:rPr>
              <a:t> </a:t>
            </a:r>
            <a:r>
              <a:rPr lang="en-US" b="1" i="1" dirty="0"/>
              <a:t> S ×</a:t>
            </a:r>
            <a:r>
              <a:rPr lang="en-US" b="1" i="1"/>
              <a:t>V </a:t>
            </a:r>
            <a:br>
              <a:rPr lang="en-US" i="1"/>
            </a:br>
            <a:r>
              <a:rPr lang="en-US" i="1"/>
              <a:t> </a:t>
            </a:r>
            <a:r>
              <a:rPr lang="en-US"/>
              <a:t>by </a:t>
            </a:r>
            <a:r>
              <a:rPr lang="en-US" dirty="0"/>
              <a:t>separating it into two parts: </a:t>
            </a:r>
            <a:r>
              <a:rPr lang="en-US" b="1" i="1" dirty="0" err="1"/>
              <a:t>f</a:t>
            </a:r>
            <a:r>
              <a:rPr lang="en-US" b="1" i="1" baseline="-25000" dirty="0" err="1"/>
              <a:t>C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 err="1"/>
              <a:t>f</a:t>
            </a:r>
            <a:r>
              <a:rPr lang="en-US" b="1" i="1" baseline="-25000" dirty="0" err="1"/>
              <a:t>D</a:t>
            </a:r>
            <a:r>
              <a:rPr lang="en-US" i="1"/>
              <a:t>. </a:t>
            </a:r>
          </a:p>
          <a:p>
            <a:pPr marL="182563" indent="107950">
              <a:buFont typeface="Courier New" pitchFamily="49" charset="0"/>
              <a:buChar char="o"/>
            </a:pPr>
            <a:r>
              <a:rPr lang="en-US" i="1"/>
              <a:t> </a:t>
            </a:r>
            <a:r>
              <a:rPr lang="en-US"/>
              <a:t>The </a:t>
            </a:r>
            <a:r>
              <a:rPr lang="en-US" dirty="0"/>
              <a:t>function </a:t>
            </a:r>
            <a:r>
              <a:rPr lang="en-US" i="1" dirty="0" err="1"/>
              <a:t>f</a:t>
            </a:r>
            <a:r>
              <a:rPr lang="en-US" i="1" baseline="-25000" dirty="0" err="1"/>
              <a:t>C</a:t>
            </a:r>
            <a:r>
              <a:rPr lang="en-US" i="1" dirty="0"/>
              <a:t> </a:t>
            </a:r>
            <a:r>
              <a:rPr lang="en-US" dirty="0"/>
              <a:t>defines the next state of the control unit</a:t>
            </a:r>
          </a:p>
          <a:p>
            <a:pPr marL="0" indent="0" algn="ctr">
              <a:buNone/>
            </a:pPr>
            <a:r>
              <a:rPr lang="en-US" i="1"/>
              <a:t>   </a:t>
            </a:r>
            <a:r>
              <a:rPr lang="en-US" b="1" i="1"/>
              <a:t>f</a:t>
            </a:r>
            <a:r>
              <a:rPr lang="en-US" b="1" i="1" baseline="-25000"/>
              <a:t>C</a:t>
            </a:r>
            <a:r>
              <a:rPr lang="en-US" b="1" i="1"/>
              <a:t> </a:t>
            </a:r>
            <a:r>
              <a:rPr lang="en-US" b="1" dirty="0"/>
              <a:t>: </a:t>
            </a:r>
            <a:r>
              <a:rPr lang="en-US" b="1" i="1" dirty="0"/>
              <a:t>S ×I</a:t>
            </a:r>
            <a:r>
              <a:rPr lang="en-US" b="1" i="1" baseline="-25000" dirty="0"/>
              <a:t>C</a:t>
            </a:r>
            <a:r>
              <a:rPr lang="en-US" b="1" i="1" dirty="0"/>
              <a:t> × STAT </a:t>
            </a:r>
            <a:r>
              <a:rPr lang="en-US" b="1" i="1" dirty="0">
                <a:sym typeface="Wingdings" pitchFamily="2" charset="2"/>
              </a:rPr>
              <a:t></a:t>
            </a:r>
            <a:r>
              <a:rPr lang="en-US" b="1" i="1" dirty="0"/>
              <a:t> S</a:t>
            </a:r>
          </a:p>
          <a:p>
            <a:pPr marL="182563" indent="-7938">
              <a:spcAft>
                <a:spcPts val="600"/>
              </a:spcAft>
              <a:buFont typeface="Courier New" pitchFamily="49" charset="0"/>
              <a:buChar char="o"/>
            </a:pPr>
            <a:r>
              <a:rPr lang="en-US"/>
              <a:t> The </a:t>
            </a:r>
            <a:r>
              <a:rPr lang="en-US" dirty="0"/>
              <a:t>function </a:t>
            </a:r>
            <a:r>
              <a:rPr lang="en-US" i="1" dirty="0" err="1"/>
              <a:t>f</a:t>
            </a:r>
            <a:r>
              <a:rPr lang="en-US" i="1" baseline="-25000" dirty="0" err="1"/>
              <a:t>D</a:t>
            </a:r>
            <a:r>
              <a:rPr lang="en-US" i="1" dirty="0"/>
              <a:t> </a:t>
            </a:r>
            <a:r>
              <a:rPr lang="en-US" dirty="0"/>
              <a:t>defines the values of </a:t>
            </a:r>
            <a:r>
              <a:rPr lang="en-US" dirty="0" err="1"/>
              <a:t>datapath</a:t>
            </a:r>
            <a:r>
              <a:rPr lang="en-US" dirty="0"/>
              <a:t> variables in the </a:t>
            </a:r>
            <a:r>
              <a:rPr lang="en-US"/>
              <a:t>next state,    </a:t>
            </a:r>
            <a:r>
              <a:rPr lang="en-US" b="1" i="1"/>
              <a:t>f</a:t>
            </a:r>
            <a:r>
              <a:rPr lang="en-US" b="1" i="1" baseline="-25000"/>
              <a:t>D</a:t>
            </a:r>
            <a:r>
              <a:rPr lang="en-US" b="1" i="1"/>
              <a:t> </a:t>
            </a:r>
            <a:r>
              <a:rPr lang="en-US" b="1" dirty="0"/>
              <a:t>: </a:t>
            </a:r>
            <a:r>
              <a:rPr lang="en-US" b="1" i="1" dirty="0"/>
              <a:t>S ×V × I</a:t>
            </a:r>
            <a:r>
              <a:rPr lang="en-US" b="1" i="1" baseline="-25000" dirty="0"/>
              <a:t>D</a:t>
            </a:r>
            <a:r>
              <a:rPr lang="en-US" b="1" i="1" dirty="0"/>
              <a:t> </a:t>
            </a:r>
            <a:r>
              <a:rPr lang="en-US" b="1" i="1" dirty="0">
                <a:sym typeface="Wingdings" pitchFamily="2" charset="2"/>
              </a:rPr>
              <a:t> </a:t>
            </a:r>
            <a:r>
              <a:rPr lang="en-US" b="1" i="1" dirty="0"/>
              <a:t>V</a:t>
            </a:r>
          </a:p>
          <a:p>
            <a:pPr marL="0" indent="0" algn="ctr">
              <a:spcAft>
                <a:spcPts val="1800"/>
              </a:spcAft>
              <a:buNone/>
            </a:pPr>
            <a:r>
              <a:rPr lang="en-US" b="1" i="1" dirty="0" err="1"/>
              <a:t>f</a:t>
            </a:r>
            <a:r>
              <a:rPr lang="en-US" b="1" i="1" baseline="-25000" dirty="0" err="1"/>
              <a:t>D</a:t>
            </a:r>
            <a:r>
              <a:rPr lang="en-US" b="1" i="1" dirty="0"/>
              <a:t> </a:t>
            </a:r>
            <a:r>
              <a:rPr lang="en-US" b="1" dirty="0"/>
              <a:t>:=</a:t>
            </a:r>
            <a:r>
              <a:rPr lang="en-US" b="1" i="1" dirty="0"/>
              <a:t>{</a:t>
            </a:r>
            <a:r>
              <a:rPr lang="en-US" b="1" i="1" dirty="0" err="1"/>
              <a:t>f</a:t>
            </a:r>
            <a:r>
              <a:rPr lang="en-US" b="1" i="1" baseline="-25000" dirty="0" err="1"/>
              <a:t>Di</a:t>
            </a:r>
            <a:r>
              <a:rPr lang="en-US" b="1" i="1" dirty="0"/>
              <a:t> : V × I</a:t>
            </a:r>
            <a:r>
              <a:rPr lang="en-US" b="1" i="1" baseline="-25000" dirty="0"/>
              <a:t>D</a:t>
            </a:r>
            <a:r>
              <a:rPr lang="en-US" b="1" i="1" dirty="0"/>
              <a:t> </a:t>
            </a:r>
            <a:r>
              <a:rPr lang="en-US" b="1" i="1" dirty="0">
                <a:sym typeface="Wingdings" pitchFamily="2" charset="2"/>
              </a:rPr>
              <a:t></a:t>
            </a:r>
            <a:r>
              <a:rPr lang="en-US" b="1" i="1" dirty="0"/>
              <a:t> V : { </a:t>
            </a:r>
            <a:r>
              <a:rPr lang="en-US" b="1" i="1" dirty="0" err="1"/>
              <a:t>V</a:t>
            </a:r>
            <a:r>
              <a:rPr lang="en-US" b="1" i="1" baseline="-25000" dirty="0" err="1"/>
              <a:t>j</a:t>
            </a:r>
            <a:r>
              <a:rPr lang="en-US" b="1" i="1" dirty="0"/>
              <a:t> =</a:t>
            </a:r>
            <a:r>
              <a:rPr lang="en-US" b="1" i="1" dirty="0" err="1"/>
              <a:t>e</a:t>
            </a:r>
            <a:r>
              <a:rPr lang="en-US" b="1" i="1" baseline="-25000" dirty="0" err="1"/>
              <a:t>j</a:t>
            </a:r>
            <a:r>
              <a:rPr lang="en-US" b="1" i="1" dirty="0"/>
              <a:t> | </a:t>
            </a:r>
            <a:r>
              <a:rPr lang="en-US" b="1" i="1" dirty="0" err="1"/>
              <a:t>V</a:t>
            </a:r>
            <a:r>
              <a:rPr lang="en-US" b="1" i="1" baseline="-25000" dirty="0" err="1"/>
              <a:t>j</a:t>
            </a:r>
            <a:r>
              <a:rPr lang="en-US" b="1" i="1" dirty="0"/>
              <a:t> V, </a:t>
            </a:r>
            <a:r>
              <a:rPr lang="en-US" b="1" i="1" dirty="0" err="1"/>
              <a:t>e</a:t>
            </a:r>
            <a:r>
              <a:rPr lang="en-US" b="1" i="1" baseline="-25000" dirty="0" err="1"/>
              <a:t>j</a:t>
            </a:r>
            <a:r>
              <a:rPr lang="en-US" b="1" i="1" dirty="0"/>
              <a:t> </a:t>
            </a:r>
            <a:r>
              <a:rPr lang="en-US" b="1" i="1" dirty="0" err="1"/>
              <a:t>Expr</a:t>
            </a:r>
            <a:r>
              <a:rPr lang="en-US" b="1" i="1" dirty="0"/>
              <a:t> ( V × I</a:t>
            </a:r>
            <a:r>
              <a:rPr lang="en-US" b="1" i="1" baseline="-25000" dirty="0"/>
              <a:t>D</a:t>
            </a:r>
            <a:r>
              <a:rPr lang="en-US" b="1" i="1" dirty="0"/>
              <a:t> )}}</a:t>
            </a:r>
          </a:p>
          <a:p>
            <a:r>
              <a:rPr lang="en-US"/>
              <a:t> Also, we can do the same thing with:  </a:t>
            </a:r>
            <a:r>
              <a:rPr lang="en-US" b="1" i="1"/>
              <a:t>h </a:t>
            </a:r>
            <a:r>
              <a:rPr lang="en-US" b="1"/>
              <a:t>: </a:t>
            </a:r>
            <a:r>
              <a:rPr lang="en-US" b="1" i="1"/>
              <a:t>S ×V  × I </a:t>
            </a:r>
            <a:r>
              <a:rPr lang="en-US" b="1" i="1">
                <a:sym typeface="Wingdings" pitchFamily="2" charset="2"/>
              </a:rPr>
              <a:t> </a:t>
            </a:r>
            <a:r>
              <a:rPr lang="en-US" b="1" i="1"/>
              <a:t> O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i="1"/>
              <a:t>		</a:t>
            </a:r>
            <a:r>
              <a:rPr lang="pl-PL" b="1" i="1"/>
              <a:t>h</a:t>
            </a:r>
            <a:r>
              <a:rPr lang="pl-PL" b="1" i="1" baseline="-25000"/>
              <a:t>C</a:t>
            </a:r>
            <a:r>
              <a:rPr lang="pl-PL" b="1" i="1"/>
              <a:t> </a:t>
            </a:r>
            <a:r>
              <a:rPr lang="pl-PL" b="1" dirty="0"/>
              <a:t>: </a:t>
            </a:r>
            <a:r>
              <a:rPr lang="pl-PL" b="1" i="1" dirty="0"/>
              <a:t>S ×I</a:t>
            </a:r>
            <a:r>
              <a:rPr lang="pl-PL" b="1" i="1" baseline="-25000" dirty="0"/>
              <a:t>C</a:t>
            </a:r>
            <a:r>
              <a:rPr lang="pl-PL" b="1" i="1" dirty="0"/>
              <a:t> × STAT</a:t>
            </a:r>
            <a:r>
              <a:rPr lang="en-US" b="1" i="1" dirty="0"/>
              <a:t> </a:t>
            </a:r>
            <a:r>
              <a:rPr lang="en-US" b="1" i="1">
                <a:sym typeface="Wingdings" pitchFamily="2" charset="2"/>
              </a:rPr>
              <a:t></a:t>
            </a:r>
            <a:r>
              <a:rPr lang="pl-PL" b="1" i="1"/>
              <a:t> O</a:t>
            </a:r>
            <a:r>
              <a:rPr lang="pl-PL" b="1" i="1" baseline="-25000"/>
              <a:t>C</a:t>
            </a:r>
            <a:r>
              <a:rPr lang="en-US" b="1" i="1" baseline="-25000"/>
              <a:t>  </a:t>
            </a:r>
            <a:r>
              <a:rPr lang="en-US" b="1" i="1"/>
              <a:t>  </a:t>
            </a:r>
            <a:r>
              <a:rPr lang="en-US" sz="1800" i="1"/>
              <a:t>(external control output)</a:t>
            </a:r>
            <a:endParaRPr lang="en-US" sz="1800" i="1" baseline="-25000"/>
          </a:p>
          <a:p>
            <a:pPr marL="0" indent="0">
              <a:buNone/>
            </a:pPr>
            <a:r>
              <a:rPr lang="en-US" i="1"/>
              <a:t>		</a:t>
            </a:r>
            <a:r>
              <a:rPr lang="pl-PL" b="1" i="1"/>
              <a:t>h</a:t>
            </a:r>
            <a:r>
              <a:rPr lang="pl-PL" b="1" i="1" baseline="-25000"/>
              <a:t>D</a:t>
            </a:r>
            <a:r>
              <a:rPr lang="pl-PL" b="1" i="1"/>
              <a:t> </a:t>
            </a:r>
            <a:r>
              <a:rPr lang="pl-PL" b="1" dirty="0"/>
              <a:t>: </a:t>
            </a:r>
            <a:r>
              <a:rPr lang="pl-PL" b="1" i="1" dirty="0"/>
              <a:t>S ×V × I</a:t>
            </a:r>
            <a:r>
              <a:rPr lang="pl-PL" b="1" i="1" baseline="-25000" dirty="0"/>
              <a:t>D</a:t>
            </a:r>
            <a:r>
              <a:rPr lang="pl-PL" b="1" i="1" dirty="0"/>
              <a:t> </a:t>
            </a:r>
            <a:r>
              <a:rPr lang="en-US" b="1" i="1">
                <a:sym typeface="Wingdings" pitchFamily="2" charset="2"/>
              </a:rPr>
              <a:t> </a:t>
            </a:r>
            <a:r>
              <a:rPr lang="pl-PL" b="1" i="1"/>
              <a:t>O</a:t>
            </a:r>
            <a:r>
              <a:rPr lang="pl-PL" b="1" i="1" baseline="-25000"/>
              <a:t>D</a:t>
            </a:r>
            <a:r>
              <a:rPr lang="en-US" b="1" i="1" baseline="-25000"/>
              <a:t>     </a:t>
            </a:r>
            <a:r>
              <a:rPr lang="en-US" sz="1800" i="1"/>
              <a:t>(external datapath output)</a:t>
            </a:r>
            <a:endParaRPr lang="en-US" sz="1800" b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77000"/>
            <a:ext cx="837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STAT</a:t>
            </a:r>
            <a:r>
              <a:rPr lang="en-US" sz="1600"/>
              <a:t>: set of all status signals --.&gt; relations between variables and experestion of variables</a:t>
            </a:r>
          </a:p>
        </p:txBody>
      </p:sp>
    </p:spTree>
    <p:extLst>
      <p:ext uri="{BB962C8B-B14F-4D97-AF65-F5344CB8AC3E}">
        <p14:creationId xmlns:p14="http://schemas.microsoft.com/office/powerpoint/2010/main" val="1643254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3394</TotalTime>
  <Words>1402</Words>
  <Application>Microsoft Office PowerPoint</Application>
  <PresentationFormat>On-screen Show (4:3)</PresentationFormat>
  <Paragraphs>228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Clarity</vt:lpstr>
      <vt:lpstr>Chapter 3:</vt:lpstr>
      <vt:lpstr>Outline</vt:lpstr>
      <vt:lpstr>Outline</vt:lpstr>
      <vt:lpstr>Register-transfer design</vt:lpstr>
      <vt:lpstr>Example</vt:lpstr>
      <vt:lpstr>Design Model</vt:lpstr>
      <vt:lpstr>Ones-counter specification</vt:lpstr>
      <vt:lpstr>FSDM Definition</vt:lpstr>
      <vt:lpstr>FSMD Definition</vt:lpstr>
      <vt:lpstr>FSMD specification of Ones-counter</vt:lpstr>
      <vt:lpstr>FSMD specification of Ones-counter (cont.)</vt:lpstr>
      <vt:lpstr>FSMD specification of Ones-counter (cont.)</vt:lpstr>
      <vt:lpstr>Algorithmic-State-Machine (ASM) chart</vt:lpstr>
      <vt:lpstr>ASM Symbols</vt:lpstr>
      <vt:lpstr>ASM rules</vt:lpstr>
      <vt:lpstr>ASM chart for  Ones-counter</vt:lpstr>
      <vt:lpstr>ASM chart for  Ones-counter  -  Custom Datapath</vt:lpstr>
      <vt:lpstr>State-action tables for Ones-counter</vt:lpstr>
      <vt:lpstr>Logic schematic for Ones-counter</vt:lpstr>
      <vt:lpstr>ASM chart for  Ones-counter  -  Custom Data path (cont.)</vt:lpstr>
      <vt:lpstr>State-action tables for Ones-counter</vt:lpstr>
      <vt:lpstr>Logic schematics for Ones-counter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8</dc:title>
  <dc:creator>Sang NGUYEN</dc:creator>
  <cp:lastModifiedBy>DucKhai Lam</cp:lastModifiedBy>
  <cp:revision>247</cp:revision>
  <dcterms:created xsi:type="dcterms:W3CDTF">2006-08-16T00:00:00Z</dcterms:created>
  <dcterms:modified xsi:type="dcterms:W3CDTF">2018-11-13T10:29:43Z</dcterms:modified>
</cp:coreProperties>
</file>