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notesSlides/notesSlide31.xml" ContentType="application/vnd.openxmlformats-officedocument.presentationml.notesSlide+xml"/>
  <Override PartName="/ppt/ink/ink14.xml" ContentType="application/inkml+xml"/>
  <Override PartName="/ppt/ink/ink15.xml" ContentType="application/inkml+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321" r:id="rId2"/>
    <p:sldId id="340" r:id="rId3"/>
    <p:sldId id="273" r:id="rId4"/>
    <p:sldId id="274" r:id="rId5"/>
    <p:sldId id="276" r:id="rId6"/>
    <p:sldId id="322" r:id="rId7"/>
    <p:sldId id="275" r:id="rId8"/>
    <p:sldId id="277" r:id="rId9"/>
    <p:sldId id="278" r:id="rId10"/>
    <p:sldId id="328" r:id="rId11"/>
    <p:sldId id="279" r:id="rId12"/>
    <p:sldId id="329" r:id="rId13"/>
    <p:sldId id="341" r:id="rId14"/>
    <p:sldId id="323" r:id="rId15"/>
    <p:sldId id="324" r:id="rId16"/>
    <p:sldId id="283" r:id="rId17"/>
    <p:sldId id="284" r:id="rId18"/>
    <p:sldId id="285" r:id="rId19"/>
    <p:sldId id="318" r:id="rId20"/>
    <p:sldId id="286" r:id="rId21"/>
    <p:sldId id="288" r:id="rId22"/>
    <p:sldId id="326" r:id="rId23"/>
    <p:sldId id="289" r:id="rId24"/>
    <p:sldId id="330" r:id="rId25"/>
    <p:sldId id="327" r:id="rId26"/>
    <p:sldId id="290" r:id="rId27"/>
    <p:sldId id="291" r:id="rId28"/>
    <p:sldId id="332" r:id="rId29"/>
    <p:sldId id="333" r:id="rId30"/>
    <p:sldId id="334" r:id="rId31"/>
    <p:sldId id="335" r:id="rId32"/>
    <p:sldId id="336" r:id="rId33"/>
    <p:sldId id="337" r:id="rId34"/>
    <p:sldId id="338" r:id="rId35"/>
    <p:sldId id="339" r:id="rId36"/>
    <p:sldId id="320"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4CA527-D724-444D-82F9-CED48370430C}" v="27" dt="2022-05-26T02:06:05.6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535" autoAdjust="0"/>
  </p:normalViewPr>
  <p:slideViewPr>
    <p:cSldViewPr snapToGrid="0">
      <p:cViewPr varScale="1">
        <p:scale>
          <a:sx n="74" d="100"/>
          <a:sy n="74" d="100"/>
        </p:scale>
        <p:origin x="1266" y="72"/>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âm Đức Khải" userId="20bc2f9c-cb6d-4b5e-856a-a227dfa993ec" providerId="ADAL" clId="{564CA527-D724-444D-82F9-CED48370430C}"/>
    <pc:docChg chg="modSld">
      <pc:chgData name="Lâm Đức Khải" userId="20bc2f9c-cb6d-4b5e-856a-a227dfa993ec" providerId="ADAL" clId="{564CA527-D724-444D-82F9-CED48370430C}" dt="2022-05-26T02:06:05.604" v="26" actId="1037"/>
      <pc:docMkLst>
        <pc:docMk/>
      </pc:docMkLst>
      <pc:sldChg chg="addSp modSp">
        <pc:chgData name="Lâm Đức Khải" userId="20bc2f9c-cb6d-4b5e-856a-a227dfa993ec" providerId="ADAL" clId="{564CA527-D724-444D-82F9-CED48370430C}" dt="2022-05-26T02:06:05.604" v="26" actId="1037"/>
        <pc:sldMkLst>
          <pc:docMk/>
          <pc:sldMk cId="2060705630" sldId="279"/>
        </pc:sldMkLst>
        <pc:picChg chg="add mod">
          <ac:chgData name="Lâm Đức Khải" userId="20bc2f9c-cb6d-4b5e-856a-a227dfa993ec" providerId="ADAL" clId="{564CA527-D724-444D-82F9-CED48370430C}" dt="2022-05-26T02:06:05.604" v="26" actId="1037"/>
          <ac:picMkLst>
            <pc:docMk/>
            <pc:sldMk cId="2060705630" sldId="279"/>
            <ac:picMk id="23" creationId="{B440DA9C-4C7C-457E-A901-37E322FFB428}"/>
          </ac:picMkLst>
        </pc:picChg>
      </pc:sldChg>
    </pc:docChg>
  </pc:docChgLst>
  <pc:docChgLst>
    <pc:chgData name="Lâm Đức Khải" userId="20bc2f9c-cb6d-4b5e-856a-a227dfa993ec" providerId="ADAL" clId="{D847861A-DA59-4B9F-8935-0D0D2B7D9B82}"/>
    <pc:docChg chg="custSel addSld modSld">
      <pc:chgData name="Lâm Đức Khải" userId="20bc2f9c-cb6d-4b5e-856a-a227dfa993ec" providerId="ADAL" clId="{D847861A-DA59-4B9F-8935-0D0D2B7D9B82}" dt="2019-12-18T08:15:39.880" v="1" actId="27636"/>
      <pc:docMkLst>
        <pc:docMk/>
      </pc:docMkLst>
      <pc:sldChg chg="modSp add">
        <pc:chgData name="Lâm Đức Khải" userId="20bc2f9c-cb6d-4b5e-856a-a227dfa993ec" providerId="ADAL" clId="{D847861A-DA59-4B9F-8935-0D0D2B7D9B82}" dt="2019-12-18T08:15:39.880" v="1" actId="27636"/>
        <pc:sldMkLst>
          <pc:docMk/>
          <pc:sldMk cId="3439309066" sldId="342"/>
        </pc:sldMkLst>
        <pc:spChg chg="mod">
          <ac:chgData name="Lâm Đức Khải" userId="20bc2f9c-cb6d-4b5e-856a-a227dfa993ec" providerId="ADAL" clId="{D847861A-DA59-4B9F-8935-0D0D2B7D9B82}" dt="2019-12-18T08:15:39.880" v="1" actId="27636"/>
          <ac:spMkLst>
            <pc:docMk/>
            <pc:sldMk cId="3439309066" sldId="342"/>
            <ac:spMk id="2" creationId="{A5BDA0B8-5782-490E-9379-652EE1895C84}"/>
          </ac:spMkLst>
        </pc:spChg>
      </pc:sldChg>
    </pc:docChg>
  </pc:docChgLst>
  <pc:docChgLst>
    <pc:chgData name="Lâm Đức Khải" userId="20bc2f9c-cb6d-4b5e-856a-a227dfa993ec" providerId="ADAL" clId="{DD985F91-819C-41EE-8CD2-FC31F868577D}"/>
    <pc:docChg chg="custSel delSld modSld">
      <pc:chgData name="Lâm Đức Khải" userId="20bc2f9c-cb6d-4b5e-856a-a227dfa993ec" providerId="ADAL" clId="{DD985F91-819C-41EE-8CD2-FC31F868577D}" dt="2019-12-11T04:17:36.883" v="40" actId="20577"/>
      <pc:docMkLst>
        <pc:docMk/>
      </pc:docMkLst>
      <pc:sldChg chg="addSp delSp modSp">
        <pc:chgData name="Lâm Đức Khải" userId="20bc2f9c-cb6d-4b5e-856a-a227dfa993ec" providerId="ADAL" clId="{DD985F91-819C-41EE-8CD2-FC31F868577D}" dt="2019-11-27T05:40:30.810" v="38" actId="255"/>
        <pc:sldMkLst>
          <pc:docMk/>
          <pc:sldMk cId="1050745810" sldId="285"/>
        </pc:sldMkLst>
        <pc:spChg chg="add del mod ord">
          <ac:chgData name="Lâm Đức Khải" userId="20bc2f9c-cb6d-4b5e-856a-a227dfa993ec" providerId="ADAL" clId="{DD985F91-819C-41EE-8CD2-FC31F868577D}" dt="2019-11-27T05:39:23.120" v="30" actId="478"/>
          <ac:spMkLst>
            <pc:docMk/>
            <pc:sldMk cId="1050745810" sldId="285"/>
            <ac:spMk id="3" creationId="{F07CD3A4-E5CF-4BDE-BDE0-427B0F93FC88}"/>
          </ac:spMkLst>
        </pc:spChg>
        <pc:spChg chg="add mod">
          <ac:chgData name="Lâm Đức Khải" userId="20bc2f9c-cb6d-4b5e-856a-a227dfa993ec" providerId="ADAL" clId="{DD985F91-819C-41EE-8CD2-FC31F868577D}" dt="2019-11-27T05:40:30.810" v="38" actId="255"/>
          <ac:spMkLst>
            <pc:docMk/>
            <pc:sldMk cId="1050745810" sldId="285"/>
            <ac:spMk id="8" creationId="{7C6B6891-4EE4-4BB1-940A-F3A5FD0728A5}"/>
          </ac:spMkLst>
        </pc:spChg>
      </pc:sldChg>
      <pc:sldChg chg="modNotesTx">
        <pc:chgData name="Lâm Đức Khải" userId="20bc2f9c-cb6d-4b5e-856a-a227dfa993ec" providerId="ADAL" clId="{DD985F91-819C-41EE-8CD2-FC31F868577D}" dt="2019-12-11T04:17:36.883" v="40" actId="20577"/>
        <pc:sldMkLst>
          <pc:docMk/>
          <pc:sldMk cId="1983678925" sldId="334"/>
        </pc:sldMkLst>
      </pc:sldChg>
    </pc:docChg>
  </pc:docChgLst>
  <pc:docChgLst>
    <pc:chgData name="Lâm Đức Khải" userId="20bc2f9c-cb6d-4b5e-856a-a227dfa993ec" providerId="ADAL" clId="{9A22D8F3-F535-4183-8349-1588EBAE768D}"/>
    <pc:docChg chg="modSld">
      <pc:chgData name="Lâm Đức Khải" userId="20bc2f9c-cb6d-4b5e-856a-a227dfa993ec" providerId="ADAL" clId="{9A22D8F3-F535-4183-8349-1588EBAE768D}" dt="2020-06-16T05:36:30.337" v="16"/>
      <pc:docMkLst>
        <pc:docMk/>
      </pc:docMkLst>
      <pc:sldChg chg="addSp modSp">
        <pc:chgData name="Lâm Đức Khải" userId="20bc2f9c-cb6d-4b5e-856a-a227dfa993ec" providerId="ADAL" clId="{9A22D8F3-F535-4183-8349-1588EBAE768D}" dt="2020-06-16T05:35:01.779" v="15" actId="1036"/>
        <pc:sldMkLst>
          <pc:docMk/>
          <pc:sldMk cId="4267089832" sldId="288"/>
        </pc:sldMkLst>
        <pc:spChg chg="add mod">
          <ac:chgData name="Lâm Đức Khải" userId="20bc2f9c-cb6d-4b5e-856a-a227dfa993ec" providerId="ADAL" clId="{9A22D8F3-F535-4183-8349-1588EBAE768D}" dt="2020-06-16T05:35:01.779" v="15" actId="1036"/>
          <ac:spMkLst>
            <pc:docMk/>
            <pc:sldMk cId="4267089832" sldId="288"/>
            <ac:spMk id="12" creationId="{2EDA1966-B42E-42BF-B719-CAB70C8DB989}"/>
          </ac:spMkLst>
        </pc:spChg>
      </pc:sldChg>
      <pc:sldChg chg="addSp">
        <pc:chgData name="Lâm Đức Khải" userId="20bc2f9c-cb6d-4b5e-856a-a227dfa993ec" providerId="ADAL" clId="{9A22D8F3-F535-4183-8349-1588EBAE768D}" dt="2020-06-16T05:36:30.337" v="16"/>
        <pc:sldMkLst>
          <pc:docMk/>
          <pc:sldMk cId="1804066510" sldId="326"/>
        </pc:sldMkLst>
        <pc:spChg chg="add">
          <ac:chgData name="Lâm Đức Khải" userId="20bc2f9c-cb6d-4b5e-856a-a227dfa993ec" providerId="ADAL" clId="{9A22D8F3-F535-4183-8349-1588EBAE768D}" dt="2020-06-16T05:36:30.337" v="16"/>
          <ac:spMkLst>
            <pc:docMk/>
            <pc:sldMk cId="1804066510" sldId="326"/>
            <ac:spMk id="11" creationId="{6321D9F3-7D30-4F61-BE51-A53EC497B7E2}"/>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6T11:49:18.081"/>
    </inkml:context>
    <inkml:brush xml:id="br0">
      <inkml:brushProperty name="width" value="0.05" units="cm"/>
      <inkml:brushProperty name="height" value="0.05" units="cm"/>
      <inkml:brushProperty name="color" value="#E71224"/>
    </inkml:brush>
  </inkml:definitions>
  <inkml:trace contextRef="#ctx0" brushRef="#br0">4036 303 24575,'-3724'0'-1575,"3684"0"1575,-141 5 0,177-4-3,-1-1 0,0 0 0,0 1 0,0 0 1,0 0-1,1 1 0,-1-1 0,1 1 0,-1 0 1,1 0-1,-1 1 0,1-1 0,0 1 0,-5 5 1,6-5 73,1 0 0,0 0 0,1 0 1,-1 1-1,1-1 0,-1 1 1,1-1-1,0 1 0,0 0 1,1 0-1,-1-1 0,1 1 1,-1 0-1,1 0 0,1-1 1,-1 1-1,0 0 0,2 4 1,3 34 74,24 278-30,-27-144-116,7 154 0,-2-246 0,34 162 0,-15-151 0,4-1 0,61 132 0,-79-202 0,1 1 0,1-2 0,1 0 0,1-1 0,1 0 0,1-2 0,1 0 0,0-1 0,2 0 0,0-2 0,1-1 0,1 0 0,0-2 0,1-1 0,0 0 0,1-2 0,1-1 0,37 10 0,180 29 0,-70-16 0,-4 2 0,2-8 0,268 9 0,23 3 0,-45-1 0,105-38 0,13 1 0,-305 12 0,58 1 0,707-14 0,-877-5 0,-1-4 0,-1-6 0,0-5 0,207-63 0,-307 77 0,205-70 0,-179 58 0,0-1 0,-1-2 0,38-27 0,-71 43 0,-1-1 0,0 0 0,0 0 0,-1 0 0,0-1 0,0 0 0,0 0 0,-1-1 0,0 1 0,0-1 0,-1 0 0,0 0 0,-1-1 0,1 1 0,1-10 0,-1 3 0,6-16 0,8-54 0,-17 74 0,0 0 0,0 0 0,-1 0 0,-1 0 0,0 0 0,0 0 0,-1 0 0,-7-19 0,-40-81 0,4 13 0,-30-70 0,62 143 0,-2 0 0,0 1 0,-2 0 0,-27-29 0,23 33 0,0 2 0,-1 0 0,-40-24 0,-83-38 0,38 23 0,-2-14 0,66 41 0,-71-37 0,87 54 0,-213-99 0,-54-24 0,209 98 0,2-3 0,2-4 0,-126-92 0,164 102 0,-41-30 0,-110-67 0,133 101 0,-106-39 0,-2 1 0,142 56-105,-106-47 343,112 53-537,1 1-1,-1 0 0,0 1 1,-39-2-1,32 6-6526</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6T11:50:31.264"/>
    </inkml:context>
    <inkml:brush xml:id="br0">
      <inkml:brushProperty name="width" value="0.05" units="cm"/>
      <inkml:brushProperty name="height" value="0.05" units="cm"/>
      <inkml:brushProperty name="color" value="#E71224"/>
    </inkml:brush>
  </inkml:definitions>
  <inkml:trace contextRef="#ctx0" brushRef="#br0">0 563 24575,'83'-75'0,"-10"10"0,-27 23 0,1 2 0,2 1 0,103-61 0,-135 92 0,1 1 0,-1 0 0,1 1 0,21-5 0,-16 6 0,-1-2 0,24-10 0,20-12 0,50-25 0,-103 46 0,1 1 0,-1 0 0,2 1 0,-1 0 0,1 1 0,25-5 0,-35 9 0,0 1 0,0-1 0,0 1 0,-1 1 0,1-1 0,0 1 0,0 0 0,-1 0 0,1 0 0,0 0 0,-1 1 0,1 0 0,-1 0 0,0 0 0,0 1 0,0-1 0,0 1 0,0 0 0,0 0 0,-1 0 0,1 1 0,-1-1 0,0 1 0,0 0 0,4 6 0,12 26 0,-1 0 0,-2 1 0,-1 0 0,18 74 0,12 31 0,-38-123 0,10 23 0,15 65 0,-29-96 0,1-1 0,0 0 0,0-1 0,7 12 0,10 24 0,34 123-1365,-44-139-5461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6T11:50:42.423"/>
    </inkml:context>
    <inkml:brush xml:id="br0">
      <inkml:brushProperty name="width" value="0.05" units="cm"/>
      <inkml:brushProperty name="height" value="0.05" units="cm"/>
      <inkml:brushProperty name="color" value="#E71224"/>
    </inkml:brush>
  </inkml:definitions>
  <inkml:trace contextRef="#ctx0" brushRef="#br0">307 18 24575,'-2'-2'0,"0"1"0,-1-1 0,0 0 0,1 0 0,-1 1 0,0 0 0,0 0 0,0-1 0,0 2 0,0-1 0,0 0 0,0 0 0,0 1 0,0 0 0,0 0 0,0 0 0,0 0 0,0 0 0,0 0 0,0 1 0,0 0 0,0-1 0,0 1 0,0 0 0,0 1 0,-4 1 0,-8 4 0,1 1 0,0 0 0,-21 17 0,32-22 0,-22 15 0,8-6 0,0 1 0,-20 20 0,32-29 0,1 1 0,0 0 0,0 0 0,1 0 0,-1 1 0,1-1 0,0 1 0,1 0 0,-1-1 0,1 1 0,0 0 0,-1 9 0,1 3 0,0 0 0,1 0 0,1 0 0,0 0 0,1 0 0,2 0 0,0 0 0,0 0 0,2-1 0,0 1 0,1-1 0,14 28 0,-12-30 0,1-1 0,1-1 0,0 1 0,1-2 0,0 1 0,1-2 0,0 1 0,1-2 0,0 1 0,1-2 0,0 0 0,0-1 0,1 0 0,16 6 0,43 9 0,-50-17 0,34 14 0,-55-19 0,1 1 0,-1 0 0,0 0 0,0 0 0,0 0 0,0 1 0,0-1 0,-1 1 0,1 0 0,-1 0 0,1 0 0,-1 0 0,0 0 0,0 0 0,-1 0 0,1 1 0,-1-1 0,1 1 0,-1-1 0,0 1 0,0 0 0,-1-1 0,1 1 0,-1 0 0,0-1 0,0 1 0,0 5 0,-1-4 0,1 0 0,-1 1 0,-1-1 0,1 0 0,-1 0 0,1 0 0,-1 0 0,-1 0 0,1 0 0,-1 0 0,0-1 0,0 1 0,0-1 0,-1 0 0,1 0 0,-1 0 0,0 0 0,-7 4 0,-17 8 0,-1-2 0,-1-1 0,-46 14 0,47-17 0,-63 15-1365,55-18-5461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6T11:50:44.953"/>
    </inkml:context>
    <inkml:brush xml:id="br0">
      <inkml:brushProperty name="width" value="0.05" units="cm"/>
      <inkml:brushProperty name="height" value="0.05" units="cm"/>
      <inkml:brushProperty name="color" value="#E71224"/>
    </inkml:brush>
  </inkml:definitions>
  <inkml:trace contextRef="#ctx0" brushRef="#br0">438 100 24575,'-5'0'0,"-1"-1"0,0 0 0,0 0 0,0-1 0,-8-3 0,-22-5 0,-20 4 0,-89 4 0,100 3 0,39-1 0,0 0 0,0 0 0,0 1 0,1 0 0,-1 0 0,0 0 0,0 1 0,1 0 0,-1 0 0,-9 5 0,12-5 0,0 1 0,0-1 0,1 1 0,-1-1 0,0 1 0,1 0 0,0 0 0,-1 0 0,1 1 0,0-1 0,1 0 0,-1 1 0,1-1 0,-1 1 0,1-1 0,0 1 0,1 0 0,-2 3 0,1 2 0,1-1 0,0 1 0,0-1 0,0 1 0,1-1 0,0 0 0,1 1 0,0-1 0,0 0 0,1 0 0,0 0 0,1 0 0,-1-1 0,1 1 0,1-1 0,-1 0 0,1 0 0,1 0 0,9 9 0,-7-8 0,0-1 0,0 0 0,1 0 0,0-1 0,1 0 0,-1 0 0,1-1 0,0 0 0,0-1 0,1 0 0,-1-1 0,1 0 0,0-1 0,19 2 0,-28-4 0,0 0 0,0 0 0,0 0 0,1 0 0,-1 0 0,0-1 0,0 1 0,0-1 0,0 0 0,0 1 0,0-1 0,0 0 0,0 0 0,-1 0 0,1-1 0,0 1 0,0 0 0,-1 0 0,1-1 0,-1 1 0,1-1 0,-1 0 0,0 1 0,0-1 0,0 0 0,0 0 0,0 0 0,0 0 0,0 0 0,0 0 0,-1 0 0,1 0 0,0-2 0,1-9 0,-1 1 0,0-1 0,0 1 0,-3-20 0,2 16 0,-5-240 0,19 292 0,-6-17 0,57 126 0,-46-106 0,-12-25 0,1 0 0,1 0 0,0 0 0,14 15 0,-16-22 0,-1 0 0,1 0 0,0-1 0,0 0 0,1-1 0,0 1 0,0-1 0,14 6 0,-21-11 0,0 1 0,0-1 0,1 1 0,-1-1 0,0 0 0,1 1 0,-1-1 0,0 0 0,1 0 0,-1 0 0,0 0 0,1 0 0,-1 0 0,1 0 0,-1-1 0,0 1 0,1 0 0,-1-1 0,0 1 0,0-1 0,1 0 0,-1 1 0,1-2 0,0 0 0,0 0 0,0 0 0,-1 0 0,1 0 0,-1 0 0,1 0 0,-1 0 0,0-1 0,0 1 0,0-1 0,1-3 0,1-7 0,0 0 0,-1-1 0,0-22 0,-2 33 0,-1-180 0,1 179 0,0 0 0,1-1 0,-1 1 0,1 0 0,0 0 0,0 0 0,0 0 0,4-6 0,-5 9 0,1 0 0,-1 0 0,1 1 0,0-1 0,-1 0 0,1 1 0,0-1 0,-1 1 0,1-1 0,0 1 0,0-1 0,-1 1 0,1-1 0,0 1 0,0 0 0,0-1 0,-1 1 0,1 0 0,0 0 0,0 0 0,0-1 0,0 1 0,0 0 0,0 0 0,0 1 0,-1-1 0,1 0 0,0 0 0,0 0 0,0 0 0,0 1 0,0-1 0,-1 0 0,1 1 0,0-1 0,0 1 0,0-1 0,-1 1 0,1-1 0,0 1 0,-1 0 0,1-1 0,-1 1 0,1 0 0,0 0 0,8 9 0,0 0 0,-1 0 0,0 1 0,0 0 0,-2 1 0,1-1 0,8 23 0,13 23 0,-26-55 0,5 12 0,1-1 0,1-1 0,15 18 0,-20-26 0,0-1 0,0 1 0,0-1 0,1 0 0,-1 0 0,1 0 0,-1-1 0,1 1 0,0-1 0,0-1 0,0 1 0,1-1 0,8 2 0,-4-2 15,-1 0 0,0-1 0,1 0 0,-1 0 0,0-1 0,1 0 0,16-5 0,-24 6-59,0-1 1,1 0-1,-1 0 0,0 0 1,1 0-1,-1 0 0,0-1 1,0 1-1,0 0 0,0-1 1,0 0-1,0 1 0,-1-1 1,1 0-1,0 0 0,-1 0 0,0 0 1,1-1-1,-1 1 0,0 0 1,0 0-1,0-1 0,0 1 1,-1 0-1,1-1 0,-1 1 1,1-1-1,-1 1 0,0-1 1,0 1-1,0-1 0,0 1 1,-1-6-1,-4-9-6782</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6T11:50:45.519"/>
    </inkml:context>
    <inkml:brush xml:id="br0">
      <inkml:brushProperty name="width" value="0.05" units="cm"/>
      <inkml:brushProperty name="height" value="0.05" units="cm"/>
      <inkml:brushProperty name="color" value="#E71224"/>
    </inkml:brush>
  </inkml:definitions>
  <inkml:trace contextRef="#ctx0" brushRef="#br0">1 0 24575</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6T11:52:46.873"/>
    </inkml:context>
    <inkml:brush xml:id="br0">
      <inkml:brushProperty name="width" value="0.05" units="cm"/>
      <inkml:brushProperty name="height" value="0.05" units="cm"/>
      <inkml:brushProperty name="color" value="#E71224"/>
    </inkml:brush>
  </inkml:definitions>
  <inkml:trace contextRef="#ctx0" brushRef="#br0">713 1 24575,'-59'0'0,"1"3"0,0 2 0,0 3 0,0 2 0,-67 22 0,107-27 0,-41 14 0,-63 28 0,116-43 0,-1 0 0,1 0 0,0 0 0,0 1 0,1 0 0,-1 0 0,1 1 0,0-1 0,1 1 0,-1 0 0,1 0 0,1 1 0,-1-1 0,1 1 0,0 0 0,0 0 0,1 0 0,0 0 0,0 0 0,-1 13 0,-1 14 0,2 0 0,1 0 0,5 44 0,-2-40 0,-2-33 0,0 3 0,0 0 0,1 1 0,0-1 0,0 0 0,1 0 0,3 10 0,-4-15 0,1-1 0,-1 1 0,1-1 0,0 1 0,0-1 0,0 0 0,0 0 0,0 1 0,0-2 0,1 1 0,-1 0 0,1 0 0,-1-1 0,1 1 0,0-1 0,-1 0 0,1 0 0,0 0 0,0 0 0,5 0 0,16 3 0,0-1 0,1-1 0,-1-1 0,30-3 0,-19 1 0,36 2 0,158 22 0,-139-11 0,-59-6 0,0-2 0,1-1 0,51-3 0,-69-2 0,-1-1 0,1-1 0,-1-1 0,0 1 0,0-2 0,18-10 0,3-1 0,-28 15 0,0-1 0,0 0 0,0 0 0,-1 0 0,1 0 0,-1-1 0,0 0 0,0 0 0,0-1 0,0 1 0,-1-1 0,1 0 0,-2 0 0,1-1 0,0 1 0,-1-1 0,0 0 0,0 0 0,-1 0 0,0 0 0,0 0 0,0 0 0,0-1 0,-1 1 0,0-1 0,-1-9 0,1-3 0,0 0 0,-2 1 0,0-1 0,-1 1 0,-6-24 0,5 34 0,1-1 0,-2 1 0,1-1 0,-1 1 0,0 0 0,-1 0 0,0 1 0,0 0 0,-1-1 0,0 2 0,0-1 0,-13-10 0,1 4 0,0 1 0,-1 1 0,0 1 0,-1 0 0,1 2 0,-2 0 0,1 1 0,-1 1 0,-41-5 0,-38-15 99,72 18-587,0 0 0,-31-3 0,30 8-6338</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6T11:52:49.216"/>
    </inkml:context>
    <inkml:brush xml:id="br0">
      <inkml:brushProperty name="width" value="0.05" units="cm"/>
      <inkml:brushProperty name="height" value="0.05" units="cm"/>
      <inkml:brushProperty name="color" value="#E71224"/>
    </inkml:brush>
  </inkml:definitions>
  <inkml:trace contextRef="#ctx0" brushRef="#br0">598 0 24575,'-17'1'0,"1"1"0,0 0 0,0 1 0,0 0 0,0 2 0,-18 6 0,-89 46 0,93-42 0,3-1 0,1 0 0,-41 31 0,55-35 0,0 0 0,0 1 0,1 1 0,1 0 0,0 0 0,-14 24 0,4-2 0,2 0 0,-24 65 0,37-81 0,0-1 0,1 1 0,0 0 0,2 0 0,0 0 0,1 1 0,1-1 0,2 20 0,-1-34 0,-1 0 0,1 0 0,0 0 0,0-1 0,0 1 0,1-1 0,-1 1 0,1-1 0,0 1 0,0-1 0,0 0 0,0 0 0,0 0 0,1 0 0,0 0 0,-1 0 0,1-1 0,0 1 0,0-1 0,1 0 0,-1 0 0,0 0 0,1-1 0,-1 1 0,1-1 0,-1 1 0,1-1 0,7 1 0,9 1 0,-1-1 0,1-1 0,0-1 0,30-4 0,-9 2 0,447-1 0,-268 5 0,-209-3 0,-1 0 0,1 0 0,-1-1 0,0-1 0,0 1 0,0-2 0,0 1 0,14-8 0,8-7 0,32-23 0,-22 14 0,-20 13 0,-1 0 0,-1-2 0,0 0 0,-1-1 0,-1-1 0,19-24 0,-30 34 0,-1-1 0,0 1 0,-1-2 0,0 1 0,0 0 0,-1-1 0,-1 0 0,1 0 0,-2 0 0,1 0 0,-1-1 0,-1 1 0,0 0 0,0-1 0,-1 1 0,-1-1 0,-2-18 0,2 24 0,-1 0 0,1 0 0,-1 0 0,0 0 0,-1 0 0,1 1 0,-1-1 0,0 1 0,0 0 0,0 0 0,0 0 0,-1 0 0,0 0 0,1 1 0,-1-1 0,-1 1 0,-6-4 0,-7-2 0,0 0 0,-1 0 0,-24-6 0,-12-5 0,33 9 0,0 1 0,-1 1 0,0 1 0,0 1 0,-1 1 0,0 1 0,0 2 0,-41-2 0,-392 8-1365,434-3-5461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6T11:49:21.033"/>
    </inkml:context>
    <inkml:brush xml:id="br0">
      <inkml:brushProperty name="width" value="0.05" units="cm"/>
      <inkml:brushProperty name="height" value="0.05" units="cm"/>
      <inkml:brushProperty name="color" value="#E71224"/>
    </inkml:brush>
  </inkml:definitions>
  <inkml:trace contextRef="#ctx0" brushRef="#br0">172 1 24575,'-5'0'0,"0"1"0,0 0 0,1 0 0,-1 0 0,0 1 0,1-1 0,-1 1 0,1 0 0,-6 4 0,-39 27 0,35-23 0,9-7 0,1 0 0,0 0 0,0 1 0,0 0 0,0 0 0,0 0 0,1 0 0,0 0 0,0 1 0,0-1 0,0 1 0,1 0 0,-1 0 0,1 0 0,1 0 0,-3 9 0,4-8 0,-1 1 0,1 0 0,0-1 0,1 1 0,0 0 0,0 0 0,0-1 0,1 1 0,0-1 0,0 0 0,0 1 0,7 10 0,-1-3 0,1 0 0,0 0 0,1-1 0,0-1 0,1 0 0,1 0 0,0-1 0,18 13 0,12 5 0,60 30 0,-44-27 0,-52-28 0,0-1 0,0 2 0,0-1 0,-1 1 0,0 0 0,1 0 0,-2 0 0,1 1 0,-1 0 0,1-1 0,-2 2 0,1-1 0,-1 0 0,0 1 0,3 7 0,-5-9 0,0 0 0,0 0 0,0 0 0,0 0 0,-1 0 0,0 0 0,0 0 0,-1 0 0,1 0 0,-1 0 0,0-1 0,0 1 0,-1 0 0,1 0 0,-1-1 0,0 1 0,-1-1 0,1 1 0,-1-1 0,1 0 0,-1 0 0,-7 7 0,-4 1 0,-1 0 0,0-1 0,-1 0 0,-1-2 0,1 0 0,-1 0 0,-27 8 0,-28 15 0,29-9-1365,3-2-5461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6T11:49:24.025"/>
    </inkml:context>
    <inkml:brush xml:id="br0">
      <inkml:brushProperty name="width" value="0.05" units="cm"/>
      <inkml:brushProperty name="height" value="0.05" units="cm"/>
      <inkml:brushProperty name="color" value="#E71224"/>
    </inkml:brush>
  </inkml:definitions>
  <inkml:trace contextRef="#ctx0" brushRef="#br0">357 65 24575,'-42'0'0,"26"-2"0,0 1 0,-1 1 0,1 1 0,0 1 0,0 0 0,0 0 0,0 2 0,0 0 0,-24 11 0,26-9 0,1 2 0,0 0 0,0 0 0,-17 16 0,25-20 0,1 1 0,0-1 0,0 1 0,1 0 0,-1 0 0,1 1 0,0-1 0,0 1 0,1-1 0,0 1 0,0 0 0,0 0 0,1 0 0,-2 6 0,2-2 0,1 0 0,-1 0 0,2 1 0,-1-1 0,1 0 0,1 0 0,0-1 0,0 1 0,1 0 0,0 0 0,1-1 0,0 0 0,0 0 0,1 0 0,0 0 0,1-1 0,0 0 0,0 0 0,0 0 0,1-1 0,1 0 0,-1 0 0,1-1 0,0 0 0,0 0 0,1-1 0,0 0 0,0-1 0,19 7 0,-15-6 0,0-2 0,0 1 0,1-2 0,-1 0 0,1 0 0,19-1 0,-28-1 0,0-1 0,0 1 0,0-1 0,0 0 0,0 0 0,0-1 0,0 0 0,8-4 0,-10 4 0,-1 1 0,1-1 0,-1 0 0,0 0 0,0 1 0,0-2 0,0 1 0,0 0 0,-1 0 0,1-1 0,-1 1 0,1-1 0,-1 1 0,0-1 0,0 0 0,2-4 0,-1-7 0,0 0 0,-1-1 0,0 1 0,-3-24 0,3-37 0,5 28 0,5-42 0,-10 80 0,-1 0 0,0 0 0,-1-1 0,0 1 0,0 0 0,-5-16 0,6 25 0,0 0 0,0 0 0,0 1 0,0-1 0,0 0 0,0 0 0,0 0 0,0 0 0,0 0 0,0 0 0,0 0 0,0 0 0,0 0 0,0 0 0,0 0 0,0 0 0,0 0 0,0 1 0,-1-1 0,1 0 0,0 0 0,0 0 0,0 0 0,0 0 0,0 0 0,0 0 0,0 0 0,0 0 0,0 0 0,0 0 0,-1 0 0,1 0 0,0 0 0,0 0 0,0 0 0,0 0 0,0 0 0,0 0 0,0 0 0,0 0 0,0 0 0,0 0 0,0 0 0,-1-1 0,1 1 0,0 0 0,0 0 0,0 0 0,0 0 0,0 0 0,0 0 0,0 0 0,0 0 0,0 0 0,0 0 0,0 0 0,0 0 0,0 0 0,0 0 0,0-1 0,0 1 0,0 0 0,0 0 0,0 0 0,0 0 0,-5 12 0,0 15 0,2 1 0,1 1 0,2-1 0,0 1 0,2-1 0,1 0 0,10 41 0,-10-63 0,-1-1 0,1 0 0,0 0 0,1 0 0,-1 0 0,1 0 0,0-1 0,0 0 0,0 1 0,1-1 0,-1-1 0,1 1 0,0-1 0,0 0 0,0 0 0,1 0 0,8 3 0,3 0 0,0 0 0,0-1 0,0-1 0,30 4 0,-37-7 0,1 0 0,0 0 0,-1 0 0,1-1 0,20-3 0,-28 3 0,-1-1 0,1 1 0,-1-1 0,1 0 0,-1 0 0,0 0 0,1 0 0,-1 0 0,0-1 0,0 1 0,0-1 0,0 1 0,0-1 0,0 0 0,0 0 0,0 0 0,-1 0 0,1 0 0,-1 0 0,0-1 0,1 1 0,-1 0 0,0-1 0,0 1 0,1-5 0,3-23 0,-1-1 0,-2 0 0,-1 0 0,-5-56 0,1 21 0,3 55 0,-4-50 0,3 57 0,1 1 0,-1 0 0,0 0 0,0 0 0,0 0 0,0 0 0,0 0 0,-1 0 0,1 0 0,-1 0 0,0 0 0,0 1 0,0-1 0,0 1 0,-3-3 0,5 5 0,-1-1 0,1 1 0,0 0 0,-1 0 0,1-1 0,0 1 0,-1 0 0,1 0 0,0 0 0,-1 0 0,1 0 0,-1-1 0,1 1 0,0 0 0,-1 0 0,1 0 0,0 0 0,-1 0 0,1 0 0,-1 0 0,1 0 0,0 0 0,-1 1 0,1-1 0,-1 0 0,1 0 0,0 0 0,-1 0 0,1 0 0,0 1 0,-1-1 0,1 0 0,0 0 0,-1 1 0,1-1 0,-8 18 0,2 20 0,6-37 0,-2 21 0,2-1 0,0 1 0,1 0 0,1-1 0,2 1 0,7 27 0,-10-42 0,2 0 0,-1 0 0,1 0 0,0-1 0,0 1 0,1-1 0,0 0 0,0 0 0,0 0 0,1-1 0,0 1 0,0-1 0,0 0 0,1-1 0,-1 1 0,1-1 0,0 0 0,1 0 0,-1-1 0,1 0 0,-1 0 0,14 3 0,170 40 0,-137-37-1365,-29-7-5461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6T11:49:25.025"/>
    </inkml:context>
    <inkml:brush xml:id="br0">
      <inkml:brushProperty name="width" value="0.05" units="cm"/>
      <inkml:brushProperty name="height" value="0.05" units="cm"/>
      <inkml:brushProperty name="color" value="#E71224"/>
    </inkml:brush>
  </inkml:definitions>
  <inkml:trace contextRef="#ctx0" brushRef="#br0">1 1 24575,'0'4'0,"4"2"0,7 0 0,11-1 0,0 2 0,3 2 0,0 2 0,6 0 0,-7 3 0,-12-2 0,-13-2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6T11:49:49.624"/>
    </inkml:context>
    <inkml:brush xml:id="br0">
      <inkml:brushProperty name="width" value="0.05" units="cm"/>
      <inkml:brushProperty name="height" value="0.05" units="cm"/>
      <inkml:brushProperty name="color" value="#E71224"/>
    </inkml:brush>
  </inkml:definitions>
  <inkml:trace contextRef="#ctx0" brushRef="#br0">1353 1 24575,'-43'-1'0,"0"2"0,-1 1 0,1 3 0,1 1 0,-48 14 0,10 8 0,-76 40 0,75-31 0,35-14 0,-73 49 0,25-12 0,80-52 0,-153 94 0,138-81 0,1 0 0,1 2 0,-36 39 0,43-40 0,1 1 0,2 1 0,-22 38 0,31-47 0,1 0 0,1 1 0,0-1 0,1 1 0,1 1 0,1-1 0,-3 30 0,3 239 0,4-172 0,0-102 0,0-1 0,1 1 0,0-1 0,1 0 0,0 0 0,0 0 0,1 0 0,1 0 0,-1-1 0,2 1 0,-1-1 0,1-1 0,1 1 0,-1-1 0,1 0 0,1 0 0,12 9 0,12 9 0,2-1 0,1-2 0,40 20 0,-27-16 0,-5-2 0,2-2 0,60 23 0,339 139 0,-355-145 0,126 62 0,78 44 0,-219-112 0,107 34 0,-144-57 0,1-2 0,0-1 0,1-3 0,-1 0 0,42-2 0,-49-3 0,139-7 0,-141 4 0,1-1 0,-1-2 0,51-16 0,273-126 0,-290 116 0,-1-3 0,-2-3 0,79-65 0,-53 31 0,-3-3 0,97-116 0,-168 177 0,-2-1 0,0 0 0,-1 0 0,0-1 0,-1-1 0,-1 0 0,-1 1 0,6-23 0,-6 10 0,-2-1 0,0 0 0,-2 1 0,-2-38 0,0 59 0,-1-20 0,-6-45 0,5 64 0,0-1 0,0 1 0,-1 0 0,0 0 0,-1 0 0,0 0 0,-1 1 0,-8-14 0,-9-5 0,-1 1 0,-1 1 0,-52-41 0,-91-54 0,-28-4 0,-64-45 0,240 156 0,-1 1 0,0 1 0,-1 1 0,0 1 0,-31-10 0,-112-18 0,47 12 0,62 8 0,0-2 0,-61-32 0,96 42 0,-16-5 0,-60-16 0,14 6 0,-19-20 0,82 34 0,-1 1 0,0 0 0,0 2 0,-1 0 0,0 1 0,0 1 0,-36-3 0,-97 9-1365,120 0-5461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6T11:49:53.015"/>
    </inkml:context>
    <inkml:brush xml:id="br0">
      <inkml:brushProperty name="width" value="0.05" units="cm"/>
      <inkml:brushProperty name="height" value="0.05" units="cm"/>
      <inkml:brushProperty name="color" value="#E71224"/>
    </inkml:brush>
  </inkml:definitions>
  <inkml:trace contextRef="#ctx0" brushRef="#br0">626 58 24575,'-13'0'0,"0"0"0,-1 1 0,1 1 0,0 0 0,0 1 0,0 0 0,0 1 0,1 0 0,0 1 0,-1 1 0,2 0 0,-17 10 0,-14 12 0,-57 47 0,79-57 0,0 1 0,1 2 0,1-1 0,-20 32 0,18-22 0,2 2 0,0 0 0,2 1 0,-15 46 0,12-22 0,4-19 0,3 1 0,1 1 0,2 0 0,-5 54 0,13-86 0,-2 25 0,2 1 0,0-1 0,3 1 0,0-1 0,10 44 0,-8-68 0,0 1 0,1-1 0,0 0 0,1 0 0,0 0 0,0-1 0,1 0 0,0 0 0,0-1 0,12 10 0,27 31 0,-25-21 0,1 0 0,1-2 0,1-1 0,47 37 0,-47-45 0,1-1 0,0-1 0,53 20 0,17 9 0,43 15 0,25-13 0,-22-7 0,-90-24 0,-1-2 0,1-3 0,81 4 0,156-11 0,-179-4 0,160 2 0,158-3 0,-372 0 0,-1-1 0,0-4 0,85-21 0,-108 20 0,-1-1 0,0-2 0,-1-1 0,0-1 0,-1-1 0,0-1 0,39-33 0,-51 36 0,0-2 0,-1 0 0,-1 0 0,-1-2 0,21-31 0,-27 36 0,-1 0 0,-1 1 0,0-2 0,0 1 0,-1-1 0,-1 1 0,0-1 0,-1 0 0,0 0 0,0-19 0,-7-355 0,4 371 0,0 0 0,-2 1 0,0-1 0,0 0 0,-2 1 0,1 0 0,-2 0 0,0 1 0,-1-1 0,-1 1 0,0 1 0,-12-16 0,-15-16 0,-2 2 0,-44-41 0,64 68 0,-6-8 0,0-1 0,2-1 0,-20-32 0,35 50 0,0-1 0,0 1 0,-1 0 0,0 1 0,0 0 0,-1 0 0,0 0 0,0 1 0,0 0 0,-1 1 0,0 0 0,0 0 0,0 1 0,-1 0 0,1 0 0,-1 1 0,0 1 0,0 0 0,0 0 0,-17 0 0,-2-3 0,-1 0 0,1-2 0,0-1 0,1-1 0,0-2 0,-30-15 0,30 15 0,-1 2 0,1 0 0,-1 3 0,0 0 0,-41-2 0,40 4 0,-39-2 0,-80 5 0,86 2 0,-113-13 0,92 1 0,38 6 0,-91-23 0,125 24 0,-24-8 0,-1 1 0,-1 2 0,0 2 0,0 1 0,-49-1 0,21 7 0,-83 3 0,136-1 16,0 0-1,-1 1 1,1 1 0,0 0-1,1 1 1,-16 7 0,-68 44-1181,88-51 855,-20 12-6516</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6T11:50:26.366"/>
    </inkml:context>
    <inkml:brush xml:id="br0">
      <inkml:brushProperty name="width" value="0.05" units="cm"/>
      <inkml:brushProperty name="height" value="0.05" units="cm"/>
      <inkml:brushProperty name="color" value="#E71224"/>
    </inkml:brush>
  </inkml:definitions>
  <inkml:trace contextRef="#ctx0" brushRef="#br0">754 5134 24575,'0'-31'0,"1"1"0,-2-1 0,-1 0 0,-1 0 0,-7-30 0,-35-111 0,-43-201 0,27 80 0,-20-140 0,20 18 0,1 6 0,15 75 0,-11-161 0,-14-226 0,51 602 0,-29-151 0,-13-48 0,50 233 0,-1-151 0,14 191 0,0 27 0,-1 0 0,-1 0 0,-1 0 0,-1-1 0,-7-30 0,-1 7-1365,7 23-5461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6T11:50:27.737"/>
    </inkml:context>
    <inkml:brush xml:id="br0">
      <inkml:brushProperty name="width" value="0.05" units="cm"/>
      <inkml:brushProperty name="height" value="0.05" units="cm"/>
      <inkml:brushProperty name="color" value="#E71224"/>
    </inkml:brush>
  </inkml:definitions>
  <inkml:trace contextRef="#ctx0" brushRef="#br0">1 1007 24575,'2'-20'0,"1"0"0,0 1 0,2-1 0,13-36 0,-4 10 0,5-9 0,28-62 0,12-30 0,43-98 0,-84 206 0,-7 16 0,0 0 0,1 1 0,2 0 0,22-28 0,-30 43 0,1 0 0,0 0 0,1 0 0,-1 1 0,1 0 0,0 0 0,1 1 0,-1 0 0,1 1 0,0-1 0,0 2 0,1-1 0,-1 2 0,15-4 0,-7 4 0,1 1 0,0 1 0,0 0 0,0 2 0,-1 0 0,1 1 0,-1 0 0,1 1 0,31 13 0,-18-4 0,-1 1 0,0 2 0,-1 1 0,36 28 0,20 22 0,63 45 0,-123-94-455,0 1 0,31 32 0,-30-24-6371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6T11:50:29.568"/>
    </inkml:context>
    <inkml:brush xml:id="br0">
      <inkml:brushProperty name="width" value="0.05" units="cm"/>
      <inkml:brushProperty name="height" value="0.05" units="cm"/>
      <inkml:brushProperty name="color" value="#E71224"/>
    </inkml:brush>
  </inkml:definitions>
  <inkml:trace contextRef="#ctx0" brushRef="#br0">30 4484 24575,'-1'0'0,"0"-1"0,0 1 0,0 0 0,0-1 0,1 1 0,-1-1 0,0 1 0,0-1 0,1 0 0,-1 1 0,0-1 0,1 0 0,-1 1 0,1-1 0,-1 0 0,1 0 0,-1 0 0,1 1 0,0-1 0,-1 0 0,1 0 0,0 0 0,-1 0 0,1-1 0,-6-27 0,6 26 0,-7-66 0,6-135 0,2 106 0,1 50 0,2 0 0,2 0 0,2 1 0,2 0 0,2 0 0,21-52 0,89-286 0,4-11 0,-30 83 0,8-20 0,-65 236 0,4 1 0,4 2 0,93-138 0,-58 94 0,-19 30 0,-14 29 0,-13 19 0,84-106 0,-45 82 0,4 2 0,169-134 0,-186 170 0,18-12 0,121-114 0,-184 154 0,9-9 0,1 1 0,0 1 0,52-34 0,81-56 0,-38 26 0,-78 56-219,60-58-1,-80 69-706,-4 3-5900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3AA9CC-3555-4D5A-9EFF-ACE313BC481A}" type="datetimeFigureOut">
              <a:rPr lang="en-US" smtClean="0"/>
              <a:t>5/1/2023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6A4DA2-56D0-47C6-900C-12F936D0DFB2}" type="slidenum">
              <a:rPr lang="en-US" smtClean="0"/>
              <a:t>‹#›</a:t>
            </a:fld>
            <a:endParaRPr lang="en-US"/>
          </a:p>
        </p:txBody>
      </p:sp>
    </p:spTree>
    <p:extLst>
      <p:ext uri="{BB962C8B-B14F-4D97-AF65-F5344CB8AC3E}">
        <p14:creationId xmlns:p14="http://schemas.microsoft.com/office/powerpoint/2010/main" val="498038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D3B7B7-1EC2-4D24-AAB4-A21E76051F45}" type="slidenum">
              <a:rPr lang="en-US" smtClean="0"/>
              <a:t>1</a:t>
            </a:fld>
            <a:endParaRPr lang="en-US"/>
          </a:p>
        </p:txBody>
      </p:sp>
    </p:spTree>
    <p:extLst>
      <p:ext uri="{BB962C8B-B14F-4D97-AF65-F5344CB8AC3E}">
        <p14:creationId xmlns:p14="http://schemas.microsoft.com/office/powerpoint/2010/main" val="1599136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err="1"/>
              <a:t>Nếu</a:t>
            </a:r>
            <a:r>
              <a:rPr lang="en-US" b="1" baseline="0"/>
              <a:t> 2 </a:t>
            </a:r>
            <a:r>
              <a:rPr lang="en-US" b="1" baseline="0" err="1"/>
              <a:t>biến</a:t>
            </a:r>
            <a:r>
              <a:rPr lang="en-US" b="1" baseline="0"/>
              <a:t> </a:t>
            </a:r>
            <a:r>
              <a:rPr lang="en-US" b="1" baseline="0" err="1"/>
              <a:t>cùng</a:t>
            </a:r>
            <a:r>
              <a:rPr lang="en-US" b="1" baseline="0"/>
              <a:t> </a:t>
            </a:r>
            <a:r>
              <a:rPr lang="en-US" b="1" baseline="0" err="1"/>
              <a:t>xuất</a:t>
            </a:r>
            <a:r>
              <a:rPr lang="en-US" b="1" baseline="0"/>
              <a:t> </a:t>
            </a:r>
            <a:r>
              <a:rPr lang="en-US" b="1" baseline="0" err="1"/>
              <a:t>hiện</a:t>
            </a:r>
            <a:r>
              <a:rPr lang="en-US" b="1" baseline="0"/>
              <a:t> </a:t>
            </a:r>
            <a:r>
              <a:rPr lang="en-US" b="1" baseline="0" err="1"/>
              <a:t>trên</a:t>
            </a:r>
            <a:r>
              <a:rPr lang="en-US" b="1" baseline="0"/>
              <a:t> 1 state </a:t>
            </a:r>
            <a:r>
              <a:rPr lang="en-US" b="1" baseline="0" err="1"/>
              <a:t>thì</a:t>
            </a:r>
            <a:r>
              <a:rPr lang="en-US" b="1" baseline="0"/>
              <a:t> </a:t>
            </a:r>
            <a:r>
              <a:rPr lang="en-US" b="1" baseline="0" err="1"/>
              <a:t>biến</a:t>
            </a:r>
            <a:r>
              <a:rPr lang="en-US" b="1" baseline="0"/>
              <a:t> </a:t>
            </a:r>
            <a:r>
              <a:rPr lang="en-US" b="1" baseline="0" err="1"/>
              <a:t>nào</a:t>
            </a:r>
            <a:r>
              <a:rPr lang="en-US" b="1" baseline="0"/>
              <a:t> </a:t>
            </a:r>
            <a:r>
              <a:rPr lang="en-US" b="1" baseline="0" err="1"/>
              <a:t>tồn</a:t>
            </a:r>
            <a:r>
              <a:rPr lang="en-US" b="1" baseline="0"/>
              <a:t> </a:t>
            </a:r>
            <a:r>
              <a:rPr lang="en-US" b="1" baseline="0" err="1"/>
              <a:t>tại</a:t>
            </a:r>
            <a:r>
              <a:rPr lang="en-US" b="1" baseline="0"/>
              <a:t> </a:t>
            </a:r>
            <a:r>
              <a:rPr lang="en-US" b="1" baseline="0" err="1"/>
              <a:t>lâu</a:t>
            </a:r>
            <a:r>
              <a:rPr lang="en-US" b="1" baseline="0"/>
              <a:t> h</a:t>
            </a:r>
            <a:r>
              <a:rPr lang="vi-VN" b="1" baseline="0"/>
              <a:t>ơ</a:t>
            </a:r>
            <a:r>
              <a:rPr lang="en-US" b="1" baseline="0"/>
              <a:t>n </a:t>
            </a:r>
            <a:r>
              <a:rPr lang="en-US" b="1" baseline="0" err="1"/>
              <a:t>thì</a:t>
            </a:r>
            <a:r>
              <a:rPr lang="en-US" b="1" baseline="0"/>
              <a:t> </a:t>
            </a:r>
            <a:r>
              <a:rPr lang="en-US" b="1" baseline="0" err="1"/>
              <a:t>xếp</a:t>
            </a:r>
            <a:r>
              <a:rPr lang="en-US" b="1" baseline="0"/>
              <a:t> </a:t>
            </a:r>
            <a:r>
              <a:rPr lang="en-US" b="1" baseline="0" err="1"/>
              <a:t>trên</a:t>
            </a:r>
            <a:endParaRPr lang="en-US" b="1" baseline="0"/>
          </a:p>
        </p:txBody>
      </p:sp>
      <p:sp>
        <p:nvSpPr>
          <p:cNvPr id="4" name="Slide Number Placeholder 3"/>
          <p:cNvSpPr>
            <a:spLocks noGrp="1"/>
          </p:cNvSpPr>
          <p:nvPr>
            <p:ph type="sldNum" sz="quarter" idx="10"/>
          </p:nvPr>
        </p:nvSpPr>
        <p:spPr/>
        <p:txBody>
          <a:bodyPr/>
          <a:lstStyle/>
          <a:p>
            <a:fld id="{9C6A4DA2-56D0-47C6-900C-12F936D0DFB2}" type="slidenum">
              <a:rPr lang="en-US" smtClean="0"/>
              <a:t>10</a:t>
            </a:fld>
            <a:endParaRPr lang="en-US"/>
          </a:p>
        </p:txBody>
      </p:sp>
    </p:spTree>
    <p:extLst>
      <p:ext uri="{BB962C8B-B14F-4D97-AF65-F5344CB8AC3E}">
        <p14:creationId xmlns:p14="http://schemas.microsoft.com/office/powerpoint/2010/main" val="34172007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Slide Number Placeholder 3"/>
          <p:cNvSpPr>
            <a:spLocks noGrp="1"/>
          </p:cNvSpPr>
          <p:nvPr>
            <p:ph type="sldNum" sz="quarter" idx="10"/>
          </p:nvPr>
        </p:nvSpPr>
        <p:spPr/>
        <p:txBody>
          <a:bodyPr/>
          <a:lstStyle/>
          <a:p>
            <a:fld id="{9C6A4DA2-56D0-47C6-900C-12F936D0DFB2}" type="slidenum">
              <a:rPr lang="en-US" smtClean="0"/>
              <a:t>11</a:t>
            </a:fld>
            <a:endParaRPr lang="en-US"/>
          </a:p>
        </p:txBody>
      </p:sp>
    </p:spTree>
    <p:extLst>
      <p:ext uri="{BB962C8B-B14F-4D97-AF65-F5344CB8AC3E}">
        <p14:creationId xmlns:p14="http://schemas.microsoft.com/office/powerpoint/2010/main" val="34172007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6A4DA2-56D0-47C6-900C-12F936D0DFB2}" type="slidenum">
              <a:rPr lang="en-US" smtClean="0"/>
              <a:t>12</a:t>
            </a:fld>
            <a:endParaRPr lang="en-US"/>
          </a:p>
        </p:txBody>
      </p:sp>
    </p:spTree>
    <p:extLst>
      <p:ext uri="{BB962C8B-B14F-4D97-AF65-F5344CB8AC3E}">
        <p14:creationId xmlns:p14="http://schemas.microsoft.com/office/powerpoint/2010/main" val="3114560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t1, x are all inputs of the same MIN/MAX unit (1/0): do </a:t>
            </a:r>
            <a:r>
              <a:rPr lang="en-US" dirty="0" err="1"/>
              <a:t>cả</a:t>
            </a:r>
            <a:r>
              <a:rPr lang="en-US" dirty="0"/>
              <a:t> t1 </a:t>
            </a:r>
            <a:r>
              <a:rPr lang="en-US" dirty="0" err="1"/>
              <a:t>và</a:t>
            </a:r>
            <a:r>
              <a:rPr lang="en-US" dirty="0"/>
              <a:t> x </a:t>
            </a:r>
            <a:r>
              <a:rPr lang="en-US" dirty="0" err="1"/>
              <a:t>đều</a:t>
            </a:r>
            <a:r>
              <a:rPr lang="en-US" dirty="0"/>
              <a:t> </a:t>
            </a:r>
            <a:r>
              <a:rPr lang="en-US" dirty="0" err="1"/>
              <a:t>là</a:t>
            </a:r>
            <a:r>
              <a:rPr lang="en-US" dirty="0"/>
              <a:t> </a:t>
            </a:r>
            <a:r>
              <a:rPr lang="en-US" dirty="0" err="1"/>
              <a:t>toán</a:t>
            </a:r>
            <a:r>
              <a:rPr lang="en-US" dirty="0"/>
              <a:t> </a:t>
            </a:r>
            <a:r>
              <a:rPr lang="en-US" dirty="0" err="1"/>
              <a:t>hạng</a:t>
            </a:r>
            <a:r>
              <a:rPr lang="en-US" dirty="0"/>
              <a:t> </a:t>
            </a:r>
            <a:r>
              <a:rPr lang="en-US" dirty="0" err="1"/>
              <a:t>bên</a:t>
            </a:r>
            <a:r>
              <a:rPr lang="en-US" dirty="0"/>
              <a:t> </a:t>
            </a:r>
            <a:r>
              <a:rPr lang="en-US" dirty="0" err="1"/>
              <a:t>phải</a:t>
            </a:r>
            <a:r>
              <a:rPr lang="en-US" dirty="0"/>
              <a:t> (inputs) </a:t>
            </a:r>
            <a:r>
              <a:rPr lang="en-US" dirty="0" err="1"/>
              <a:t>của</a:t>
            </a:r>
            <a:r>
              <a:rPr lang="en-US" dirty="0"/>
              <a:t> </a:t>
            </a:r>
            <a:r>
              <a:rPr lang="en-US" dirty="0" err="1"/>
              <a:t>phép</a:t>
            </a:r>
            <a:r>
              <a:rPr lang="en-US" dirty="0"/>
              <a:t> </a:t>
            </a:r>
            <a:r>
              <a:rPr lang="en-US" dirty="0" err="1"/>
              <a:t>cộng</a:t>
            </a:r>
            <a:r>
              <a:rPr lang="en-US" dirty="0"/>
              <a:t>/</a:t>
            </a:r>
            <a:r>
              <a:rPr lang="en-US" dirty="0" err="1"/>
              <a:t>trừ</a:t>
            </a:r>
            <a:r>
              <a:rPr lang="en-US" dirty="0"/>
              <a:t> </a:t>
            </a:r>
            <a:r>
              <a:rPr lang="en-US" dirty="0" err="1"/>
              <a:t>nên</a:t>
            </a:r>
            <a:r>
              <a:rPr lang="en-US" dirty="0"/>
              <a:t> s=1 (</a:t>
            </a:r>
            <a:r>
              <a:rPr lang="en-US" dirty="0" err="1"/>
              <a:t>nếu</a:t>
            </a:r>
            <a:r>
              <a:rPr lang="en-US" dirty="0"/>
              <a:t> t1 </a:t>
            </a:r>
            <a:r>
              <a:rPr lang="en-US" dirty="0" err="1"/>
              <a:t>và</a:t>
            </a:r>
            <a:r>
              <a:rPr lang="en-US" dirty="0"/>
              <a:t> x </a:t>
            </a:r>
            <a:r>
              <a:rPr lang="en-US" dirty="0" err="1"/>
              <a:t>đều</a:t>
            </a:r>
            <a:r>
              <a:rPr lang="en-US" dirty="0"/>
              <a:t> </a:t>
            </a:r>
            <a:r>
              <a:rPr lang="en-US" dirty="0" err="1"/>
              <a:t>là</a:t>
            </a:r>
            <a:r>
              <a:rPr lang="en-US" dirty="0"/>
              <a:t> </a:t>
            </a:r>
            <a:r>
              <a:rPr lang="en-US" dirty="0" err="1"/>
              <a:t>toán</a:t>
            </a:r>
            <a:r>
              <a:rPr lang="en-US" dirty="0"/>
              <a:t> </a:t>
            </a:r>
            <a:r>
              <a:rPr lang="en-US" dirty="0" err="1"/>
              <a:t>hạng</a:t>
            </a:r>
            <a:r>
              <a:rPr lang="en-US" dirty="0"/>
              <a:t> </a:t>
            </a:r>
            <a:r>
              <a:rPr lang="en-US" dirty="0" err="1"/>
              <a:t>của</a:t>
            </a:r>
            <a:r>
              <a:rPr lang="en-US" dirty="0"/>
              <a:t> </a:t>
            </a:r>
            <a:r>
              <a:rPr lang="en-US" dirty="0" err="1"/>
              <a:t>một</a:t>
            </a:r>
            <a:r>
              <a:rPr lang="en-US" dirty="0"/>
              <a:t> </a:t>
            </a:r>
            <a:r>
              <a:rPr lang="en-US" dirty="0" err="1"/>
              <a:t>phép</a:t>
            </a:r>
            <a:r>
              <a:rPr lang="en-US" dirty="0"/>
              <a:t> </a:t>
            </a:r>
            <a:r>
              <a:rPr lang="en-US" dirty="0" err="1"/>
              <a:t>khác</a:t>
            </a:r>
            <a:r>
              <a:rPr lang="en-US" dirty="0"/>
              <a:t>, </a:t>
            </a:r>
            <a:r>
              <a:rPr lang="en-US" dirty="0" err="1"/>
              <a:t>vd</a:t>
            </a:r>
            <a:r>
              <a:rPr lang="en-US" dirty="0"/>
              <a:t> add/sub </a:t>
            </a:r>
            <a:r>
              <a:rPr lang="en-US" dirty="0" err="1"/>
              <a:t>thì</a:t>
            </a:r>
            <a:r>
              <a:rPr lang="en-US" dirty="0"/>
              <a:t> </a:t>
            </a:r>
            <a:r>
              <a:rPr lang="en-US" dirty="0" err="1"/>
              <a:t>giá</a:t>
            </a:r>
            <a:r>
              <a:rPr lang="en-US" dirty="0"/>
              <a:t> </a:t>
            </a:r>
            <a:r>
              <a:rPr lang="en-US" dirty="0" err="1"/>
              <a:t>trị</a:t>
            </a:r>
            <a:r>
              <a:rPr lang="en-US" dirty="0"/>
              <a:t> s </a:t>
            </a:r>
            <a:r>
              <a:rPr lang="en-US" dirty="0" err="1"/>
              <a:t>sẽ</a:t>
            </a:r>
            <a:r>
              <a:rPr lang="en-US" dirty="0"/>
              <a:t> đ</a:t>
            </a:r>
            <a:r>
              <a:rPr lang="vi-VN" dirty="0"/>
              <a:t>ư</a:t>
            </a:r>
            <a:r>
              <a:rPr lang="en-US" dirty="0" err="1"/>
              <a:t>ợc</a:t>
            </a:r>
            <a:r>
              <a:rPr lang="en-US" dirty="0"/>
              <a:t> </a:t>
            </a:r>
            <a:r>
              <a:rPr lang="en-US" dirty="0" err="1"/>
              <a:t>cộng</a:t>
            </a:r>
            <a:r>
              <a:rPr lang="en-US" dirty="0"/>
              <a:t> </a:t>
            </a:r>
            <a:r>
              <a:rPr lang="en-US" dirty="0" err="1"/>
              <a:t>thêm</a:t>
            </a:r>
            <a:r>
              <a:rPr lang="en-US" dirty="0"/>
              <a:t>). Do t1 </a:t>
            </a:r>
            <a:r>
              <a:rPr lang="en-US" dirty="0" err="1"/>
              <a:t>và</a:t>
            </a:r>
            <a:r>
              <a:rPr lang="en-US" dirty="0"/>
              <a:t> x </a:t>
            </a:r>
            <a:r>
              <a:rPr lang="en-US" dirty="0" err="1"/>
              <a:t>không</a:t>
            </a:r>
            <a:r>
              <a:rPr lang="en-US" dirty="0"/>
              <a:t> </a:t>
            </a:r>
            <a:r>
              <a:rPr lang="en-US" dirty="0" err="1"/>
              <a:t>là</a:t>
            </a:r>
            <a:r>
              <a:rPr lang="en-US" dirty="0"/>
              <a:t> </a:t>
            </a:r>
            <a:r>
              <a:rPr lang="en-US" dirty="0" err="1"/>
              <a:t>kết</a:t>
            </a:r>
            <a:r>
              <a:rPr lang="en-US" dirty="0"/>
              <a:t> </a:t>
            </a:r>
            <a:r>
              <a:rPr lang="en-US" dirty="0" err="1"/>
              <a:t>quả</a:t>
            </a:r>
            <a:r>
              <a:rPr lang="en-US" dirty="0"/>
              <a:t> (outputs) </a:t>
            </a:r>
            <a:r>
              <a:rPr lang="en-US" dirty="0" err="1"/>
              <a:t>của</a:t>
            </a:r>
            <a:r>
              <a:rPr lang="en-US" dirty="0"/>
              <a:t> </a:t>
            </a:r>
            <a:r>
              <a:rPr lang="en-US" dirty="0" err="1"/>
              <a:t>chung</a:t>
            </a:r>
            <a:r>
              <a:rPr lang="en-US" dirty="0"/>
              <a:t> </a:t>
            </a:r>
            <a:r>
              <a:rPr lang="en-US" dirty="0" err="1"/>
              <a:t>phép</a:t>
            </a:r>
            <a:r>
              <a:rPr lang="en-US" dirty="0"/>
              <a:t> </a:t>
            </a:r>
            <a:r>
              <a:rPr lang="en-US" dirty="0" err="1"/>
              <a:t>toán</a:t>
            </a:r>
            <a:r>
              <a:rPr lang="en-US" dirty="0"/>
              <a:t> </a:t>
            </a:r>
            <a:r>
              <a:rPr lang="en-US" dirty="0" err="1"/>
              <a:t>nào</a:t>
            </a:r>
            <a:r>
              <a:rPr lang="en-US" dirty="0"/>
              <a:t> </a:t>
            </a:r>
            <a:r>
              <a:rPr lang="en-US" dirty="0" err="1"/>
              <a:t>nên</a:t>
            </a:r>
            <a:r>
              <a:rPr lang="en-US" dirty="0"/>
              <a:t> d = 0</a:t>
            </a:r>
          </a:p>
          <a:p>
            <a:pPr marL="171450" indent="-171450">
              <a:buFontTx/>
              <a:buChar char="-"/>
            </a:pPr>
            <a:r>
              <a:rPr lang="en-US" dirty="0"/>
              <a:t>t2, x  are all inputs of the same MIN/MAX unit (1/0)</a:t>
            </a:r>
          </a:p>
          <a:p>
            <a:pPr marL="171450" indent="-171450">
              <a:buFontTx/>
              <a:buChar char="-"/>
            </a:pPr>
            <a:r>
              <a:rPr lang="en-US" dirty="0"/>
              <a:t>t1, t6 are all inputs of the same MIN/MAX unit (1/0)</a:t>
            </a:r>
          </a:p>
          <a:p>
            <a:pPr marL="171450" indent="-171450">
              <a:buFontTx/>
              <a:buChar char="-"/>
            </a:pPr>
            <a:r>
              <a:rPr lang="en-US" dirty="0"/>
              <a:t>t2, t6 are all inputs of the same MIN/MAX unit (1/0)</a:t>
            </a:r>
          </a:p>
          <a:p>
            <a:pPr marL="171450" indent="-171450">
              <a:buFontTx/>
              <a:buChar char="-"/>
            </a:pPr>
            <a:r>
              <a:rPr lang="en-US" dirty="0"/>
              <a:t>x, t7 are all outputs of the same MIN/MAX unit (0/1).  Do x </a:t>
            </a:r>
            <a:r>
              <a:rPr lang="en-US" dirty="0" err="1"/>
              <a:t>và</a:t>
            </a:r>
            <a:r>
              <a:rPr lang="en-US" dirty="0"/>
              <a:t> t7 </a:t>
            </a:r>
            <a:r>
              <a:rPr lang="en-US" dirty="0" err="1"/>
              <a:t>đều</a:t>
            </a:r>
            <a:r>
              <a:rPr lang="en-US" dirty="0"/>
              <a:t> </a:t>
            </a:r>
            <a:r>
              <a:rPr lang="en-US" dirty="0" err="1"/>
              <a:t>là</a:t>
            </a:r>
            <a:r>
              <a:rPr lang="en-US" dirty="0"/>
              <a:t> </a:t>
            </a:r>
            <a:r>
              <a:rPr lang="en-US" dirty="0" err="1"/>
              <a:t>kết</a:t>
            </a:r>
            <a:r>
              <a:rPr lang="en-US" dirty="0"/>
              <a:t> </a:t>
            </a:r>
            <a:r>
              <a:rPr lang="en-US" dirty="0" err="1"/>
              <a:t>quả</a:t>
            </a:r>
            <a:r>
              <a:rPr lang="en-US" dirty="0"/>
              <a:t> (outputs) </a:t>
            </a:r>
            <a:r>
              <a:rPr lang="en-US" dirty="0" err="1"/>
              <a:t>của</a:t>
            </a:r>
            <a:r>
              <a:rPr lang="en-US" dirty="0"/>
              <a:t> </a:t>
            </a:r>
            <a:r>
              <a:rPr lang="en-US" dirty="0" err="1"/>
              <a:t>bộ</a:t>
            </a:r>
            <a:r>
              <a:rPr lang="en-US" dirty="0"/>
              <a:t> MIN/MAX </a:t>
            </a:r>
            <a:r>
              <a:rPr lang="en-US" dirty="0" err="1"/>
              <a:t>nên</a:t>
            </a:r>
            <a:r>
              <a:rPr lang="en-US" dirty="0"/>
              <a:t> d = 1</a:t>
            </a:r>
          </a:p>
          <a:p>
            <a:pPr marL="171450" indent="-171450">
              <a:buFontTx/>
              <a:buChar char="-"/>
            </a:pPr>
            <a:r>
              <a:rPr lang="en-US" dirty="0"/>
              <a:t>y, t7 are all outputs of the same MIN/MAX unit. (1/0)</a:t>
            </a:r>
          </a:p>
          <a:p>
            <a:pPr marL="171450" indent="-171450">
              <a:buFontTx/>
              <a:buChar char="-"/>
            </a:pPr>
            <a:r>
              <a:rPr lang="en-US" dirty="0"/>
              <a:t>t3, t5 are all inputs of the same SUB/ADD unit (0/1). Do t3 </a:t>
            </a:r>
            <a:r>
              <a:rPr lang="en-US" dirty="0" err="1"/>
              <a:t>và</a:t>
            </a:r>
            <a:r>
              <a:rPr lang="en-US" dirty="0"/>
              <a:t> t5 </a:t>
            </a:r>
            <a:r>
              <a:rPr lang="en-US" dirty="0" err="1"/>
              <a:t>đều</a:t>
            </a:r>
            <a:r>
              <a:rPr lang="en-US" dirty="0"/>
              <a:t> </a:t>
            </a:r>
            <a:r>
              <a:rPr lang="en-US" dirty="0" err="1"/>
              <a:t>là</a:t>
            </a:r>
            <a:r>
              <a:rPr lang="en-US" dirty="0"/>
              <a:t> </a:t>
            </a:r>
            <a:r>
              <a:rPr lang="en-US" dirty="0" err="1"/>
              <a:t>kết</a:t>
            </a:r>
            <a:r>
              <a:rPr lang="en-US" dirty="0"/>
              <a:t> </a:t>
            </a:r>
            <a:r>
              <a:rPr lang="en-US" dirty="0" err="1"/>
              <a:t>quả</a:t>
            </a:r>
            <a:r>
              <a:rPr lang="en-US" dirty="0"/>
              <a:t> (outputs) </a:t>
            </a:r>
            <a:r>
              <a:rPr lang="en-US" dirty="0" err="1"/>
              <a:t>của</a:t>
            </a:r>
            <a:r>
              <a:rPr lang="en-US" dirty="0"/>
              <a:t> </a:t>
            </a:r>
            <a:r>
              <a:rPr lang="en-US" dirty="0" err="1"/>
              <a:t>bộ</a:t>
            </a:r>
            <a:r>
              <a:rPr lang="en-US" dirty="0"/>
              <a:t> SUB/ADD </a:t>
            </a:r>
            <a:r>
              <a:rPr lang="en-US" dirty="0" err="1"/>
              <a:t>nên</a:t>
            </a:r>
            <a:r>
              <a:rPr lang="en-US" dirty="0"/>
              <a:t> d = 1</a:t>
            </a:r>
          </a:p>
          <a:p>
            <a:pPr marL="171450" indent="-171450">
              <a:buFontTx/>
              <a:buChar char="-"/>
            </a:pPr>
            <a:r>
              <a:rPr lang="en-US" dirty="0"/>
              <a:t>t5, t6 are all outputs of the same SUB/ADD unit (0/1). Do t5 </a:t>
            </a:r>
            <a:r>
              <a:rPr lang="en-US" dirty="0" err="1"/>
              <a:t>và</a:t>
            </a:r>
            <a:r>
              <a:rPr lang="en-US" dirty="0"/>
              <a:t> t6 </a:t>
            </a:r>
            <a:r>
              <a:rPr lang="en-US" dirty="0" err="1"/>
              <a:t>đều</a:t>
            </a:r>
            <a:r>
              <a:rPr lang="en-US" dirty="0"/>
              <a:t> </a:t>
            </a:r>
            <a:r>
              <a:rPr lang="en-US" dirty="0" err="1"/>
              <a:t>là</a:t>
            </a:r>
            <a:r>
              <a:rPr lang="en-US" dirty="0"/>
              <a:t> </a:t>
            </a:r>
            <a:r>
              <a:rPr lang="en-US" dirty="0" err="1"/>
              <a:t>kết</a:t>
            </a:r>
            <a:r>
              <a:rPr lang="en-US" dirty="0"/>
              <a:t> </a:t>
            </a:r>
            <a:r>
              <a:rPr lang="en-US" dirty="0" err="1"/>
              <a:t>quả</a:t>
            </a:r>
            <a:r>
              <a:rPr lang="en-US" dirty="0"/>
              <a:t> (outputs) </a:t>
            </a:r>
            <a:r>
              <a:rPr lang="en-US" dirty="0" err="1"/>
              <a:t>của</a:t>
            </a:r>
            <a:r>
              <a:rPr lang="en-US" dirty="0"/>
              <a:t> </a:t>
            </a:r>
            <a:r>
              <a:rPr lang="en-US" dirty="0" err="1"/>
              <a:t>bộ</a:t>
            </a:r>
            <a:r>
              <a:rPr lang="en-US" dirty="0"/>
              <a:t> SUB/ADD </a:t>
            </a:r>
            <a:r>
              <a:rPr lang="en-US" dirty="0" err="1"/>
              <a:t>nên</a:t>
            </a:r>
            <a:r>
              <a:rPr lang="en-US" dirty="0"/>
              <a:t> d = 1</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9C6A4DA2-56D0-47C6-900C-12F936D0DFB2}" type="slidenum">
              <a:rPr lang="en-US" smtClean="0"/>
              <a:t>13</a:t>
            </a:fld>
            <a:endParaRPr lang="en-US"/>
          </a:p>
        </p:txBody>
      </p:sp>
    </p:spTree>
    <p:extLst>
      <p:ext uri="{BB962C8B-B14F-4D97-AF65-F5344CB8AC3E}">
        <p14:creationId xmlns:p14="http://schemas.microsoft.com/office/powerpoint/2010/main" val="3114560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6A4DA2-56D0-47C6-900C-12F936D0DFB2}" type="slidenum">
              <a:rPr lang="en-US" smtClean="0"/>
              <a:t>14</a:t>
            </a:fld>
            <a:endParaRPr lang="en-US"/>
          </a:p>
        </p:txBody>
      </p:sp>
    </p:spTree>
    <p:extLst>
      <p:ext uri="{BB962C8B-B14F-4D97-AF65-F5344CB8AC3E}">
        <p14:creationId xmlns:p14="http://schemas.microsoft.com/office/powerpoint/2010/main" val="5252867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6A4DA2-56D0-47C6-900C-12F936D0DFB2}" type="slidenum">
              <a:rPr lang="en-US" smtClean="0"/>
              <a:t>15</a:t>
            </a:fld>
            <a:endParaRPr lang="en-US"/>
          </a:p>
        </p:txBody>
      </p:sp>
    </p:spTree>
    <p:extLst>
      <p:ext uri="{BB962C8B-B14F-4D97-AF65-F5344CB8AC3E}">
        <p14:creationId xmlns:p14="http://schemas.microsoft.com/office/powerpoint/2010/main" val="5252867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a:p>
        </p:txBody>
      </p:sp>
      <p:sp>
        <p:nvSpPr>
          <p:cNvPr id="4" name="Slide Number Placeholder 3"/>
          <p:cNvSpPr>
            <a:spLocks noGrp="1"/>
          </p:cNvSpPr>
          <p:nvPr>
            <p:ph type="sldNum" sz="quarter" idx="10"/>
          </p:nvPr>
        </p:nvSpPr>
        <p:spPr/>
        <p:txBody>
          <a:bodyPr/>
          <a:lstStyle/>
          <a:p>
            <a:fld id="{9C6A4DA2-56D0-47C6-900C-12F936D0DFB2}" type="slidenum">
              <a:rPr lang="en-US" smtClean="0"/>
              <a:t>16</a:t>
            </a:fld>
            <a:endParaRPr lang="en-US"/>
          </a:p>
        </p:txBody>
      </p:sp>
    </p:spTree>
    <p:extLst>
      <p:ext uri="{BB962C8B-B14F-4D97-AF65-F5344CB8AC3E}">
        <p14:creationId xmlns:p14="http://schemas.microsoft.com/office/powerpoint/2010/main" val="33349776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6A4DA2-56D0-47C6-900C-12F936D0DFB2}" type="slidenum">
              <a:rPr lang="en-US" smtClean="0"/>
              <a:t>18</a:t>
            </a:fld>
            <a:endParaRPr lang="en-US"/>
          </a:p>
        </p:txBody>
      </p:sp>
    </p:spTree>
    <p:extLst>
      <p:ext uri="{BB962C8B-B14F-4D97-AF65-F5344CB8AC3E}">
        <p14:creationId xmlns:p14="http://schemas.microsoft.com/office/powerpoint/2010/main" val="14073346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6A4DA2-56D0-47C6-900C-12F936D0DFB2}" type="slidenum">
              <a:rPr lang="en-US" smtClean="0"/>
              <a:t>19</a:t>
            </a:fld>
            <a:endParaRPr lang="en-US"/>
          </a:p>
        </p:txBody>
      </p:sp>
    </p:spTree>
    <p:extLst>
      <p:ext uri="{BB962C8B-B14F-4D97-AF65-F5344CB8AC3E}">
        <p14:creationId xmlns:p14="http://schemas.microsoft.com/office/powerpoint/2010/main" val="17054021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Cost table graph (c) </a:t>
            </a:r>
            <a:r>
              <a:rPr lang="en-US" err="1"/>
              <a:t>trên</a:t>
            </a:r>
            <a:r>
              <a:rPr lang="en-US"/>
              <a:t> slide/</a:t>
            </a:r>
            <a:r>
              <a:rPr lang="en-US" err="1"/>
              <a:t>trong</a:t>
            </a:r>
            <a:r>
              <a:rPr lang="en-US"/>
              <a:t> </a:t>
            </a:r>
            <a:r>
              <a:rPr lang="en-US" err="1"/>
              <a:t>sách</a:t>
            </a:r>
            <a:r>
              <a:rPr lang="en-US"/>
              <a:t> </a:t>
            </a:r>
            <a:r>
              <a:rPr lang="en-US" err="1"/>
              <a:t>bị</a:t>
            </a:r>
            <a:r>
              <a:rPr lang="en-US"/>
              <a:t> </a:t>
            </a:r>
            <a:r>
              <a:rPr lang="en-US" err="1"/>
              <a:t>sai</a:t>
            </a:r>
            <a:endParaRPr lang="en-US"/>
          </a:p>
          <a:p>
            <a:r>
              <a:rPr lang="en-US"/>
              <a:t>[|a|, min] 1 1 0 1 2 </a:t>
            </a:r>
          </a:p>
          <a:p>
            <a:pPr marL="171450" indent="-171450">
              <a:buFont typeface="Wingdings" panose="05000000000000000000" pitchFamily="2" charset="2"/>
              <a:buChar char="à"/>
            </a:pPr>
            <a:r>
              <a:rPr lang="en-US" err="1">
                <a:sym typeface="Wingdings" panose="05000000000000000000" pitchFamily="2" charset="2"/>
              </a:rPr>
              <a:t>Sửa</a:t>
            </a:r>
            <a:r>
              <a:rPr lang="en-US">
                <a:sym typeface="Wingdings" panose="05000000000000000000" pitchFamily="2" charset="2"/>
              </a:rPr>
              <a:t>: </a:t>
            </a:r>
            <a:r>
              <a:rPr lang="en-US"/>
              <a:t>[|a|, max] 1 2 0 1 2</a:t>
            </a:r>
          </a:p>
          <a:p>
            <a:pPr marL="0" indent="0">
              <a:buFont typeface="Wingdings" panose="05000000000000000000" pitchFamily="2" charset="2"/>
              <a:buNone/>
            </a:pPr>
            <a:endParaRPr lang="en-US"/>
          </a:p>
          <a:p>
            <a:endParaRPr lang="en-US"/>
          </a:p>
        </p:txBody>
      </p:sp>
      <p:sp>
        <p:nvSpPr>
          <p:cNvPr id="4" name="Slide Number Placeholder 3"/>
          <p:cNvSpPr>
            <a:spLocks noGrp="1"/>
          </p:cNvSpPr>
          <p:nvPr>
            <p:ph type="sldNum" sz="quarter" idx="10"/>
          </p:nvPr>
        </p:nvSpPr>
        <p:spPr/>
        <p:txBody>
          <a:bodyPr/>
          <a:lstStyle/>
          <a:p>
            <a:fld id="{9C6A4DA2-56D0-47C6-900C-12F936D0DFB2}" type="slidenum">
              <a:rPr lang="en-US" smtClean="0"/>
              <a:t>20</a:t>
            </a:fld>
            <a:endParaRPr lang="en-US"/>
          </a:p>
        </p:txBody>
      </p:sp>
    </p:spTree>
    <p:extLst>
      <p:ext uri="{BB962C8B-B14F-4D97-AF65-F5344CB8AC3E}">
        <p14:creationId xmlns:p14="http://schemas.microsoft.com/office/powerpoint/2010/main" val="4113613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err="1"/>
              <a:t>Các</a:t>
            </a:r>
            <a:r>
              <a:rPr lang="en-US" baseline="0"/>
              <a:t> </a:t>
            </a:r>
            <a:r>
              <a:rPr lang="en-US" baseline="0" err="1"/>
              <a:t>kiểu</a:t>
            </a:r>
            <a:r>
              <a:rPr lang="en-US" baseline="0"/>
              <a:t> </a:t>
            </a:r>
            <a:r>
              <a:rPr lang="en-US" baseline="0" err="1"/>
              <a:t>Mergin</a:t>
            </a:r>
            <a:r>
              <a:rPr lang="en-US" baseline="0"/>
              <a:t> </a:t>
            </a:r>
            <a:r>
              <a:rPr lang="en-US" baseline="0" err="1"/>
              <a:t>có</a:t>
            </a:r>
            <a:r>
              <a:rPr lang="en-US" baseline="0"/>
              <a:t> </a:t>
            </a:r>
            <a:r>
              <a:rPr lang="en-US" baseline="0" err="1"/>
              <a:t>tính</a:t>
            </a:r>
            <a:r>
              <a:rPr lang="en-US" baseline="0"/>
              <a:t> </a:t>
            </a:r>
            <a:r>
              <a:rPr lang="en-US" baseline="0" err="1"/>
              <a:t>kế</a:t>
            </a:r>
            <a:r>
              <a:rPr lang="en-US" baseline="0"/>
              <a:t> </a:t>
            </a:r>
            <a:r>
              <a:rPr lang="en-US" baseline="0" err="1"/>
              <a:t>thừa</a:t>
            </a:r>
            <a:r>
              <a:rPr lang="en-US" baseline="0"/>
              <a:t> </a:t>
            </a:r>
            <a:r>
              <a:rPr lang="en-US" baseline="0" err="1"/>
              <a:t>và</a:t>
            </a:r>
            <a:r>
              <a:rPr lang="en-US" baseline="0"/>
              <a:t> </a:t>
            </a:r>
            <a:r>
              <a:rPr lang="en-US" baseline="0" err="1"/>
              <a:t>liên</a:t>
            </a:r>
            <a:r>
              <a:rPr lang="en-US" baseline="0"/>
              <a:t> tục</a:t>
            </a:r>
          </a:p>
        </p:txBody>
      </p:sp>
      <p:sp>
        <p:nvSpPr>
          <p:cNvPr id="4" name="Slide Number Placeholder 3"/>
          <p:cNvSpPr>
            <a:spLocks noGrp="1"/>
          </p:cNvSpPr>
          <p:nvPr>
            <p:ph type="sldNum" sz="quarter" idx="10"/>
          </p:nvPr>
        </p:nvSpPr>
        <p:spPr/>
        <p:txBody>
          <a:bodyPr/>
          <a:lstStyle/>
          <a:p>
            <a:fld id="{9C6A4DA2-56D0-47C6-900C-12F936D0DFB2}" type="slidenum">
              <a:rPr lang="en-US" smtClean="0"/>
              <a:t>2</a:t>
            </a:fld>
            <a:endParaRPr lang="en-US"/>
          </a:p>
        </p:txBody>
      </p:sp>
    </p:spTree>
    <p:extLst>
      <p:ext uri="{BB962C8B-B14F-4D97-AF65-F5344CB8AC3E}">
        <p14:creationId xmlns:p14="http://schemas.microsoft.com/office/powerpoint/2010/main" val="9611343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t>Datapath </a:t>
            </a:r>
            <a:r>
              <a:rPr lang="en-US" err="1"/>
              <a:t>trên</a:t>
            </a:r>
            <a:r>
              <a:rPr lang="en-US"/>
              <a:t> slide/</a:t>
            </a:r>
            <a:r>
              <a:rPr lang="en-US" err="1"/>
              <a:t>trong</a:t>
            </a:r>
            <a:r>
              <a:rPr lang="en-US"/>
              <a:t> </a:t>
            </a:r>
            <a:r>
              <a:rPr lang="en-US" err="1"/>
              <a:t>sách</a:t>
            </a:r>
            <a:r>
              <a:rPr lang="en-US"/>
              <a:t> </a:t>
            </a:r>
            <a:r>
              <a:rPr lang="en-US" err="1"/>
              <a:t>bị</a:t>
            </a:r>
            <a:r>
              <a:rPr lang="en-US"/>
              <a:t> </a:t>
            </a:r>
            <a:r>
              <a:rPr lang="en-US" err="1"/>
              <a:t>sai</a:t>
            </a:r>
            <a:endParaRPr lang="en-US"/>
          </a:p>
          <a:p>
            <a:pPr marL="171450" indent="-171450">
              <a:buFontTx/>
              <a:buChar char="-"/>
            </a:pPr>
            <a:r>
              <a:rPr lang="en-US" err="1"/>
              <a:t>Sửa</a:t>
            </a:r>
            <a:r>
              <a:rPr lang="en-US"/>
              <a:t>: [abs/min] </a:t>
            </a:r>
            <a:r>
              <a:rPr lang="en-US">
                <a:sym typeface="Wingdings" panose="05000000000000000000" pitchFamily="2" charset="2"/>
              </a:rPr>
              <a:t> [abs/max]; [abs/max/+/-]  [abs/min/+/-]</a:t>
            </a:r>
            <a:endParaRPr lang="en-US"/>
          </a:p>
        </p:txBody>
      </p:sp>
      <p:sp>
        <p:nvSpPr>
          <p:cNvPr id="4" name="Slide Number Placeholder 3"/>
          <p:cNvSpPr>
            <a:spLocks noGrp="1"/>
          </p:cNvSpPr>
          <p:nvPr>
            <p:ph type="sldNum" sz="quarter" idx="10"/>
          </p:nvPr>
        </p:nvSpPr>
        <p:spPr/>
        <p:txBody>
          <a:bodyPr/>
          <a:lstStyle/>
          <a:p>
            <a:fld id="{9C6A4DA2-56D0-47C6-900C-12F936D0DFB2}" type="slidenum">
              <a:rPr lang="en-US" smtClean="0"/>
              <a:t>21</a:t>
            </a:fld>
            <a:endParaRPr lang="en-US"/>
          </a:p>
        </p:txBody>
      </p:sp>
    </p:spTree>
    <p:extLst>
      <p:ext uri="{BB962C8B-B14F-4D97-AF65-F5344CB8AC3E}">
        <p14:creationId xmlns:p14="http://schemas.microsoft.com/office/powerpoint/2010/main" val="40207848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a:p>
        </p:txBody>
      </p:sp>
      <p:sp>
        <p:nvSpPr>
          <p:cNvPr id="4" name="Slide Number Placeholder 3"/>
          <p:cNvSpPr>
            <a:spLocks noGrp="1"/>
          </p:cNvSpPr>
          <p:nvPr>
            <p:ph type="sldNum" sz="quarter" idx="10"/>
          </p:nvPr>
        </p:nvSpPr>
        <p:spPr/>
        <p:txBody>
          <a:bodyPr/>
          <a:lstStyle/>
          <a:p>
            <a:fld id="{9C6A4DA2-56D0-47C6-900C-12F936D0DFB2}" type="slidenum">
              <a:rPr lang="en-US" smtClean="0"/>
              <a:t>22</a:t>
            </a:fld>
            <a:endParaRPr lang="en-US"/>
          </a:p>
        </p:txBody>
      </p:sp>
    </p:spTree>
    <p:extLst>
      <p:ext uri="{BB962C8B-B14F-4D97-AF65-F5344CB8AC3E}">
        <p14:creationId xmlns:p14="http://schemas.microsoft.com/office/powerpoint/2010/main" val="33650055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6A4DA2-56D0-47C6-900C-12F936D0DFB2}" type="slidenum">
              <a:rPr lang="en-US" smtClean="0"/>
              <a:t>24</a:t>
            </a:fld>
            <a:endParaRPr lang="en-US"/>
          </a:p>
        </p:txBody>
      </p:sp>
    </p:spTree>
    <p:extLst>
      <p:ext uri="{BB962C8B-B14F-4D97-AF65-F5344CB8AC3E}">
        <p14:creationId xmlns:p14="http://schemas.microsoft.com/office/powerpoint/2010/main" val="3114560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err="1"/>
              <a:t>Dựa</a:t>
            </a:r>
            <a:r>
              <a:rPr lang="en-US" baseline="0"/>
              <a:t> </a:t>
            </a:r>
            <a:r>
              <a:rPr lang="en-US" baseline="0" err="1"/>
              <a:t>vào</a:t>
            </a:r>
            <a:r>
              <a:rPr lang="en-US" baseline="0"/>
              <a:t> </a:t>
            </a:r>
            <a:r>
              <a:rPr lang="en-US" baseline="0" err="1"/>
              <a:t>các</a:t>
            </a:r>
            <a:r>
              <a:rPr lang="en-US" baseline="0"/>
              <a:t> </a:t>
            </a:r>
            <a:r>
              <a:rPr lang="en-US" baseline="0" err="1"/>
              <a:t>thanh</a:t>
            </a:r>
            <a:r>
              <a:rPr lang="en-US" baseline="0"/>
              <a:t> </a:t>
            </a:r>
            <a:r>
              <a:rPr lang="en-US" baseline="0" err="1"/>
              <a:t>ghi</a:t>
            </a:r>
            <a:r>
              <a:rPr lang="en-US" baseline="0"/>
              <a:t> R1, R2, R3 </a:t>
            </a:r>
            <a:r>
              <a:rPr lang="en-US" baseline="0" err="1"/>
              <a:t>của</a:t>
            </a:r>
            <a:r>
              <a:rPr lang="en-US" baseline="0"/>
              <a:t> </a:t>
            </a:r>
            <a:r>
              <a:rPr lang="en-US" baseline="0" err="1"/>
              <a:t>phương</a:t>
            </a:r>
            <a:r>
              <a:rPr lang="en-US" baseline="0"/>
              <a:t> </a:t>
            </a:r>
            <a:r>
              <a:rPr lang="en-US" baseline="0" err="1"/>
              <a:t>pháp</a:t>
            </a:r>
            <a:r>
              <a:rPr lang="en-US" baseline="0"/>
              <a:t> </a:t>
            </a:r>
            <a:r>
              <a:rPr lang="en-US" baseline="0" err="1"/>
              <a:t>phân</a:t>
            </a:r>
            <a:r>
              <a:rPr lang="en-US" baseline="0"/>
              <a:t> </a:t>
            </a:r>
            <a:r>
              <a:rPr lang="en-US" baseline="0" err="1"/>
              <a:t>hoạch</a:t>
            </a:r>
            <a:r>
              <a:rPr lang="en-US" baseline="0"/>
              <a:t> </a:t>
            </a:r>
            <a:r>
              <a:rPr lang="en-US" baseline="0" err="1"/>
              <a:t>đồ</a:t>
            </a:r>
            <a:r>
              <a:rPr lang="en-US" baseline="0"/>
              <a:t> </a:t>
            </a:r>
            <a:r>
              <a:rPr lang="en-US" baseline="0" err="1"/>
              <a:t>thị</a:t>
            </a:r>
            <a:endParaRPr lang="en-US"/>
          </a:p>
        </p:txBody>
      </p:sp>
      <p:sp>
        <p:nvSpPr>
          <p:cNvPr id="4" name="Slide Number Placeholder 3"/>
          <p:cNvSpPr>
            <a:spLocks noGrp="1"/>
          </p:cNvSpPr>
          <p:nvPr>
            <p:ph type="sldNum" sz="quarter" idx="10"/>
          </p:nvPr>
        </p:nvSpPr>
        <p:spPr/>
        <p:txBody>
          <a:bodyPr/>
          <a:lstStyle/>
          <a:p>
            <a:fld id="{9C6A4DA2-56D0-47C6-900C-12F936D0DFB2}" type="slidenum">
              <a:rPr lang="en-US" smtClean="0"/>
              <a:t>25</a:t>
            </a:fld>
            <a:endParaRPr lang="en-US"/>
          </a:p>
        </p:txBody>
      </p:sp>
    </p:spTree>
    <p:extLst>
      <p:ext uri="{BB962C8B-B14F-4D97-AF65-F5344CB8AC3E}">
        <p14:creationId xmlns:p14="http://schemas.microsoft.com/office/powerpoint/2010/main" val="1450700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t>Operator’s similarity grouping: group </a:t>
            </a:r>
            <a:r>
              <a:rPr lang="en-US" err="1"/>
              <a:t>theo</a:t>
            </a:r>
            <a:r>
              <a:rPr lang="en-US"/>
              <a:t> </a:t>
            </a:r>
            <a:r>
              <a:rPr lang="en-US" err="1"/>
              <a:t>cùng</a:t>
            </a:r>
            <a:r>
              <a:rPr lang="en-US" baseline="0"/>
              <a:t> </a:t>
            </a:r>
            <a:r>
              <a:rPr lang="en-US" baseline="0" err="1"/>
              <a:t>chức</a:t>
            </a:r>
            <a:r>
              <a:rPr lang="en-US" baseline="0"/>
              <a:t> </a:t>
            </a:r>
            <a:r>
              <a:rPr lang="en-US" baseline="0" err="1"/>
              <a:t>năng</a:t>
            </a:r>
            <a:endParaRPr lang="en-US" baseline="0"/>
          </a:p>
          <a:p>
            <a:pPr marL="171450" indent="-171450">
              <a:buFontTx/>
              <a:buChar char="-"/>
            </a:pPr>
            <a:r>
              <a:rPr lang="en-US" baseline="0" err="1"/>
              <a:t>Datapath’s</a:t>
            </a:r>
            <a:r>
              <a:rPr lang="en-US" baseline="0"/>
              <a:t> connection grouping: group </a:t>
            </a:r>
            <a:r>
              <a:rPr lang="en-US" baseline="0" err="1"/>
              <a:t>theo</a:t>
            </a:r>
            <a:r>
              <a:rPr lang="en-US" baseline="0"/>
              <a:t> </a:t>
            </a:r>
            <a:r>
              <a:rPr lang="en-US" baseline="0" err="1"/>
              <a:t>ưu</a:t>
            </a:r>
            <a:r>
              <a:rPr lang="en-US" baseline="0"/>
              <a:t> </a:t>
            </a:r>
            <a:r>
              <a:rPr lang="en-US" baseline="0" err="1"/>
              <a:t>tiên</a:t>
            </a:r>
            <a:r>
              <a:rPr lang="en-US" baseline="0"/>
              <a:t> </a:t>
            </a:r>
            <a:r>
              <a:rPr lang="en-US" baseline="0" err="1"/>
              <a:t>số</a:t>
            </a:r>
            <a:r>
              <a:rPr lang="en-US" baseline="0"/>
              <a:t> </a:t>
            </a:r>
            <a:r>
              <a:rPr lang="en-US" baseline="0" err="1"/>
              <a:t>lượng</a:t>
            </a:r>
            <a:r>
              <a:rPr lang="en-US" baseline="0"/>
              <a:t> </a:t>
            </a:r>
            <a:r>
              <a:rPr lang="en-US" baseline="0" err="1"/>
              <a:t>lớn</a:t>
            </a:r>
            <a:r>
              <a:rPr lang="en-US" baseline="0"/>
              <a:t> connection</a:t>
            </a:r>
          </a:p>
          <a:p>
            <a:pPr marL="0" indent="0">
              <a:buFontTx/>
              <a:buNone/>
            </a:pPr>
            <a:r>
              <a:rPr lang="en-US" baseline="0">
                <a:sym typeface="Wingdings" pitchFamily="2" charset="2"/>
              </a:rPr>
              <a:t> </a:t>
            </a:r>
            <a:r>
              <a:rPr lang="en-US" baseline="0" err="1">
                <a:sym typeface="Wingdings" pitchFamily="2" charset="2"/>
              </a:rPr>
              <a:t>Trong</a:t>
            </a:r>
            <a:r>
              <a:rPr lang="en-US" baseline="0">
                <a:sym typeface="Wingdings" pitchFamily="2" charset="2"/>
              </a:rPr>
              <a:t> </a:t>
            </a:r>
            <a:r>
              <a:rPr lang="en-US" baseline="0" err="1">
                <a:sym typeface="Wingdings" pitchFamily="2" charset="2"/>
              </a:rPr>
              <a:t>thực</a:t>
            </a:r>
            <a:r>
              <a:rPr lang="en-US" baseline="0">
                <a:sym typeface="Wingdings" pitchFamily="2" charset="2"/>
              </a:rPr>
              <a:t> </a:t>
            </a:r>
            <a:r>
              <a:rPr lang="en-US" baseline="0" err="1">
                <a:sym typeface="Wingdings" pitchFamily="2" charset="2"/>
              </a:rPr>
              <a:t>tế</a:t>
            </a:r>
            <a:r>
              <a:rPr lang="en-US" baseline="0">
                <a:sym typeface="Wingdings" pitchFamily="2" charset="2"/>
              </a:rPr>
              <a:t> </a:t>
            </a:r>
            <a:r>
              <a:rPr lang="en-US" baseline="0" err="1">
                <a:sym typeface="Wingdings" pitchFamily="2" charset="2"/>
              </a:rPr>
              <a:t>thì</a:t>
            </a:r>
            <a:r>
              <a:rPr lang="en-US" baseline="0">
                <a:sym typeface="Wingdings" pitchFamily="2" charset="2"/>
              </a:rPr>
              <a:t> group </a:t>
            </a:r>
            <a:r>
              <a:rPr lang="en-US" baseline="0" err="1">
                <a:sym typeface="Wingdings" pitchFamily="2" charset="2"/>
              </a:rPr>
              <a:t>theo</a:t>
            </a:r>
            <a:r>
              <a:rPr lang="en-US" baseline="0">
                <a:sym typeface="Wingdings" pitchFamily="2" charset="2"/>
              </a:rPr>
              <a:t> </a:t>
            </a:r>
            <a:r>
              <a:rPr lang="en-US" baseline="0" err="1">
                <a:sym typeface="Wingdings" pitchFamily="2" charset="2"/>
              </a:rPr>
              <a:t>cả</a:t>
            </a:r>
            <a:r>
              <a:rPr lang="en-US" baseline="0">
                <a:sym typeface="Wingdings" pitchFamily="2" charset="2"/>
              </a:rPr>
              <a:t> 2 </a:t>
            </a:r>
            <a:r>
              <a:rPr lang="en-US" baseline="0" err="1">
                <a:sym typeface="Wingdings" pitchFamily="2" charset="2"/>
              </a:rPr>
              <a:t>cách</a:t>
            </a:r>
            <a:r>
              <a:rPr lang="en-US" baseline="0">
                <a:sym typeface="Wingdings" pitchFamily="2" charset="2"/>
              </a:rPr>
              <a:t> </a:t>
            </a:r>
            <a:r>
              <a:rPr lang="en-US" baseline="0" err="1">
                <a:sym typeface="Wingdings" pitchFamily="2" charset="2"/>
              </a:rPr>
              <a:t>trên</a:t>
            </a:r>
            <a:endParaRPr lang="en-US" baseline="0"/>
          </a:p>
        </p:txBody>
      </p:sp>
      <p:sp>
        <p:nvSpPr>
          <p:cNvPr id="4" name="Slide Number Placeholder 3"/>
          <p:cNvSpPr>
            <a:spLocks noGrp="1"/>
          </p:cNvSpPr>
          <p:nvPr>
            <p:ph type="sldNum" sz="quarter" idx="10"/>
          </p:nvPr>
        </p:nvSpPr>
        <p:spPr/>
        <p:txBody>
          <a:bodyPr/>
          <a:lstStyle/>
          <a:p>
            <a:fld id="{9C6A4DA2-56D0-47C6-900C-12F936D0DFB2}" type="slidenum">
              <a:rPr lang="en-US" smtClean="0"/>
              <a:t>26</a:t>
            </a:fld>
            <a:endParaRPr lang="en-US"/>
          </a:p>
        </p:txBody>
      </p:sp>
    </p:spTree>
    <p:extLst>
      <p:ext uri="{BB962C8B-B14F-4D97-AF65-F5344CB8AC3E}">
        <p14:creationId xmlns:p14="http://schemas.microsoft.com/office/powerpoint/2010/main" val="7694514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6A4DA2-56D0-47C6-900C-12F936D0DFB2}" type="slidenum">
              <a:rPr lang="en-US" smtClean="0"/>
              <a:t>27</a:t>
            </a:fld>
            <a:endParaRPr lang="en-US"/>
          </a:p>
        </p:txBody>
      </p:sp>
    </p:spTree>
    <p:extLst>
      <p:ext uri="{BB962C8B-B14F-4D97-AF65-F5344CB8AC3E}">
        <p14:creationId xmlns:p14="http://schemas.microsoft.com/office/powerpoint/2010/main" val="1570889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6A4DA2-56D0-47C6-900C-12F936D0DFB2}" type="slidenum">
              <a:rPr lang="en-US" smtClean="0"/>
              <a:t>29</a:t>
            </a:fld>
            <a:endParaRPr lang="en-US"/>
          </a:p>
        </p:txBody>
      </p:sp>
    </p:spTree>
    <p:extLst>
      <p:ext uri="{BB962C8B-B14F-4D97-AF65-F5344CB8AC3E}">
        <p14:creationId xmlns:p14="http://schemas.microsoft.com/office/powerpoint/2010/main" val="3114560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a:solidFill>
                  <a:srgbClr val="0000CC"/>
                </a:solidFill>
              </a:rPr>
              <a:t>Connection sources: </a:t>
            </a:r>
            <a:r>
              <a:rPr lang="en-US" sz="1200" b="1"/>
              <a:t>outputs</a:t>
            </a:r>
            <a:r>
              <a:rPr lang="en-US" sz="1200"/>
              <a:t> of register and functional units / </a:t>
            </a:r>
            <a:r>
              <a:rPr lang="en-US" sz="1200" b="1"/>
              <a:t>input</a:t>
            </a:r>
            <a:r>
              <a:rPr lang="en-US" sz="1200"/>
              <a:t> of circuit</a:t>
            </a:r>
          </a:p>
          <a:p>
            <a:r>
              <a:rPr lang="en-US" sz="1200" b="1">
                <a:solidFill>
                  <a:srgbClr val="0000CC"/>
                </a:solidFill>
              </a:rPr>
              <a:t>Connection destinations: </a:t>
            </a:r>
            <a:r>
              <a:rPr lang="en-US" sz="1200" b="1"/>
              <a:t>inputs</a:t>
            </a:r>
            <a:r>
              <a:rPr lang="en-US" sz="1200"/>
              <a:t> of register and functional units</a:t>
            </a:r>
            <a:endParaRPr lang="en-US"/>
          </a:p>
          <a:p>
            <a:pPr marL="0" indent="0">
              <a:buFontTx/>
              <a:buNone/>
            </a:pPr>
            <a:r>
              <a:rPr lang="en-US" err="1"/>
              <a:t>Cách</a:t>
            </a:r>
            <a:r>
              <a:rPr lang="en-US"/>
              <a:t> </a:t>
            </a:r>
            <a:r>
              <a:rPr lang="en-US" err="1"/>
              <a:t>tạo</a:t>
            </a:r>
            <a:r>
              <a:rPr lang="en-US"/>
              <a:t> ra Connectivity usage table: </a:t>
            </a:r>
          </a:p>
          <a:p>
            <a:pPr marL="0" indent="0">
              <a:buFontTx/>
              <a:buNone/>
            </a:pPr>
            <a:r>
              <a:rPr lang="en-US" err="1"/>
              <a:t>Ví</a:t>
            </a:r>
            <a:r>
              <a:rPr lang="en-US"/>
              <a:t> </a:t>
            </a:r>
            <a:r>
              <a:rPr lang="en-US" err="1"/>
              <a:t>dụ</a:t>
            </a:r>
            <a:r>
              <a:rPr lang="en-US"/>
              <a:t> </a:t>
            </a:r>
            <a:r>
              <a:rPr lang="en-US" err="1"/>
              <a:t>xét</a:t>
            </a:r>
            <a:r>
              <a:rPr lang="en-US"/>
              <a:t> </a:t>
            </a:r>
            <a:r>
              <a:rPr lang="en-US" err="1"/>
              <a:t>tại</a:t>
            </a:r>
            <a:r>
              <a:rPr lang="en-US"/>
              <a:t> state s1:</a:t>
            </a:r>
          </a:p>
          <a:p>
            <a:pPr marL="171450" indent="-171450">
              <a:buFontTx/>
              <a:buChar char="-"/>
            </a:pPr>
            <a:r>
              <a:rPr lang="en-US" err="1"/>
              <a:t>Sử</a:t>
            </a:r>
            <a:r>
              <a:rPr lang="en-US"/>
              <a:t> </a:t>
            </a:r>
            <a:r>
              <a:rPr lang="en-US" err="1"/>
              <a:t>dụng</a:t>
            </a:r>
            <a:r>
              <a:rPr lang="en-US"/>
              <a:t> </a:t>
            </a:r>
            <a:r>
              <a:rPr lang="en-US" err="1"/>
              <a:t>khối</a:t>
            </a:r>
            <a:r>
              <a:rPr lang="en-US"/>
              <a:t> </a:t>
            </a:r>
            <a:r>
              <a:rPr lang="en-US" err="1"/>
              <a:t>tính</a:t>
            </a:r>
            <a:r>
              <a:rPr lang="en-US"/>
              <a:t> |a| </a:t>
            </a:r>
            <a:r>
              <a:rPr lang="en-US" err="1"/>
              <a:t>và</a:t>
            </a:r>
            <a:r>
              <a:rPr lang="en-US"/>
              <a:t> </a:t>
            </a:r>
            <a:r>
              <a:rPr lang="en-US" err="1"/>
              <a:t>khối</a:t>
            </a:r>
            <a:r>
              <a:rPr lang="en-US"/>
              <a:t> |b|</a:t>
            </a:r>
          </a:p>
          <a:p>
            <a:pPr marL="171450" indent="-171450">
              <a:buFontTx/>
              <a:buChar char="-"/>
            </a:pPr>
            <a:r>
              <a:rPr lang="en-US" err="1"/>
              <a:t>Khối</a:t>
            </a:r>
            <a:r>
              <a:rPr lang="en-US"/>
              <a:t> |a| </a:t>
            </a:r>
            <a:r>
              <a:rPr lang="en-US" err="1"/>
              <a:t>nằm</a:t>
            </a:r>
            <a:r>
              <a:rPr lang="en-US"/>
              <a:t> </a:t>
            </a:r>
            <a:r>
              <a:rPr lang="en-US" err="1"/>
              <a:t>trong</a:t>
            </a:r>
            <a:r>
              <a:rPr lang="en-US"/>
              <a:t> </a:t>
            </a:r>
            <a:r>
              <a:rPr lang="en-US" err="1"/>
              <a:t>khối</a:t>
            </a:r>
            <a:r>
              <a:rPr lang="en-US"/>
              <a:t> [abs/max], </a:t>
            </a:r>
            <a:r>
              <a:rPr lang="en-US" err="1"/>
              <a:t>mà</a:t>
            </a:r>
            <a:r>
              <a:rPr lang="en-US"/>
              <a:t> </a:t>
            </a:r>
            <a:r>
              <a:rPr lang="en-US" err="1"/>
              <a:t>giá</a:t>
            </a:r>
            <a:r>
              <a:rPr lang="en-US"/>
              <a:t> </a:t>
            </a:r>
            <a:r>
              <a:rPr lang="en-US" err="1"/>
              <a:t>trị</a:t>
            </a:r>
            <a:r>
              <a:rPr lang="en-US"/>
              <a:t> input a </a:t>
            </a:r>
            <a:r>
              <a:rPr lang="en-US" err="1"/>
              <a:t>thì</a:t>
            </a:r>
            <a:r>
              <a:rPr lang="en-US"/>
              <a:t> </a:t>
            </a:r>
            <a:r>
              <a:rPr lang="en-US" err="1"/>
              <a:t>xuất</a:t>
            </a:r>
            <a:r>
              <a:rPr lang="en-US"/>
              <a:t> </a:t>
            </a:r>
            <a:r>
              <a:rPr lang="en-US" err="1"/>
              <a:t>phát</a:t>
            </a:r>
            <a:r>
              <a:rPr lang="en-US"/>
              <a:t> </a:t>
            </a:r>
            <a:r>
              <a:rPr lang="en-US" err="1"/>
              <a:t>từ</a:t>
            </a:r>
            <a:r>
              <a:rPr lang="en-US"/>
              <a:t> </a:t>
            </a:r>
            <a:r>
              <a:rPr lang="en-US" err="1"/>
              <a:t>thanh</a:t>
            </a:r>
            <a:r>
              <a:rPr lang="en-US"/>
              <a:t> </a:t>
            </a:r>
            <a:r>
              <a:rPr lang="en-US" err="1"/>
              <a:t>ghi</a:t>
            </a:r>
            <a:r>
              <a:rPr lang="en-US"/>
              <a:t> R1, </a:t>
            </a:r>
            <a:r>
              <a:rPr lang="en-US" err="1"/>
              <a:t>nên</a:t>
            </a:r>
            <a:r>
              <a:rPr lang="en-US"/>
              <a:t> C </a:t>
            </a:r>
            <a:r>
              <a:rPr lang="en-US" err="1"/>
              <a:t>là</a:t>
            </a:r>
            <a:r>
              <a:rPr lang="en-US"/>
              <a:t> </a:t>
            </a:r>
            <a:r>
              <a:rPr lang="en-US" err="1"/>
              <a:t>một</a:t>
            </a:r>
            <a:r>
              <a:rPr lang="en-US"/>
              <a:t> connection source</a:t>
            </a:r>
          </a:p>
          <a:p>
            <a:pPr marL="171450" indent="-171450">
              <a:buFontTx/>
              <a:buChar char="-"/>
            </a:pPr>
            <a:r>
              <a:rPr lang="en-US" err="1"/>
              <a:t>Khối</a:t>
            </a:r>
            <a:r>
              <a:rPr lang="en-US"/>
              <a:t> |b| </a:t>
            </a:r>
            <a:r>
              <a:rPr lang="en-US" err="1"/>
              <a:t>nằm</a:t>
            </a:r>
            <a:r>
              <a:rPr lang="en-US"/>
              <a:t> </a:t>
            </a:r>
            <a:r>
              <a:rPr lang="en-US" err="1"/>
              <a:t>trong</a:t>
            </a:r>
            <a:r>
              <a:rPr lang="en-US"/>
              <a:t> </a:t>
            </a:r>
            <a:r>
              <a:rPr lang="en-US" err="1"/>
              <a:t>khối</a:t>
            </a:r>
            <a:r>
              <a:rPr lang="en-US"/>
              <a:t> [abs/min/+/-], </a:t>
            </a:r>
            <a:r>
              <a:rPr lang="en-US" err="1"/>
              <a:t>mà</a:t>
            </a:r>
            <a:r>
              <a:rPr lang="en-US"/>
              <a:t> </a:t>
            </a:r>
            <a:r>
              <a:rPr lang="en-US" err="1"/>
              <a:t>giá</a:t>
            </a:r>
            <a:r>
              <a:rPr lang="en-US"/>
              <a:t> </a:t>
            </a:r>
            <a:r>
              <a:rPr lang="en-US" err="1"/>
              <a:t>trị</a:t>
            </a:r>
            <a:r>
              <a:rPr lang="en-US"/>
              <a:t> input b </a:t>
            </a:r>
            <a:r>
              <a:rPr lang="en-US" err="1"/>
              <a:t>thì</a:t>
            </a:r>
            <a:r>
              <a:rPr lang="en-US"/>
              <a:t> </a:t>
            </a:r>
            <a:r>
              <a:rPr lang="en-US" err="1"/>
              <a:t>xuất</a:t>
            </a:r>
            <a:r>
              <a:rPr lang="en-US"/>
              <a:t> </a:t>
            </a:r>
            <a:r>
              <a:rPr lang="en-US" err="1"/>
              <a:t>phát</a:t>
            </a:r>
            <a:r>
              <a:rPr lang="en-US"/>
              <a:t> </a:t>
            </a:r>
            <a:r>
              <a:rPr lang="en-US" err="1"/>
              <a:t>từ</a:t>
            </a:r>
            <a:r>
              <a:rPr lang="en-US"/>
              <a:t> </a:t>
            </a:r>
            <a:r>
              <a:rPr lang="en-US" err="1"/>
              <a:t>thanh</a:t>
            </a:r>
            <a:r>
              <a:rPr lang="en-US"/>
              <a:t> </a:t>
            </a:r>
            <a:r>
              <a:rPr lang="en-US" err="1"/>
              <a:t>ghi</a:t>
            </a:r>
            <a:r>
              <a:rPr lang="en-US"/>
              <a:t> R2, </a:t>
            </a:r>
            <a:r>
              <a:rPr lang="en-US" err="1"/>
              <a:t>nên</a:t>
            </a:r>
            <a:r>
              <a:rPr lang="en-US"/>
              <a:t> F </a:t>
            </a:r>
            <a:r>
              <a:rPr lang="en-US" err="1"/>
              <a:t>là</a:t>
            </a:r>
            <a:r>
              <a:rPr lang="en-US"/>
              <a:t> </a:t>
            </a:r>
            <a:r>
              <a:rPr lang="en-US" err="1"/>
              <a:t>một</a:t>
            </a:r>
            <a:r>
              <a:rPr lang="en-US"/>
              <a:t> connection source</a:t>
            </a:r>
          </a:p>
          <a:p>
            <a:pPr marL="171450" indent="-171450">
              <a:buFontTx/>
              <a:buChar char="-"/>
            </a:pPr>
            <a:r>
              <a:rPr lang="en-US"/>
              <a:t>I </a:t>
            </a:r>
            <a:r>
              <a:rPr lang="en-US" err="1"/>
              <a:t>là</a:t>
            </a:r>
            <a:r>
              <a:rPr lang="en-US"/>
              <a:t> </a:t>
            </a:r>
            <a:r>
              <a:rPr lang="en-US" err="1"/>
              <a:t>một</a:t>
            </a:r>
            <a:r>
              <a:rPr lang="en-US"/>
              <a:t> output </a:t>
            </a:r>
            <a:r>
              <a:rPr lang="en-US" err="1"/>
              <a:t>của</a:t>
            </a:r>
            <a:r>
              <a:rPr lang="en-US"/>
              <a:t> </a:t>
            </a:r>
            <a:r>
              <a:rPr lang="en-US" err="1"/>
              <a:t>khối</a:t>
            </a:r>
            <a:r>
              <a:rPr lang="en-US"/>
              <a:t> [abs/max] </a:t>
            </a:r>
            <a:r>
              <a:rPr lang="en-US" err="1"/>
              <a:t>và</a:t>
            </a:r>
            <a:r>
              <a:rPr lang="en-US"/>
              <a:t> </a:t>
            </a:r>
            <a:r>
              <a:rPr lang="en-US" err="1"/>
              <a:t>là</a:t>
            </a:r>
            <a:r>
              <a:rPr lang="en-US"/>
              <a:t> input </a:t>
            </a:r>
            <a:r>
              <a:rPr lang="en-US" err="1"/>
              <a:t>của</a:t>
            </a:r>
            <a:r>
              <a:rPr lang="en-US"/>
              <a:t> R1, </a:t>
            </a:r>
            <a:r>
              <a:rPr lang="en-US" err="1"/>
              <a:t>nên</a:t>
            </a:r>
            <a:r>
              <a:rPr lang="en-US"/>
              <a:t> I </a:t>
            </a:r>
            <a:r>
              <a:rPr lang="en-US" err="1"/>
              <a:t>là</a:t>
            </a:r>
            <a:r>
              <a:rPr lang="en-US"/>
              <a:t> </a:t>
            </a:r>
            <a:r>
              <a:rPr lang="en-US" err="1"/>
              <a:t>một</a:t>
            </a:r>
            <a:r>
              <a:rPr lang="en-US"/>
              <a:t> connection destination</a:t>
            </a:r>
          </a:p>
          <a:p>
            <a:pPr marL="171450" indent="-171450">
              <a:buFontTx/>
              <a:buChar char="-"/>
            </a:pPr>
            <a:r>
              <a:rPr lang="en-US"/>
              <a:t>J </a:t>
            </a:r>
            <a:r>
              <a:rPr lang="en-US" err="1"/>
              <a:t>là</a:t>
            </a:r>
            <a:r>
              <a:rPr lang="en-US"/>
              <a:t> </a:t>
            </a:r>
            <a:r>
              <a:rPr lang="en-US" err="1"/>
              <a:t>một</a:t>
            </a:r>
            <a:r>
              <a:rPr lang="en-US"/>
              <a:t> output </a:t>
            </a:r>
            <a:r>
              <a:rPr lang="en-US" err="1"/>
              <a:t>của</a:t>
            </a:r>
            <a:r>
              <a:rPr lang="en-US"/>
              <a:t> </a:t>
            </a:r>
            <a:r>
              <a:rPr lang="en-US" err="1"/>
              <a:t>khối</a:t>
            </a:r>
            <a:r>
              <a:rPr lang="en-US"/>
              <a:t> [abs/min/+/-] </a:t>
            </a:r>
            <a:r>
              <a:rPr lang="en-US" err="1"/>
              <a:t>và</a:t>
            </a:r>
            <a:r>
              <a:rPr lang="en-US"/>
              <a:t> </a:t>
            </a:r>
            <a:r>
              <a:rPr lang="en-US" err="1"/>
              <a:t>là</a:t>
            </a:r>
            <a:r>
              <a:rPr lang="en-US"/>
              <a:t> input </a:t>
            </a:r>
            <a:r>
              <a:rPr lang="en-US" err="1"/>
              <a:t>của</a:t>
            </a:r>
            <a:r>
              <a:rPr lang="en-US"/>
              <a:t> R2, </a:t>
            </a:r>
            <a:r>
              <a:rPr lang="en-US" err="1"/>
              <a:t>nên</a:t>
            </a:r>
            <a:r>
              <a:rPr lang="en-US"/>
              <a:t> J </a:t>
            </a:r>
            <a:r>
              <a:rPr lang="en-US" err="1"/>
              <a:t>là</a:t>
            </a:r>
            <a:r>
              <a:rPr lang="en-US"/>
              <a:t> </a:t>
            </a:r>
            <a:r>
              <a:rPr lang="en-US" err="1"/>
              <a:t>một</a:t>
            </a:r>
            <a:r>
              <a:rPr lang="en-US"/>
              <a:t> connection destination</a:t>
            </a:r>
          </a:p>
          <a:p>
            <a:pPr marL="171450" indent="-171450">
              <a:buFont typeface="Wingdings" panose="05000000000000000000" pitchFamily="2" charset="2"/>
              <a:buChar char="è"/>
            </a:pPr>
            <a:r>
              <a:rPr lang="en-US">
                <a:sym typeface="Wingdings" panose="05000000000000000000" pitchFamily="2" charset="2"/>
              </a:rPr>
              <a:t>Nh</a:t>
            </a:r>
            <a:r>
              <a:rPr lang="vi-VN">
                <a:sym typeface="Wingdings" panose="05000000000000000000" pitchFamily="2" charset="2"/>
              </a:rPr>
              <a:t>ư</a:t>
            </a:r>
            <a:r>
              <a:rPr lang="en-US">
                <a:sym typeface="Wingdings" panose="05000000000000000000" pitchFamily="2" charset="2"/>
              </a:rPr>
              <a:t> </a:t>
            </a:r>
            <a:r>
              <a:rPr lang="en-US" err="1">
                <a:sym typeface="Wingdings" panose="05000000000000000000" pitchFamily="2" charset="2"/>
              </a:rPr>
              <a:t>vậy</a:t>
            </a:r>
            <a:r>
              <a:rPr lang="en-US">
                <a:sym typeface="Wingdings" panose="05000000000000000000" pitchFamily="2" charset="2"/>
              </a:rPr>
              <a:t> </a:t>
            </a:r>
            <a:r>
              <a:rPr lang="en-US" err="1">
                <a:sym typeface="Wingdings" panose="05000000000000000000" pitchFamily="2" charset="2"/>
              </a:rPr>
              <a:t>đối</a:t>
            </a:r>
            <a:r>
              <a:rPr lang="en-US">
                <a:sym typeface="Wingdings" panose="05000000000000000000" pitchFamily="2" charset="2"/>
              </a:rPr>
              <a:t> </a:t>
            </a:r>
            <a:r>
              <a:rPr lang="en-US" err="1">
                <a:sym typeface="Wingdings" panose="05000000000000000000" pitchFamily="2" charset="2"/>
              </a:rPr>
              <a:t>với</a:t>
            </a:r>
            <a:r>
              <a:rPr lang="en-US">
                <a:sym typeface="Wingdings" panose="05000000000000000000" pitchFamily="2" charset="2"/>
              </a:rPr>
              <a:t> state s1, </a:t>
            </a:r>
            <a:r>
              <a:rPr lang="en-US" err="1">
                <a:sym typeface="Wingdings" panose="05000000000000000000" pitchFamily="2" charset="2"/>
              </a:rPr>
              <a:t>sử</a:t>
            </a:r>
            <a:r>
              <a:rPr lang="en-US">
                <a:sym typeface="Wingdings" panose="05000000000000000000" pitchFamily="2" charset="2"/>
              </a:rPr>
              <a:t> </a:t>
            </a:r>
            <a:r>
              <a:rPr lang="en-US" err="1">
                <a:sym typeface="Wingdings" panose="05000000000000000000" pitchFamily="2" charset="2"/>
              </a:rPr>
              <a:t>dụng</a:t>
            </a:r>
            <a:r>
              <a:rPr lang="en-US">
                <a:sym typeface="Wingdings" panose="05000000000000000000" pitchFamily="2" charset="2"/>
              </a:rPr>
              <a:t> </a:t>
            </a:r>
            <a:r>
              <a:rPr lang="en-US" err="1">
                <a:sym typeface="Wingdings" panose="05000000000000000000" pitchFamily="2" charset="2"/>
              </a:rPr>
              <a:t>các</a:t>
            </a:r>
            <a:r>
              <a:rPr lang="en-US">
                <a:sym typeface="Wingdings" panose="05000000000000000000" pitchFamily="2" charset="2"/>
              </a:rPr>
              <a:t> connections </a:t>
            </a:r>
            <a:r>
              <a:rPr lang="en-US" err="1">
                <a:sym typeface="Wingdings" panose="05000000000000000000" pitchFamily="2" charset="2"/>
              </a:rPr>
              <a:t>sau</a:t>
            </a:r>
            <a:r>
              <a:rPr lang="en-US">
                <a:sym typeface="Wingdings" panose="05000000000000000000" pitchFamily="2" charset="2"/>
              </a:rPr>
              <a:t>: C, F, I, J</a:t>
            </a:r>
          </a:p>
          <a:p>
            <a:pPr marL="171450" indent="-171450">
              <a:buFont typeface="Wingdings" panose="05000000000000000000" pitchFamily="2" charset="2"/>
              <a:buChar char="è"/>
            </a:pPr>
            <a:r>
              <a:rPr lang="en-US" err="1">
                <a:sym typeface="Wingdings" panose="05000000000000000000" pitchFamily="2" charset="2"/>
              </a:rPr>
              <a:t>Làm</a:t>
            </a:r>
            <a:r>
              <a:rPr lang="en-US">
                <a:sym typeface="Wingdings" panose="05000000000000000000" pitchFamily="2" charset="2"/>
              </a:rPr>
              <a:t> t</a:t>
            </a:r>
            <a:r>
              <a:rPr lang="vi-VN">
                <a:sym typeface="Wingdings" panose="05000000000000000000" pitchFamily="2" charset="2"/>
              </a:rPr>
              <a:t>ư</a:t>
            </a:r>
            <a:r>
              <a:rPr lang="en-US" err="1">
                <a:sym typeface="Wingdings" panose="05000000000000000000" pitchFamily="2" charset="2"/>
              </a:rPr>
              <a:t>ơng</a:t>
            </a:r>
            <a:r>
              <a:rPr lang="en-US">
                <a:sym typeface="Wingdings" panose="05000000000000000000" pitchFamily="2" charset="2"/>
              </a:rPr>
              <a:t> </a:t>
            </a:r>
            <a:r>
              <a:rPr lang="en-US" err="1">
                <a:sym typeface="Wingdings" panose="05000000000000000000" pitchFamily="2" charset="2"/>
              </a:rPr>
              <a:t>tự</a:t>
            </a:r>
            <a:r>
              <a:rPr lang="en-US">
                <a:sym typeface="Wingdings" panose="05000000000000000000" pitchFamily="2" charset="2"/>
              </a:rPr>
              <a:t> </a:t>
            </a:r>
            <a:r>
              <a:rPr lang="en-US" err="1">
                <a:sym typeface="Wingdings" panose="05000000000000000000" pitchFamily="2" charset="2"/>
              </a:rPr>
              <a:t>cho</a:t>
            </a:r>
            <a:r>
              <a:rPr lang="en-US">
                <a:sym typeface="Wingdings" panose="05000000000000000000" pitchFamily="2" charset="2"/>
              </a:rPr>
              <a:t> </a:t>
            </a:r>
            <a:r>
              <a:rPr lang="en-US" err="1">
                <a:sym typeface="Wingdings" panose="05000000000000000000" pitchFamily="2" charset="2"/>
              </a:rPr>
              <a:t>các</a:t>
            </a:r>
            <a:r>
              <a:rPr lang="en-US">
                <a:sym typeface="Wingdings" panose="05000000000000000000" pitchFamily="2" charset="2"/>
              </a:rPr>
              <a:t> state </a:t>
            </a:r>
            <a:r>
              <a:rPr lang="en-US" err="1">
                <a:sym typeface="Wingdings" panose="05000000000000000000" pitchFamily="2" charset="2"/>
              </a:rPr>
              <a:t>khác</a:t>
            </a:r>
            <a:endParaRPr lang="en-US"/>
          </a:p>
          <a:p>
            <a:pPr marL="171450" indent="-171450">
              <a:buFontTx/>
              <a:buChar char="-"/>
            </a:pPr>
            <a:endParaRPr lang="en-US"/>
          </a:p>
        </p:txBody>
      </p:sp>
      <p:sp>
        <p:nvSpPr>
          <p:cNvPr id="4" name="Slide Number Placeholder 3"/>
          <p:cNvSpPr>
            <a:spLocks noGrp="1"/>
          </p:cNvSpPr>
          <p:nvPr>
            <p:ph type="sldNum" sz="quarter" idx="10"/>
          </p:nvPr>
        </p:nvSpPr>
        <p:spPr/>
        <p:txBody>
          <a:bodyPr/>
          <a:lstStyle/>
          <a:p>
            <a:fld id="{9C6A4DA2-56D0-47C6-900C-12F936D0DFB2}" type="slidenum">
              <a:rPr lang="en-US" smtClean="0"/>
              <a:t>30</a:t>
            </a:fld>
            <a:endParaRPr lang="en-US"/>
          </a:p>
        </p:txBody>
      </p:sp>
    </p:spTree>
    <p:extLst>
      <p:ext uri="{BB962C8B-B14F-4D97-AF65-F5344CB8AC3E}">
        <p14:creationId xmlns:p14="http://schemas.microsoft.com/office/powerpoint/2010/main" val="1964395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spcAft>
                <a:spcPts val="600"/>
              </a:spcAft>
            </a:pPr>
            <a:r>
              <a:rPr lang="en-US" b="1"/>
              <a:t>- Edge: </a:t>
            </a:r>
            <a:r>
              <a:rPr lang="en-US"/>
              <a:t>incompatibility edge and priority edge</a:t>
            </a:r>
          </a:p>
          <a:p>
            <a:pPr marL="571500" indent="-571500">
              <a:lnSpc>
                <a:spcPct val="150000"/>
              </a:lnSpc>
              <a:spcAft>
                <a:spcPts val="600"/>
              </a:spcAft>
            </a:pPr>
            <a:r>
              <a:rPr lang="en-US" b="1"/>
              <a:t>      + Incompatibility</a:t>
            </a:r>
            <a:r>
              <a:rPr lang="en-US"/>
              <a:t> </a:t>
            </a:r>
            <a:r>
              <a:rPr lang="en-US" b="1"/>
              <a:t>edge </a:t>
            </a:r>
            <a:r>
              <a:rPr lang="en-US"/>
              <a:t>(dashed line): connect 2 nodes whenever their corresponding connections </a:t>
            </a:r>
            <a:r>
              <a:rPr lang="en-US" i="1"/>
              <a:t>do not originate from </a:t>
            </a:r>
            <a:r>
              <a:rPr lang="en-US"/>
              <a:t>the same source, but are used at the same time.</a:t>
            </a:r>
          </a:p>
          <a:p>
            <a:pPr marL="571500" indent="-571500">
              <a:lnSpc>
                <a:spcPct val="150000"/>
              </a:lnSpc>
              <a:spcAft>
                <a:spcPts val="600"/>
              </a:spcAft>
            </a:pPr>
            <a:r>
              <a:rPr lang="en-US" b="1"/>
              <a:t>      + Priority edge</a:t>
            </a:r>
            <a:r>
              <a:rPr lang="en-US"/>
              <a:t>: connect 2 nodes whenever their corresponding connections have a common source or a common destination.</a:t>
            </a:r>
          </a:p>
          <a:p>
            <a:pPr marL="171450" indent="-171450">
              <a:buFontTx/>
              <a:buChar char="-"/>
            </a:pPr>
            <a:endParaRPr lang="en-US"/>
          </a:p>
        </p:txBody>
      </p:sp>
      <p:sp>
        <p:nvSpPr>
          <p:cNvPr id="4" name="Slide Number Placeholder 3"/>
          <p:cNvSpPr>
            <a:spLocks noGrp="1"/>
          </p:cNvSpPr>
          <p:nvPr>
            <p:ph type="sldNum" sz="quarter" idx="10"/>
          </p:nvPr>
        </p:nvSpPr>
        <p:spPr/>
        <p:txBody>
          <a:bodyPr/>
          <a:lstStyle/>
          <a:p>
            <a:fld id="{9C6A4DA2-56D0-47C6-900C-12F936D0DFB2}" type="slidenum">
              <a:rPr lang="en-US" smtClean="0"/>
              <a:t>31</a:t>
            </a:fld>
            <a:endParaRPr lang="en-US"/>
          </a:p>
        </p:txBody>
      </p:sp>
    </p:spTree>
    <p:extLst>
      <p:ext uri="{BB962C8B-B14F-4D97-AF65-F5344CB8AC3E}">
        <p14:creationId xmlns:p14="http://schemas.microsoft.com/office/powerpoint/2010/main" val="1964395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a:p>
        </p:txBody>
      </p:sp>
      <p:sp>
        <p:nvSpPr>
          <p:cNvPr id="4" name="Slide Number Placeholder 3"/>
          <p:cNvSpPr>
            <a:spLocks noGrp="1"/>
          </p:cNvSpPr>
          <p:nvPr>
            <p:ph type="sldNum" sz="quarter" idx="10"/>
          </p:nvPr>
        </p:nvSpPr>
        <p:spPr/>
        <p:txBody>
          <a:bodyPr/>
          <a:lstStyle/>
          <a:p>
            <a:fld id="{9C6A4DA2-56D0-47C6-900C-12F936D0DFB2}" type="slidenum">
              <a:rPr lang="en-US" smtClean="0"/>
              <a:t>32</a:t>
            </a:fld>
            <a:endParaRPr lang="en-US"/>
          </a:p>
        </p:txBody>
      </p:sp>
    </p:spTree>
    <p:extLst>
      <p:ext uri="{BB962C8B-B14F-4D97-AF65-F5344CB8AC3E}">
        <p14:creationId xmlns:p14="http://schemas.microsoft.com/office/powerpoint/2010/main" val="1964395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sym typeface="Wingdings" panose="05000000000000000000" pitchFamily="2" charset="2"/>
              </a:rPr>
              <a:t>0.875*x = x – 0.125*x = x – x&gt;&gt; 3</a:t>
            </a:r>
            <a:endParaRPr lang="en-US"/>
          </a:p>
          <a:p>
            <a:r>
              <a:rPr lang="en-US"/>
              <a:t>0.5y = y*2^-1 </a:t>
            </a:r>
            <a:r>
              <a:rPr lang="en-US">
                <a:sym typeface="Wingdings" panose="05000000000000000000" pitchFamily="2" charset="2"/>
              </a:rPr>
              <a:t>= y &gt;&gt; 1</a:t>
            </a:r>
          </a:p>
        </p:txBody>
      </p:sp>
      <p:sp>
        <p:nvSpPr>
          <p:cNvPr id="4" name="Slide Number Placeholder 3"/>
          <p:cNvSpPr>
            <a:spLocks noGrp="1"/>
          </p:cNvSpPr>
          <p:nvPr>
            <p:ph type="sldNum" sz="quarter" idx="10"/>
          </p:nvPr>
        </p:nvSpPr>
        <p:spPr/>
        <p:txBody>
          <a:bodyPr/>
          <a:lstStyle/>
          <a:p>
            <a:fld id="{9C6A4DA2-56D0-47C6-900C-12F936D0DFB2}" type="slidenum">
              <a:rPr lang="en-US" smtClean="0"/>
              <a:t>3</a:t>
            </a:fld>
            <a:endParaRPr lang="en-US"/>
          </a:p>
        </p:txBody>
      </p:sp>
    </p:spTree>
    <p:extLst>
      <p:ext uri="{BB962C8B-B14F-4D97-AF65-F5344CB8AC3E}">
        <p14:creationId xmlns:p14="http://schemas.microsoft.com/office/powerpoint/2010/main" val="21391942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6A4DA2-56D0-47C6-900C-12F936D0DFB2}" type="slidenum">
              <a:rPr lang="en-US" smtClean="0"/>
              <a:t>33</a:t>
            </a:fld>
            <a:endParaRPr lang="en-US"/>
          </a:p>
        </p:txBody>
      </p:sp>
    </p:spTree>
    <p:extLst>
      <p:ext uri="{BB962C8B-B14F-4D97-AF65-F5344CB8AC3E}">
        <p14:creationId xmlns:p14="http://schemas.microsoft.com/office/powerpoint/2010/main" val="12538522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6A4DA2-56D0-47C6-900C-12F936D0DFB2}" type="slidenum">
              <a:rPr lang="en-US" smtClean="0"/>
              <a:t>34</a:t>
            </a:fld>
            <a:endParaRPr lang="en-US"/>
          </a:p>
        </p:txBody>
      </p:sp>
    </p:spTree>
    <p:extLst>
      <p:ext uri="{BB962C8B-B14F-4D97-AF65-F5344CB8AC3E}">
        <p14:creationId xmlns:p14="http://schemas.microsoft.com/office/powerpoint/2010/main" val="14781097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6A4DA2-56D0-47C6-900C-12F936D0DFB2}" type="slidenum">
              <a:rPr lang="en-US" smtClean="0"/>
              <a:t>36</a:t>
            </a:fld>
            <a:endParaRPr lang="en-US"/>
          </a:p>
        </p:txBody>
      </p:sp>
    </p:spTree>
    <p:extLst>
      <p:ext uri="{BB962C8B-B14F-4D97-AF65-F5344CB8AC3E}">
        <p14:creationId xmlns:p14="http://schemas.microsoft.com/office/powerpoint/2010/main" val="8453311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6A4DA2-56D0-47C6-900C-12F936D0DFB2}" type="slidenum">
              <a:rPr lang="en-US" smtClean="0"/>
              <a:t>4</a:t>
            </a:fld>
            <a:endParaRPr lang="en-US"/>
          </a:p>
        </p:txBody>
      </p:sp>
    </p:spTree>
    <p:extLst>
      <p:ext uri="{BB962C8B-B14F-4D97-AF65-F5344CB8AC3E}">
        <p14:creationId xmlns:p14="http://schemas.microsoft.com/office/powerpoint/2010/main" val="15419263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6A4DA2-56D0-47C6-900C-12F936D0DFB2}" type="slidenum">
              <a:rPr lang="en-US" smtClean="0"/>
              <a:t>5</a:t>
            </a:fld>
            <a:endParaRPr lang="en-US"/>
          </a:p>
        </p:txBody>
      </p:sp>
    </p:spTree>
    <p:extLst>
      <p:ext uri="{BB962C8B-B14F-4D97-AF65-F5344CB8AC3E}">
        <p14:creationId xmlns:p14="http://schemas.microsoft.com/office/powerpoint/2010/main" val="1293409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6A4DA2-56D0-47C6-900C-12F936D0DFB2}" type="slidenum">
              <a:rPr lang="en-US" smtClean="0"/>
              <a:t>6</a:t>
            </a:fld>
            <a:endParaRPr lang="en-US"/>
          </a:p>
        </p:txBody>
      </p:sp>
    </p:spTree>
    <p:extLst>
      <p:ext uri="{BB962C8B-B14F-4D97-AF65-F5344CB8AC3E}">
        <p14:creationId xmlns:p14="http://schemas.microsoft.com/office/powerpoint/2010/main" val="35312024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6A4DA2-56D0-47C6-900C-12F936D0DFB2}" type="slidenum">
              <a:rPr lang="en-US" smtClean="0"/>
              <a:t>7</a:t>
            </a:fld>
            <a:endParaRPr lang="en-US"/>
          </a:p>
        </p:txBody>
      </p:sp>
    </p:spTree>
    <p:extLst>
      <p:ext uri="{BB962C8B-B14F-4D97-AF65-F5344CB8AC3E}">
        <p14:creationId xmlns:p14="http://schemas.microsoft.com/office/powerpoint/2010/main" val="35312024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6A4DA2-56D0-47C6-900C-12F936D0DFB2}" type="slidenum">
              <a:rPr lang="en-US" smtClean="0"/>
              <a:t>8</a:t>
            </a:fld>
            <a:endParaRPr lang="en-US"/>
          </a:p>
        </p:txBody>
      </p:sp>
    </p:spTree>
    <p:extLst>
      <p:ext uri="{BB962C8B-B14F-4D97-AF65-F5344CB8AC3E}">
        <p14:creationId xmlns:p14="http://schemas.microsoft.com/office/powerpoint/2010/main" val="27505273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US" b="0"/>
          </a:p>
        </p:txBody>
      </p:sp>
      <p:sp>
        <p:nvSpPr>
          <p:cNvPr id="4" name="Slide Number Placeholder 3"/>
          <p:cNvSpPr>
            <a:spLocks noGrp="1"/>
          </p:cNvSpPr>
          <p:nvPr>
            <p:ph type="sldNum" sz="quarter" idx="10"/>
          </p:nvPr>
        </p:nvSpPr>
        <p:spPr/>
        <p:txBody>
          <a:bodyPr/>
          <a:lstStyle/>
          <a:p>
            <a:fld id="{9C6A4DA2-56D0-47C6-900C-12F936D0DFB2}" type="slidenum">
              <a:rPr lang="en-US" smtClean="0"/>
              <a:t>9</a:t>
            </a:fld>
            <a:endParaRPr lang="en-US"/>
          </a:p>
        </p:txBody>
      </p:sp>
    </p:spTree>
    <p:extLst>
      <p:ext uri="{BB962C8B-B14F-4D97-AF65-F5344CB8AC3E}">
        <p14:creationId xmlns:p14="http://schemas.microsoft.com/office/powerpoint/2010/main" val="24391661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A45A8BE-1E79-4447-857E-E16582897FD2}" type="datetime1">
              <a:rPr lang="en-US" smtClean="0"/>
              <a:t>5/1/2023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FCCF86-11BE-441F-83D1-A919C26F383C}" type="datetime1">
              <a:rPr lang="en-US" smtClean="0"/>
              <a:t>5/1/2023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B6E08C9-F257-4969-8917-2179BFF98103}" type="datetime1">
              <a:rPr lang="en-US" smtClean="0"/>
              <a:t>5/1/2023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09600"/>
          </a:xfrm>
        </p:spPr>
        <p:txBody>
          <a:bodyPr/>
          <a:lstStyle/>
          <a:p>
            <a:r>
              <a:rPr lang="en-US"/>
              <a:t>Click to edit Master title style</a:t>
            </a:r>
          </a:p>
        </p:txBody>
      </p:sp>
      <p:sp>
        <p:nvSpPr>
          <p:cNvPr id="3" name="Content Placeholder 2"/>
          <p:cNvSpPr>
            <a:spLocks noGrp="1"/>
          </p:cNvSpPr>
          <p:nvPr>
            <p:ph idx="1"/>
          </p:nvPr>
        </p:nvSpPr>
        <p:spPr>
          <a:xfrm>
            <a:off x="457200" y="1066800"/>
            <a:ext cx="8229600" cy="571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FCE896E-6338-47DE-BD63-2A8CAA2DFD81}" type="datetime1">
              <a:rPr lang="en-US" smtClean="0"/>
              <a:t>5/1/2023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4472BB-FEF3-4A8C-AA5F-ACA77B3BFF9B}" type="datetime1">
              <a:rPr lang="en-US" smtClean="0"/>
              <a:t>5/1/2023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30E492-6EB8-4253-9CD9-C35B12DA906B}" type="datetime1">
              <a:rPr lang="en-US" smtClean="0"/>
              <a:t>5/1/2023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1E23714-1E0B-4EF7-B488-DF00729A0BA5}" type="datetime1">
              <a:rPr lang="en-US" smtClean="0"/>
              <a:t>5/1/2023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36CC671-220E-419D-B3C5-1F7E9D7CADDD}" type="datetime1">
              <a:rPr lang="en-US" smtClean="0"/>
              <a:t>5/1/2023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B220CE-87D0-40FF-851E-4C38962F17D3}" type="datetime1">
              <a:rPr lang="en-US" smtClean="0"/>
              <a:t>5/1/2023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FF75A4-360F-4AB7-96EF-EC3C2E342367}" type="datetime1">
              <a:rPr lang="en-US" smtClean="0"/>
              <a:t>5/1/2023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748D25-FA07-4E7F-96E6-8DEFFB01D490}" type="datetime1">
              <a:rPr lang="en-US" smtClean="0"/>
              <a:t>5/1/2023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381000"/>
            <a:ext cx="8229600" cy="6096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066800"/>
            <a:ext cx="8229600" cy="5715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5978D29A-CDD2-40D3-B364-1E1C2B8ACF57}" type="datetime1">
              <a:rPr lang="en-US" smtClean="0"/>
              <a:t>5/1/2023</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Tx/>
        <a:buSzPct val="85000"/>
        <a:buFont typeface="Wingdings" pitchFamily="2" charset="2"/>
        <a:buChar char="Ø"/>
        <a:defRPr sz="2400" kern="1200">
          <a:solidFill>
            <a:schemeClr val="tx1"/>
          </a:solidFill>
          <a:latin typeface="+mn-lt"/>
          <a:ea typeface="+mn-ea"/>
          <a:cs typeface="+mn-cs"/>
        </a:defRPr>
      </a:lvl1pPr>
      <a:lvl2pPr marL="457200" indent="-182880" algn="l" defTabSz="914400" rtl="0" eaLnBrk="1" latinLnBrk="0" hangingPunct="1">
        <a:spcBef>
          <a:spcPct val="20000"/>
        </a:spcBef>
        <a:buClrTx/>
        <a:buSzPct val="85000"/>
        <a:buFont typeface="Courier New" pitchFamily="49" charset="0"/>
        <a:buChar char="o"/>
        <a:defRPr sz="2000" kern="1200">
          <a:solidFill>
            <a:schemeClr val="tx1"/>
          </a:solidFill>
          <a:latin typeface="+mn-lt"/>
          <a:ea typeface="+mn-ea"/>
          <a:cs typeface="+mn-cs"/>
        </a:defRPr>
      </a:lvl2pPr>
      <a:lvl3pPr marL="731520" indent="-182880" algn="l" defTabSz="914400" rtl="0" eaLnBrk="1" latinLnBrk="0" hangingPunct="1">
        <a:spcBef>
          <a:spcPct val="20000"/>
        </a:spcBef>
        <a:buClrTx/>
        <a:buSzPct val="75000"/>
        <a:buFont typeface="Wingdings" pitchFamily="2" charset="2"/>
        <a:buChar char="q"/>
        <a:defRPr sz="1800" kern="1200">
          <a:solidFill>
            <a:schemeClr val="tx1"/>
          </a:solidFill>
          <a:latin typeface="+mn-lt"/>
          <a:ea typeface="+mn-ea"/>
          <a:cs typeface="+mn-cs"/>
        </a:defRPr>
      </a:lvl3pPr>
      <a:lvl4pPr marL="1005840" indent="-182880" algn="l" defTabSz="914400" rtl="0" eaLnBrk="1" latinLnBrk="0" hangingPunct="1">
        <a:spcBef>
          <a:spcPct val="20000"/>
        </a:spcBef>
        <a:buClrTx/>
        <a:buFont typeface="Wingdings" pitchFamily="2" charset="2"/>
        <a:buChar char="Ø"/>
        <a:defRPr sz="1600" kern="1200">
          <a:solidFill>
            <a:schemeClr val="tx1"/>
          </a:solidFill>
          <a:latin typeface="+mn-lt"/>
          <a:ea typeface="+mn-ea"/>
          <a:cs typeface="+mn-cs"/>
        </a:defRPr>
      </a:lvl4pPr>
      <a:lvl5pPr marL="1188720" indent="-137160" algn="l" defTabSz="914400" rtl="0" eaLnBrk="1" latinLnBrk="0" hangingPunct="1">
        <a:spcBef>
          <a:spcPct val="20000"/>
        </a:spcBef>
        <a:buClrTx/>
        <a:buSzPct val="100000"/>
        <a:buFont typeface="Wingdings" pitchFamily="2" charset="2"/>
        <a:buChar char="Ø"/>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8.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4.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customXml" Target="../ink/ink2.xml"/><Relationship Id="rId18" Type="http://schemas.openxmlformats.org/officeDocument/2006/relationships/image" Target="../media/image45.png"/><Relationship Id="rId3" Type="http://schemas.openxmlformats.org/officeDocument/2006/relationships/image" Target="../media/image34.png"/><Relationship Id="rId7" Type="http://schemas.openxmlformats.org/officeDocument/2006/relationships/image" Target="../media/image38.png"/><Relationship Id="rId12" Type="http://schemas.openxmlformats.org/officeDocument/2006/relationships/image" Target="../media/image42.png"/><Relationship Id="rId17" Type="http://schemas.openxmlformats.org/officeDocument/2006/relationships/customXml" Target="../ink/ink4.xml"/><Relationship Id="rId2" Type="http://schemas.openxmlformats.org/officeDocument/2006/relationships/notesSlide" Target="../notesSlides/notesSlide18.xml"/><Relationship Id="rId16"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37.png"/><Relationship Id="rId11" Type="http://schemas.openxmlformats.org/officeDocument/2006/relationships/customXml" Target="../ink/ink1.xml"/><Relationship Id="rId5" Type="http://schemas.openxmlformats.org/officeDocument/2006/relationships/image" Target="../media/image36.png"/><Relationship Id="rId15" Type="http://schemas.openxmlformats.org/officeDocument/2006/relationships/customXml" Target="../ink/ink3.xml"/><Relationship Id="rId10" Type="http://schemas.openxmlformats.org/officeDocument/2006/relationships/image" Target="../media/image41.png"/><Relationship Id="rId4" Type="http://schemas.openxmlformats.org/officeDocument/2006/relationships/image" Target="../media/image35.png"/><Relationship Id="rId9" Type="http://schemas.openxmlformats.org/officeDocument/2006/relationships/image" Target="../media/image40.png"/><Relationship Id="rId14" Type="http://schemas.openxmlformats.org/officeDocument/2006/relationships/image" Target="../media/image4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 Id="rId9" Type="http://schemas.openxmlformats.org/officeDocument/2006/relationships/image" Target="../media/image52.png"/></Relationships>
</file>

<file path=ppt/slides/_rels/slide2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48.png"/></Relationships>
</file>

<file path=ppt/slides/_rels/slide2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49.png"/></Relationships>
</file>

<file path=ppt/slides/_rels/slide2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2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26.xml.rels><?xml version="1.0" encoding="UTF-8" standalone="yes"?>
<Relationships xmlns="http://schemas.openxmlformats.org/package/2006/relationships"><Relationship Id="rId3" Type="http://schemas.openxmlformats.org/officeDocument/2006/relationships/image" Target="../media/image60.png"/><Relationship Id="rId7" Type="http://schemas.openxmlformats.org/officeDocument/2006/relationships/image" Target="../media/image63.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59.png"/></Relationships>
</file>

<file path=ppt/slides/_rels/slide2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67.png"/><Relationship Id="rId4" Type="http://schemas.openxmlformats.org/officeDocument/2006/relationships/image" Target="../media/image53.png"/></Relationships>
</file>

<file path=ppt/slides/_rels/slide3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65.png"/><Relationship Id="rId5" Type="http://schemas.openxmlformats.org/officeDocument/2006/relationships/image" Target="../media/image69.png"/><Relationship Id="rId4" Type="http://schemas.openxmlformats.org/officeDocument/2006/relationships/image" Target="../media/image68.png"/></Relationships>
</file>

<file path=ppt/slides/_rels/slide3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33.xml.rels><?xml version="1.0" encoding="UTF-8" standalone="yes"?>
<Relationships xmlns="http://schemas.openxmlformats.org/package/2006/relationships"><Relationship Id="rId8" Type="http://schemas.openxmlformats.org/officeDocument/2006/relationships/image" Target="../media/image72.png"/><Relationship Id="rId13" Type="http://schemas.openxmlformats.org/officeDocument/2006/relationships/customXml" Target="../ink/ink9.xml"/><Relationship Id="rId18" Type="http://schemas.openxmlformats.org/officeDocument/2006/relationships/image" Target="../media/image77.png"/><Relationship Id="rId3" Type="http://schemas.openxmlformats.org/officeDocument/2006/relationships/image" Target="../media/image69.png"/><Relationship Id="rId21" Type="http://schemas.openxmlformats.org/officeDocument/2006/relationships/customXml" Target="../ink/ink13.xml"/><Relationship Id="rId7" Type="http://schemas.openxmlformats.org/officeDocument/2006/relationships/customXml" Target="../ink/ink6.xml"/><Relationship Id="rId12" Type="http://schemas.openxmlformats.org/officeDocument/2006/relationships/image" Target="../media/image74.png"/><Relationship Id="rId17" Type="http://schemas.openxmlformats.org/officeDocument/2006/relationships/customXml" Target="../ink/ink11.xml"/><Relationship Id="rId2" Type="http://schemas.openxmlformats.org/officeDocument/2006/relationships/notesSlide" Target="../notesSlides/notesSlide30.xml"/><Relationship Id="rId16" Type="http://schemas.openxmlformats.org/officeDocument/2006/relationships/image" Target="../media/image76.png"/><Relationship Id="rId20" Type="http://schemas.openxmlformats.org/officeDocument/2006/relationships/image" Target="../media/image78.png"/><Relationship Id="rId1" Type="http://schemas.openxmlformats.org/officeDocument/2006/relationships/slideLayout" Target="../slideLayouts/slideLayout2.xml"/><Relationship Id="rId6" Type="http://schemas.openxmlformats.org/officeDocument/2006/relationships/image" Target="../media/image71.png"/><Relationship Id="rId11" Type="http://schemas.openxmlformats.org/officeDocument/2006/relationships/customXml" Target="../ink/ink8.xml"/><Relationship Id="rId5" Type="http://schemas.openxmlformats.org/officeDocument/2006/relationships/customXml" Target="../ink/ink5.xml"/><Relationship Id="rId15" Type="http://schemas.openxmlformats.org/officeDocument/2006/relationships/customXml" Target="../ink/ink10.xml"/><Relationship Id="rId10" Type="http://schemas.openxmlformats.org/officeDocument/2006/relationships/image" Target="../media/image73.png"/><Relationship Id="rId19" Type="http://schemas.openxmlformats.org/officeDocument/2006/relationships/customXml" Target="../ink/ink12.xml"/><Relationship Id="rId4" Type="http://schemas.openxmlformats.org/officeDocument/2006/relationships/image" Target="../media/image70.png"/><Relationship Id="rId9" Type="http://schemas.openxmlformats.org/officeDocument/2006/relationships/customXml" Target="../ink/ink7.xml"/><Relationship Id="rId14" Type="http://schemas.openxmlformats.org/officeDocument/2006/relationships/image" Target="../media/image75.png"/><Relationship Id="rId22" Type="http://schemas.openxmlformats.org/officeDocument/2006/relationships/image" Target="../media/image79.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customXml" Target="../ink/ink15.xml"/><Relationship Id="rId3" Type="http://schemas.openxmlformats.org/officeDocument/2006/relationships/image" Target="../media/image81.png"/><Relationship Id="rId7" Type="http://schemas.openxmlformats.org/officeDocument/2006/relationships/image" Target="../media/image84.png"/><Relationship Id="rId2" Type="http://schemas.openxmlformats.org/officeDocument/2006/relationships/image" Target="../media/image80.png"/><Relationship Id="rId1" Type="http://schemas.openxmlformats.org/officeDocument/2006/relationships/slideLayout" Target="../slideLayouts/slideLayout2.xml"/><Relationship Id="rId6" Type="http://schemas.openxmlformats.org/officeDocument/2006/relationships/customXml" Target="../ink/ink14.xml"/><Relationship Id="rId5" Type="http://schemas.openxmlformats.org/officeDocument/2006/relationships/image" Target="../media/image83.png"/><Relationship Id="rId4" Type="http://schemas.openxmlformats.org/officeDocument/2006/relationships/image" Target="../media/image82.png"/><Relationship Id="rId9" Type="http://schemas.openxmlformats.org/officeDocument/2006/relationships/image" Target="../media/image85.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429000"/>
            <a:ext cx="3962400" cy="936625"/>
          </a:xfrm>
        </p:spPr>
        <p:txBody>
          <a:bodyPr/>
          <a:lstStyle/>
          <a:p>
            <a:r>
              <a:rPr lang="en-US" sz="4000" b="1"/>
              <a:t>Chapter 3:</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
        <p:nvSpPr>
          <p:cNvPr id="5" name="Title 1"/>
          <p:cNvSpPr txBox="1">
            <a:spLocks/>
          </p:cNvSpPr>
          <p:nvPr/>
        </p:nvSpPr>
        <p:spPr>
          <a:xfrm>
            <a:off x="762000" y="1066800"/>
            <a:ext cx="7848600" cy="1774825"/>
          </a:xfrm>
          <a:prstGeom prst="rect">
            <a:avLst/>
          </a:prstGeom>
        </p:spPr>
        <p:txBody>
          <a:bodyPr vert="horz" lIns="91440" tIns="45720" rIns="91440" bIns="45720" rtlCol="0" anchor="b">
            <a:noAutofit/>
          </a:bodyPr>
          <a:lstStyle>
            <a:lvl1pPr algn="l" defTabSz="914400" rtl="0" eaLnBrk="1" latinLnBrk="0" hangingPunct="1">
              <a:spcBef>
                <a:spcPct val="0"/>
              </a:spcBef>
              <a:buNone/>
              <a:defRPr sz="5400" kern="1200" cap="all" spc="-100" baseline="0">
                <a:solidFill>
                  <a:schemeClr val="tx2"/>
                </a:solidFill>
                <a:latin typeface="+mj-lt"/>
                <a:ea typeface="+mj-ea"/>
                <a:cs typeface="+mj-cs"/>
              </a:defRPr>
            </a:lvl1pPr>
          </a:lstStyle>
          <a:p>
            <a:pPr algn="ctr"/>
            <a:r>
              <a:rPr lang="en-US" b="1"/>
              <a:t>DIGITAL LOGIC DESIGN</a:t>
            </a:r>
            <a:br>
              <a:rPr lang="en-US" b="1"/>
            </a:br>
            <a:r>
              <a:rPr lang="en-US" sz="4000"/>
              <a:t>( </a:t>
            </a:r>
            <a:r>
              <a:rPr lang="en-US" sz="4000" b="1"/>
              <a:t>ce_118</a:t>
            </a:r>
            <a:r>
              <a:rPr lang="en-US" sz="4000"/>
              <a:t> )</a:t>
            </a:r>
          </a:p>
        </p:txBody>
      </p:sp>
      <p:sp>
        <p:nvSpPr>
          <p:cNvPr id="7" name="Subtitle 2"/>
          <p:cNvSpPr txBox="1">
            <a:spLocks/>
          </p:cNvSpPr>
          <p:nvPr/>
        </p:nvSpPr>
        <p:spPr>
          <a:xfrm>
            <a:off x="647700" y="4495800"/>
            <a:ext cx="8077200" cy="1752600"/>
          </a:xfrm>
          <a:prstGeom prst="rect">
            <a:avLst/>
          </a:prstGeom>
        </p:spPr>
        <p:txBody>
          <a:bodyPr vert="horz" lIns="91440" tIns="45720" rIns="91440" bIns="45720" rtlCol="0">
            <a:normAutofit fontScale="77500" lnSpcReduction="20000"/>
          </a:bodyPr>
          <a:lstStyle>
            <a:lvl1pPr marL="0" indent="0" algn="l" defTabSz="914400" rtl="0" eaLnBrk="1" latinLnBrk="0" hangingPunct="1">
              <a:spcBef>
                <a:spcPct val="20000"/>
              </a:spcBef>
              <a:buClrTx/>
              <a:buSzPct val="85000"/>
              <a:buFont typeface="Wingdings" pitchFamily="2"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spcBef>
                <a:spcPct val="20000"/>
              </a:spcBef>
              <a:buClrTx/>
              <a:buSzPct val="85000"/>
              <a:buFont typeface="Courier New" pitchFamily="49"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Tx/>
              <a:buSzPct val="75000"/>
              <a:buFont typeface="Wingdings" pitchFamily="2" charset="2"/>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Tx/>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Tx/>
              <a:buSzPct val="100000"/>
              <a:buFont typeface="Arial" pitchFamily="34" charset="0"/>
              <a:buNone/>
              <a:defRPr sz="14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9pPr>
          </a:lstStyle>
          <a:p>
            <a:pPr algn="ctr"/>
            <a:r>
              <a:rPr lang="en-US" sz="5000" b="1" i="1"/>
              <a:t>Register Transfer</a:t>
            </a:r>
          </a:p>
          <a:p>
            <a:pPr algn="ctr"/>
            <a:r>
              <a:rPr lang="en-US" sz="5000" b="1" i="1"/>
              <a:t>Specification &amp; Design</a:t>
            </a:r>
          </a:p>
          <a:p>
            <a:pPr algn="ctr"/>
            <a:r>
              <a:rPr lang="en-US" sz="4000" b="1" i="1"/>
              <a:t>(part_2)</a:t>
            </a:r>
            <a:endParaRPr lang="en-US" sz="4000"/>
          </a:p>
        </p:txBody>
      </p:sp>
    </p:spTree>
    <p:extLst>
      <p:ext uri="{BB962C8B-B14F-4D97-AF65-F5344CB8AC3E}">
        <p14:creationId xmlns:p14="http://schemas.microsoft.com/office/powerpoint/2010/main" val="3250573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610600" cy="609600"/>
          </a:xfrm>
        </p:spPr>
        <p:txBody>
          <a:bodyPr>
            <a:normAutofit fontScale="90000"/>
          </a:bodyPr>
          <a:lstStyle/>
          <a:p>
            <a:r>
              <a:rPr lang="en-US" b="1"/>
              <a:t>Register sharing with left-edge algorithm</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
        <p:nvSpPr>
          <p:cNvPr id="6" name="Rectangle 5"/>
          <p:cNvSpPr/>
          <p:nvPr/>
        </p:nvSpPr>
        <p:spPr>
          <a:xfrm>
            <a:off x="6012365" y="3886200"/>
            <a:ext cx="2202847" cy="338554"/>
          </a:xfrm>
          <a:prstGeom prst="rect">
            <a:avLst/>
          </a:prstGeom>
        </p:spPr>
        <p:txBody>
          <a:bodyPr wrap="none">
            <a:spAutoFit/>
          </a:bodyPr>
          <a:lstStyle/>
          <a:p>
            <a:pPr algn="ctr"/>
            <a:r>
              <a:rPr lang="en-US" sz="1600"/>
              <a:t>Sorted list of variables</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3690" y="1143000"/>
            <a:ext cx="265211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Oval 2"/>
          <p:cNvSpPr/>
          <p:nvPr/>
        </p:nvSpPr>
        <p:spPr>
          <a:xfrm>
            <a:off x="5653690" y="2743200"/>
            <a:ext cx="373926"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286000" y="4971871"/>
            <a:ext cx="6172200" cy="923330"/>
          </a:xfrm>
          <a:prstGeom prst="rect">
            <a:avLst/>
          </a:prstGeom>
          <a:noFill/>
        </p:spPr>
        <p:txBody>
          <a:bodyPr wrap="square" rtlCol="0">
            <a:spAutoFit/>
          </a:bodyPr>
          <a:lstStyle/>
          <a:p>
            <a:r>
              <a:rPr lang="en-US"/>
              <a:t>Priority order for 2 variables have the </a:t>
            </a:r>
            <a:r>
              <a:rPr lang="en-US" b="1"/>
              <a:t>same write state</a:t>
            </a:r>
            <a:r>
              <a:rPr lang="en-US"/>
              <a:t>:</a:t>
            </a:r>
          </a:p>
          <a:p>
            <a:pPr marL="742950" indent="-401638">
              <a:buAutoNum type="arabicPeriod"/>
            </a:pPr>
            <a:r>
              <a:rPr lang="en-US"/>
              <a:t>The variable with the longer lifetime</a:t>
            </a:r>
          </a:p>
          <a:p>
            <a:pPr marL="742950" indent="-401638">
              <a:buAutoNum type="arabicPeriod"/>
            </a:pPr>
            <a:r>
              <a:rPr lang="en-US"/>
              <a:t>The priority will be assigned at random</a:t>
            </a:r>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149402"/>
            <a:ext cx="3352800" cy="3186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Oval 14"/>
          <p:cNvSpPr/>
          <p:nvPr/>
        </p:nvSpPr>
        <p:spPr>
          <a:xfrm>
            <a:off x="1046117" y="2742855"/>
            <a:ext cx="373926"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p:nvCxnSpPr>
        <p:spPr>
          <a:xfrm flipH="1">
            <a:off x="1420044" y="2895600"/>
            <a:ext cx="4233646" cy="0"/>
          </a:xfrm>
          <a:prstGeom prst="straightConnector1">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810351" y="4338741"/>
            <a:ext cx="2036904" cy="338554"/>
          </a:xfrm>
          <a:prstGeom prst="rect">
            <a:avLst/>
          </a:prstGeom>
        </p:spPr>
        <p:txBody>
          <a:bodyPr wrap="none">
            <a:spAutoFit/>
          </a:bodyPr>
          <a:lstStyle/>
          <a:p>
            <a:pPr algn="ctr"/>
            <a:r>
              <a:rPr lang="en-US" sz="1600"/>
              <a:t>Variable usage table</a:t>
            </a:r>
          </a:p>
        </p:txBody>
      </p:sp>
      <p:sp>
        <p:nvSpPr>
          <p:cNvPr id="24" name="TextBox 23"/>
          <p:cNvSpPr txBox="1"/>
          <p:nvPr/>
        </p:nvSpPr>
        <p:spPr>
          <a:xfrm>
            <a:off x="3733800" y="2514600"/>
            <a:ext cx="1717137" cy="307777"/>
          </a:xfrm>
          <a:prstGeom prst="rect">
            <a:avLst/>
          </a:prstGeom>
          <a:noFill/>
        </p:spPr>
        <p:txBody>
          <a:bodyPr wrap="none" rtlCol="0">
            <a:spAutoFit/>
          </a:bodyPr>
          <a:lstStyle/>
          <a:p>
            <a:r>
              <a:rPr lang="en-US" sz="1400">
                <a:solidFill>
                  <a:srgbClr val="0000CC"/>
                </a:solidFill>
              </a:rPr>
              <a:t>Creating priority list</a:t>
            </a:r>
          </a:p>
        </p:txBody>
      </p:sp>
    </p:spTree>
    <p:extLst>
      <p:ext uri="{BB962C8B-B14F-4D97-AF65-F5344CB8AC3E}">
        <p14:creationId xmlns:p14="http://schemas.microsoft.com/office/powerpoint/2010/main" val="3559214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599264" cy="609600"/>
          </a:xfrm>
        </p:spPr>
        <p:txBody>
          <a:bodyPr>
            <a:normAutofit fontScale="90000"/>
          </a:bodyPr>
          <a:lstStyle/>
          <a:p>
            <a:r>
              <a:rPr lang="en-US" b="1"/>
              <a:t>Register sharing with left-edge algorithm</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
        <p:nvSpPr>
          <p:cNvPr id="5" name="Rectangle 4"/>
          <p:cNvSpPr/>
          <p:nvPr/>
        </p:nvSpPr>
        <p:spPr>
          <a:xfrm>
            <a:off x="304800" y="5867400"/>
            <a:ext cx="1681872" cy="292388"/>
          </a:xfrm>
          <a:prstGeom prst="rect">
            <a:avLst/>
          </a:prstGeom>
        </p:spPr>
        <p:txBody>
          <a:bodyPr wrap="none">
            <a:spAutoFit/>
          </a:bodyPr>
          <a:lstStyle/>
          <a:p>
            <a:pPr algn="ctr"/>
            <a:r>
              <a:rPr lang="en-US" sz="1300"/>
              <a:t>Left-edge algorithm</a:t>
            </a:r>
          </a:p>
        </p:txBody>
      </p:sp>
      <p:sp>
        <p:nvSpPr>
          <p:cNvPr id="6" name="Rectangle 5"/>
          <p:cNvSpPr/>
          <p:nvPr/>
        </p:nvSpPr>
        <p:spPr>
          <a:xfrm>
            <a:off x="3776552" y="3581400"/>
            <a:ext cx="1978427" cy="292388"/>
          </a:xfrm>
          <a:prstGeom prst="rect">
            <a:avLst/>
          </a:prstGeom>
        </p:spPr>
        <p:txBody>
          <a:bodyPr wrap="none">
            <a:spAutoFit/>
          </a:bodyPr>
          <a:lstStyle/>
          <a:p>
            <a:pPr algn="ctr"/>
            <a:r>
              <a:rPr lang="en-US" sz="1300" b="1"/>
              <a:t>Sorted list of variables</a:t>
            </a:r>
            <a:endParaRPr lang="en-US" sz="1300"/>
          </a:p>
        </p:txBody>
      </p:sp>
      <p:sp>
        <p:nvSpPr>
          <p:cNvPr id="8" name="Rectangle 7"/>
          <p:cNvSpPr/>
          <p:nvPr/>
        </p:nvSpPr>
        <p:spPr>
          <a:xfrm>
            <a:off x="6663938" y="2000816"/>
            <a:ext cx="2708662" cy="1123384"/>
          </a:xfrm>
          <a:prstGeom prst="rect">
            <a:avLst/>
          </a:prstGeom>
        </p:spPr>
        <p:txBody>
          <a:bodyPr wrap="square">
            <a:spAutoFit/>
          </a:bodyPr>
          <a:lstStyle/>
          <a:p>
            <a:r>
              <a:rPr lang="en-US"/>
              <a:t>R1 = {a, t1, x, t7}</a:t>
            </a:r>
          </a:p>
          <a:p>
            <a:r>
              <a:rPr lang="fr-FR"/>
              <a:t>R2 = {b, t2, y, t4, t6}</a:t>
            </a:r>
          </a:p>
          <a:p>
            <a:r>
              <a:rPr lang="en-US"/>
              <a:t>R3 = {t3, t5 }</a:t>
            </a:r>
          </a:p>
          <a:p>
            <a:r>
              <a:rPr lang="en-US" sz="1300" b="1"/>
              <a:t>Register assignments</a:t>
            </a:r>
            <a:endParaRPr lang="en-US" sz="130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3674" y="972762"/>
            <a:ext cx="2812326" cy="2659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4536" y="3873788"/>
            <a:ext cx="6389464" cy="2848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Rectangle 16"/>
          <p:cNvSpPr/>
          <p:nvPr/>
        </p:nvSpPr>
        <p:spPr>
          <a:xfrm>
            <a:off x="5327686" y="6565612"/>
            <a:ext cx="1765227" cy="292388"/>
          </a:xfrm>
          <a:prstGeom prst="rect">
            <a:avLst/>
          </a:prstGeom>
        </p:spPr>
        <p:txBody>
          <a:bodyPr wrap="none">
            <a:spAutoFit/>
          </a:bodyPr>
          <a:lstStyle/>
          <a:p>
            <a:pPr algn="ctr"/>
            <a:r>
              <a:rPr lang="en-US" sz="1300" b="1" err="1"/>
              <a:t>Datapath</a:t>
            </a:r>
            <a:r>
              <a:rPr lang="en-US" sz="1300" b="1"/>
              <a:t> schematic</a:t>
            </a:r>
            <a:endParaRPr lang="en-US" sz="1300"/>
          </a:p>
        </p:txBody>
      </p:sp>
      <p:pic>
        <p:nvPicPr>
          <p:cNvPr id="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 y="1143000"/>
            <a:ext cx="2542278" cy="4724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a:extLst>
              <a:ext uri="{FF2B5EF4-FFF2-40B4-BE49-F238E27FC236}">
                <a16:creationId xmlns:a16="http://schemas.microsoft.com/office/drawing/2014/main" id="{703740C7-5395-4D74-B68F-46588C4A99A1}"/>
              </a:ext>
            </a:extLst>
          </p:cNvPr>
          <p:cNvSpPr txBox="1"/>
          <p:nvPr/>
        </p:nvSpPr>
        <p:spPr>
          <a:xfrm>
            <a:off x="4038600" y="4115095"/>
            <a:ext cx="269626" cy="276999"/>
          </a:xfrm>
          <a:prstGeom prst="rect">
            <a:avLst/>
          </a:prstGeom>
          <a:noFill/>
        </p:spPr>
        <p:txBody>
          <a:bodyPr wrap="none" rtlCol="0">
            <a:spAutoFit/>
          </a:bodyPr>
          <a:lstStyle/>
          <a:p>
            <a:r>
              <a:rPr lang="en-US" sz="1200"/>
              <a:t>a</a:t>
            </a:r>
          </a:p>
        </p:txBody>
      </p:sp>
      <p:sp>
        <p:nvSpPr>
          <p:cNvPr id="12" name="TextBox 11">
            <a:extLst>
              <a:ext uri="{FF2B5EF4-FFF2-40B4-BE49-F238E27FC236}">
                <a16:creationId xmlns:a16="http://schemas.microsoft.com/office/drawing/2014/main" id="{4FAFD7E1-6819-4C8F-8F9C-D8403C3E0B3A}"/>
              </a:ext>
            </a:extLst>
          </p:cNvPr>
          <p:cNvSpPr txBox="1"/>
          <p:nvPr/>
        </p:nvSpPr>
        <p:spPr>
          <a:xfrm>
            <a:off x="3385042" y="4382069"/>
            <a:ext cx="312906" cy="276999"/>
          </a:xfrm>
          <a:prstGeom prst="rect">
            <a:avLst/>
          </a:prstGeom>
          <a:noFill/>
        </p:spPr>
        <p:txBody>
          <a:bodyPr wrap="none" rtlCol="0">
            <a:spAutoFit/>
          </a:bodyPr>
          <a:lstStyle/>
          <a:p>
            <a:r>
              <a:rPr lang="en-US" sz="1200"/>
              <a:t>t1</a:t>
            </a:r>
          </a:p>
        </p:txBody>
      </p:sp>
      <p:sp>
        <p:nvSpPr>
          <p:cNvPr id="13" name="TextBox 12">
            <a:extLst>
              <a:ext uri="{FF2B5EF4-FFF2-40B4-BE49-F238E27FC236}">
                <a16:creationId xmlns:a16="http://schemas.microsoft.com/office/drawing/2014/main" id="{2E263B69-56CA-40C5-A52C-6A0296FBF442}"/>
              </a:ext>
            </a:extLst>
          </p:cNvPr>
          <p:cNvSpPr txBox="1"/>
          <p:nvPr/>
        </p:nvSpPr>
        <p:spPr>
          <a:xfrm>
            <a:off x="3589636" y="4009672"/>
            <a:ext cx="261610" cy="276999"/>
          </a:xfrm>
          <a:prstGeom prst="rect">
            <a:avLst/>
          </a:prstGeom>
          <a:noFill/>
        </p:spPr>
        <p:txBody>
          <a:bodyPr wrap="none" rtlCol="0">
            <a:spAutoFit/>
          </a:bodyPr>
          <a:lstStyle/>
          <a:p>
            <a:r>
              <a:rPr lang="en-US" sz="1200"/>
              <a:t>x</a:t>
            </a:r>
          </a:p>
        </p:txBody>
      </p:sp>
      <p:sp>
        <p:nvSpPr>
          <p:cNvPr id="14" name="TextBox 13">
            <a:extLst>
              <a:ext uri="{FF2B5EF4-FFF2-40B4-BE49-F238E27FC236}">
                <a16:creationId xmlns:a16="http://schemas.microsoft.com/office/drawing/2014/main" id="{6017D7F3-60AD-4BAB-8565-874BDD4BC0F1}"/>
              </a:ext>
            </a:extLst>
          </p:cNvPr>
          <p:cNvSpPr txBox="1"/>
          <p:nvPr/>
        </p:nvSpPr>
        <p:spPr>
          <a:xfrm>
            <a:off x="2740177" y="5566621"/>
            <a:ext cx="312906" cy="276999"/>
          </a:xfrm>
          <a:prstGeom prst="rect">
            <a:avLst/>
          </a:prstGeom>
          <a:noFill/>
        </p:spPr>
        <p:txBody>
          <a:bodyPr wrap="none" rtlCol="0">
            <a:spAutoFit/>
          </a:bodyPr>
          <a:lstStyle/>
          <a:p>
            <a:r>
              <a:rPr lang="en-US" sz="1200"/>
              <a:t>t7</a:t>
            </a:r>
          </a:p>
        </p:txBody>
      </p:sp>
      <p:sp>
        <p:nvSpPr>
          <p:cNvPr id="15" name="TextBox 14">
            <a:extLst>
              <a:ext uri="{FF2B5EF4-FFF2-40B4-BE49-F238E27FC236}">
                <a16:creationId xmlns:a16="http://schemas.microsoft.com/office/drawing/2014/main" id="{4A1977FB-3504-4D1E-97BC-3F1897D8767C}"/>
              </a:ext>
            </a:extLst>
          </p:cNvPr>
          <p:cNvSpPr txBox="1"/>
          <p:nvPr/>
        </p:nvSpPr>
        <p:spPr>
          <a:xfrm>
            <a:off x="5292756" y="4025726"/>
            <a:ext cx="269626" cy="276999"/>
          </a:xfrm>
          <a:prstGeom prst="rect">
            <a:avLst/>
          </a:prstGeom>
          <a:noFill/>
        </p:spPr>
        <p:txBody>
          <a:bodyPr wrap="none" rtlCol="0">
            <a:spAutoFit/>
          </a:bodyPr>
          <a:lstStyle/>
          <a:p>
            <a:r>
              <a:rPr lang="en-US" sz="1200"/>
              <a:t>b</a:t>
            </a:r>
          </a:p>
        </p:txBody>
      </p:sp>
      <p:sp>
        <p:nvSpPr>
          <p:cNvPr id="16" name="TextBox 15">
            <a:extLst>
              <a:ext uri="{FF2B5EF4-FFF2-40B4-BE49-F238E27FC236}">
                <a16:creationId xmlns:a16="http://schemas.microsoft.com/office/drawing/2014/main" id="{B9E7E4B3-A637-457A-BD2B-C339601DD6D1}"/>
              </a:ext>
            </a:extLst>
          </p:cNvPr>
          <p:cNvSpPr txBox="1"/>
          <p:nvPr/>
        </p:nvSpPr>
        <p:spPr>
          <a:xfrm>
            <a:off x="4860416" y="4047661"/>
            <a:ext cx="312906" cy="276999"/>
          </a:xfrm>
          <a:prstGeom prst="rect">
            <a:avLst/>
          </a:prstGeom>
          <a:noFill/>
        </p:spPr>
        <p:txBody>
          <a:bodyPr wrap="none" rtlCol="0">
            <a:spAutoFit/>
          </a:bodyPr>
          <a:lstStyle/>
          <a:p>
            <a:r>
              <a:rPr lang="en-US" sz="1200"/>
              <a:t>t2</a:t>
            </a:r>
          </a:p>
        </p:txBody>
      </p:sp>
      <p:sp>
        <p:nvSpPr>
          <p:cNvPr id="18" name="TextBox 17">
            <a:extLst>
              <a:ext uri="{FF2B5EF4-FFF2-40B4-BE49-F238E27FC236}">
                <a16:creationId xmlns:a16="http://schemas.microsoft.com/office/drawing/2014/main" id="{E3D33F07-2B0A-467F-B5B5-55573C43F119}"/>
              </a:ext>
            </a:extLst>
          </p:cNvPr>
          <p:cNvSpPr txBox="1"/>
          <p:nvPr/>
        </p:nvSpPr>
        <p:spPr>
          <a:xfrm>
            <a:off x="4800600" y="4371201"/>
            <a:ext cx="261610" cy="276999"/>
          </a:xfrm>
          <a:prstGeom prst="rect">
            <a:avLst/>
          </a:prstGeom>
          <a:noFill/>
        </p:spPr>
        <p:txBody>
          <a:bodyPr wrap="none" rtlCol="0">
            <a:spAutoFit/>
          </a:bodyPr>
          <a:lstStyle/>
          <a:p>
            <a:r>
              <a:rPr lang="en-US" sz="1200"/>
              <a:t>y</a:t>
            </a:r>
          </a:p>
        </p:txBody>
      </p:sp>
      <p:sp>
        <p:nvSpPr>
          <p:cNvPr id="19" name="TextBox 18">
            <a:extLst>
              <a:ext uri="{FF2B5EF4-FFF2-40B4-BE49-F238E27FC236}">
                <a16:creationId xmlns:a16="http://schemas.microsoft.com/office/drawing/2014/main" id="{1932D5DE-5D21-48D5-AF31-1D2451E1429E}"/>
              </a:ext>
            </a:extLst>
          </p:cNvPr>
          <p:cNvSpPr txBox="1"/>
          <p:nvPr/>
        </p:nvSpPr>
        <p:spPr>
          <a:xfrm>
            <a:off x="5783094" y="4267200"/>
            <a:ext cx="312906" cy="276999"/>
          </a:xfrm>
          <a:prstGeom prst="rect">
            <a:avLst/>
          </a:prstGeom>
          <a:noFill/>
        </p:spPr>
        <p:txBody>
          <a:bodyPr wrap="none" rtlCol="0">
            <a:spAutoFit/>
          </a:bodyPr>
          <a:lstStyle/>
          <a:p>
            <a:r>
              <a:rPr lang="en-US" sz="1200"/>
              <a:t>t4</a:t>
            </a:r>
          </a:p>
        </p:txBody>
      </p:sp>
      <p:sp>
        <p:nvSpPr>
          <p:cNvPr id="20" name="TextBox 19">
            <a:extLst>
              <a:ext uri="{FF2B5EF4-FFF2-40B4-BE49-F238E27FC236}">
                <a16:creationId xmlns:a16="http://schemas.microsoft.com/office/drawing/2014/main" id="{8EA8F6F7-4B5E-439F-8ACC-6C9D16138F7B}"/>
              </a:ext>
            </a:extLst>
          </p:cNvPr>
          <p:cNvSpPr txBox="1"/>
          <p:nvPr/>
        </p:nvSpPr>
        <p:spPr>
          <a:xfrm>
            <a:off x="5638800" y="3962400"/>
            <a:ext cx="312906" cy="276999"/>
          </a:xfrm>
          <a:prstGeom prst="rect">
            <a:avLst/>
          </a:prstGeom>
          <a:noFill/>
        </p:spPr>
        <p:txBody>
          <a:bodyPr wrap="none" rtlCol="0">
            <a:spAutoFit/>
          </a:bodyPr>
          <a:lstStyle/>
          <a:p>
            <a:r>
              <a:rPr lang="en-US" sz="1200"/>
              <a:t>t6</a:t>
            </a:r>
          </a:p>
        </p:txBody>
      </p:sp>
      <p:sp>
        <p:nvSpPr>
          <p:cNvPr id="21" name="TextBox 20">
            <a:extLst>
              <a:ext uri="{FF2B5EF4-FFF2-40B4-BE49-F238E27FC236}">
                <a16:creationId xmlns:a16="http://schemas.microsoft.com/office/drawing/2014/main" id="{8DCE2219-4AB5-42F2-B7B6-D2DD69235328}"/>
              </a:ext>
            </a:extLst>
          </p:cNvPr>
          <p:cNvSpPr txBox="1"/>
          <p:nvPr/>
        </p:nvSpPr>
        <p:spPr>
          <a:xfrm>
            <a:off x="7002294" y="4371201"/>
            <a:ext cx="312906" cy="276999"/>
          </a:xfrm>
          <a:prstGeom prst="rect">
            <a:avLst/>
          </a:prstGeom>
          <a:noFill/>
        </p:spPr>
        <p:txBody>
          <a:bodyPr wrap="none" rtlCol="0">
            <a:spAutoFit/>
          </a:bodyPr>
          <a:lstStyle/>
          <a:p>
            <a:r>
              <a:rPr lang="en-US" sz="1200"/>
              <a:t>t3</a:t>
            </a:r>
          </a:p>
        </p:txBody>
      </p:sp>
      <p:sp>
        <p:nvSpPr>
          <p:cNvPr id="22" name="TextBox 21">
            <a:extLst>
              <a:ext uri="{FF2B5EF4-FFF2-40B4-BE49-F238E27FC236}">
                <a16:creationId xmlns:a16="http://schemas.microsoft.com/office/drawing/2014/main" id="{9A97AEEF-C1E8-4FB6-B1C7-3D31C0BBB3C1}"/>
              </a:ext>
            </a:extLst>
          </p:cNvPr>
          <p:cNvSpPr txBox="1"/>
          <p:nvPr/>
        </p:nvSpPr>
        <p:spPr>
          <a:xfrm>
            <a:off x="6240294" y="4267200"/>
            <a:ext cx="312906" cy="276999"/>
          </a:xfrm>
          <a:prstGeom prst="rect">
            <a:avLst/>
          </a:prstGeom>
          <a:noFill/>
        </p:spPr>
        <p:txBody>
          <a:bodyPr wrap="none" rtlCol="0">
            <a:spAutoFit/>
          </a:bodyPr>
          <a:lstStyle/>
          <a:p>
            <a:r>
              <a:rPr lang="en-US" sz="1200"/>
              <a:t>t5</a:t>
            </a:r>
          </a:p>
        </p:txBody>
      </p:sp>
      <p:pic>
        <p:nvPicPr>
          <p:cNvPr id="23" name="Picture 2">
            <a:extLst>
              <a:ext uri="{FF2B5EF4-FFF2-40B4-BE49-F238E27FC236}">
                <a16:creationId xmlns:a16="http://schemas.microsoft.com/office/drawing/2014/main" id="{B440DA9C-4C7C-457E-A901-37E322FFB42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487" y="914400"/>
            <a:ext cx="2895600" cy="5560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0705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57200"/>
            <a:ext cx="8229600" cy="838200"/>
          </a:xfrm>
        </p:spPr>
        <p:txBody>
          <a:bodyPr>
            <a:normAutofit fontScale="90000"/>
          </a:bodyPr>
          <a:lstStyle/>
          <a:p>
            <a:r>
              <a:rPr lang="en-US" b="1"/>
              <a:t>Compatibility graph </a:t>
            </a:r>
            <a:br>
              <a:rPr lang="en-US" b="1"/>
            </a:br>
            <a:r>
              <a:rPr lang="en-US" b="1"/>
              <a:t>for register sharing</a:t>
            </a:r>
            <a:endParaRPr lang="en-US"/>
          </a:p>
        </p:txBody>
      </p:sp>
      <p:sp>
        <p:nvSpPr>
          <p:cNvPr id="4" name="Slide Number Placeholder 3"/>
          <p:cNvSpPr>
            <a:spLocks noGrp="1"/>
          </p:cNvSpPr>
          <p:nvPr>
            <p:ph type="sldNum" sz="quarter" idx="12"/>
          </p:nvPr>
        </p:nvSpPr>
        <p:spPr>
          <a:xfrm>
            <a:off x="7924800" y="0"/>
            <a:ext cx="1066800" cy="329184"/>
          </a:xfrm>
        </p:spPr>
        <p:txBody>
          <a:bodyPr/>
          <a:lstStyle/>
          <a:p>
            <a:fld id="{B6F15528-21DE-4FAA-801E-634DDDAF4B2B}" type="slidenum">
              <a:rPr lang="en-US" smtClean="0"/>
              <a:pPr/>
              <a:t>12</a:t>
            </a:fld>
            <a:endParaRPr lang="en-US"/>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7592" y="457200"/>
            <a:ext cx="4268307" cy="1717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0" y="2278082"/>
            <a:ext cx="8991600" cy="4508927"/>
          </a:xfrm>
          <a:prstGeom prst="rect">
            <a:avLst/>
          </a:prstGeom>
          <a:noFill/>
        </p:spPr>
        <p:txBody>
          <a:bodyPr wrap="square" rtlCol="0">
            <a:spAutoFit/>
          </a:bodyPr>
          <a:lstStyle/>
          <a:p>
            <a:pPr>
              <a:spcAft>
                <a:spcPts val="600"/>
              </a:spcAft>
            </a:pPr>
            <a:r>
              <a:rPr lang="en-US" b="1" dirty="0"/>
              <a:t>Compatibility graph</a:t>
            </a:r>
            <a:r>
              <a:rPr lang="en-US" dirty="0"/>
              <a:t>: nodes and edges </a:t>
            </a:r>
          </a:p>
          <a:p>
            <a:pPr>
              <a:spcAft>
                <a:spcPts val="600"/>
              </a:spcAft>
            </a:pPr>
            <a:r>
              <a:rPr lang="en-US" b="1" dirty="0"/>
              <a:t>  - Node</a:t>
            </a:r>
            <a:r>
              <a:rPr lang="en-US" dirty="0"/>
              <a:t> represents a variable</a:t>
            </a:r>
          </a:p>
          <a:p>
            <a:pPr>
              <a:spcAft>
                <a:spcPts val="600"/>
              </a:spcAft>
            </a:pPr>
            <a:r>
              <a:rPr lang="en-US" b="1" dirty="0"/>
              <a:t>  - Edge: </a:t>
            </a:r>
            <a:r>
              <a:rPr lang="en-US" dirty="0"/>
              <a:t>incompatibility edge and priority edge</a:t>
            </a:r>
          </a:p>
          <a:p>
            <a:pPr marL="571500" indent="-571500">
              <a:spcAft>
                <a:spcPts val="600"/>
              </a:spcAft>
            </a:pPr>
            <a:r>
              <a:rPr lang="en-US" b="1" dirty="0"/>
              <a:t>      + Incompatibility</a:t>
            </a:r>
            <a:r>
              <a:rPr lang="en-US" dirty="0"/>
              <a:t> </a:t>
            </a:r>
            <a:r>
              <a:rPr lang="en-US" b="1" dirty="0"/>
              <a:t>edge </a:t>
            </a:r>
            <a:r>
              <a:rPr lang="en-US" dirty="0"/>
              <a:t>(dashed line): connect 2 nodes indicates 2 variables with overlapping lifetimes</a:t>
            </a:r>
          </a:p>
          <a:p>
            <a:pPr marL="571500" indent="-571500">
              <a:spcAft>
                <a:spcPts val="600"/>
              </a:spcAft>
            </a:pPr>
            <a:r>
              <a:rPr lang="en-US" b="1" dirty="0"/>
              <a:t>      + Priority edge</a:t>
            </a:r>
            <a:r>
              <a:rPr lang="en-US" dirty="0"/>
              <a:t>: connect 2 nodes indicates 2 non-overlapping lifetime variables that serve as the same source (input) or same destination (output) to the </a:t>
            </a:r>
            <a:br>
              <a:rPr lang="en-US" dirty="0"/>
            </a:br>
            <a:r>
              <a:rPr lang="en-US" i="1" dirty="0">
                <a:solidFill>
                  <a:srgbClr val="0000CC"/>
                </a:solidFill>
              </a:rPr>
              <a:t>same </a:t>
            </a:r>
            <a:r>
              <a:rPr lang="en-US" b="1" i="1" dirty="0">
                <a:solidFill>
                  <a:srgbClr val="0000CC"/>
                </a:solidFill>
              </a:rPr>
              <a:t>functional units or units </a:t>
            </a:r>
            <a:r>
              <a:rPr lang="en-US" i="1" dirty="0">
                <a:solidFill>
                  <a:srgbClr val="0000CC"/>
                </a:solidFill>
              </a:rPr>
              <a:t>in used library</a:t>
            </a:r>
            <a:r>
              <a:rPr lang="en-US" dirty="0"/>
              <a:t>.</a:t>
            </a:r>
          </a:p>
          <a:p>
            <a:pPr marL="1028700" indent="-171450">
              <a:spcAft>
                <a:spcPts val="600"/>
              </a:spcAft>
              <a:buFont typeface="Wingdings" pitchFamily="2" charset="2"/>
              <a:buChar char="§"/>
            </a:pPr>
            <a:r>
              <a:rPr lang="en-US" b="1" dirty="0"/>
              <a:t>Priority weight (s/d) </a:t>
            </a:r>
            <a:r>
              <a:rPr lang="en-US" dirty="0"/>
              <a:t>on</a:t>
            </a:r>
            <a:r>
              <a:rPr lang="en-US" b="1" dirty="0"/>
              <a:t> priority edge: </a:t>
            </a:r>
            <a:r>
              <a:rPr lang="en-US" dirty="0"/>
              <a:t>the number of selector inputs can be saved</a:t>
            </a:r>
          </a:p>
          <a:p>
            <a:pPr marL="1314450" indent="-171450">
              <a:spcAft>
                <a:spcPts val="600"/>
              </a:spcAft>
              <a:buFont typeface="Arial" pitchFamily="34" charset="0"/>
              <a:buChar char="•"/>
            </a:pPr>
            <a:r>
              <a:rPr lang="en-US" b="1" dirty="0"/>
              <a:t>s </a:t>
            </a:r>
            <a:r>
              <a:rPr lang="en-US" dirty="0"/>
              <a:t>is equal to the number of the </a:t>
            </a:r>
            <a:r>
              <a:rPr lang="en-US" i="1" dirty="0">
                <a:solidFill>
                  <a:srgbClr val="0000CC"/>
                </a:solidFill>
              </a:rPr>
              <a:t>same</a:t>
            </a:r>
            <a:r>
              <a:rPr lang="en-US" dirty="0">
                <a:solidFill>
                  <a:srgbClr val="0000CC"/>
                </a:solidFill>
              </a:rPr>
              <a:t> functional units </a:t>
            </a:r>
            <a:r>
              <a:rPr lang="en-US" dirty="0"/>
              <a:t>that use both nodes as right operands (input).</a:t>
            </a:r>
          </a:p>
          <a:p>
            <a:pPr marL="1314450" indent="-171450">
              <a:spcAft>
                <a:spcPts val="600"/>
              </a:spcAft>
              <a:buFont typeface="Arial" pitchFamily="34" charset="0"/>
              <a:buChar char="•"/>
            </a:pPr>
            <a:r>
              <a:rPr lang="en-US" b="1" dirty="0"/>
              <a:t>d </a:t>
            </a:r>
            <a:r>
              <a:rPr lang="en-US" dirty="0"/>
              <a:t>is equal to the number of the </a:t>
            </a:r>
            <a:r>
              <a:rPr lang="en-US" i="1" dirty="0">
                <a:solidFill>
                  <a:srgbClr val="0000CC"/>
                </a:solidFill>
              </a:rPr>
              <a:t>same</a:t>
            </a:r>
            <a:r>
              <a:rPr lang="en-US" dirty="0">
                <a:solidFill>
                  <a:srgbClr val="0000CC"/>
                </a:solidFill>
              </a:rPr>
              <a:t> functional units </a:t>
            </a:r>
            <a:r>
              <a:rPr lang="en-US" dirty="0"/>
              <a:t>that generate results (output) for both nodes</a:t>
            </a:r>
            <a:endParaRPr lang="en-US" b="1" dirty="0"/>
          </a:p>
        </p:txBody>
      </p:sp>
      <p:sp>
        <p:nvSpPr>
          <p:cNvPr id="12" name="Rectangle 11"/>
          <p:cNvSpPr/>
          <p:nvPr/>
        </p:nvSpPr>
        <p:spPr>
          <a:xfrm>
            <a:off x="5943600" y="2209800"/>
            <a:ext cx="2579040" cy="307777"/>
          </a:xfrm>
          <a:prstGeom prst="rect">
            <a:avLst/>
          </a:prstGeom>
        </p:spPr>
        <p:txBody>
          <a:bodyPr wrap="none">
            <a:spAutoFit/>
          </a:bodyPr>
          <a:lstStyle/>
          <a:p>
            <a:pPr algn="ctr"/>
            <a:r>
              <a:rPr lang="en-US" sz="1400"/>
              <a:t>(Variables) compatibility graph</a:t>
            </a:r>
          </a:p>
        </p:txBody>
      </p:sp>
    </p:spTree>
    <p:extLst>
      <p:ext uri="{BB962C8B-B14F-4D97-AF65-F5344CB8AC3E}">
        <p14:creationId xmlns:p14="http://schemas.microsoft.com/office/powerpoint/2010/main" val="2870108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229600" cy="609600"/>
          </a:xfrm>
        </p:spPr>
        <p:txBody>
          <a:bodyPr>
            <a:normAutofit fontScale="90000"/>
          </a:bodyPr>
          <a:lstStyle/>
          <a:p>
            <a:r>
              <a:rPr lang="en-US" b="1"/>
              <a:t>Graph-partitioning algorithm</a:t>
            </a:r>
            <a:endParaRPr lang="en-US"/>
          </a:p>
        </p:txBody>
      </p:sp>
      <p:sp>
        <p:nvSpPr>
          <p:cNvPr id="4" name="Slide Number Placeholder 3"/>
          <p:cNvSpPr>
            <a:spLocks noGrp="1"/>
          </p:cNvSpPr>
          <p:nvPr>
            <p:ph type="sldNum" sz="quarter" idx="12"/>
          </p:nvPr>
        </p:nvSpPr>
        <p:spPr>
          <a:xfrm>
            <a:off x="6222411" y="-29029"/>
            <a:ext cx="1066800" cy="329184"/>
          </a:xfrm>
        </p:spPr>
        <p:txBody>
          <a:bodyPr/>
          <a:lstStyle/>
          <a:p>
            <a:fld id="{B6F15528-21DE-4FAA-801E-634DDDAF4B2B}" type="slidenum">
              <a:rPr lang="en-US" smtClean="0"/>
              <a:pPr/>
              <a:t>13</a:t>
            </a:fld>
            <a:endParaRPr lang="en-US"/>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204534"/>
            <a:ext cx="2895600" cy="4434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4480918" y="6550223"/>
            <a:ext cx="3562194" cy="307777"/>
          </a:xfrm>
          <a:prstGeom prst="rect">
            <a:avLst/>
          </a:prstGeom>
        </p:spPr>
        <p:txBody>
          <a:bodyPr wrap="none">
            <a:spAutoFit/>
          </a:bodyPr>
          <a:lstStyle/>
          <a:p>
            <a:pPr algn="ctr"/>
            <a:r>
              <a:rPr lang="en-US" sz="1400" b="1"/>
              <a:t>(a) Initial (varialbes) compatibility graph</a:t>
            </a:r>
          </a:p>
        </p:txBody>
      </p:sp>
      <p:pic>
        <p:nvPicPr>
          <p:cNvPr id="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894526"/>
            <a:ext cx="3429000" cy="27988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3048000" y="3654623"/>
            <a:ext cx="3707811" cy="307777"/>
          </a:xfrm>
          <a:prstGeom prst="rect">
            <a:avLst/>
          </a:prstGeom>
        </p:spPr>
        <p:txBody>
          <a:bodyPr wrap="none">
            <a:spAutoFit/>
          </a:bodyPr>
          <a:lstStyle/>
          <a:p>
            <a:pPr algn="ctr"/>
            <a:r>
              <a:rPr lang="en-US" sz="1400" b="1"/>
              <a:t>Variable usage (register/memory sharing)</a:t>
            </a:r>
            <a:endParaRPr lang="en-US" sz="1400"/>
          </a:p>
        </p:txBody>
      </p:sp>
      <p:pic>
        <p:nvPicPr>
          <p:cNvPr id="1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21724" y="68564"/>
            <a:ext cx="1693838" cy="3616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ectangle 14"/>
          <p:cNvSpPr/>
          <p:nvPr/>
        </p:nvSpPr>
        <p:spPr>
          <a:xfrm>
            <a:off x="6755811" y="3685325"/>
            <a:ext cx="2425664" cy="492443"/>
          </a:xfrm>
          <a:prstGeom prst="rect">
            <a:avLst/>
          </a:prstGeom>
        </p:spPr>
        <p:txBody>
          <a:bodyPr wrap="none">
            <a:spAutoFit/>
          </a:bodyPr>
          <a:lstStyle/>
          <a:p>
            <a:pPr algn="ctr"/>
            <a:r>
              <a:rPr lang="en-US" sz="1300" b="1"/>
              <a:t>ASM Chart </a:t>
            </a:r>
            <a:br>
              <a:rPr lang="en-US" sz="1300" b="1"/>
            </a:br>
            <a:r>
              <a:rPr lang="en-US" sz="1300" b="1"/>
              <a:t>(square-root approximation)</a:t>
            </a:r>
            <a:endParaRPr lang="en-US" sz="1300"/>
          </a:p>
        </p:txBody>
      </p:sp>
      <p:pic>
        <p:nvPicPr>
          <p:cNvPr id="4098"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0400" y="4257675"/>
            <a:ext cx="5705475" cy="229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1091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09600"/>
          </a:xfrm>
        </p:spPr>
        <p:txBody>
          <a:bodyPr>
            <a:normAutofit fontScale="90000"/>
          </a:bodyPr>
          <a:lstStyle/>
          <a:p>
            <a:r>
              <a:rPr lang="en-US" b="1"/>
              <a:t>Graph-partitioning algorithm for SRA</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55754"/>
            <a:ext cx="2590800" cy="5531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4553857" y="2286000"/>
            <a:ext cx="3675743" cy="369332"/>
          </a:xfrm>
          <a:prstGeom prst="rect">
            <a:avLst/>
          </a:prstGeom>
        </p:spPr>
        <p:txBody>
          <a:bodyPr wrap="square">
            <a:spAutoFit/>
          </a:bodyPr>
          <a:lstStyle/>
          <a:p>
            <a:pPr marL="342900" indent="-342900">
              <a:buAutoNum type="alphaLcParenBoth"/>
            </a:pPr>
            <a:r>
              <a:rPr lang="en-US"/>
              <a:t>Initial compatibility graph</a:t>
            </a:r>
          </a:p>
        </p:txBody>
      </p:sp>
      <p:sp>
        <p:nvSpPr>
          <p:cNvPr id="6" name="Rectangle 5"/>
          <p:cNvSpPr/>
          <p:nvPr/>
        </p:nvSpPr>
        <p:spPr>
          <a:xfrm>
            <a:off x="3794760" y="4431268"/>
            <a:ext cx="5334000" cy="369332"/>
          </a:xfrm>
          <a:prstGeom prst="rect">
            <a:avLst/>
          </a:prstGeom>
        </p:spPr>
        <p:txBody>
          <a:bodyPr wrap="square">
            <a:spAutoFit/>
          </a:bodyPr>
          <a:lstStyle/>
          <a:p>
            <a:r>
              <a:rPr lang="en-US"/>
              <a:t>(b) Compatibility graph after merging t</a:t>
            </a:r>
            <a:r>
              <a:rPr lang="en-US" baseline="-25000"/>
              <a:t>3</a:t>
            </a:r>
            <a:r>
              <a:rPr lang="en-US"/>
              <a:t>, t</a:t>
            </a:r>
            <a:r>
              <a:rPr lang="en-US" baseline="-25000"/>
              <a:t>5 </a:t>
            </a:r>
            <a:r>
              <a:rPr lang="en-US"/>
              <a:t>and t</a:t>
            </a:r>
            <a:r>
              <a:rPr lang="en-US" baseline="-25000"/>
              <a:t>6</a:t>
            </a:r>
          </a:p>
        </p:txBody>
      </p:sp>
      <p:sp>
        <p:nvSpPr>
          <p:cNvPr id="7" name="Rectangle 6"/>
          <p:cNvSpPr/>
          <p:nvPr/>
        </p:nvSpPr>
        <p:spPr>
          <a:xfrm>
            <a:off x="3886200" y="6488668"/>
            <a:ext cx="5133975" cy="369332"/>
          </a:xfrm>
          <a:prstGeom prst="rect">
            <a:avLst/>
          </a:prstGeom>
        </p:spPr>
        <p:txBody>
          <a:bodyPr wrap="square">
            <a:spAutoFit/>
          </a:bodyPr>
          <a:lstStyle/>
          <a:p>
            <a:r>
              <a:rPr lang="en-US"/>
              <a:t>(c) Compatibility graph after merging t</a:t>
            </a:r>
            <a:r>
              <a:rPr lang="en-US" baseline="-25000"/>
              <a:t>1</a:t>
            </a:r>
            <a:r>
              <a:rPr lang="en-US"/>
              <a:t>, x and t</a:t>
            </a:r>
            <a:r>
              <a:rPr lang="en-US" baseline="-25000"/>
              <a:t>7</a:t>
            </a:r>
          </a:p>
        </p:txBody>
      </p:sp>
      <p:sp>
        <p:nvSpPr>
          <p:cNvPr id="10" name="Rectangle 9"/>
          <p:cNvSpPr/>
          <p:nvPr/>
        </p:nvSpPr>
        <p:spPr>
          <a:xfrm>
            <a:off x="613162" y="6492297"/>
            <a:ext cx="1364476" cy="369332"/>
          </a:xfrm>
          <a:prstGeom prst="rect">
            <a:avLst/>
          </a:prstGeom>
        </p:spPr>
        <p:txBody>
          <a:bodyPr wrap="none">
            <a:spAutoFit/>
          </a:bodyPr>
          <a:lstStyle/>
          <a:p>
            <a:r>
              <a:rPr lang="en-US"/>
              <a:t>ASM Chart</a:t>
            </a: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838200"/>
            <a:ext cx="3733800" cy="149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43400" y="5021818"/>
            <a:ext cx="3733800" cy="146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95775" y="2895600"/>
            <a:ext cx="3781425" cy="153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1534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09600"/>
          </a:xfrm>
        </p:spPr>
        <p:txBody>
          <a:bodyPr>
            <a:normAutofit fontScale="90000"/>
          </a:bodyPr>
          <a:lstStyle/>
          <a:p>
            <a:r>
              <a:rPr lang="en-US" b="1"/>
              <a:t>Graph-partitioning algorithm for SRA</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55754"/>
            <a:ext cx="2590800" cy="5531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613162" y="6492297"/>
            <a:ext cx="1364476" cy="369332"/>
          </a:xfrm>
          <a:prstGeom prst="rect">
            <a:avLst/>
          </a:prstGeom>
        </p:spPr>
        <p:txBody>
          <a:bodyPr wrap="none">
            <a:spAutoFit/>
          </a:bodyPr>
          <a:lstStyle/>
          <a:p>
            <a:r>
              <a:rPr lang="en-US"/>
              <a:t>ASM Chart</a:t>
            </a:r>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1198447"/>
            <a:ext cx="4520840" cy="1468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6200" y="4114800"/>
            <a:ext cx="48006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p:cNvSpPr/>
          <p:nvPr/>
        </p:nvSpPr>
        <p:spPr>
          <a:xfrm>
            <a:off x="3888658" y="2818873"/>
            <a:ext cx="5255342" cy="369332"/>
          </a:xfrm>
          <a:prstGeom prst="rect">
            <a:avLst/>
          </a:prstGeom>
        </p:spPr>
        <p:txBody>
          <a:bodyPr wrap="square">
            <a:spAutoFit/>
          </a:bodyPr>
          <a:lstStyle/>
          <a:p>
            <a:r>
              <a:rPr lang="en-US"/>
              <a:t>(d) Compatibility graph after merging t</a:t>
            </a:r>
            <a:r>
              <a:rPr lang="en-US" baseline="-25000"/>
              <a:t>2</a:t>
            </a:r>
            <a:r>
              <a:rPr lang="en-US"/>
              <a:t> and y</a:t>
            </a:r>
          </a:p>
        </p:txBody>
      </p:sp>
      <p:sp>
        <p:nvSpPr>
          <p:cNvPr id="15" name="Rectangle 14"/>
          <p:cNvSpPr/>
          <p:nvPr/>
        </p:nvSpPr>
        <p:spPr>
          <a:xfrm>
            <a:off x="3969951" y="5741418"/>
            <a:ext cx="4945449" cy="369332"/>
          </a:xfrm>
          <a:prstGeom prst="rect">
            <a:avLst/>
          </a:prstGeom>
        </p:spPr>
        <p:txBody>
          <a:bodyPr wrap="square">
            <a:spAutoFit/>
          </a:bodyPr>
          <a:lstStyle/>
          <a:p>
            <a:r>
              <a:rPr lang="en-US"/>
              <a:t>(e) Final compatibility graph</a:t>
            </a:r>
          </a:p>
        </p:txBody>
      </p:sp>
    </p:spTree>
    <p:extLst>
      <p:ext uri="{BB962C8B-B14F-4D97-AF65-F5344CB8AC3E}">
        <p14:creationId xmlns:p14="http://schemas.microsoft.com/office/powerpoint/2010/main" val="38784933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33400"/>
            <a:ext cx="8229600" cy="609600"/>
          </a:xfrm>
        </p:spPr>
        <p:txBody>
          <a:bodyPr>
            <a:noAutofit/>
          </a:bodyPr>
          <a:lstStyle/>
          <a:p>
            <a:pPr algn="ctr"/>
            <a:r>
              <a:rPr lang="en-US" sz="3200" b="1"/>
              <a:t>Register assignment generated by </a:t>
            </a:r>
            <a:br>
              <a:rPr lang="en-US" sz="3200" b="1"/>
            </a:br>
            <a:r>
              <a:rPr lang="en-US" sz="3200" b="1"/>
              <a:t>the graph-partitioning algorithm</a:t>
            </a:r>
            <a:endParaRPr lang="en-US" sz="320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
        <p:nvSpPr>
          <p:cNvPr id="5" name="Rectangle 4"/>
          <p:cNvSpPr/>
          <p:nvPr/>
        </p:nvSpPr>
        <p:spPr>
          <a:xfrm>
            <a:off x="3957706" y="6474023"/>
            <a:ext cx="949299" cy="307777"/>
          </a:xfrm>
          <a:prstGeom prst="rect">
            <a:avLst/>
          </a:prstGeom>
        </p:spPr>
        <p:txBody>
          <a:bodyPr wrap="none">
            <a:spAutoFit/>
          </a:bodyPr>
          <a:lstStyle/>
          <a:p>
            <a:r>
              <a:rPr lang="en-US" sz="1400" b="1" err="1"/>
              <a:t>Datapath</a:t>
            </a:r>
            <a:endParaRPr lang="en-US" sz="1400" b="1"/>
          </a:p>
        </p:txBody>
      </p:sp>
      <p:sp>
        <p:nvSpPr>
          <p:cNvPr id="6" name="Rectangle 5"/>
          <p:cNvSpPr/>
          <p:nvPr/>
        </p:nvSpPr>
        <p:spPr>
          <a:xfrm>
            <a:off x="4572000" y="1434405"/>
            <a:ext cx="4572000" cy="1384995"/>
          </a:xfrm>
          <a:prstGeom prst="rect">
            <a:avLst/>
          </a:prstGeom>
        </p:spPr>
        <p:txBody>
          <a:bodyPr>
            <a:spAutoFit/>
          </a:bodyPr>
          <a:lstStyle/>
          <a:p>
            <a:r>
              <a:rPr lang="fr-FR" sz="2800" dirty="0"/>
              <a:t>R1 = [a , t1 , x , t7]</a:t>
            </a:r>
          </a:p>
          <a:p>
            <a:r>
              <a:rPr lang="fr-FR" sz="2800" dirty="0"/>
              <a:t>R2 = [b , t2 , y , t3 , t5 , t6]</a:t>
            </a:r>
          </a:p>
          <a:p>
            <a:r>
              <a:rPr lang="en-US" sz="2800" dirty="0"/>
              <a:t>R3 = [t4]</a:t>
            </a:r>
          </a:p>
        </p:txBody>
      </p:sp>
      <p:sp>
        <p:nvSpPr>
          <p:cNvPr id="7" name="Rectangle 6"/>
          <p:cNvSpPr/>
          <p:nvPr/>
        </p:nvSpPr>
        <p:spPr>
          <a:xfrm>
            <a:off x="5835925" y="2816423"/>
            <a:ext cx="2044149" cy="307777"/>
          </a:xfrm>
          <a:prstGeom prst="rect">
            <a:avLst/>
          </a:prstGeom>
        </p:spPr>
        <p:txBody>
          <a:bodyPr wrap="none">
            <a:spAutoFit/>
          </a:bodyPr>
          <a:lstStyle/>
          <a:p>
            <a:r>
              <a:rPr lang="en-US" sz="1400" b="1"/>
              <a:t>Register assignments</a:t>
            </a:r>
          </a:p>
        </p:txBody>
      </p:sp>
      <p:sp>
        <p:nvSpPr>
          <p:cNvPr id="3" name="TextBox 2"/>
          <p:cNvSpPr txBox="1"/>
          <p:nvPr/>
        </p:nvSpPr>
        <p:spPr>
          <a:xfrm>
            <a:off x="141515" y="1905000"/>
            <a:ext cx="3516085" cy="923330"/>
          </a:xfrm>
          <a:prstGeom prst="rect">
            <a:avLst/>
          </a:prstGeom>
          <a:noFill/>
        </p:spPr>
        <p:txBody>
          <a:bodyPr wrap="square" rtlCol="0">
            <a:spAutoFit/>
          </a:bodyPr>
          <a:lstStyle/>
          <a:p>
            <a:r>
              <a:rPr lang="en-US">
                <a:solidFill>
                  <a:srgbClr val="0000CC"/>
                </a:solidFill>
              </a:rPr>
              <a:t>Compare </a:t>
            </a:r>
            <a:r>
              <a:rPr lang="en-US" i="1">
                <a:solidFill>
                  <a:srgbClr val="0000CC"/>
                </a:solidFill>
              </a:rPr>
              <a:t>selector input numbers</a:t>
            </a:r>
            <a:r>
              <a:rPr lang="en-US">
                <a:solidFill>
                  <a:srgbClr val="0000CC"/>
                </a:solidFill>
              </a:rPr>
              <a:t> with </a:t>
            </a:r>
            <a:r>
              <a:rPr lang="en-US" err="1">
                <a:solidFill>
                  <a:srgbClr val="0000CC"/>
                </a:solidFill>
              </a:rPr>
              <a:t>Datapath</a:t>
            </a:r>
            <a:r>
              <a:rPr lang="en-US">
                <a:solidFill>
                  <a:srgbClr val="0000CC"/>
                </a:solidFill>
              </a:rPr>
              <a:t> generated by the left-edge algorithm??? (slide 11)</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200399"/>
            <a:ext cx="7162800" cy="3281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82525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8991600" cy="609600"/>
          </a:xfrm>
        </p:spPr>
        <p:txBody>
          <a:bodyPr>
            <a:noAutofit/>
          </a:bodyPr>
          <a:lstStyle/>
          <a:p>
            <a:pPr algn="ctr"/>
            <a:r>
              <a:rPr lang="en-US" sz="3600" b="1"/>
              <a:t>Functional-unit sharing (operator merging)</a:t>
            </a:r>
            <a:endParaRPr lang="en-US" sz="3600"/>
          </a:p>
        </p:txBody>
      </p:sp>
      <p:sp>
        <p:nvSpPr>
          <p:cNvPr id="3" name="Content Placeholder 2"/>
          <p:cNvSpPr>
            <a:spLocks noGrp="1"/>
          </p:cNvSpPr>
          <p:nvPr>
            <p:ph idx="1"/>
          </p:nvPr>
        </p:nvSpPr>
        <p:spPr>
          <a:xfrm>
            <a:off x="457200" y="1066800"/>
            <a:ext cx="8229600" cy="5029200"/>
          </a:xfrm>
        </p:spPr>
        <p:txBody>
          <a:bodyPr/>
          <a:lstStyle/>
          <a:p>
            <a:pPr algn="just">
              <a:lnSpc>
                <a:spcPct val="150000"/>
              </a:lnSpc>
            </a:pPr>
            <a:r>
              <a:rPr lang="en-US"/>
              <a:t> Group non-concurrent operations</a:t>
            </a:r>
          </a:p>
          <a:p>
            <a:pPr algn="just">
              <a:lnSpc>
                <a:spcPct val="150000"/>
              </a:lnSpc>
            </a:pPr>
            <a:r>
              <a:rPr lang="en-US"/>
              <a:t> Each group shares one functional unit</a:t>
            </a:r>
          </a:p>
          <a:p>
            <a:pPr algn="just">
              <a:lnSpc>
                <a:spcPct val="150000"/>
              </a:lnSpc>
            </a:pPr>
            <a:r>
              <a:rPr lang="en-US"/>
              <a:t> Sharing reduces number of functional units</a:t>
            </a:r>
          </a:p>
          <a:p>
            <a:pPr algn="just">
              <a:lnSpc>
                <a:spcPct val="150000"/>
              </a:lnSpc>
            </a:pPr>
            <a:r>
              <a:rPr lang="en-US"/>
              <a:t> Prioritized grouping by reducing connectivity</a:t>
            </a:r>
          </a:p>
          <a:p>
            <a:pPr algn="just">
              <a:lnSpc>
                <a:spcPct val="150000"/>
              </a:lnSpc>
            </a:pPr>
            <a:r>
              <a:rPr lang="en-US"/>
              <a:t> Clustering algorithm used for grouping</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33291571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271" y="533400"/>
            <a:ext cx="8229600" cy="609600"/>
          </a:xfrm>
        </p:spPr>
        <p:txBody>
          <a:bodyPr>
            <a:normAutofit fontScale="90000"/>
          </a:bodyPr>
          <a:lstStyle/>
          <a:p>
            <a:r>
              <a:rPr lang="en-US" b="1"/>
              <a:t>Functional-unit sharing</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369992"/>
            <a:ext cx="1600200" cy="21897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4464" y="2590800"/>
            <a:ext cx="3560536"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54614" y="2362199"/>
            <a:ext cx="2989386" cy="2286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59764" y="4648200"/>
            <a:ext cx="1692836" cy="307777"/>
          </a:xfrm>
          <a:prstGeom prst="rect">
            <a:avLst/>
          </a:prstGeom>
        </p:spPr>
        <p:txBody>
          <a:bodyPr wrap="none">
            <a:spAutoFit/>
          </a:bodyPr>
          <a:lstStyle/>
          <a:p>
            <a:r>
              <a:rPr lang="en-US" sz="1400" b="1"/>
              <a:t>Partial ASM Chart</a:t>
            </a:r>
            <a:endParaRPr lang="en-US" sz="1400"/>
          </a:p>
        </p:txBody>
      </p:sp>
      <p:sp>
        <p:nvSpPr>
          <p:cNvPr id="6" name="Rectangle 5"/>
          <p:cNvSpPr/>
          <p:nvPr/>
        </p:nvSpPr>
        <p:spPr>
          <a:xfrm>
            <a:off x="2996901" y="4648200"/>
            <a:ext cx="1803699" cy="307777"/>
          </a:xfrm>
          <a:prstGeom prst="rect">
            <a:avLst/>
          </a:prstGeom>
        </p:spPr>
        <p:txBody>
          <a:bodyPr wrap="none">
            <a:spAutoFit/>
          </a:bodyPr>
          <a:lstStyle/>
          <a:p>
            <a:r>
              <a:rPr lang="en-US" sz="1400" b="1"/>
              <a:t>Non-shared design</a:t>
            </a:r>
            <a:endParaRPr lang="en-US" sz="1400"/>
          </a:p>
        </p:txBody>
      </p:sp>
      <p:sp>
        <p:nvSpPr>
          <p:cNvPr id="7" name="Rectangle 6"/>
          <p:cNvSpPr/>
          <p:nvPr/>
        </p:nvSpPr>
        <p:spPr>
          <a:xfrm>
            <a:off x="6835755" y="4660961"/>
            <a:ext cx="1417376" cy="307777"/>
          </a:xfrm>
          <a:prstGeom prst="rect">
            <a:avLst/>
          </a:prstGeom>
        </p:spPr>
        <p:txBody>
          <a:bodyPr wrap="none">
            <a:spAutoFit/>
          </a:bodyPr>
          <a:lstStyle/>
          <a:p>
            <a:r>
              <a:rPr lang="en-US" sz="1400" b="1"/>
              <a:t>Shared design</a:t>
            </a:r>
            <a:endParaRPr lang="en-US" sz="1400"/>
          </a:p>
        </p:txBody>
      </p:sp>
      <p:sp>
        <p:nvSpPr>
          <p:cNvPr id="8" name="Rectangle 7">
            <a:extLst>
              <a:ext uri="{FF2B5EF4-FFF2-40B4-BE49-F238E27FC236}">
                <a16:creationId xmlns:a16="http://schemas.microsoft.com/office/drawing/2014/main" id="{7C6B6891-4EE4-4BB1-940A-F3A5FD0728A5}"/>
              </a:ext>
            </a:extLst>
          </p:cNvPr>
          <p:cNvSpPr/>
          <p:nvPr/>
        </p:nvSpPr>
        <p:spPr>
          <a:xfrm>
            <a:off x="990600" y="3962400"/>
            <a:ext cx="1905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rgbClr val="0000CC"/>
                </a:solidFill>
              </a:rPr>
              <a:t>-</a:t>
            </a:r>
          </a:p>
        </p:txBody>
      </p:sp>
    </p:spTree>
    <p:extLst>
      <p:ext uri="{BB962C8B-B14F-4D97-AF65-F5344CB8AC3E}">
        <p14:creationId xmlns:p14="http://schemas.microsoft.com/office/powerpoint/2010/main" val="10507458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609600"/>
          </a:xfrm>
        </p:spPr>
        <p:txBody>
          <a:bodyPr>
            <a:noAutofit/>
          </a:bodyPr>
          <a:lstStyle/>
          <a:p>
            <a:r>
              <a:rPr lang="en-US" sz="3200" b="1"/>
              <a:t>Complex library components</a:t>
            </a:r>
            <a:endParaRPr lang="en-US" sz="3200"/>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914400"/>
            <a:ext cx="1733550" cy="241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914400"/>
            <a:ext cx="1989034"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06636" y="914400"/>
            <a:ext cx="2066925" cy="230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34199" y="990600"/>
            <a:ext cx="1943101" cy="1862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9"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00" y="4137775"/>
            <a:ext cx="2286000" cy="226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80"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38400" y="4191000"/>
            <a:ext cx="1711036" cy="1406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81"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72000" y="4086225"/>
            <a:ext cx="2514600" cy="231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82" name="Picture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160940" y="4114800"/>
            <a:ext cx="1906860" cy="1304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533400" y="3362980"/>
            <a:ext cx="3276600" cy="523220"/>
          </a:xfrm>
          <a:prstGeom prst="rect">
            <a:avLst/>
          </a:prstGeom>
        </p:spPr>
        <p:txBody>
          <a:bodyPr wrap="square">
            <a:spAutoFit/>
          </a:bodyPr>
          <a:lstStyle/>
          <a:p>
            <a:r>
              <a:rPr lang="en-US" sz="1400"/>
              <a:t>Unit for computing minimum,</a:t>
            </a:r>
          </a:p>
          <a:p>
            <a:r>
              <a:rPr lang="en-US" sz="1400"/>
              <a:t>maximum and absolute value</a:t>
            </a:r>
          </a:p>
        </p:txBody>
      </p:sp>
      <p:sp>
        <p:nvSpPr>
          <p:cNvPr id="6" name="Rectangle 5"/>
          <p:cNvSpPr/>
          <p:nvPr/>
        </p:nvSpPr>
        <p:spPr>
          <a:xfrm>
            <a:off x="4419600" y="3327606"/>
            <a:ext cx="4572000" cy="523220"/>
          </a:xfrm>
          <a:prstGeom prst="rect">
            <a:avLst/>
          </a:prstGeom>
        </p:spPr>
        <p:txBody>
          <a:bodyPr>
            <a:spAutoFit/>
          </a:bodyPr>
          <a:lstStyle/>
          <a:p>
            <a:pPr algn="ctr"/>
            <a:r>
              <a:rPr lang="en-US" sz="1400"/>
              <a:t>Unit for computing addition,</a:t>
            </a:r>
          </a:p>
          <a:p>
            <a:pPr algn="ctr"/>
            <a:r>
              <a:rPr lang="en-US" sz="1400"/>
              <a:t>subtraction, minimum and maximum</a:t>
            </a:r>
          </a:p>
        </p:txBody>
      </p:sp>
      <p:sp>
        <p:nvSpPr>
          <p:cNvPr id="7" name="Rectangle 6"/>
          <p:cNvSpPr/>
          <p:nvPr/>
        </p:nvSpPr>
        <p:spPr>
          <a:xfrm>
            <a:off x="-457200" y="6410980"/>
            <a:ext cx="4572000" cy="523220"/>
          </a:xfrm>
          <a:prstGeom prst="rect">
            <a:avLst/>
          </a:prstGeom>
        </p:spPr>
        <p:txBody>
          <a:bodyPr>
            <a:spAutoFit/>
          </a:bodyPr>
          <a:lstStyle/>
          <a:p>
            <a:pPr algn="ctr"/>
            <a:r>
              <a:rPr lang="en-US" sz="1400"/>
              <a:t>Unit for computing addition,</a:t>
            </a:r>
          </a:p>
          <a:p>
            <a:pPr algn="ctr"/>
            <a:r>
              <a:rPr lang="en-US" sz="1400"/>
              <a:t>subtraction, and absolute value</a:t>
            </a:r>
          </a:p>
        </p:txBody>
      </p:sp>
      <p:sp>
        <p:nvSpPr>
          <p:cNvPr id="8" name="Rectangle 7"/>
          <p:cNvSpPr/>
          <p:nvPr/>
        </p:nvSpPr>
        <p:spPr>
          <a:xfrm>
            <a:off x="4419600" y="6410980"/>
            <a:ext cx="4572000" cy="523220"/>
          </a:xfrm>
          <a:prstGeom prst="rect">
            <a:avLst/>
          </a:prstGeom>
        </p:spPr>
        <p:txBody>
          <a:bodyPr>
            <a:spAutoFit/>
          </a:bodyPr>
          <a:lstStyle/>
          <a:p>
            <a:pPr algn="ctr"/>
            <a:r>
              <a:rPr lang="en-US" sz="1400"/>
              <a:t>Unit for computing addition, subtraction,</a:t>
            </a:r>
          </a:p>
          <a:p>
            <a:pPr algn="ctr"/>
            <a:r>
              <a:rPr lang="en-US" sz="1400"/>
              <a:t>minimum, maximum and absolute value</a:t>
            </a:r>
          </a:p>
        </p:txBody>
      </p:sp>
      <mc:AlternateContent xmlns:mc="http://schemas.openxmlformats.org/markup-compatibility/2006" xmlns:p14="http://schemas.microsoft.com/office/powerpoint/2010/main">
        <mc:Choice Requires="p14">
          <p:contentPart p14:bwMode="auto" r:id="rId11">
            <p14:nvContentPartPr>
              <p14:cNvPr id="3" name="Ink 2">
                <a:extLst>
                  <a:ext uri="{FF2B5EF4-FFF2-40B4-BE49-F238E27FC236}">
                    <a16:creationId xmlns:a16="http://schemas.microsoft.com/office/drawing/2014/main" id="{ED79A993-1368-466B-AA38-7117B84F751E}"/>
                  </a:ext>
                </a:extLst>
              </p14:cNvPr>
              <p14:cNvContentPartPr/>
              <p14:nvPr/>
            </p14:nvContentPartPr>
            <p14:xfrm>
              <a:off x="3974775" y="5503611"/>
              <a:ext cx="2396160" cy="955440"/>
            </p14:xfrm>
          </p:contentPart>
        </mc:Choice>
        <mc:Fallback xmlns="">
          <p:pic>
            <p:nvPicPr>
              <p:cNvPr id="3" name="Ink 2">
                <a:extLst>
                  <a:ext uri="{FF2B5EF4-FFF2-40B4-BE49-F238E27FC236}">
                    <a16:creationId xmlns:a16="http://schemas.microsoft.com/office/drawing/2014/main" id="{ED79A993-1368-466B-AA38-7117B84F751E}"/>
                  </a:ext>
                </a:extLst>
              </p:cNvPr>
              <p:cNvPicPr/>
              <p:nvPr/>
            </p:nvPicPr>
            <p:blipFill>
              <a:blip r:embed="rId12"/>
              <a:stretch>
                <a:fillRect/>
              </a:stretch>
            </p:blipFill>
            <p:spPr>
              <a:xfrm>
                <a:off x="3965775" y="5494971"/>
                <a:ext cx="2413800" cy="973080"/>
              </a:xfrm>
              <a:prstGeom prst="rect">
                <a:avLst/>
              </a:prstGeom>
            </p:spPr>
          </p:pic>
        </mc:Fallback>
      </mc:AlternateContent>
      <p:grpSp>
        <p:nvGrpSpPr>
          <p:cNvPr id="12" name="Group 11">
            <a:extLst>
              <a:ext uri="{FF2B5EF4-FFF2-40B4-BE49-F238E27FC236}">
                <a16:creationId xmlns:a16="http://schemas.microsoft.com/office/drawing/2014/main" id="{76EAECA0-FB87-476B-BCF2-97118E3BBE92}"/>
              </a:ext>
            </a:extLst>
          </p:cNvPr>
          <p:cNvGrpSpPr/>
          <p:nvPr/>
        </p:nvGrpSpPr>
        <p:grpSpPr>
          <a:xfrm>
            <a:off x="4315335" y="4834371"/>
            <a:ext cx="732240" cy="405720"/>
            <a:chOff x="4315335" y="4834371"/>
            <a:chExt cx="732240" cy="405720"/>
          </a:xfrm>
        </p:grpSpPr>
        <mc:AlternateContent xmlns:mc="http://schemas.openxmlformats.org/markup-compatibility/2006" xmlns:p14="http://schemas.microsoft.com/office/powerpoint/2010/main">
          <mc:Choice Requires="p14">
            <p:contentPart p14:bwMode="auto" r:id="rId13">
              <p14:nvContentPartPr>
                <p14:cNvPr id="9" name="Ink 8">
                  <a:extLst>
                    <a:ext uri="{FF2B5EF4-FFF2-40B4-BE49-F238E27FC236}">
                      <a16:creationId xmlns:a16="http://schemas.microsoft.com/office/drawing/2014/main" id="{F845801A-A309-489B-A73C-F8CAC97C0393}"/>
                    </a:ext>
                  </a:extLst>
                </p14:cNvPr>
                <p14:cNvContentPartPr/>
                <p14:nvPr/>
              </p14:nvContentPartPr>
              <p14:xfrm>
                <a:off x="4315335" y="4931211"/>
                <a:ext cx="150120" cy="308880"/>
              </p14:xfrm>
            </p:contentPart>
          </mc:Choice>
          <mc:Fallback xmlns="">
            <p:pic>
              <p:nvPicPr>
                <p:cNvPr id="9" name="Ink 8">
                  <a:extLst>
                    <a:ext uri="{FF2B5EF4-FFF2-40B4-BE49-F238E27FC236}">
                      <a16:creationId xmlns:a16="http://schemas.microsoft.com/office/drawing/2014/main" id="{F845801A-A309-489B-A73C-F8CAC97C0393}"/>
                    </a:ext>
                  </a:extLst>
                </p:cNvPr>
                <p:cNvPicPr/>
                <p:nvPr/>
              </p:nvPicPr>
              <p:blipFill>
                <a:blip r:embed="rId14"/>
                <a:stretch>
                  <a:fillRect/>
                </a:stretch>
              </p:blipFill>
              <p:spPr>
                <a:xfrm>
                  <a:off x="4306335" y="4922571"/>
                  <a:ext cx="167760" cy="3265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0" name="Ink 9">
                  <a:extLst>
                    <a:ext uri="{FF2B5EF4-FFF2-40B4-BE49-F238E27FC236}">
                      <a16:creationId xmlns:a16="http://schemas.microsoft.com/office/drawing/2014/main" id="{D521F476-C8F9-4BBA-8B79-D61B12B0E9D8}"/>
                    </a:ext>
                  </a:extLst>
                </p14:cNvPr>
                <p14:cNvContentPartPr/>
                <p14:nvPr/>
              </p14:nvContentPartPr>
              <p14:xfrm>
                <a:off x="4667055" y="5024811"/>
                <a:ext cx="380520" cy="181080"/>
              </p14:xfrm>
            </p:contentPart>
          </mc:Choice>
          <mc:Fallback xmlns="">
            <p:pic>
              <p:nvPicPr>
                <p:cNvPr id="10" name="Ink 9">
                  <a:extLst>
                    <a:ext uri="{FF2B5EF4-FFF2-40B4-BE49-F238E27FC236}">
                      <a16:creationId xmlns:a16="http://schemas.microsoft.com/office/drawing/2014/main" id="{D521F476-C8F9-4BBA-8B79-D61B12B0E9D8}"/>
                    </a:ext>
                  </a:extLst>
                </p:cNvPr>
                <p:cNvPicPr/>
                <p:nvPr/>
              </p:nvPicPr>
              <p:blipFill>
                <a:blip r:embed="rId16"/>
                <a:stretch>
                  <a:fillRect/>
                </a:stretch>
              </p:blipFill>
              <p:spPr>
                <a:xfrm>
                  <a:off x="4658055" y="5015811"/>
                  <a:ext cx="398160" cy="1987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1" name="Ink 10">
                  <a:extLst>
                    <a:ext uri="{FF2B5EF4-FFF2-40B4-BE49-F238E27FC236}">
                      <a16:creationId xmlns:a16="http://schemas.microsoft.com/office/drawing/2014/main" id="{B0FDB889-235B-4281-B67C-66A2A14ECCBA}"/>
                    </a:ext>
                  </a:extLst>
                </p14:cNvPr>
                <p14:cNvContentPartPr/>
                <p14:nvPr/>
              </p14:nvContentPartPr>
              <p14:xfrm>
                <a:off x="4931295" y="4834371"/>
                <a:ext cx="63720" cy="34920"/>
              </p14:xfrm>
            </p:contentPart>
          </mc:Choice>
          <mc:Fallback xmlns="">
            <p:pic>
              <p:nvPicPr>
                <p:cNvPr id="11" name="Ink 10">
                  <a:extLst>
                    <a:ext uri="{FF2B5EF4-FFF2-40B4-BE49-F238E27FC236}">
                      <a16:creationId xmlns:a16="http://schemas.microsoft.com/office/drawing/2014/main" id="{B0FDB889-235B-4281-B67C-66A2A14ECCBA}"/>
                    </a:ext>
                  </a:extLst>
                </p:cNvPr>
                <p:cNvPicPr/>
                <p:nvPr/>
              </p:nvPicPr>
              <p:blipFill>
                <a:blip r:embed="rId18"/>
                <a:stretch>
                  <a:fillRect/>
                </a:stretch>
              </p:blipFill>
              <p:spPr>
                <a:xfrm>
                  <a:off x="4922655" y="4825731"/>
                  <a:ext cx="81360" cy="52560"/>
                </a:xfrm>
                <a:prstGeom prst="rect">
                  <a:avLst/>
                </a:prstGeom>
              </p:spPr>
            </p:pic>
          </mc:Fallback>
        </mc:AlternateContent>
      </p:grpSp>
    </p:spTree>
    <p:extLst>
      <p:ext uri="{BB962C8B-B14F-4D97-AF65-F5344CB8AC3E}">
        <p14:creationId xmlns:p14="http://schemas.microsoft.com/office/powerpoint/2010/main" val="1195485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a:t>Outline</a:t>
            </a:r>
            <a:endParaRPr lang="en-US"/>
          </a:p>
        </p:txBody>
      </p:sp>
      <p:sp>
        <p:nvSpPr>
          <p:cNvPr id="3" name="Content Placeholder 2"/>
          <p:cNvSpPr>
            <a:spLocks noGrp="1"/>
          </p:cNvSpPr>
          <p:nvPr>
            <p:ph idx="1"/>
          </p:nvPr>
        </p:nvSpPr>
        <p:spPr/>
        <p:txBody>
          <a:bodyPr>
            <a:normAutofit fontScale="92500" lnSpcReduction="10000"/>
          </a:bodyPr>
          <a:lstStyle/>
          <a:p>
            <a:r>
              <a:rPr lang="en-US" b="1"/>
              <a:t> </a:t>
            </a:r>
            <a:r>
              <a:rPr lang="en-US" b="1">
                <a:solidFill>
                  <a:schemeClr val="bg1">
                    <a:lumMod val="50000"/>
                  </a:schemeClr>
                </a:solidFill>
              </a:rPr>
              <a:t>Register Transfer (RT) design:</a:t>
            </a:r>
          </a:p>
          <a:p>
            <a:pPr lvl="1"/>
            <a:r>
              <a:rPr lang="en-US" b="1">
                <a:solidFill>
                  <a:schemeClr val="bg1">
                    <a:lumMod val="50000"/>
                  </a:schemeClr>
                </a:solidFill>
              </a:rPr>
              <a:t>FSMD model</a:t>
            </a:r>
          </a:p>
          <a:p>
            <a:pPr lvl="1"/>
            <a:r>
              <a:rPr lang="en-US" b="1">
                <a:solidFill>
                  <a:schemeClr val="bg1">
                    <a:lumMod val="50000"/>
                  </a:schemeClr>
                </a:solidFill>
              </a:rPr>
              <a:t>RT specification with</a:t>
            </a:r>
          </a:p>
          <a:p>
            <a:pPr lvl="2"/>
            <a:r>
              <a:rPr lang="en-US" b="1">
                <a:solidFill>
                  <a:schemeClr val="bg1">
                    <a:lumMod val="50000"/>
                  </a:schemeClr>
                </a:solidFill>
              </a:rPr>
              <a:t>Static-action tables</a:t>
            </a:r>
          </a:p>
          <a:p>
            <a:pPr lvl="2"/>
            <a:r>
              <a:rPr lang="en-US" b="1">
                <a:solidFill>
                  <a:schemeClr val="bg1">
                    <a:lumMod val="50000"/>
                  </a:schemeClr>
                </a:solidFill>
              </a:rPr>
              <a:t>ASM charts</a:t>
            </a:r>
          </a:p>
          <a:p>
            <a:r>
              <a:rPr lang="en-US" b="1">
                <a:solidFill>
                  <a:schemeClr val="bg1">
                    <a:lumMod val="50000"/>
                  </a:schemeClr>
                </a:solidFill>
              </a:rPr>
              <a:t> </a:t>
            </a:r>
            <a:r>
              <a:rPr lang="en-US" b="1"/>
              <a:t>Procedure for synthesis from RT specification</a:t>
            </a:r>
          </a:p>
          <a:p>
            <a:r>
              <a:rPr lang="en-US" b="1"/>
              <a:t> Design Optimization through</a:t>
            </a:r>
          </a:p>
          <a:p>
            <a:pPr lvl="1"/>
            <a:r>
              <a:rPr lang="en-US" b="1"/>
              <a:t>Register sharing</a:t>
            </a:r>
          </a:p>
          <a:p>
            <a:pPr lvl="1"/>
            <a:r>
              <a:rPr lang="en-US" b="1"/>
              <a:t>Functional unit sharing</a:t>
            </a:r>
          </a:p>
          <a:p>
            <a:pPr lvl="1"/>
            <a:r>
              <a:rPr lang="en-US" b="1"/>
              <a:t>Bus sharing</a:t>
            </a:r>
          </a:p>
          <a:p>
            <a:pPr lvl="1"/>
            <a:r>
              <a:rPr lang="en-US" b="1">
                <a:solidFill>
                  <a:schemeClr val="bg1">
                    <a:lumMod val="50000"/>
                  </a:schemeClr>
                </a:solidFill>
              </a:rPr>
              <a:t>Unit chaining and </a:t>
            </a:r>
            <a:r>
              <a:rPr lang="en-US" b="1" err="1">
                <a:solidFill>
                  <a:schemeClr val="bg1">
                    <a:lumMod val="50000"/>
                  </a:schemeClr>
                </a:solidFill>
              </a:rPr>
              <a:t>Multiclocking</a:t>
            </a:r>
            <a:endParaRPr lang="en-US" b="1"/>
          </a:p>
          <a:p>
            <a:r>
              <a:rPr lang="en-US" b="1">
                <a:solidFill>
                  <a:schemeClr val="bg1">
                    <a:lumMod val="50000"/>
                  </a:schemeClr>
                </a:solidFill>
              </a:rPr>
              <a:t> Design Pipelining</a:t>
            </a:r>
          </a:p>
          <a:p>
            <a:pPr lvl="1"/>
            <a:r>
              <a:rPr lang="en-US" b="1">
                <a:solidFill>
                  <a:schemeClr val="bg1">
                    <a:lumMod val="50000"/>
                  </a:schemeClr>
                </a:solidFill>
              </a:rPr>
              <a:t>Unit pipelining</a:t>
            </a:r>
          </a:p>
          <a:p>
            <a:pPr lvl="1"/>
            <a:r>
              <a:rPr lang="en-US" b="1">
                <a:solidFill>
                  <a:schemeClr val="bg1">
                    <a:lumMod val="50000"/>
                  </a:schemeClr>
                </a:solidFill>
              </a:rPr>
              <a:t>Control pipelining</a:t>
            </a:r>
          </a:p>
          <a:p>
            <a:pPr lvl="1"/>
            <a:r>
              <a:rPr lang="en-US" b="1" err="1">
                <a:solidFill>
                  <a:schemeClr val="bg1">
                    <a:lumMod val="50000"/>
                  </a:schemeClr>
                </a:solidFill>
              </a:rPr>
              <a:t>Datapath</a:t>
            </a:r>
            <a:r>
              <a:rPr lang="en-US" b="1">
                <a:solidFill>
                  <a:schemeClr val="bg1">
                    <a:lumMod val="50000"/>
                  </a:schemeClr>
                </a:solidFill>
              </a:rPr>
              <a:t> pipelining</a:t>
            </a:r>
          </a:p>
          <a:p>
            <a:r>
              <a:rPr lang="en-US" b="1">
                <a:solidFill>
                  <a:schemeClr val="bg1">
                    <a:lumMod val="50000"/>
                  </a:schemeClr>
                </a:solidFill>
              </a:rPr>
              <a:t> Scheduling of flowcharts</a:t>
            </a:r>
            <a:endParaRPr lang="en-US">
              <a:solidFill>
                <a:schemeClr val="bg1">
                  <a:lumMod val="50000"/>
                </a:scheme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24943809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a:t>Operator merging for SRA implementation</a:t>
            </a:r>
            <a:endParaRPr lang="en-US" sz="3200"/>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066800"/>
            <a:ext cx="2057400" cy="439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990600"/>
            <a:ext cx="1885950" cy="131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3200" y="2743200"/>
            <a:ext cx="2238375" cy="156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5"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9400" y="4800600"/>
            <a:ext cx="2171700" cy="164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6"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000" y="937212"/>
            <a:ext cx="2998977" cy="1653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498862" y="5516046"/>
            <a:ext cx="1364476" cy="369332"/>
          </a:xfrm>
          <a:prstGeom prst="rect">
            <a:avLst/>
          </a:prstGeom>
        </p:spPr>
        <p:txBody>
          <a:bodyPr wrap="none">
            <a:spAutoFit/>
          </a:bodyPr>
          <a:lstStyle/>
          <a:p>
            <a:r>
              <a:rPr lang="en-US" b="1"/>
              <a:t>ASM Chart</a:t>
            </a:r>
            <a:endParaRPr lang="en-US"/>
          </a:p>
        </p:txBody>
      </p:sp>
      <p:sp>
        <p:nvSpPr>
          <p:cNvPr id="6" name="Rectangle 5"/>
          <p:cNvSpPr/>
          <p:nvPr/>
        </p:nvSpPr>
        <p:spPr>
          <a:xfrm>
            <a:off x="2778266" y="2286000"/>
            <a:ext cx="1957587" cy="461665"/>
          </a:xfrm>
          <a:prstGeom prst="rect">
            <a:avLst/>
          </a:prstGeom>
        </p:spPr>
        <p:txBody>
          <a:bodyPr wrap="none">
            <a:spAutoFit/>
          </a:bodyPr>
          <a:lstStyle/>
          <a:p>
            <a:pPr marL="228600" indent="-228600">
              <a:buAutoNum type="alphaLcParenBoth"/>
            </a:pPr>
            <a:r>
              <a:rPr lang="en-US" sz="1200" b="1"/>
              <a:t>Compatibiltity graph </a:t>
            </a:r>
          </a:p>
          <a:p>
            <a:r>
              <a:rPr lang="en-US" sz="1200"/>
              <a:t>    (single function unit)</a:t>
            </a:r>
          </a:p>
        </p:txBody>
      </p:sp>
      <p:sp>
        <p:nvSpPr>
          <p:cNvPr id="7" name="Rectangle 6"/>
          <p:cNvSpPr/>
          <p:nvPr/>
        </p:nvSpPr>
        <p:spPr>
          <a:xfrm>
            <a:off x="2810326" y="4267200"/>
            <a:ext cx="2069797" cy="461665"/>
          </a:xfrm>
          <a:prstGeom prst="rect">
            <a:avLst/>
          </a:prstGeom>
        </p:spPr>
        <p:txBody>
          <a:bodyPr wrap="none">
            <a:spAutoFit/>
          </a:bodyPr>
          <a:lstStyle/>
          <a:p>
            <a:r>
              <a:rPr lang="en-US" sz="1200" b="1"/>
              <a:t>(c) Merging altermative</a:t>
            </a:r>
          </a:p>
          <a:p>
            <a:r>
              <a:rPr lang="en-US" sz="1200" b="1"/>
              <a:t>  </a:t>
            </a:r>
            <a:r>
              <a:rPr lang="en-US" sz="1200"/>
              <a:t>(simple merging operator)</a:t>
            </a:r>
          </a:p>
        </p:txBody>
      </p:sp>
      <p:sp>
        <p:nvSpPr>
          <p:cNvPr id="8" name="Rectangle 7"/>
          <p:cNvSpPr/>
          <p:nvPr/>
        </p:nvSpPr>
        <p:spPr>
          <a:xfrm>
            <a:off x="2834138" y="6400800"/>
            <a:ext cx="2026517" cy="461665"/>
          </a:xfrm>
          <a:prstGeom prst="rect">
            <a:avLst/>
          </a:prstGeom>
        </p:spPr>
        <p:txBody>
          <a:bodyPr wrap="none">
            <a:spAutoFit/>
          </a:bodyPr>
          <a:lstStyle/>
          <a:p>
            <a:r>
              <a:rPr lang="en-US" sz="1200" b="1"/>
              <a:t>(e) Merging altermative</a:t>
            </a:r>
          </a:p>
          <a:p>
            <a:r>
              <a:rPr lang="en-US" sz="1200" b="1"/>
              <a:t> </a:t>
            </a:r>
            <a:r>
              <a:rPr lang="en-US" sz="1200"/>
              <a:t>(simple merging operator)</a:t>
            </a:r>
          </a:p>
        </p:txBody>
      </p:sp>
      <p:sp>
        <p:nvSpPr>
          <p:cNvPr id="9" name="Rectangle 8"/>
          <p:cNvSpPr/>
          <p:nvPr/>
        </p:nvSpPr>
        <p:spPr>
          <a:xfrm>
            <a:off x="5898776" y="2587823"/>
            <a:ext cx="2140330" cy="307777"/>
          </a:xfrm>
          <a:prstGeom prst="rect">
            <a:avLst/>
          </a:prstGeom>
        </p:spPr>
        <p:txBody>
          <a:bodyPr wrap="none">
            <a:spAutoFit/>
          </a:bodyPr>
          <a:lstStyle/>
          <a:p>
            <a:r>
              <a:rPr lang="en-US" sz="1400" b="1"/>
              <a:t>(b) Cost table graph (a)</a:t>
            </a:r>
            <a:endParaRPr lang="en-US" sz="1400"/>
          </a:p>
        </p:txBody>
      </p:sp>
      <p:sp>
        <p:nvSpPr>
          <p:cNvPr id="10" name="Rectangle 9"/>
          <p:cNvSpPr/>
          <p:nvPr/>
        </p:nvSpPr>
        <p:spPr>
          <a:xfrm>
            <a:off x="5811645" y="4190255"/>
            <a:ext cx="2140330" cy="307777"/>
          </a:xfrm>
          <a:prstGeom prst="rect">
            <a:avLst/>
          </a:prstGeom>
        </p:spPr>
        <p:txBody>
          <a:bodyPr wrap="none">
            <a:spAutoFit/>
          </a:bodyPr>
          <a:lstStyle/>
          <a:p>
            <a:r>
              <a:rPr lang="en-US" sz="1400" b="1"/>
              <a:t>(d) Cost table graph (c)</a:t>
            </a:r>
            <a:endParaRPr lang="en-US" sz="1400"/>
          </a:p>
        </p:txBody>
      </p:sp>
      <p:sp>
        <p:nvSpPr>
          <p:cNvPr id="11" name="Rectangle 10"/>
          <p:cNvSpPr/>
          <p:nvPr/>
        </p:nvSpPr>
        <p:spPr>
          <a:xfrm>
            <a:off x="5961916" y="6166246"/>
            <a:ext cx="2090637" cy="307777"/>
          </a:xfrm>
          <a:prstGeom prst="rect">
            <a:avLst/>
          </a:prstGeom>
        </p:spPr>
        <p:txBody>
          <a:bodyPr wrap="none">
            <a:spAutoFit/>
          </a:bodyPr>
          <a:lstStyle/>
          <a:p>
            <a:r>
              <a:rPr lang="en-US" sz="1400" b="1"/>
              <a:t>(f) Cost table graph (e)</a:t>
            </a:r>
            <a:endParaRPr lang="en-US" sz="1400"/>
          </a:p>
        </p:txBody>
      </p:sp>
      <p:pic>
        <p:nvPicPr>
          <p:cNvPr id="102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62573" y="2924175"/>
            <a:ext cx="3038475"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89752" y="5105400"/>
            <a:ext cx="3095625" cy="105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5860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err="1"/>
              <a:t>Datapath</a:t>
            </a:r>
            <a:r>
              <a:rPr lang="en-US" b="1"/>
              <a:t> connectivity</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066800"/>
            <a:ext cx="2286000" cy="5038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765562" y="6216134"/>
            <a:ext cx="1364476" cy="369332"/>
          </a:xfrm>
          <a:prstGeom prst="rect">
            <a:avLst/>
          </a:prstGeom>
        </p:spPr>
        <p:txBody>
          <a:bodyPr wrap="none">
            <a:spAutoFit/>
          </a:bodyPr>
          <a:lstStyle/>
          <a:p>
            <a:r>
              <a:rPr lang="en-US"/>
              <a:t>ASM Chart</a:t>
            </a:r>
          </a:p>
        </p:txBody>
      </p:sp>
      <p:sp>
        <p:nvSpPr>
          <p:cNvPr id="6" name="Rectangle 5"/>
          <p:cNvSpPr/>
          <p:nvPr/>
        </p:nvSpPr>
        <p:spPr>
          <a:xfrm>
            <a:off x="4800599" y="6412468"/>
            <a:ext cx="6477001" cy="369332"/>
          </a:xfrm>
          <a:prstGeom prst="rect">
            <a:avLst/>
          </a:prstGeom>
        </p:spPr>
        <p:txBody>
          <a:bodyPr wrap="square">
            <a:spAutoFit/>
          </a:bodyPr>
          <a:lstStyle/>
          <a:p>
            <a:r>
              <a:rPr lang="en-US"/>
              <a:t> </a:t>
            </a:r>
            <a:r>
              <a:rPr lang="en-US" err="1"/>
              <a:t>Datapath</a:t>
            </a:r>
            <a:r>
              <a:rPr lang="en-US"/>
              <a:t> schematic</a:t>
            </a:r>
          </a:p>
        </p:txBody>
      </p:sp>
      <p:pic>
        <p:nvPicPr>
          <p:cNvPr id="1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1219200"/>
            <a:ext cx="2238375" cy="156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96829" y="3420835"/>
            <a:ext cx="5566171" cy="3056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6400800" y="1777921"/>
            <a:ext cx="2743200" cy="923330"/>
          </a:xfrm>
          <a:prstGeom prst="rect">
            <a:avLst/>
          </a:prstGeom>
          <a:noFill/>
        </p:spPr>
        <p:txBody>
          <a:bodyPr wrap="square" rtlCol="0">
            <a:spAutoFit/>
          </a:bodyPr>
          <a:lstStyle/>
          <a:p>
            <a:r>
              <a:rPr lang="en-US">
                <a:solidFill>
                  <a:srgbClr val="0000CC"/>
                </a:solidFill>
              </a:rPr>
              <a:t>Compare </a:t>
            </a:r>
            <a:r>
              <a:rPr lang="en-US" i="1">
                <a:solidFill>
                  <a:srgbClr val="0000CC"/>
                </a:solidFill>
              </a:rPr>
              <a:t>selector input numbers</a:t>
            </a:r>
            <a:r>
              <a:rPr lang="en-US">
                <a:solidFill>
                  <a:srgbClr val="0000CC"/>
                </a:solidFill>
              </a:rPr>
              <a:t> with </a:t>
            </a:r>
            <a:r>
              <a:rPr lang="en-US" err="1">
                <a:solidFill>
                  <a:srgbClr val="0000CC"/>
                </a:solidFill>
              </a:rPr>
              <a:t>Datapath</a:t>
            </a:r>
            <a:r>
              <a:rPr lang="en-US">
                <a:solidFill>
                  <a:srgbClr val="0000CC"/>
                </a:solidFill>
              </a:rPr>
              <a:t> in slide 17???</a:t>
            </a:r>
          </a:p>
        </p:txBody>
      </p:sp>
      <p:sp>
        <p:nvSpPr>
          <p:cNvPr id="11" name="Rectangle 10"/>
          <p:cNvSpPr/>
          <p:nvPr/>
        </p:nvSpPr>
        <p:spPr>
          <a:xfrm>
            <a:off x="3665688" y="2814935"/>
            <a:ext cx="2069797" cy="461665"/>
          </a:xfrm>
          <a:prstGeom prst="rect">
            <a:avLst/>
          </a:prstGeom>
        </p:spPr>
        <p:txBody>
          <a:bodyPr wrap="none">
            <a:spAutoFit/>
          </a:bodyPr>
          <a:lstStyle/>
          <a:p>
            <a:r>
              <a:rPr lang="en-US" sz="1200" b="1"/>
              <a:t>(c) Merging altermative</a:t>
            </a:r>
          </a:p>
          <a:p>
            <a:r>
              <a:rPr lang="en-US" sz="1200" b="1"/>
              <a:t>  </a:t>
            </a:r>
            <a:r>
              <a:rPr lang="en-US" sz="1200"/>
              <a:t>(simple merging operator)</a:t>
            </a:r>
          </a:p>
        </p:txBody>
      </p:sp>
      <p:sp>
        <p:nvSpPr>
          <p:cNvPr id="12" name="Rectangle 11">
            <a:extLst>
              <a:ext uri="{FF2B5EF4-FFF2-40B4-BE49-F238E27FC236}">
                <a16:creationId xmlns:a16="http://schemas.microsoft.com/office/drawing/2014/main" id="{2EDA1966-B42E-42BF-B719-CAB70C8DB989}"/>
              </a:ext>
            </a:extLst>
          </p:cNvPr>
          <p:cNvSpPr/>
          <p:nvPr/>
        </p:nvSpPr>
        <p:spPr>
          <a:xfrm>
            <a:off x="5654040" y="303052"/>
            <a:ext cx="3360420" cy="1015663"/>
          </a:xfrm>
          <a:prstGeom prst="rect">
            <a:avLst/>
          </a:prstGeom>
        </p:spPr>
        <p:txBody>
          <a:bodyPr wrap="square">
            <a:spAutoFit/>
          </a:bodyPr>
          <a:lstStyle/>
          <a:p>
            <a:r>
              <a:rPr lang="fr-FR" sz="2000" dirty="0"/>
              <a:t>R1 = [a , t1 , x , t7]</a:t>
            </a:r>
          </a:p>
          <a:p>
            <a:r>
              <a:rPr lang="fr-FR" sz="2000" dirty="0"/>
              <a:t>R2 = [b , t2 , y , t3 , t5 , t6]</a:t>
            </a:r>
          </a:p>
          <a:p>
            <a:r>
              <a:rPr lang="en-US" sz="2000" dirty="0"/>
              <a:t>R3 = [t4]</a:t>
            </a:r>
          </a:p>
        </p:txBody>
      </p:sp>
    </p:spTree>
    <p:extLst>
      <p:ext uri="{BB962C8B-B14F-4D97-AF65-F5344CB8AC3E}">
        <p14:creationId xmlns:p14="http://schemas.microsoft.com/office/powerpoint/2010/main" val="42670898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err="1"/>
              <a:t>Datapath</a:t>
            </a:r>
            <a:r>
              <a:rPr lang="en-US" b="1"/>
              <a:t> connectivity</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066800"/>
            <a:ext cx="2286000" cy="5038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765562" y="6216134"/>
            <a:ext cx="1364476" cy="369332"/>
          </a:xfrm>
          <a:prstGeom prst="rect">
            <a:avLst/>
          </a:prstGeom>
        </p:spPr>
        <p:txBody>
          <a:bodyPr wrap="none">
            <a:spAutoFit/>
          </a:bodyPr>
          <a:lstStyle/>
          <a:p>
            <a:r>
              <a:rPr lang="en-US"/>
              <a:t>ASM Chart</a:t>
            </a:r>
          </a:p>
        </p:txBody>
      </p:sp>
      <p:sp>
        <p:nvSpPr>
          <p:cNvPr id="7" name="Rectangle 6"/>
          <p:cNvSpPr/>
          <p:nvPr/>
        </p:nvSpPr>
        <p:spPr>
          <a:xfrm>
            <a:off x="4648200" y="6400800"/>
            <a:ext cx="6422572" cy="369332"/>
          </a:xfrm>
          <a:prstGeom prst="rect">
            <a:avLst/>
          </a:prstGeom>
        </p:spPr>
        <p:txBody>
          <a:bodyPr wrap="square">
            <a:spAutoFit/>
          </a:bodyPr>
          <a:lstStyle/>
          <a:p>
            <a:r>
              <a:rPr lang="en-US"/>
              <a:t>Datapath schematic</a:t>
            </a:r>
          </a:p>
        </p:txBody>
      </p:sp>
      <p:pic>
        <p:nvPicPr>
          <p:cNvPr id="1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05688" y="1023990"/>
            <a:ext cx="2171700" cy="164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0" y="3276600"/>
            <a:ext cx="5729283" cy="3156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6400800" y="1777921"/>
            <a:ext cx="2743200" cy="923330"/>
          </a:xfrm>
          <a:prstGeom prst="rect">
            <a:avLst/>
          </a:prstGeom>
          <a:noFill/>
        </p:spPr>
        <p:txBody>
          <a:bodyPr wrap="square" rtlCol="0">
            <a:spAutoFit/>
          </a:bodyPr>
          <a:lstStyle/>
          <a:p>
            <a:r>
              <a:rPr lang="en-US">
                <a:solidFill>
                  <a:srgbClr val="0000CC"/>
                </a:solidFill>
              </a:rPr>
              <a:t>Compare </a:t>
            </a:r>
            <a:r>
              <a:rPr lang="en-US" i="1">
                <a:solidFill>
                  <a:srgbClr val="0000CC"/>
                </a:solidFill>
              </a:rPr>
              <a:t>selector input numbers</a:t>
            </a:r>
            <a:r>
              <a:rPr lang="en-US">
                <a:solidFill>
                  <a:srgbClr val="0000CC"/>
                </a:solidFill>
              </a:rPr>
              <a:t> with </a:t>
            </a:r>
            <a:r>
              <a:rPr lang="en-US" err="1">
                <a:solidFill>
                  <a:srgbClr val="0000CC"/>
                </a:solidFill>
              </a:rPr>
              <a:t>Datapath</a:t>
            </a:r>
            <a:r>
              <a:rPr lang="en-US">
                <a:solidFill>
                  <a:srgbClr val="0000CC"/>
                </a:solidFill>
              </a:rPr>
              <a:t> in slide 17 ???</a:t>
            </a:r>
          </a:p>
        </p:txBody>
      </p:sp>
      <p:sp>
        <p:nvSpPr>
          <p:cNvPr id="13" name="Rectangle 12"/>
          <p:cNvSpPr/>
          <p:nvPr/>
        </p:nvSpPr>
        <p:spPr>
          <a:xfrm>
            <a:off x="3898196" y="2678681"/>
            <a:ext cx="2026517" cy="461665"/>
          </a:xfrm>
          <a:prstGeom prst="rect">
            <a:avLst/>
          </a:prstGeom>
        </p:spPr>
        <p:txBody>
          <a:bodyPr wrap="none">
            <a:spAutoFit/>
          </a:bodyPr>
          <a:lstStyle/>
          <a:p>
            <a:r>
              <a:rPr lang="en-US" sz="1200" b="1"/>
              <a:t>(e) Merging altermative</a:t>
            </a:r>
          </a:p>
          <a:p>
            <a:r>
              <a:rPr lang="en-US" sz="1200" b="1"/>
              <a:t> </a:t>
            </a:r>
            <a:r>
              <a:rPr lang="en-US" sz="1200"/>
              <a:t>(simple merging operator)</a:t>
            </a:r>
          </a:p>
        </p:txBody>
      </p:sp>
      <p:sp>
        <p:nvSpPr>
          <p:cNvPr id="11" name="Rectangle 10">
            <a:extLst>
              <a:ext uri="{FF2B5EF4-FFF2-40B4-BE49-F238E27FC236}">
                <a16:creationId xmlns:a16="http://schemas.microsoft.com/office/drawing/2014/main" id="{6321D9F3-7D30-4F61-BE51-A53EC497B7E2}"/>
              </a:ext>
            </a:extLst>
          </p:cNvPr>
          <p:cNvSpPr/>
          <p:nvPr/>
        </p:nvSpPr>
        <p:spPr>
          <a:xfrm>
            <a:off x="5654040" y="303052"/>
            <a:ext cx="3360420" cy="1015663"/>
          </a:xfrm>
          <a:prstGeom prst="rect">
            <a:avLst/>
          </a:prstGeom>
        </p:spPr>
        <p:txBody>
          <a:bodyPr wrap="square">
            <a:spAutoFit/>
          </a:bodyPr>
          <a:lstStyle/>
          <a:p>
            <a:r>
              <a:rPr lang="fr-FR" sz="2000" dirty="0"/>
              <a:t>R1 = [a , t1 , x , t7]</a:t>
            </a:r>
          </a:p>
          <a:p>
            <a:r>
              <a:rPr lang="fr-FR" sz="2000" dirty="0"/>
              <a:t>R2 = [b , t2 , y , t3 , t5 , t6]</a:t>
            </a:r>
          </a:p>
          <a:p>
            <a:r>
              <a:rPr lang="en-US" sz="2000" dirty="0"/>
              <a:t>R3 = [t4]</a:t>
            </a:r>
          </a:p>
        </p:txBody>
      </p:sp>
    </p:spTree>
    <p:extLst>
      <p:ext uri="{BB962C8B-B14F-4D97-AF65-F5344CB8AC3E}">
        <p14:creationId xmlns:p14="http://schemas.microsoft.com/office/powerpoint/2010/main" val="18040665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685800"/>
            <a:ext cx="8229600" cy="609600"/>
          </a:xfrm>
        </p:spPr>
        <p:txBody>
          <a:bodyPr>
            <a:normAutofit fontScale="90000"/>
          </a:bodyPr>
          <a:lstStyle/>
          <a:p>
            <a:r>
              <a:rPr lang="en-US" b="1"/>
              <a:t>Priorities in unit merging</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838324"/>
            <a:ext cx="1752600" cy="2360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1901365"/>
            <a:ext cx="3631295" cy="2670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0" y="1838325"/>
            <a:ext cx="2494070" cy="273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7275" y="4191000"/>
            <a:ext cx="1877181" cy="307777"/>
          </a:xfrm>
          <a:prstGeom prst="rect">
            <a:avLst/>
          </a:prstGeom>
        </p:spPr>
        <p:txBody>
          <a:bodyPr wrap="none">
            <a:spAutoFit/>
          </a:bodyPr>
          <a:lstStyle/>
          <a:p>
            <a:r>
              <a:rPr lang="en-US" sz="1400"/>
              <a:t>(a) Partial ASM Chart</a:t>
            </a:r>
          </a:p>
        </p:txBody>
      </p:sp>
      <p:sp>
        <p:nvSpPr>
          <p:cNvPr id="6" name="Rectangle 5"/>
          <p:cNvSpPr/>
          <p:nvPr/>
        </p:nvSpPr>
        <p:spPr>
          <a:xfrm>
            <a:off x="2927801" y="4648199"/>
            <a:ext cx="2710999" cy="307777"/>
          </a:xfrm>
          <a:prstGeom prst="rect">
            <a:avLst/>
          </a:prstGeom>
        </p:spPr>
        <p:txBody>
          <a:bodyPr wrap="none">
            <a:spAutoFit/>
          </a:bodyPr>
          <a:lstStyle/>
          <a:p>
            <a:r>
              <a:rPr lang="en-US" sz="1400"/>
              <a:t>(b) Design without merged units</a:t>
            </a:r>
          </a:p>
        </p:txBody>
      </p:sp>
      <p:sp>
        <p:nvSpPr>
          <p:cNvPr id="7" name="Rectangle 6"/>
          <p:cNvSpPr/>
          <p:nvPr/>
        </p:nvSpPr>
        <p:spPr>
          <a:xfrm>
            <a:off x="6462484" y="4648199"/>
            <a:ext cx="2452916" cy="307777"/>
          </a:xfrm>
          <a:prstGeom prst="rect">
            <a:avLst/>
          </a:prstGeom>
        </p:spPr>
        <p:txBody>
          <a:bodyPr wrap="none">
            <a:spAutoFit/>
          </a:bodyPr>
          <a:lstStyle/>
          <a:p>
            <a:r>
              <a:rPr lang="en-US" sz="1400"/>
              <a:t>(c) Design with merged units</a:t>
            </a:r>
          </a:p>
        </p:txBody>
      </p:sp>
    </p:spTree>
    <p:extLst>
      <p:ext uri="{BB962C8B-B14F-4D97-AF65-F5344CB8AC3E}">
        <p14:creationId xmlns:p14="http://schemas.microsoft.com/office/powerpoint/2010/main" val="42258282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5562600" cy="1066800"/>
          </a:xfrm>
        </p:spPr>
        <p:txBody>
          <a:bodyPr>
            <a:noAutofit/>
          </a:bodyPr>
          <a:lstStyle/>
          <a:p>
            <a:r>
              <a:rPr lang="en-US" sz="3200" b="1"/>
              <a:t>Compatibility graph for functional-unit sharing</a:t>
            </a:r>
            <a:endParaRPr lang="en-US" sz="3200"/>
          </a:p>
        </p:txBody>
      </p:sp>
      <p:sp>
        <p:nvSpPr>
          <p:cNvPr id="4" name="Slide Number Placeholder 3"/>
          <p:cNvSpPr>
            <a:spLocks noGrp="1"/>
          </p:cNvSpPr>
          <p:nvPr>
            <p:ph type="sldNum" sz="quarter" idx="12"/>
          </p:nvPr>
        </p:nvSpPr>
        <p:spPr>
          <a:xfrm>
            <a:off x="7924800" y="0"/>
            <a:ext cx="1066800" cy="329184"/>
          </a:xfrm>
        </p:spPr>
        <p:txBody>
          <a:bodyPr/>
          <a:lstStyle/>
          <a:p>
            <a:fld id="{B6F15528-21DE-4FAA-801E-634DDDAF4B2B}" type="slidenum">
              <a:rPr lang="en-US" smtClean="0"/>
              <a:pPr/>
              <a:t>24</a:t>
            </a:fld>
            <a:endParaRPr lang="en-US"/>
          </a:p>
        </p:txBody>
      </p:sp>
      <p:sp>
        <p:nvSpPr>
          <p:cNvPr id="5" name="Rectangle 4"/>
          <p:cNvSpPr/>
          <p:nvPr/>
        </p:nvSpPr>
        <p:spPr>
          <a:xfrm>
            <a:off x="6046333" y="2209800"/>
            <a:ext cx="2640467" cy="307777"/>
          </a:xfrm>
          <a:prstGeom prst="rect">
            <a:avLst/>
          </a:prstGeom>
        </p:spPr>
        <p:txBody>
          <a:bodyPr wrap="none">
            <a:spAutoFit/>
          </a:bodyPr>
          <a:lstStyle/>
          <a:p>
            <a:pPr algn="ctr"/>
            <a:r>
              <a:rPr lang="en-US" sz="1400"/>
              <a:t>(Operators) compatibility graph</a:t>
            </a:r>
          </a:p>
        </p:txBody>
      </p:sp>
      <p:sp>
        <p:nvSpPr>
          <p:cNvPr id="3" name="TextBox 2"/>
          <p:cNvSpPr txBox="1"/>
          <p:nvPr/>
        </p:nvSpPr>
        <p:spPr>
          <a:xfrm>
            <a:off x="0" y="1760071"/>
            <a:ext cx="8991600" cy="3954929"/>
          </a:xfrm>
          <a:prstGeom prst="rect">
            <a:avLst/>
          </a:prstGeom>
          <a:noFill/>
        </p:spPr>
        <p:txBody>
          <a:bodyPr wrap="square" rtlCol="0">
            <a:spAutoFit/>
          </a:bodyPr>
          <a:lstStyle/>
          <a:p>
            <a:pPr>
              <a:spcAft>
                <a:spcPts val="600"/>
              </a:spcAft>
            </a:pPr>
            <a:r>
              <a:rPr lang="en-US" b="1"/>
              <a:t>Compatibility graph</a:t>
            </a:r>
            <a:r>
              <a:rPr lang="en-US"/>
              <a:t>: nodes and edges </a:t>
            </a:r>
          </a:p>
          <a:p>
            <a:pPr>
              <a:spcAft>
                <a:spcPts val="600"/>
              </a:spcAft>
            </a:pPr>
            <a:r>
              <a:rPr lang="en-US" b="1"/>
              <a:t>  - Node</a:t>
            </a:r>
            <a:r>
              <a:rPr lang="en-US"/>
              <a:t> represents a operator</a:t>
            </a:r>
          </a:p>
          <a:p>
            <a:pPr>
              <a:spcAft>
                <a:spcPts val="600"/>
              </a:spcAft>
            </a:pPr>
            <a:r>
              <a:rPr lang="en-US" b="1"/>
              <a:t>  - Edge: </a:t>
            </a:r>
            <a:r>
              <a:rPr lang="en-US"/>
              <a:t>incompatibility edge and priority edge</a:t>
            </a:r>
          </a:p>
          <a:p>
            <a:pPr marL="571500" indent="-571500">
              <a:spcAft>
                <a:spcPts val="600"/>
              </a:spcAft>
            </a:pPr>
            <a:r>
              <a:rPr lang="en-US" b="1"/>
              <a:t>      + Incompatibility</a:t>
            </a:r>
            <a:r>
              <a:rPr lang="en-US"/>
              <a:t> </a:t>
            </a:r>
            <a:r>
              <a:rPr lang="en-US" b="1"/>
              <a:t>edge </a:t>
            </a:r>
            <a:r>
              <a:rPr lang="en-US"/>
              <a:t>(dashed line): connect 2 nodes indicates 2 operators that are occurred concerrently in the same state.</a:t>
            </a:r>
          </a:p>
          <a:p>
            <a:pPr marL="571500" indent="-571500">
              <a:spcAft>
                <a:spcPts val="600"/>
              </a:spcAft>
            </a:pPr>
            <a:r>
              <a:rPr lang="en-US" b="1"/>
              <a:t>      + Priority edge</a:t>
            </a:r>
            <a:r>
              <a:rPr lang="en-US"/>
              <a:t>: connect 2 nodes indicates 2 operators that have the </a:t>
            </a:r>
            <a:r>
              <a:rPr lang="en-US" i="1"/>
              <a:t>operator’s similarity in construction</a:t>
            </a:r>
            <a:r>
              <a:rPr lang="en-US"/>
              <a:t> (depend on component libraries) </a:t>
            </a:r>
            <a:r>
              <a:rPr lang="en-US" b="1"/>
              <a:t>or</a:t>
            </a:r>
            <a:r>
              <a:rPr lang="en-US"/>
              <a:t> </a:t>
            </a:r>
            <a:r>
              <a:rPr lang="en-US" i="1"/>
              <a:t>the substantially reduce the cost</a:t>
            </a:r>
            <a:r>
              <a:rPr lang="en-US"/>
              <a:t> (depend on priority weight) of the datapath’s connection.</a:t>
            </a:r>
          </a:p>
          <a:p>
            <a:pPr marL="1028700" indent="-171450">
              <a:spcAft>
                <a:spcPts val="600"/>
              </a:spcAft>
              <a:buFont typeface="Wingdings" pitchFamily="2" charset="2"/>
              <a:buChar char="§"/>
            </a:pPr>
            <a:r>
              <a:rPr lang="en-US" b="1"/>
              <a:t>Priority weight (s/d) </a:t>
            </a:r>
            <a:r>
              <a:rPr lang="en-US"/>
              <a:t>on</a:t>
            </a:r>
            <a:r>
              <a:rPr lang="en-US" b="1"/>
              <a:t> priority edge: </a:t>
            </a:r>
            <a:r>
              <a:rPr lang="en-US"/>
              <a:t>the number of connections can be saved</a:t>
            </a:r>
          </a:p>
          <a:p>
            <a:pPr marL="1314450" indent="-171450">
              <a:spcAft>
                <a:spcPts val="600"/>
              </a:spcAft>
              <a:buFont typeface="Arial" pitchFamily="34" charset="0"/>
              <a:buChar char="•"/>
            </a:pPr>
            <a:r>
              <a:rPr lang="en-US" b="1"/>
              <a:t>s </a:t>
            </a:r>
            <a:r>
              <a:rPr lang="en-US"/>
              <a:t>is equal to the number of </a:t>
            </a:r>
            <a:r>
              <a:rPr lang="en-US" i="1">
                <a:solidFill>
                  <a:srgbClr val="0000CC"/>
                </a:solidFill>
              </a:rPr>
              <a:t>common sources </a:t>
            </a:r>
            <a:r>
              <a:rPr lang="en-US"/>
              <a:t>between two operators</a:t>
            </a:r>
          </a:p>
          <a:p>
            <a:pPr marL="1314450" indent="-171450">
              <a:spcAft>
                <a:spcPts val="600"/>
              </a:spcAft>
              <a:buFont typeface="Arial" pitchFamily="34" charset="0"/>
              <a:buChar char="•"/>
            </a:pPr>
            <a:r>
              <a:rPr lang="en-US" b="1"/>
              <a:t>d </a:t>
            </a:r>
            <a:r>
              <a:rPr lang="en-US"/>
              <a:t>is equal to the number of </a:t>
            </a:r>
            <a:r>
              <a:rPr lang="en-US" i="1">
                <a:solidFill>
                  <a:srgbClr val="0000CC"/>
                </a:solidFill>
              </a:rPr>
              <a:t>common destinations</a:t>
            </a:r>
            <a:r>
              <a:rPr lang="en-US"/>
              <a:t> between two operators.</a:t>
            </a:r>
            <a:endParaRPr lang="en-US" b="1"/>
          </a:p>
        </p:txBody>
      </p:sp>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1250" y="457200"/>
            <a:ext cx="219075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14300" y="6248400"/>
            <a:ext cx="8763000" cy="523220"/>
          </a:xfrm>
          <a:prstGeom prst="rect">
            <a:avLst/>
          </a:prstGeom>
          <a:noFill/>
          <a:ln>
            <a:solidFill>
              <a:srgbClr val="0000CC"/>
            </a:solidFill>
          </a:ln>
        </p:spPr>
        <p:txBody>
          <a:bodyPr wrap="square" rtlCol="0">
            <a:spAutoFit/>
          </a:bodyPr>
          <a:lstStyle/>
          <a:p>
            <a:pPr marL="457200" indent="-457200" algn="just"/>
            <a:r>
              <a:rPr lang="en-US" sz="1400" b="1"/>
              <a:t>Note: </a:t>
            </a:r>
            <a:r>
              <a:rPr lang="en-US" sz="1400"/>
              <a:t>If the ASM chart has more than one operator (e.g </a:t>
            </a:r>
            <a:r>
              <a:rPr lang="en-US" sz="1400" b="1"/>
              <a:t>max</a:t>
            </a:r>
            <a:r>
              <a:rPr lang="en-US" sz="1400"/>
              <a:t>) in ASM chart, the </a:t>
            </a:r>
            <a:r>
              <a:rPr lang="en-US" sz="1400" i="1"/>
              <a:t>maximum value </a:t>
            </a:r>
            <a:r>
              <a:rPr lang="en-US" sz="1400"/>
              <a:t> of</a:t>
            </a:r>
            <a:r>
              <a:rPr lang="en-US" sz="1400" i="1"/>
              <a:t>  </a:t>
            </a:r>
            <a:r>
              <a:rPr lang="en-US" sz="1400" b="1" i="1"/>
              <a:t>s or d </a:t>
            </a:r>
            <a:r>
              <a:rPr lang="en-US" sz="1400"/>
              <a:t>from each one to other operator will be chosen.</a:t>
            </a:r>
          </a:p>
        </p:txBody>
      </p:sp>
    </p:spTree>
    <p:extLst>
      <p:ext uri="{BB962C8B-B14F-4D97-AF65-F5344CB8AC3E}">
        <p14:creationId xmlns:p14="http://schemas.microsoft.com/office/powerpoint/2010/main" val="30546542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304800"/>
            <a:ext cx="8229600" cy="609600"/>
          </a:xfrm>
        </p:spPr>
        <p:txBody>
          <a:bodyPr>
            <a:normAutofit fontScale="90000"/>
          </a:bodyPr>
          <a:lstStyle/>
          <a:p>
            <a:r>
              <a:rPr lang="en-US" b="1"/>
              <a:t>Unit merging for SRA </a:t>
            </a:r>
            <a:r>
              <a:rPr lang="en-US" b="1" err="1"/>
              <a:t>datapath</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00559"/>
            <a:ext cx="2438400" cy="5414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533400" y="6443246"/>
            <a:ext cx="1188146" cy="338554"/>
          </a:xfrm>
          <a:prstGeom prst="rect">
            <a:avLst/>
          </a:prstGeom>
        </p:spPr>
        <p:txBody>
          <a:bodyPr wrap="none">
            <a:spAutoFit/>
          </a:bodyPr>
          <a:lstStyle/>
          <a:p>
            <a:r>
              <a:rPr lang="en-US" sz="1600"/>
              <a:t>ASM Chart</a:t>
            </a: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3273068"/>
            <a:ext cx="4004916" cy="3203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4724400" y="6477000"/>
            <a:ext cx="3047629" cy="338554"/>
          </a:xfrm>
          <a:prstGeom prst="rect">
            <a:avLst/>
          </a:prstGeom>
        </p:spPr>
        <p:txBody>
          <a:bodyPr wrap="none">
            <a:spAutoFit/>
          </a:bodyPr>
          <a:lstStyle/>
          <a:p>
            <a:r>
              <a:rPr lang="en-US" sz="1600"/>
              <a:t>(Operators) Compatibility graph</a:t>
            </a:r>
          </a:p>
        </p:txBody>
      </p:sp>
      <p:sp>
        <p:nvSpPr>
          <p:cNvPr id="15" name="Rectangle 14"/>
          <p:cNvSpPr/>
          <p:nvPr/>
        </p:nvSpPr>
        <p:spPr>
          <a:xfrm>
            <a:off x="3886200" y="2514600"/>
            <a:ext cx="3945311" cy="584775"/>
          </a:xfrm>
          <a:prstGeom prst="rect">
            <a:avLst/>
          </a:prstGeom>
        </p:spPr>
        <p:txBody>
          <a:bodyPr wrap="none">
            <a:spAutoFit/>
          </a:bodyPr>
          <a:lstStyle/>
          <a:p>
            <a:r>
              <a:rPr lang="en-US" sz="1600"/>
              <a:t>Register assignment in register sharing </a:t>
            </a:r>
            <a:br>
              <a:rPr lang="en-US" sz="1600"/>
            </a:br>
            <a:r>
              <a:rPr lang="en-US" sz="1600"/>
              <a:t>with graph-partitioning algorithm (slide16)</a:t>
            </a:r>
          </a:p>
        </p:txBody>
      </p:sp>
      <p:sp>
        <p:nvSpPr>
          <p:cNvPr id="11" name="Rectangle 10"/>
          <p:cNvSpPr/>
          <p:nvPr/>
        </p:nvSpPr>
        <p:spPr>
          <a:xfrm>
            <a:off x="3505200" y="1066800"/>
            <a:ext cx="4572000" cy="1384995"/>
          </a:xfrm>
          <a:prstGeom prst="rect">
            <a:avLst/>
          </a:prstGeom>
          <a:ln>
            <a:solidFill>
              <a:srgbClr val="0000CC"/>
            </a:solidFill>
          </a:ln>
        </p:spPr>
        <p:txBody>
          <a:bodyPr>
            <a:spAutoFit/>
          </a:bodyPr>
          <a:lstStyle/>
          <a:p>
            <a:r>
              <a:rPr lang="fr-FR" sz="2800"/>
              <a:t>R1 = [a , t1 , x , t7]</a:t>
            </a:r>
          </a:p>
          <a:p>
            <a:r>
              <a:rPr lang="fr-FR" sz="2800"/>
              <a:t>R2 = [b , t2 , y , t3 , t5 , t6]</a:t>
            </a:r>
          </a:p>
          <a:p>
            <a:r>
              <a:rPr lang="en-US" sz="2800"/>
              <a:t>R3 = [t4]</a:t>
            </a:r>
          </a:p>
        </p:txBody>
      </p:sp>
    </p:spTree>
    <p:extLst>
      <p:ext uri="{BB962C8B-B14F-4D97-AF65-F5344CB8AC3E}">
        <p14:creationId xmlns:p14="http://schemas.microsoft.com/office/powerpoint/2010/main" val="35514561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609600"/>
          </a:xfrm>
        </p:spPr>
        <p:txBody>
          <a:bodyPr>
            <a:normAutofit fontScale="90000"/>
          </a:bodyPr>
          <a:lstStyle/>
          <a:p>
            <a:r>
              <a:rPr lang="en-US" b="1"/>
              <a:t>Unit merging for SRA </a:t>
            </a:r>
            <a:r>
              <a:rPr lang="en-US" b="1" err="1"/>
              <a:t>datapath</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3200" y="1066801"/>
            <a:ext cx="2438400" cy="5414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7396691" y="6473462"/>
            <a:ext cx="1061509" cy="307777"/>
          </a:xfrm>
          <a:prstGeom prst="rect">
            <a:avLst/>
          </a:prstGeom>
        </p:spPr>
        <p:txBody>
          <a:bodyPr wrap="none">
            <a:spAutoFit/>
          </a:bodyPr>
          <a:lstStyle/>
          <a:p>
            <a:r>
              <a:rPr lang="en-US" sz="1400"/>
              <a:t>ASM Chart</a:t>
            </a: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228281"/>
            <a:ext cx="2655649" cy="2124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 y="3962400"/>
            <a:ext cx="3106629" cy="2151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1400" y="4191000"/>
            <a:ext cx="2496416" cy="2151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377361" y="3404810"/>
            <a:ext cx="1984839" cy="307777"/>
          </a:xfrm>
          <a:prstGeom prst="rect">
            <a:avLst/>
          </a:prstGeom>
        </p:spPr>
        <p:txBody>
          <a:bodyPr wrap="none">
            <a:spAutoFit/>
          </a:bodyPr>
          <a:lstStyle/>
          <a:p>
            <a:r>
              <a:rPr lang="en-US" sz="1400"/>
              <a:t>(a) Compatibility graph</a:t>
            </a:r>
          </a:p>
        </p:txBody>
      </p:sp>
      <p:sp>
        <p:nvSpPr>
          <p:cNvPr id="7" name="Rectangle 6"/>
          <p:cNvSpPr/>
          <p:nvPr/>
        </p:nvSpPr>
        <p:spPr>
          <a:xfrm>
            <a:off x="3447184" y="3352800"/>
            <a:ext cx="2648816" cy="738664"/>
          </a:xfrm>
          <a:prstGeom prst="rect">
            <a:avLst/>
          </a:prstGeom>
        </p:spPr>
        <p:txBody>
          <a:bodyPr wrap="square">
            <a:spAutoFit/>
          </a:bodyPr>
          <a:lstStyle/>
          <a:p>
            <a:pPr algn="ctr"/>
            <a:r>
              <a:rPr lang="en-US" sz="1400"/>
              <a:t>(b) Compatibility graph </a:t>
            </a:r>
          </a:p>
          <a:p>
            <a:pPr algn="ctr"/>
            <a:r>
              <a:rPr lang="en-US" sz="1400"/>
              <a:t>after merging of</a:t>
            </a:r>
            <a:r>
              <a:rPr lang="en-US" sz="1400" b="1"/>
              <a:t> + </a:t>
            </a:r>
            <a:r>
              <a:rPr lang="en-US" sz="1400"/>
              <a:t>and </a:t>
            </a:r>
            <a:r>
              <a:rPr lang="en-US" sz="1400" b="1"/>
              <a:t>–</a:t>
            </a:r>
            <a:r>
              <a:rPr lang="en-US" sz="1400"/>
              <a:t> (</a:t>
            </a:r>
            <a:r>
              <a:rPr lang="en-US" sz="1400" i="1">
                <a:solidFill>
                  <a:srgbClr val="0000CC"/>
                </a:solidFill>
              </a:rPr>
              <a:t>operator’s similarity grouping</a:t>
            </a:r>
            <a:r>
              <a:rPr lang="en-US" sz="1400"/>
              <a:t>)</a:t>
            </a:r>
          </a:p>
        </p:txBody>
      </p:sp>
      <p:sp>
        <p:nvSpPr>
          <p:cNvPr id="8" name="Rectangle 7"/>
          <p:cNvSpPr/>
          <p:nvPr/>
        </p:nvSpPr>
        <p:spPr>
          <a:xfrm>
            <a:off x="3352800" y="6324600"/>
            <a:ext cx="3031803" cy="523220"/>
          </a:xfrm>
          <a:prstGeom prst="rect">
            <a:avLst/>
          </a:prstGeom>
        </p:spPr>
        <p:txBody>
          <a:bodyPr wrap="square">
            <a:spAutoFit/>
          </a:bodyPr>
          <a:lstStyle/>
          <a:p>
            <a:pPr algn="ctr"/>
            <a:r>
              <a:rPr lang="en-US" sz="1400"/>
              <a:t>(d) Final graph partitions</a:t>
            </a:r>
          </a:p>
          <a:p>
            <a:pPr algn="ctr"/>
            <a:r>
              <a:rPr lang="en-US" sz="1400"/>
              <a:t>(</a:t>
            </a:r>
            <a:r>
              <a:rPr lang="en-US" sz="1400" i="1">
                <a:solidFill>
                  <a:srgbClr val="0000CC"/>
                </a:solidFill>
              </a:rPr>
              <a:t>datapath’s connection grouping</a:t>
            </a:r>
            <a:r>
              <a:rPr lang="en-US" sz="1400"/>
              <a:t>)</a:t>
            </a:r>
          </a:p>
        </p:txBody>
      </p:sp>
      <p:sp>
        <p:nvSpPr>
          <p:cNvPr id="9" name="Rectangle 8"/>
          <p:cNvSpPr/>
          <p:nvPr/>
        </p:nvSpPr>
        <p:spPr>
          <a:xfrm>
            <a:off x="-152400" y="6119336"/>
            <a:ext cx="3331890" cy="738664"/>
          </a:xfrm>
          <a:prstGeom prst="rect">
            <a:avLst/>
          </a:prstGeom>
        </p:spPr>
        <p:txBody>
          <a:bodyPr wrap="square">
            <a:spAutoFit/>
          </a:bodyPr>
          <a:lstStyle/>
          <a:p>
            <a:pPr algn="ctr"/>
            <a:r>
              <a:rPr lang="en-US" sz="1400"/>
              <a:t>(c) Compatibility graph </a:t>
            </a:r>
          </a:p>
          <a:p>
            <a:pPr algn="ctr"/>
            <a:r>
              <a:rPr lang="en-US" sz="1400"/>
              <a:t>after merging of </a:t>
            </a:r>
            <a:r>
              <a:rPr lang="en-US" sz="1400" b="1"/>
              <a:t>min, + </a:t>
            </a:r>
            <a:r>
              <a:rPr lang="en-US" sz="1400"/>
              <a:t>and </a:t>
            </a:r>
            <a:r>
              <a:rPr lang="en-US" sz="1400" b="1"/>
              <a:t>–</a:t>
            </a:r>
          </a:p>
          <a:p>
            <a:pPr algn="ctr"/>
            <a:r>
              <a:rPr lang="en-US" sz="1400"/>
              <a:t>(</a:t>
            </a:r>
            <a:r>
              <a:rPr lang="en-US" sz="1400" i="1">
                <a:solidFill>
                  <a:srgbClr val="0000CC"/>
                </a:solidFill>
              </a:rPr>
              <a:t>datapath’s connection grouping</a:t>
            </a:r>
            <a:r>
              <a:rPr lang="en-US" sz="1400"/>
              <a:t>)</a:t>
            </a:r>
          </a:p>
        </p:txBody>
      </p:sp>
      <p:pic>
        <p:nvPicPr>
          <p:cNvPr id="3"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28567" y="1228281"/>
            <a:ext cx="2686050" cy="211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5483676" y="3035478"/>
            <a:ext cx="1069524" cy="369332"/>
          </a:xfrm>
          <a:prstGeom prst="rect">
            <a:avLst/>
          </a:prstGeom>
          <a:noFill/>
        </p:spPr>
        <p:txBody>
          <a:bodyPr wrap="none" rtlCol="0">
            <a:spAutoFit/>
          </a:bodyPr>
          <a:lstStyle/>
          <a:p>
            <a:r>
              <a:rPr lang="en-US">
                <a:solidFill>
                  <a:srgbClr val="FF0000"/>
                </a:solidFill>
              </a:rPr>
              <a:t>Sách sai</a:t>
            </a:r>
          </a:p>
        </p:txBody>
      </p:sp>
    </p:spTree>
    <p:extLst>
      <p:ext uri="{BB962C8B-B14F-4D97-AF65-F5344CB8AC3E}">
        <p14:creationId xmlns:p14="http://schemas.microsoft.com/office/powerpoint/2010/main" val="20417680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8991600" cy="838200"/>
          </a:xfrm>
        </p:spPr>
        <p:txBody>
          <a:bodyPr>
            <a:noAutofit/>
          </a:bodyPr>
          <a:lstStyle/>
          <a:p>
            <a:pPr algn="ctr"/>
            <a:r>
              <a:rPr lang="en-US" sz="3000" b="1"/>
              <a:t>SRA </a:t>
            </a:r>
            <a:r>
              <a:rPr lang="en-US" sz="3000" b="1" err="1"/>
              <a:t>datapath</a:t>
            </a:r>
            <a:r>
              <a:rPr lang="en-US" sz="3000" b="1"/>
              <a:t> generated by prioritized partitioning</a:t>
            </a:r>
            <a:r>
              <a:rPr lang="en-US" sz="2800" b="1"/>
              <a:t/>
            </a:r>
            <a:br>
              <a:rPr lang="en-US" sz="2800" b="1"/>
            </a:br>
            <a:r>
              <a:rPr lang="en-US" sz="2600" b="1"/>
              <a:t>(use register and functional-unit sharing)</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
        <p:nvSpPr>
          <p:cNvPr id="5" name="Rectangle 4"/>
          <p:cNvSpPr/>
          <p:nvPr/>
        </p:nvSpPr>
        <p:spPr>
          <a:xfrm>
            <a:off x="381000" y="1390471"/>
            <a:ext cx="3657600" cy="1200329"/>
          </a:xfrm>
          <a:prstGeom prst="rect">
            <a:avLst/>
          </a:prstGeom>
          <a:ln>
            <a:solidFill>
              <a:srgbClr val="0000CC"/>
            </a:solidFill>
          </a:ln>
        </p:spPr>
        <p:txBody>
          <a:bodyPr wrap="square">
            <a:spAutoFit/>
          </a:bodyPr>
          <a:lstStyle/>
          <a:p>
            <a:r>
              <a:rPr lang="fr-FR" sz="2400" b="1"/>
              <a:t>R</a:t>
            </a:r>
            <a:r>
              <a:rPr lang="fr-FR" sz="2400" b="1" baseline="-25000"/>
              <a:t>1</a:t>
            </a:r>
            <a:r>
              <a:rPr lang="fr-FR" sz="2400" b="1"/>
              <a:t> = [ a, t</a:t>
            </a:r>
            <a:r>
              <a:rPr lang="fr-FR" sz="2400" b="1" baseline="-25000"/>
              <a:t>1</a:t>
            </a:r>
            <a:r>
              <a:rPr lang="fr-FR" sz="2400" b="1"/>
              <a:t>, x, t</a:t>
            </a:r>
            <a:r>
              <a:rPr lang="fr-FR" sz="2400" b="1" baseline="-25000"/>
              <a:t>7</a:t>
            </a:r>
            <a:r>
              <a:rPr lang="fr-FR" sz="2400" b="1"/>
              <a:t> ]</a:t>
            </a:r>
          </a:p>
          <a:p>
            <a:r>
              <a:rPr lang="fr-FR" sz="2400" b="1"/>
              <a:t>R</a:t>
            </a:r>
            <a:r>
              <a:rPr lang="fr-FR" sz="2400" b="1" baseline="-25000"/>
              <a:t>2</a:t>
            </a:r>
            <a:r>
              <a:rPr lang="fr-FR" sz="2400" b="1"/>
              <a:t> = [ b, t</a:t>
            </a:r>
            <a:r>
              <a:rPr lang="fr-FR" sz="2400" b="1" baseline="-25000"/>
              <a:t>2</a:t>
            </a:r>
            <a:r>
              <a:rPr lang="fr-FR" sz="2400" b="1"/>
              <a:t>, y, t</a:t>
            </a:r>
            <a:r>
              <a:rPr lang="fr-FR" sz="2400" b="1" baseline="-25000"/>
              <a:t>3</a:t>
            </a:r>
            <a:r>
              <a:rPr lang="fr-FR" sz="2400" b="1"/>
              <a:t>, t</a:t>
            </a:r>
            <a:r>
              <a:rPr lang="fr-FR" sz="2400" b="1" baseline="-25000"/>
              <a:t>5</a:t>
            </a:r>
            <a:r>
              <a:rPr lang="fr-FR" sz="2400" b="1"/>
              <a:t>, t</a:t>
            </a:r>
            <a:r>
              <a:rPr lang="fr-FR" sz="2400" b="1" baseline="-25000"/>
              <a:t>6</a:t>
            </a:r>
            <a:r>
              <a:rPr lang="fr-FR" sz="2400" b="1"/>
              <a:t> ]</a:t>
            </a:r>
          </a:p>
          <a:p>
            <a:r>
              <a:rPr lang="en-US" sz="2400" b="1"/>
              <a:t>R</a:t>
            </a:r>
            <a:r>
              <a:rPr lang="en-US" sz="2400" b="1" baseline="-25000"/>
              <a:t>3</a:t>
            </a:r>
            <a:r>
              <a:rPr lang="en-US" sz="2400" b="1"/>
              <a:t> = [ t</a:t>
            </a:r>
            <a:r>
              <a:rPr lang="en-US" sz="2400" b="1" baseline="-25000"/>
              <a:t>4</a:t>
            </a:r>
            <a:r>
              <a:rPr lang="en-US" sz="2400" b="1"/>
              <a:t> ]</a:t>
            </a:r>
            <a:endParaRPr lang="en-US" sz="2400"/>
          </a:p>
        </p:txBody>
      </p:sp>
      <p:sp>
        <p:nvSpPr>
          <p:cNvPr id="6" name="Rectangle 5"/>
          <p:cNvSpPr/>
          <p:nvPr/>
        </p:nvSpPr>
        <p:spPr>
          <a:xfrm>
            <a:off x="4475612" y="1325940"/>
            <a:ext cx="3657600" cy="1569660"/>
          </a:xfrm>
          <a:prstGeom prst="rect">
            <a:avLst/>
          </a:prstGeom>
          <a:ln>
            <a:solidFill>
              <a:srgbClr val="0000CC"/>
            </a:solidFill>
          </a:ln>
        </p:spPr>
        <p:txBody>
          <a:bodyPr wrap="square">
            <a:spAutoFit/>
          </a:bodyPr>
          <a:lstStyle/>
          <a:p>
            <a:r>
              <a:rPr lang="en-US" sz="2400" b="1"/>
              <a:t>AU</a:t>
            </a:r>
            <a:r>
              <a:rPr lang="en-US" sz="2400" b="1" baseline="-25000"/>
              <a:t>1</a:t>
            </a:r>
            <a:r>
              <a:rPr lang="en-US" sz="2400" b="1"/>
              <a:t> = [ |b| / min / + / - ]</a:t>
            </a:r>
          </a:p>
          <a:p>
            <a:r>
              <a:rPr lang="en-US" sz="2400" b="1"/>
              <a:t>AU</a:t>
            </a:r>
            <a:r>
              <a:rPr lang="en-US" sz="2400" b="1" baseline="-25000"/>
              <a:t>2</a:t>
            </a:r>
            <a:r>
              <a:rPr lang="en-US" sz="2400" b="1"/>
              <a:t> = [ |a| / max ]</a:t>
            </a:r>
          </a:p>
          <a:p>
            <a:r>
              <a:rPr lang="en-US" sz="2400" b="1"/>
              <a:t>SH</a:t>
            </a:r>
            <a:r>
              <a:rPr lang="en-US" sz="2400" b="1" baseline="-25000"/>
              <a:t>1</a:t>
            </a:r>
            <a:r>
              <a:rPr lang="en-US" sz="2400" b="1"/>
              <a:t> = [ &gt;&gt;1 ]</a:t>
            </a:r>
          </a:p>
          <a:p>
            <a:r>
              <a:rPr lang="en-US" sz="2400" b="1"/>
              <a:t>SH</a:t>
            </a:r>
            <a:r>
              <a:rPr lang="en-US" sz="2400" b="1" baseline="-25000"/>
              <a:t>2</a:t>
            </a:r>
            <a:r>
              <a:rPr lang="en-US" sz="2400" b="1"/>
              <a:t> = [ &gt;&gt;3 ]</a:t>
            </a:r>
            <a:endParaRPr lang="en-US" sz="2400"/>
          </a:p>
        </p:txBody>
      </p:sp>
      <p:sp>
        <p:nvSpPr>
          <p:cNvPr id="7" name="Rectangle 6"/>
          <p:cNvSpPr/>
          <p:nvPr/>
        </p:nvSpPr>
        <p:spPr>
          <a:xfrm>
            <a:off x="1621066" y="6460422"/>
            <a:ext cx="2569934" cy="369332"/>
          </a:xfrm>
          <a:prstGeom prst="rect">
            <a:avLst/>
          </a:prstGeom>
        </p:spPr>
        <p:txBody>
          <a:bodyPr wrap="none">
            <a:spAutoFit/>
          </a:bodyPr>
          <a:lstStyle/>
          <a:p>
            <a:r>
              <a:rPr lang="en-US"/>
              <a:t>(b) </a:t>
            </a:r>
            <a:r>
              <a:rPr lang="en-US" err="1"/>
              <a:t>Datapath</a:t>
            </a:r>
            <a:r>
              <a:rPr lang="en-US"/>
              <a:t> schematic</a:t>
            </a:r>
          </a:p>
        </p:txBody>
      </p:sp>
      <p:sp>
        <p:nvSpPr>
          <p:cNvPr id="8" name="Rectangle 7"/>
          <p:cNvSpPr/>
          <p:nvPr/>
        </p:nvSpPr>
        <p:spPr>
          <a:xfrm>
            <a:off x="2324100" y="2907268"/>
            <a:ext cx="5219700" cy="369332"/>
          </a:xfrm>
          <a:prstGeom prst="rect">
            <a:avLst/>
          </a:prstGeom>
        </p:spPr>
        <p:txBody>
          <a:bodyPr wrap="square">
            <a:spAutoFit/>
          </a:bodyPr>
          <a:lstStyle/>
          <a:p>
            <a:r>
              <a:rPr lang="en-US"/>
              <a:t>(a) Register and functional unit allocation</a:t>
            </a:r>
          </a:p>
        </p:txBody>
      </p:sp>
      <p:sp>
        <p:nvSpPr>
          <p:cNvPr id="9" name="TextBox 8"/>
          <p:cNvSpPr txBox="1"/>
          <p:nvPr/>
        </p:nvSpPr>
        <p:spPr>
          <a:xfrm>
            <a:off x="7064829" y="4300350"/>
            <a:ext cx="2136766" cy="1200329"/>
          </a:xfrm>
          <a:prstGeom prst="rect">
            <a:avLst/>
          </a:prstGeom>
          <a:noFill/>
        </p:spPr>
        <p:txBody>
          <a:bodyPr wrap="square" rtlCol="0">
            <a:spAutoFit/>
          </a:bodyPr>
          <a:lstStyle/>
          <a:p>
            <a:r>
              <a:rPr lang="en-US">
                <a:solidFill>
                  <a:srgbClr val="0000CC"/>
                </a:solidFill>
              </a:rPr>
              <a:t>Compare </a:t>
            </a:r>
            <a:r>
              <a:rPr lang="en-US" i="1">
                <a:solidFill>
                  <a:srgbClr val="0000CC"/>
                </a:solidFill>
              </a:rPr>
              <a:t>selector input numbers</a:t>
            </a:r>
            <a:r>
              <a:rPr lang="en-US">
                <a:solidFill>
                  <a:srgbClr val="0000CC"/>
                </a:solidFill>
              </a:rPr>
              <a:t> with Datapath in slide 17,22,23 ???</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335036"/>
            <a:ext cx="7086600" cy="3141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72488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09600"/>
          </a:xfrm>
        </p:spPr>
        <p:txBody>
          <a:bodyPr>
            <a:normAutofit fontScale="90000"/>
          </a:bodyPr>
          <a:lstStyle/>
          <a:p>
            <a:r>
              <a:rPr lang="en-US" b="1"/>
              <a:t>Bus sharing ( connection merging )</a:t>
            </a:r>
            <a:endParaRPr lang="en-US"/>
          </a:p>
        </p:txBody>
      </p:sp>
      <p:sp>
        <p:nvSpPr>
          <p:cNvPr id="3" name="Content Placeholder 2"/>
          <p:cNvSpPr>
            <a:spLocks noGrp="1"/>
          </p:cNvSpPr>
          <p:nvPr>
            <p:ph idx="1"/>
          </p:nvPr>
        </p:nvSpPr>
        <p:spPr/>
        <p:txBody>
          <a:bodyPr/>
          <a:lstStyle/>
          <a:p>
            <a:pPr>
              <a:lnSpc>
                <a:spcPct val="200000"/>
              </a:lnSpc>
            </a:pPr>
            <a:r>
              <a:rPr lang="en-US" b="1"/>
              <a:t> Group connections that are not used concurrently</a:t>
            </a:r>
          </a:p>
          <a:p>
            <a:pPr>
              <a:lnSpc>
                <a:spcPct val="200000"/>
              </a:lnSpc>
            </a:pPr>
            <a:r>
              <a:rPr lang="en-US" b="1"/>
              <a:t> Each group forms a bus</a:t>
            </a:r>
          </a:p>
          <a:p>
            <a:pPr>
              <a:lnSpc>
                <a:spcPct val="200000"/>
              </a:lnSpc>
            </a:pPr>
            <a:r>
              <a:rPr lang="en-US" b="1"/>
              <a:t> Connection merging reduces number of wires</a:t>
            </a:r>
          </a:p>
          <a:p>
            <a:pPr>
              <a:lnSpc>
                <a:spcPct val="200000"/>
              </a:lnSpc>
            </a:pPr>
            <a:r>
              <a:rPr lang="en-US" b="1"/>
              <a:t> Clustering algorithm is demonstrated</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26873269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5562600" cy="1066800"/>
          </a:xfrm>
        </p:spPr>
        <p:txBody>
          <a:bodyPr>
            <a:noAutofit/>
          </a:bodyPr>
          <a:lstStyle/>
          <a:p>
            <a:r>
              <a:rPr lang="en-US" sz="3200" b="1"/>
              <a:t>Compatibility graph for </a:t>
            </a:r>
            <a:br>
              <a:rPr lang="en-US" sz="3200" b="1"/>
            </a:br>
            <a:r>
              <a:rPr lang="en-US" sz="3200" b="1"/>
              <a:t>bus sharing</a:t>
            </a:r>
            <a:endParaRPr lang="en-US" sz="3200"/>
          </a:p>
        </p:txBody>
      </p:sp>
      <p:sp>
        <p:nvSpPr>
          <p:cNvPr id="4" name="Slide Number Placeholder 3"/>
          <p:cNvSpPr>
            <a:spLocks noGrp="1"/>
          </p:cNvSpPr>
          <p:nvPr>
            <p:ph type="sldNum" sz="quarter" idx="12"/>
          </p:nvPr>
        </p:nvSpPr>
        <p:spPr>
          <a:xfrm>
            <a:off x="7924800" y="0"/>
            <a:ext cx="1066800" cy="329184"/>
          </a:xfrm>
        </p:spPr>
        <p:txBody>
          <a:bodyPr/>
          <a:lstStyle/>
          <a:p>
            <a:fld id="{B6F15528-21DE-4FAA-801E-634DDDAF4B2B}" type="slidenum">
              <a:rPr lang="en-US" smtClean="0"/>
              <a:pPr/>
              <a:t>29</a:t>
            </a:fld>
            <a:endParaRPr lang="en-US"/>
          </a:p>
        </p:txBody>
      </p:sp>
      <p:sp>
        <p:nvSpPr>
          <p:cNvPr id="5" name="Rectangle 4"/>
          <p:cNvSpPr/>
          <p:nvPr/>
        </p:nvSpPr>
        <p:spPr>
          <a:xfrm>
            <a:off x="6190832" y="2511623"/>
            <a:ext cx="2800767" cy="307777"/>
          </a:xfrm>
          <a:prstGeom prst="rect">
            <a:avLst/>
          </a:prstGeom>
        </p:spPr>
        <p:txBody>
          <a:bodyPr wrap="none">
            <a:spAutoFit/>
          </a:bodyPr>
          <a:lstStyle/>
          <a:p>
            <a:pPr algn="ctr"/>
            <a:r>
              <a:rPr lang="en-US" sz="1400"/>
              <a:t>(connection) compatibility graph</a:t>
            </a:r>
          </a:p>
        </p:txBody>
      </p:sp>
      <p:sp>
        <p:nvSpPr>
          <p:cNvPr id="3" name="TextBox 2"/>
          <p:cNvSpPr txBox="1"/>
          <p:nvPr/>
        </p:nvSpPr>
        <p:spPr>
          <a:xfrm>
            <a:off x="0" y="1295400"/>
            <a:ext cx="8991600" cy="5047536"/>
          </a:xfrm>
          <a:prstGeom prst="rect">
            <a:avLst/>
          </a:prstGeom>
          <a:noFill/>
        </p:spPr>
        <p:txBody>
          <a:bodyPr wrap="square" rtlCol="0">
            <a:spAutoFit/>
          </a:bodyPr>
          <a:lstStyle/>
          <a:p>
            <a:pPr>
              <a:lnSpc>
                <a:spcPct val="150000"/>
              </a:lnSpc>
              <a:spcAft>
                <a:spcPts val="600"/>
              </a:spcAft>
            </a:pPr>
            <a:r>
              <a:rPr lang="en-US" b="1"/>
              <a:t>Compatibility graph</a:t>
            </a:r>
            <a:r>
              <a:rPr lang="en-US"/>
              <a:t>: nodes and edges </a:t>
            </a:r>
          </a:p>
          <a:p>
            <a:pPr>
              <a:lnSpc>
                <a:spcPct val="150000"/>
              </a:lnSpc>
              <a:spcAft>
                <a:spcPts val="600"/>
              </a:spcAft>
            </a:pPr>
            <a:r>
              <a:rPr lang="en-US" b="1"/>
              <a:t>  - Node</a:t>
            </a:r>
            <a:r>
              <a:rPr lang="en-US"/>
              <a:t> represents each connection</a:t>
            </a:r>
          </a:p>
          <a:p>
            <a:pPr>
              <a:lnSpc>
                <a:spcPct val="150000"/>
              </a:lnSpc>
              <a:spcAft>
                <a:spcPts val="600"/>
              </a:spcAft>
            </a:pPr>
            <a:r>
              <a:rPr lang="en-US" b="1"/>
              <a:t>  - Edge: </a:t>
            </a:r>
            <a:r>
              <a:rPr lang="en-US"/>
              <a:t>incompatibility edge and priority edge</a:t>
            </a:r>
          </a:p>
          <a:p>
            <a:pPr marL="571500" indent="-571500">
              <a:lnSpc>
                <a:spcPct val="150000"/>
              </a:lnSpc>
              <a:spcAft>
                <a:spcPts val="600"/>
              </a:spcAft>
            </a:pPr>
            <a:r>
              <a:rPr lang="en-US" b="1"/>
              <a:t>      + Incompatibility</a:t>
            </a:r>
            <a:r>
              <a:rPr lang="en-US"/>
              <a:t> </a:t>
            </a:r>
            <a:r>
              <a:rPr lang="en-US" b="1"/>
              <a:t>edge </a:t>
            </a:r>
            <a:r>
              <a:rPr lang="en-US"/>
              <a:t>(dashed line): connect 2 nodes whenever their corresponding connections </a:t>
            </a:r>
            <a:r>
              <a:rPr lang="en-US" i="1"/>
              <a:t>do not originate from </a:t>
            </a:r>
            <a:r>
              <a:rPr lang="en-US"/>
              <a:t>the same source, but are used at the same time.</a:t>
            </a:r>
          </a:p>
          <a:p>
            <a:pPr marL="571500" indent="-571500">
              <a:lnSpc>
                <a:spcPct val="150000"/>
              </a:lnSpc>
              <a:spcAft>
                <a:spcPts val="600"/>
              </a:spcAft>
            </a:pPr>
            <a:r>
              <a:rPr lang="en-US" b="1"/>
              <a:t>      + Priority edge</a:t>
            </a:r>
            <a:r>
              <a:rPr lang="en-US"/>
              <a:t>: connect 2 nodes whenever their corresponding connections have a common source or a common destination.</a:t>
            </a:r>
          </a:p>
          <a:p>
            <a:pPr marL="1028700" indent="-171450">
              <a:lnSpc>
                <a:spcPct val="150000"/>
              </a:lnSpc>
              <a:spcAft>
                <a:spcPts val="600"/>
              </a:spcAft>
              <a:buFont typeface="Wingdings" pitchFamily="2" charset="2"/>
              <a:buChar char="§"/>
            </a:pPr>
            <a:r>
              <a:rPr lang="en-US" b="1"/>
              <a:t>Priority weight (s/d) </a:t>
            </a:r>
            <a:r>
              <a:rPr lang="en-US"/>
              <a:t>on</a:t>
            </a:r>
            <a:r>
              <a:rPr lang="en-US" b="1"/>
              <a:t> priority edge: </a:t>
            </a:r>
            <a:r>
              <a:rPr lang="en-US" b="1">
                <a:solidFill>
                  <a:srgbClr val="0000CC"/>
                </a:solidFill>
              </a:rPr>
              <a:t>No</a:t>
            </a:r>
            <a:r>
              <a:rPr lang="en-US">
                <a:solidFill>
                  <a:srgbClr val="0000CC"/>
                </a:solidFill>
              </a:rPr>
              <a:t> </a:t>
            </a:r>
            <a:r>
              <a:rPr lang="en-US">
                <a:sym typeface="Wingdings" pitchFamily="2" charset="2"/>
              </a:rPr>
              <a:t> using a graph-</a:t>
            </a:r>
            <a:r>
              <a:rPr lang="en-US" err="1">
                <a:sym typeface="Wingdings" pitchFamily="2" charset="2"/>
              </a:rPr>
              <a:t>patitioning</a:t>
            </a:r>
            <a:r>
              <a:rPr lang="en-US">
                <a:sym typeface="Wingdings" pitchFamily="2" charset="2"/>
              </a:rPr>
              <a:t> algorithm to group connections in a way that will </a:t>
            </a:r>
            <a:r>
              <a:rPr lang="en-US" i="1" u="sng">
                <a:sym typeface="Wingdings" pitchFamily="2" charset="2"/>
              </a:rPr>
              <a:t>maximize the number of priority edges included in all groups.</a:t>
            </a:r>
            <a:endParaRPr lang="en-US" b="1" i="1" u="sng"/>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0127" y="381000"/>
            <a:ext cx="2100473" cy="2157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0" y="6365557"/>
            <a:ext cx="6510127" cy="492443"/>
          </a:xfrm>
          <a:prstGeom prst="rect">
            <a:avLst/>
          </a:prstGeom>
          <a:ln>
            <a:solidFill>
              <a:srgbClr val="0000CC"/>
            </a:solidFill>
          </a:ln>
        </p:spPr>
        <p:txBody>
          <a:bodyPr wrap="square">
            <a:spAutoFit/>
          </a:bodyPr>
          <a:lstStyle/>
          <a:p>
            <a:r>
              <a:rPr lang="en-US" sz="1300" b="1">
                <a:solidFill>
                  <a:srgbClr val="0000CC"/>
                </a:solidFill>
              </a:rPr>
              <a:t>Connection sources: </a:t>
            </a:r>
            <a:r>
              <a:rPr lang="en-US" sz="1300" b="1"/>
              <a:t>outputs</a:t>
            </a:r>
            <a:r>
              <a:rPr lang="en-US" sz="1300"/>
              <a:t> of register and functional units / </a:t>
            </a:r>
            <a:r>
              <a:rPr lang="en-US" sz="1300" b="1"/>
              <a:t>input</a:t>
            </a:r>
            <a:r>
              <a:rPr lang="en-US" sz="1300"/>
              <a:t> of circuit</a:t>
            </a:r>
          </a:p>
          <a:p>
            <a:r>
              <a:rPr lang="en-US" sz="1300" b="1">
                <a:solidFill>
                  <a:srgbClr val="0000CC"/>
                </a:solidFill>
              </a:rPr>
              <a:t>Connection destinations: </a:t>
            </a:r>
            <a:r>
              <a:rPr lang="en-US" sz="1300" b="1"/>
              <a:t>inputs</a:t>
            </a:r>
            <a:r>
              <a:rPr lang="en-US" sz="1300"/>
              <a:t> of register and functional units</a:t>
            </a:r>
            <a:endParaRPr lang="en-US" sz="1300" b="1"/>
          </a:p>
        </p:txBody>
      </p:sp>
    </p:spTree>
    <p:extLst>
      <p:ext uri="{BB962C8B-B14F-4D97-AF65-F5344CB8AC3E}">
        <p14:creationId xmlns:p14="http://schemas.microsoft.com/office/powerpoint/2010/main" val="2765754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09600"/>
          </a:xfrm>
        </p:spPr>
        <p:txBody>
          <a:bodyPr>
            <a:noAutofit/>
          </a:bodyPr>
          <a:lstStyle/>
          <a:p>
            <a:r>
              <a:rPr lang="en-US" sz="3000" b="1"/>
              <a:t>Register-transfer synthesis </a:t>
            </a:r>
            <a:br>
              <a:rPr lang="en-US" sz="3000" b="1"/>
            </a:br>
            <a:r>
              <a:rPr lang="en-US" sz="3000" b="1"/>
              <a:t>(synthesis from ASM chart)</a:t>
            </a:r>
            <a:endParaRPr lang="en-US" sz="300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
        <p:nvSpPr>
          <p:cNvPr id="5" name="Rectangle 4"/>
          <p:cNvSpPr/>
          <p:nvPr/>
        </p:nvSpPr>
        <p:spPr>
          <a:xfrm>
            <a:off x="111022" y="6565612"/>
            <a:ext cx="3435556" cy="292388"/>
          </a:xfrm>
          <a:prstGeom prst="rect">
            <a:avLst/>
          </a:prstGeom>
        </p:spPr>
        <p:txBody>
          <a:bodyPr wrap="none">
            <a:spAutoFit/>
          </a:bodyPr>
          <a:lstStyle/>
          <a:p>
            <a:pPr algn="ctr"/>
            <a:r>
              <a:rPr lang="en-US" sz="1300" b="1"/>
              <a:t>ASM Chart of Square-root approximation</a:t>
            </a:r>
            <a:endParaRPr lang="en-US" sz="1300"/>
          </a:p>
        </p:txBody>
      </p:sp>
      <p:sp>
        <p:nvSpPr>
          <p:cNvPr id="6" name="TextBox 5"/>
          <p:cNvSpPr txBox="1"/>
          <p:nvPr/>
        </p:nvSpPr>
        <p:spPr>
          <a:xfrm>
            <a:off x="4114800" y="1296412"/>
            <a:ext cx="5257800" cy="3046988"/>
          </a:xfrm>
          <a:prstGeom prst="rect">
            <a:avLst/>
          </a:prstGeom>
          <a:noFill/>
        </p:spPr>
        <p:txBody>
          <a:bodyPr wrap="square" rtlCol="0">
            <a:spAutoFit/>
          </a:bodyPr>
          <a:lstStyle/>
          <a:p>
            <a:pPr marL="285750" indent="-285750">
              <a:buFont typeface="Arial" pitchFamily="34" charset="0"/>
              <a:buChar char="•"/>
            </a:pPr>
            <a:r>
              <a:rPr lang="en-US" sz="3200"/>
              <a:t>Register sharing</a:t>
            </a:r>
          </a:p>
          <a:p>
            <a:pPr marL="285750" indent="-285750">
              <a:buFont typeface="Arial" pitchFamily="34" charset="0"/>
              <a:buChar char="•"/>
            </a:pPr>
            <a:endParaRPr lang="en-US" sz="3200"/>
          </a:p>
          <a:p>
            <a:pPr marL="285750" indent="-285750">
              <a:buFont typeface="Arial" pitchFamily="34" charset="0"/>
              <a:buChar char="•"/>
            </a:pPr>
            <a:r>
              <a:rPr lang="en-US" sz="3200"/>
              <a:t>Functional unit sharing</a:t>
            </a:r>
          </a:p>
          <a:p>
            <a:pPr marL="285750" indent="-285750">
              <a:buFont typeface="Arial" pitchFamily="34" charset="0"/>
              <a:buChar char="•"/>
            </a:pPr>
            <a:endParaRPr lang="en-US" sz="3200"/>
          </a:p>
          <a:p>
            <a:pPr marL="285750" indent="-285750">
              <a:buFont typeface="Arial" pitchFamily="34" charset="0"/>
              <a:buChar char="•"/>
            </a:pPr>
            <a:r>
              <a:rPr lang="en-US" sz="3200"/>
              <a:t>Bus sharing </a:t>
            </a:r>
            <a:br>
              <a:rPr lang="en-US" sz="3200"/>
            </a:br>
            <a:r>
              <a:rPr lang="en-US" sz="2800"/>
              <a:t>(datapath conectivity)</a:t>
            </a:r>
          </a:p>
        </p:txBody>
      </p:sp>
      <mc:AlternateContent xmlns:mc="http://schemas.openxmlformats.org/markup-compatibility/2006" xmlns:a14="http://schemas.microsoft.com/office/drawing/2010/main">
        <mc:Choice Requires="a14">
          <p:sp>
            <p:nvSpPr>
              <p:cNvPr id="7" name="TextBox 6"/>
              <p:cNvSpPr txBox="1"/>
              <p:nvPr/>
            </p:nvSpPr>
            <p:spPr>
              <a:xfrm>
                <a:off x="4129548" y="4638216"/>
                <a:ext cx="5334000" cy="1610184"/>
              </a:xfrm>
              <a:prstGeom prst="rect">
                <a:avLst/>
              </a:prstGeom>
              <a:noFill/>
            </p:spPr>
            <p:txBody>
              <a:bodyPr wrap="square" rtlCol="0">
                <a:spAutoFit/>
              </a:bodyPr>
              <a:lstStyle/>
              <a:p>
                <a14:m>
                  <m:oMath xmlns:m="http://schemas.openxmlformats.org/officeDocument/2006/math">
                    <m:rad>
                      <m:radPr>
                        <m:degHide m:val="on"/>
                        <m:ctrlPr>
                          <a:rPr lang="en-US" sz="2400" b="1" i="1" smtClean="0">
                            <a:latin typeface="Cambria Math" panose="02040503050406030204" pitchFamily="18" charset="0"/>
                            <a:ea typeface="Cambria Math"/>
                          </a:rPr>
                        </m:ctrlPr>
                      </m:radPr>
                      <m:deg/>
                      <m:e>
                        <m:r>
                          <m:rPr>
                            <m:nor/>
                          </m:rPr>
                          <a:rPr lang="en-US" sz="2400" b="1"/>
                          <m:t>a</m:t>
                        </m:r>
                        <m:r>
                          <m:rPr>
                            <m:nor/>
                          </m:rPr>
                          <a:rPr lang="en-US" sz="2400" b="1" baseline="30000"/>
                          <m:t>2</m:t>
                        </m:r>
                        <m:r>
                          <m:rPr>
                            <m:nor/>
                          </m:rPr>
                          <a:rPr lang="en-US" sz="2400" b="1"/>
                          <m:t>+</m:t>
                        </m:r>
                        <m:r>
                          <m:rPr>
                            <m:nor/>
                          </m:rPr>
                          <a:rPr lang="en-US" sz="2400" b="1"/>
                          <m:t>b</m:t>
                        </m:r>
                        <m:r>
                          <m:rPr>
                            <m:nor/>
                          </m:rPr>
                          <a:rPr lang="en-US" sz="2400" b="1" baseline="30000"/>
                          <m:t>2</m:t>
                        </m:r>
                      </m:e>
                    </m:rad>
                  </m:oMath>
                </a14:m>
                <a:r>
                  <a:rPr lang="en-US" sz="2400" b="1"/>
                  <a:t>  </a:t>
                </a:r>
                <a14:m>
                  <m:oMath xmlns:m="http://schemas.openxmlformats.org/officeDocument/2006/math">
                    <m:r>
                      <a:rPr lang="en-US" sz="2400" b="1" i="0" smtClean="0">
                        <a:latin typeface="Cambria Math"/>
                        <a:ea typeface="Cambria Math"/>
                      </a:rPr>
                      <m:t>≈</m:t>
                    </m:r>
                  </m:oMath>
                </a14:m>
                <a:r>
                  <a:rPr lang="en-US" sz="2400" b="1"/>
                  <a:t>  max(</a:t>
                </a:r>
                <a:r>
                  <a:rPr lang="en-US" sz="2400"/>
                  <a:t>(0,875x+0,5y),x</a:t>
                </a:r>
                <a:r>
                  <a:rPr lang="en-US" sz="2400" b="1"/>
                  <a:t>)</a:t>
                </a:r>
              </a:p>
              <a:p>
                <a:endParaRPr lang="en-US" sz="2400" b="1"/>
              </a:p>
              <a:p>
                <a:r>
                  <a:rPr lang="en-US" sz="2400"/>
                  <a:t>where x = max (</a:t>
                </a:r>
                <a:r>
                  <a:rPr lang="en-US" sz="2400" err="1"/>
                  <a:t>a,b</a:t>
                </a:r>
                <a:r>
                  <a:rPr lang="en-US" sz="2400"/>
                  <a:t>)</a:t>
                </a:r>
              </a:p>
              <a:p>
                <a:r>
                  <a:rPr lang="en-US" sz="2400"/>
                  <a:t>	y = min  (</a:t>
                </a:r>
                <a:r>
                  <a:rPr lang="en-US" sz="2400" err="1"/>
                  <a:t>a,b</a:t>
                </a:r>
                <a:r>
                  <a:rPr lang="en-US" sz="2400"/>
                  <a:t>)</a:t>
                </a:r>
              </a:p>
            </p:txBody>
          </p:sp>
        </mc:Choice>
        <mc:Fallback xmlns="">
          <p:sp>
            <p:nvSpPr>
              <p:cNvPr id="7" name="TextBox 6"/>
              <p:cNvSpPr txBox="1">
                <a:spLocks noRot="1" noChangeAspect="1" noMove="1" noResize="1" noEditPoints="1" noAdjustHandles="1" noChangeArrowheads="1" noChangeShapeType="1" noTextEdit="1"/>
              </p:cNvSpPr>
              <p:nvPr/>
            </p:nvSpPr>
            <p:spPr>
              <a:xfrm>
                <a:off x="4129548" y="4638216"/>
                <a:ext cx="5334000" cy="1610184"/>
              </a:xfrm>
              <a:prstGeom prst="rect">
                <a:avLst/>
              </a:prstGeom>
              <a:blipFill rotWithShape="1">
                <a:blip r:embed="rId3"/>
                <a:stretch>
                  <a:fillRect l="-1714" t="-379" b="-7955"/>
                </a:stretch>
              </a:blipFill>
            </p:spPr>
            <p:txBody>
              <a:bodyPr/>
              <a:lstStyle/>
              <a:p>
                <a:r>
                  <a:rPr lang="en-US">
                    <a:noFill/>
                  </a:rPr>
                  <a:t> </a:t>
                </a:r>
              </a:p>
            </p:txBody>
          </p:sp>
        </mc:Fallback>
      </mc:AlternateContent>
      <p:pic>
        <p:nvPicPr>
          <p:cNvPr id="1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373809"/>
            <a:ext cx="2697192" cy="5179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8561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229600" cy="609600"/>
          </a:xfrm>
        </p:spPr>
        <p:txBody>
          <a:bodyPr>
            <a:normAutofit/>
          </a:bodyPr>
          <a:lstStyle/>
          <a:p>
            <a:r>
              <a:rPr lang="en-US" sz="3200" b="1"/>
              <a:t>Connection merging in SRA datapath</a:t>
            </a:r>
            <a:endParaRPr lang="en-US" sz="3200"/>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6781" y="3581400"/>
            <a:ext cx="2734818" cy="2946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6096000" y="6477000"/>
            <a:ext cx="3044423" cy="369332"/>
          </a:xfrm>
          <a:prstGeom prst="rect">
            <a:avLst/>
          </a:prstGeom>
        </p:spPr>
        <p:txBody>
          <a:bodyPr wrap="none">
            <a:spAutoFit/>
          </a:bodyPr>
          <a:lstStyle/>
          <a:p>
            <a:r>
              <a:rPr lang="en-US"/>
              <a:t>(b) Connectivity usage table</a:t>
            </a:r>
          </a:p>
        </p:txBody>
      </p:sp>
      <p:pic>
        <p:nvPicPr>
          <p:cNvPr id="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762000"/>
            <a:ext cx="2590800" cy="57098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Rectangle 15"/>
          <p:cNvSpPr/>
          <p:nvPr/>
        </p:nvSpPr>
        <p:spPr>
          <a:xfrm>
            <a:off x="457200" y="6477000"/>
            <a:ext cx="1364476" cy="369332"/>
          </a:xfrm>
          <a:prstGeom prst="rect">
            <a:avLst/>
          </a:prstGeom>
        </p:spPr>
        <p:txBody>
          <a:bodyPr wrap="none">
            <a:spAutoFit/>
          </a:bodyPr>
          <a:lstStyle/>
          <a:p>
            <a:r>
              <a:rPr lang="en-US"/>
              <a:t>ASM Chart</a:t>
            </a:r>
          </a:p>
        </p:txBody>
      </p:sp>
      <p:sp>
        <p:nvSpPr>
          <p:cNvPr id="17" name="Rectangle 16"/>
          <p:cNvSpPr/>
          <p:nvPr/>
        </p:nvSpPr>
        <p:spPr>
          <a:xfrm>
            <a:off x="2743201" y="3743742"/>
            <a:ext cx="2895600" cy="1477328"/>
          </a:xfrm>
          <a:prstGeom prst="rect">
            <a:avLst/>
          </a:prstGeom>
          <a:ln>
            <a:solidFill>
              <a:srgbClr val="0000CC"/>
            </a:solidFill>
          </a:ln>
        </p:spPr>
        <p:txBody>
          <a:bodyPr wrap="square">
            <a:spAutoFit/>
          </a:bodyPr>
          <a:lstStyle/>
          <a:p>
            <a:pPr>
              <a:lnSpc>
                <a:spcPct val="150000"/>
              </a:lnSpc>
            </a:pPr>
            <a:r>
              <a:rPr lang="fr-FR" sz="2000" b="1"/>
              <a:t>R1</a:t>
            </a:r>
            <a:r>
              <a:rPr lang="fr-FR" sz="2000"/>
              <a:t> = [</a:t>
            </a:r>
            <a:r>
              <a:rPr lang="fr-FR" sz="2000" b="1"/>
              <a:t>a, t1, x, t7</a:t>
            </a:r>
            <a:r>
              <a:rPr lang="fr-FR" sz="2000"/>
              <a:t>]</a:t>
            </a:r>
          </a:p>
          <a:p>
            <a:pPr>
              <a:lnSpc>
                <a:spcPct val="150000"/>
              </a:lnSpc>
            </a:pPr>
            <a:r>
              <a:rPr lang="fr-FR" sz="2000" b="1"/>
              <a:t>R2</a:t>
            </a:r>
            <a:r>
              <a:rPr lang="fr-FR" sz="2000"/>
              <a:t> = [</a:t>
            </a:r>
            <a:r>
              <a:rPr lang="fr-FR" sz="2000" b="1"/>
              <a:t>b, t2, y, t3, t5, t6</a:t>
            </a:r>
            <a:r>
              <a:rPr lang="fr-FR" sz="2000"/>
              <a:t>]</a:t>
            </a:r>
          </a:p>
          <a:p>
            <a:pPr>
              <a:lnSpc>
                <a:spcPct val="150000"/>
              </a:lnSpc>
            </a:pPr>
            <a:r>
              <a:rPr lang="en-US" sz="2000" b="1"/>
              <a:t>R3</a:t>
            </a:r>
            <a:r>
              <a:rPr lang="en-US" sz="2000"/>
              <a:t> = [</a:t>
            </a:r>
            <a:r>
              <a:rPr lang="en-US" sz="2000" b="1"/>
              <a:t>t4</a:t>
            </a:r>
            <a:r>
              <a:rPr lang="en-US" sz="2000"/>
              <a:t>]</a:t>
            </a:r>
          </a:p>
        </p:txBody>
      </p:sp>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1400" y="806555"/>
            <a:ext cx="5161491" cy="26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36789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229600" cy="609600"/>
          </a:xfrm>
        </p:spPr>
        <p:txBody>
          <a:bodyPr>
            <a:normAutofit/>
          </a:bodyPr>
          <a:lstStyle/>
          <a:p>
            <a:r>
              <a:rPr lang="en-US" sz="3200" b="1"/>
              <a:t>Connection merging in SRA datapath</a:t>
            </a:r>
            <a:endParaRPr lang="en-US" sz="3200"/>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1" y="3659146"/>
            <a:ext cx="2590800" cy="2791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53250" y="3581400"/>
            <a:ext cx="1733550" cy="230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25625" y="6450710"/>
            <a:ext cx="2727029" cy="338554"/>
          </a:xfrm>
          <a:prstGeom prst="rect">
            <a:avLst/>
          </a:prstGeom>
        </p:spPr>
        <p:txBody>
          <a:bodyPr wrap="none">
            <a:spAutoFit/>
          </a:bodyPr>
          <a:lstStyle/>
          <a:p>
            <a:r>
              <a:rPr lang="en-US" sz="1600"/>
              <a:t>(b) Connectivity usage table</a:t>
            </a:r>
          </a:p>
        </p:txBody>
      </p:sp>
      <p:sp>
        <p:nvSpPr>
          <p:cNvPr id="6" name="Rectangle 5"/>
          <p:cNvSpPr/>
          <p:nvPr/>
        </p:nvSpPr>
        <p:spPr>
          <a:xfrm>
            <a:off x="3666067" y="6019800"/>
            <a:ext cx="2658533" cy="830997"/>
          </a:xfrm>
          <a:prstGeom prst="rect">
            <a:avLst/>
          </a:prstGeom>
        </p:spPr>
        <p:txBody>
          <a:bodyPr wrap="square">
            <a:spAutoFit/>
          </a:bodyPr>
          <a:lstStyle/>
          <a:p>
            <a:pPr algn="ctr"/>
            <a:r>
              <a:rPr lang="en-US" sz="1600"/>
              <a:t>(c) Compatibility graph</a:t>
            </a:r>
          </a:p>
          <a:p>
            <a:pPr algn="ctr"/>
            <a:r>
              <a:rPr lang="en-US" sz="1600"/>
              <a:t>for </a:t>
            </a:r>
            <a:r>
              <a:rPr lang="en-US" sz="1600" b="1" i="1">
                <a:solidFill>
                  <a:srgbClr val="0000CC"/>
                </a:solidFill>
              </a:rPr>
              <a:t>input buses </a:t>
            </a:r>
            <a:r>
              <a:rPr lang="en-US" sz="1600"/>
              <a:t/>
            </a:r>
            <a:br>
              <a:rPr lang="en-US" sz="1600"/>
            </a:br>
            <a:r>
              <a:rPr lang="en-US" sz="1600"/>
              <a:t>(AU and SH inputs)</a:t>
            </a:r>
          </a:p>
        </p:txBody>
      </p:sp>
      <p:sp>
        <p:nvSpPr>
          <p:cNvPr id="7" name="Rectangle 6"/>
          <p:cNvSpPr/>
          <p:nvPr/>
        </p:nvSpPr>
        <p:spPr>
          <a:xfrm>
            <a:off x="6477000" y="5886450"/>
            <a:ext cx="2667000" cy="830997"/>
          </a:xfrm>
          <a:prstGeom prst="rect">
            <a:avLst/>
          </a:prstGeom>
        </p:spPr>
        <p:txBody>
          <a:bodyPr wrap="square">
            <a:spAutoFit/>
          </a:bodyPr>
          <a:lstStyle/>
          <a:p>
            <a:pPr algn="ctr"/>
            <a:r>
              <a:rPr lang="en-US" sz="1600"/>
              <a:t>(d) Compatibility graph</a:t>
            </a:r>
          </a:p>
          <a:p>
            <a:pPr algn="ctr"/>
            <a:r>
              <a:rPr lang="en-US" sz="1600"/>
              <a:t>for </a:t>
            </a:r>
            <a:r>
              <a:rPr lang="en-US" sz="1600" b="1" i="1">
                <a:solidFill>
                  <a:srgbClr val="0000CC"/>
                </a:solidFill>
              </a:rPr>
              <a:t>output buses </a:t>
            </a:r>
            <a:r>
              <a:rPr lang="en-US" sz="1600"/>
              <a:t/>
            </a:r>
            <a:br>
              <a:rPr lang="en-US" sz="1600"/>
            </a:br>
            <a:r>
              <a:rPr lang="en-US" sz="1600"/>
              <a:t>(AU and SH outputs)</a:t>
            </a:r>
          </a:p>
        </p:txBody>
      </p:sp>
      <p:pic>
        <p:nvPicPr>
          <p:cNvPr id="1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762000"/>
            <a:ext cx="5100205" cy="2598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72958" y="3505200"/>
            <a:ext cx="2466975" cy="253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Rectangle 15"/>
          <p:cNvSpPr/>
          <p:nvPr/>
        </p:nvSpPr>
        <p:spPr>
          <a:xfrm>
            <a:off x="5638800" y="1329395"/>
            <a:ext cx="3047999" cy="1615827"/>
          </a:xfrm>
          <a:prstGeom prst="rect">
            <a:avLst/>
          </a:prstGeom>
          <a:ln>
            <a:solidFill>
              <a:srgbClr val="0000CC"/>
            </a:solidFill>
          </a:ln>
        </p:spPr>
        <p:txBody>
          <a:bodyPr wrap="square">
            <a:spAutoFit/>
          </a:bodyPr>
          <a:lstStyle/>
          <a:p>
            <a:pPr>
              <a:lnSpc>
                <a:spcPct val="150000"/>
              </a:lnSpc>
            </a:pPr>
            <a:r>
              <a:rPr lang="fr-FR" sz="2200" b="1"/>
              <a:t>R1</a:t>
            </a:r>
            <a:r>
              <a:rPr lang="fr-FR" sz="2200"/>
              <a:t> = [</a:t>
            </a:r>
            <a:r>
              <a:rPr lang="fr-FR" sz="2200" b="1"/>
              <a:t>A, C, D, H</a:t>
            </a:r>
            <a:r>
              <a:rPr lang="fr-FR" sz="2200"/>
              <a:t>]</a:t>
            </a:r>
          </a:p>
          <a:p>
            <a:pPr>
              <a:lnSpc>
                <a:spcPct val="150000"/>
              </a:lnSpc>
            </a:pPr>
            <a:r>
              <a:rPr lang="fr-FR" sz="2200" b="1"/>
              <a:t>R2</a:t>
            </a:r>
            <a:r>
              <a:rPr lang="fr-FR" sz="2200"/>
              <a:t> = [</a:t>
            </a:r>
            <a:r>
              <a:rPr lang="fr-FR" sz="2200" b="1"/>
              <a:t>B, F, G</a:t>
            </a:r>
            <a:r>
              <a:rPr lang="fr-FR" sz="2200"/>
              <a:t>]</a:t>
            </a:r>
          </a:p>
          <a:p>
            <a:pPr>
              <a:lnSpc>
                <a:spcPct val="150000"/>
              </a:lnSpc>
            </a:pPr>
            <a:r>
              <a:rPr lang="en-US" sz="2200" b="1"/>
              <a:t>R3</a:t>
            </a:r>
            <a:r>
              <a:rPr lang="en-US" sz="2200"/>
              <a:t> = [</a:t>
            </a:r>
            <a:r>
              <a:rPr lang="en-US" sz="2200" b="1"/>
              <a:t>E</a:t>
            </a:r>
            <a:r>
              <a:rPr lang="en-US" sz="2200"/>
              <a:t>]</a:t>
            </a:r>
          </a:p>
        </p:txBody>
      </p:sp>
      <p:sp>
        <p:nvSpPr>
          <p:cNvPr id="12" name="TextBox 11"/>
          <p:cNvSpPr txBox="1"/>
          <p:nvPr/>
        </p:nvSpPr>
        <p:spPr>
          <a:xfrm>
            <a:off x="5483676" y="3396734"/>
            <a:ext cx="1069524" cy="369332"/>
          </a:xfrm>
          <a:prstGeom prst="rect">
            <a:avLst/>
          </a:prstGeom>
          <a:noFill/>
        </p:spPr>
        <p:txBody>
          <a:bodyPr wrap="none" rtlCol="0">
            <a:spAutoFit/>
          </a:bodyPr>
          <a:lstStyle/>
          <a:p>
            <a:r>
              <a:rPr lang="en-US">
                <a:solidFill>
                  <a:srgbClr val="FF0000"/>
                </a:solidFill>
              </a:rPr>
              <a:t>Sách sai</a:t>
            </a:r>
          </a:p>
        </p:txBody>
      </p:sp>
    </p:spTree>
    <p:extLst>
      <p:ext uri="{BB962C8B-B14F-4D97-AF65-F5344CB8AC3E}">
        <p14:creationId xmlns:p14="http://schemas.microsoft.com/office/powerpoint/2010/main" val="15921214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229600" cy="609600"/>
          </a:xfrm>
        </p:spPr>
        <p:txBody>
          <a:bodyPr>
            <a:normAutofit/>
          </a:bodyPr>
          <a:lstStyle/>
          <a:p>
            <a:r>
              <a:rPr lang="en-US" sz="3200" b="1"/>
              <a:t>Connection merging in SRA datapath</a:t>
            </a:r>
            <a:endParaRPr lang="en-US" sz="3200"/>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9686" y="1088989"/>
            <a:ext cx="1733550" cy="230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265642" y="3562350"/>
            <a:ext cx="2667000" cy="646331"/>
          </a:xfrm>
          <a:prstGeom prst="rect">
            <a:avLst/>
          </a:prstGeom>
        </p:spPr>
        <p:txBody>
          <a:bodyPr wrap="square">
            <a:spAutoFit/>
          </a:bodyPr>
          <a:lstStyle/>
          <a:p>
            <a:pPr algn="ctr"/>
            <a:r>
              <a:rPr lang="en-US"/>
              <a:t>(c) Compatibility graph</a:t>
            </a:r>
          </a:p>
          <a:p>
            <a:pPr algn="ctr"/>
            <a:r>
              <a:rPr lang="en-US"/>
              <a:t>for input buses</a:t>
            </a:r>
          </a:p>
        </p:txBody>
      </p:sp>
      <p:sp>
        <p:nvSpPr>
          <p:cNvPr id="7" name="Rectangle 6"/>
          <p:cNvSpPr/>
          <p:nvPr/>
        </p:nvSpPr>
        <p:spPr>
          <a:xfrm>
            <a:off x="3060700" y="3394039"/>
            <a:ext cx="3028950" cy="646331"/>
          </a:xfrm>
          <a:prstGeom prst="rect">
            <a:avLst/>
          </a:prstGeom>
        </p:spPr>
        <p:txBody>
          <a:bodyPr wrap="square">
            <a:spAutoFit/>
          </a:bodyPr>
          <a:lstStyle/>
          <a:p>
            <a:pPr algn="ctr"/>
            <a:r>
              <a:rPr lang="en-US"/>
              <a:t>(d) Compatibility graph</a:t>
            </a:r>
          </a:p>
          <a:p>
            <a:pPr algn="ctr"/>
            <a:r>
              <a:rPr lang="en-US"/>
              <a:t>for output buses</a:t>
            </a:r>
          </a:p>
        </p:txBody>
      </p:sp>
      <p:sp>
        <p:nvSpPr>
          <p:cNvPr id="9" name="Rectangle 8"/>
          <p:cNvSpPr/>
          <p:nvPr/>
        </p:nvSpPr>
        <p:spPr>
          <a:xfrm>
            <a:off x="5029200" y="4238252"/>
            <a:ext cx="3675303" cy="1938992"/>
          </a:xfrm>
          <a:prstGeom prst="rect">
            <a:avLst/>
          </a:prstGeom>
          <a:ln>
            <a:solidFill>
              <a:srgbClr val="0000CC"/>
            </a:solidFill>
          </a:ln>
        </p:spPr>
        <p:txBody>
          <a:bodyPr wrap="square">
            <a:spAutoFit/>
          </a:bodyPr>
          <a:lstStyle/>
          <a:p>
            <a:r>
              <a:rPr lang="pt-BR" sz="2400" b="1"/>
              <a:t>Bus1</a:t>
            </a:r>
            <a:r>
              <a:rPr lang="pt-BR" sz="2400"/>
              <a:t> = [ </a:t>
            </a:r>
            <a:r>
              <a:rPr lang="pt-BR" sz="2400" b="1"/>
              <a:t>A, C, D, E, H </a:t>
            </a:r>
            <a:r>
              <a:rPr lang="pt-BR" sz="2400"/>
              <a:t>]</a:t>
            </a:r>
          </a:p>
          <a:p>
            <a:r>
              <a:rPr lang="en-US" sz="2400" b="1"/>
              <a:t>Bus2</a:t>
            </a:r>
            <a:r>
              <a:rPr lang="en-US" sz="2400"/>
              <a:t> = [ </a:t>
            </a:r>
            <a:r>
              <a:rPr lang="en-US" sz="2400" b="1"/>
              <a:t>B, F, G </a:t>
            </a:r>
            <a:r>
              <a:rPr lang="en-US" sz="2400"/>
              <a:t>]</a:t>
            </a:r>
          </a:p>
          <a:p>
            <a:endParaRPr lang="en-US" sz="2400"/>
          </a:p>
          <a:p>
            <a:r>
              <a:rPr lang="en-US" sz="2400" b="1"/>
              <a:t>Bus3</a:t>
            </a:r>
            <a:r>
              <a:rPr lang="en-US" sz="2400"/>
              <a:t> = [ </a:t>
            </a:r>
            <a:r>
              <a:rPr lang="en-US" sz="2400" b="1"/>
              <a:t>I, K, M </a:t>
            </a:r>
            <a:r>
              <a:rPr lang="en-US" sz="2400"/>
              <a:t>]</a:t>
            </a:r>
          </a:p>
          <a:p>
            <a:r>
              <a:rPr lang="pt-BR" sz="2400" b="1"/>
              <a:t>Bus4</a:t>
            </a:r>
            <a:r>
              <a:rPr lang="pt-BR" sz="2400"/>
              <a:t> = [ </a:t>
            </a:r>
            <a:r>
              <a:rPr lang="pt-BR" sz="2400" b="1"/>
              <a:t>J, L, N </a:t>
            </a:r>
            <a:r>
              <a:rPr lang="pt-BR" sz="2400"/>
              <a:t>]</a:t>
            </a:r>
            <a:endParaRPr lang="en-US" sz="2400"/>
          </a:p>
        </p:txBody>
      </p:sp>
      <p:sp>
        <p:nvSpPr>
          <p:cNvPr id="10" name="Rectangle 9"/>
          <p:cNvSpPr/>
          <p:nvPr/>
        </p:nvSpPr>
        <p:spPr>
          <a:xfrm>
            <a:off x="5770113" y="6260068"/>
            <a:ext cx="2172390" cy="369332"/>
          </a:xfrm>
          <a:prstGeom prst="rect">
            <a:avLst/>
          </a:prstGeom>
        </p:spPr>
        <p:txBody>
          <a:bodyPr wrap="none">
            <a:spAutoFit/>
          </a:bodyPr>
          <a:lstStyle/>
          <a:p>
            <a:r>
              <a:rPr lang="en-US"/>
              <a:t>(e) Bus assignment</a:t>
            </a:r>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022350"/>
            <a:ext cx="2466975" cy="253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4318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a:t>Connection merging in SRA </a:t>
            </a:r>
            <a:r>
              <a:rPr lang="en-US" b="1" err="1"/>
              <a:t>datapath</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1" y="981974"/>
            <a:ext cx="4953000" cy="23005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5791200" y="3048000"/>
            <a:ext cx="3048000" cy="369332"/>
          </a:xfrm>
          <a:prstGeom prst="rect">
            <a:avLst/>
          </a:prstGeom>
        </p:spPr>
        <p:txBody>
          <a:bodyPr wrap="square">
            <a:spAutoFit/>
          </a:bodyPr>
          <a:lstStyle/>
          <a:p>
            <a:pPr algn="ctr"/>
            <a:r>
              <a:rPr lang="en-US"/>
              <a:t>Bus assignment</a:t>
            </a: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7448" y="3505200"/>
            <a:ext cx="5349608" cy="3214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0"/>
          <p:cNvSpPr/>
          <p:nvPr/>
        </p:nvSpPr>
        <p:spPr>
          <a:xfrm>
            <a:off x="2858355" y="6472162"/>
            <a:ext cx="3002745" cy="400110"/>
          </a:xfrm>
          <a:prstGeom prst="rect">
            <a:avLst/>
          </a:prstGeom>
        </p:spPr>
        <p:txBody>
          <a:bodyPr wrap="none">
            <a:spAutoFit/>
          </a:bodyPr>
          <a:lstStyle/>
          <a:p>
            <a:r>
              <a:rPr lang="en-US" sz="2000"/>
              <a:t>(f) Bus oriented </a:t>
            </a:r>
            <a:r>
              <a:rPr lang="en-US" sz="2000" err="1"/>
              <a:t>datapath</a:t>
            </a:r>
            <a:endParaRPr lang="en-US" sz="2000"/>
          </a:p>
        </p:txBody>
      </p:sp>
      <p:sp>
        <p:nvSpPr>
          <p:cNvPr id="12" name="Rectangle 11"/>
          <p:cNvSpPr/>
          <p:nvPr/>
        </p:nvSpPr>
        <p:spPr>
          <a:xfrm>
            <a:off x="5645941" y="1083261"/>
            <a:ext cx="3421859" cy="1938992"/>
          </a:xfrm>
          <a:prstGeom prst="rect">
            <a:avLst/>
          </a:prstGeom>
          <a:ln>
            <a:solidFill>
              <a:srgbClr val="0000CC"/>
            </a:solidFill>
          </a:ln>
        </p:spPr>
        <p:txBody>
          <a:bodyPr wrap="square">
            <a:spAutoFit/>
          </a:bodyPr>
          <a:lstStyle/>
          <a:p>
            <a:r>
              <a:rPr lang="pt-BR" sz="2400" b="1"/>
              <a:t>Bus1</a:t>
            </a:r>
            <a:r>
              <a:rPr lang="pt-BR" sz="2400"/>
              <a:t> = [ </a:t>
            </a:r>
            <a:r>
              <a:rPr lang="pt-BR" sz="2400" b="1"/>
              <a:t>A, C, D, E, H </a:t>
            </a:r>
            <a:r>
              <a:rPr lang="pt-BR" sz="2400"/>
              <a:t>]</a:t>
            </a:r>
          </a:p>
          <a:p>
            <a:r>
              <a:rPr lang="en-US" sz="2400" b="1"/>
              <a:t>Bus2</a:t>
            </a:r>
            <a:r>
              <a:rPr lang="en-US" sz="2400"/>
              <a:t> = [ </a:t>
            </a:r>
            <a:r>
              <a:rPr lang="en-US" sz="2400" b="1"/>
              <a:t>B, F, G </a:t>
            </a:r>
            <a:r>
              <a:rPr lang="en-US" sz="2400"/>
              <a:t>]</a:t>
            </a:r>
          </a:p>
          <a:p>
            <a:endParaRPr lang="en-US" sz="2400"/>
          </a:p>
          <a:p>
            <a:r>
              <a:rPr lang="en-US" sz="2400" b="1"/>
              <a:t>Bus3</a:t>
            </a:r>
            <a:r>
              <a:rPr lang="en-US" sz="2400"/>
              <a:t> = [ </a:t>
            </a:r>
            <a:r>
              <a:rPr lang="en-US" sz="2400" b="1"/>
              <a:t>I, K, M </a:t>
            </a:r>
            <a:r>
              <a:rPr lang="en-US" sz="2400"/>
              <a:t>]</a:t>
            </a:r>
          </a:p>
          <a:p>
            <a:r>
              <a:rPr lang="pt-BR" sz="2400" b="1"/>
              <a:t>Bus4</a:t>
            </a:r>
            <a:r>
              <a:rPr lang="pt-BR" sz="2400"/>
              <a:t> = [ </a:t>
            </a:r>
            <a:r>
              <a:rPr lang="pt-BR" sz="2400" b="1"/>
              <a:t>J, L, N </a:t>
            </a:r>
            <a:r>
              <a:rPr lang="pt-BR" sz="2400"/>
              <a:t>]</a:t>
            </a:r>
            <a:endParaRPr lang="en-US" sz="2400"/>
          </a:p>
        </p:txBody>
      </p:sp>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02EF3BDF-DA3C-43A4-AF95-65FA9A0CED24}"/>
                  </a:ext>
                </a:extLst>
              </p14:cNvPr>
              <p14:cNvContentPartPr/>
              <p14:nvPr/>
            </p14:nvContentPartPr>
            <p14:xfrm>
              <a:off x="2431095" y="4882588"/>
              <a:ext cx="1285920" cy="819720"/>
            </p14:xfrm>
          </p:contentPart>
        </mc:Choice>
        <mc:Fallback xmlns="">
          <p:pic>
            <p:nvPicPr>
              <p:cNvPr id="3" name="Ink 2">
                <a:extLst>
                  <a:ext uri="{FF2B5EF4-FFF2-40B4-BE49-F238E27FC236}">
                    <a16:creationId xmlns:a16="http://schemas.microsoft.com/office/drawing/2014/main" id="{02EF3BDF-DA3C-43A4-AF95-65FA9A0CED24}"/>
                  </a:ext>
                </a:extLst>
              </p:cNvPr>
              <p:cNvPicPr/>
              <p:nvPr/>
            </p:nvPicPr>
            <p:blipFill>
              <a:blip r:embed="rId6"/>
              <a:stretch>
                <a:fillRect/>
              </a:stretch>
            </p:blipFill>
            <p:spPr>
              <a:xfrm>
                <a:off x="2422455" y="4873588"/>
                <a:ext cx="1303560" cy="8373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 name="Ink 4">
                <a:extLst>
                  <a:ext uri="{FF2B5EF4-FFF2-40B4-BE49-F238E27FC236}">
                    <a16:creationId xmlns:a16="http://schemas.microsoft.com/office/drawing/2014/main" id="{43E2C171-48AE-46F6-831E-189C7F35DA82}"/>
                  </a:ext>
                </a:extLst>
              </p14:cNvPr>
              <p14:cNvContentPartPr/>
              <p14:nvPr/>
            </p14:nvContentPartPr>
            <p14:xfrm>
              <a:off x="4005735" y="4959628"/>
              <a:ext cx="1112760" cy="625320"/>
            </p14:xfrm>
          </p:contentPart>
        </mc:Choice>
        <mc:Fallback xmlns="">
          <p:pic>
            <p:nvPicPr>
              <p:cNvPr id="5" name="Ink 4">
                <a:extLst>
                  <a:ext uri="{FF2B5EF4-FFF2-40B4-BE49-F238E27FC236}">
                    <a16:creationId xmlns:a16="http://schemas.microsoft.com/office/drawing/2014/main" id="{43E2C171-48AE-46F6-831E-189C7F35DA82}"/>
                  </a:ext>
                </a:extLst>
              </p:cNvPr>
              <p:cNvPicPr/>
              <p:nvPr/>
            </p:nvPicPr>
            <p:blipFill>
              <a:blip r:embed="rId8"/>
              <a:stretch>
                <a:fillRect/>
              </a:stretch>
            </p:blipFill>
            <p:spPr>
              <a:xfrm>
                <a:off x="3996735" y="4950988"/>
                <a:ext cx="1130400" cy="642960"/>
              </a:xfrm>
              <a:prstGeom prst="rect">
                <a:avLst/>
              </a:prstGeom>
            </p:spPr>
          </p:pic>
        </mc:Fallback>
      </mc:AlternateContent>
      <p:sp>
        <p:nvSpPr>
          <p:cNvPr id="6" name="TextBox 5">
            <a:extLst>
              <a:ext uri="{FF2B5EF4-FFF2-40B4-BE49-F238E27FC236}">
                <a16:creationId xmlns:a16="http://schemas.microsoft.com/office/drawing/2014/main" id="{EE163786-58E9-42E0-AD3E-E4E6B4C81FD8}"/>
              </a:ext>
            </a:extLst>
          </p:cNvPr>
          <p:cNvSpPr txBox="1"/>
          <p:nvPr/>
        </p:nvSpPr>
        <p:spPr>
          <a:xfrm>
            <a:off x="808164" y="5166689"/>
            <a:ext cx="1798568" cy="369332"/>
          </a:xfrm>
          <a:prstGeom prst="rect">
            <a:avLst/>
          </a:prstGeom>
          <a:noFill/>
        </p:spPr>
        <p:txBody>
          <a:bodyPr wrap="square" rtlCol="0">
            <a:spAutoFit/>
          </a:bodyPr>
          <a:lstStyle/>
          <a:p>
            <a:r>
              <a:rPr lang="en-US" dirty="0" err="1">
                <a:solidFill>
                  <a:srgbClr val="FF0000"/>
                </a:solidFill>
              </a:rPr>
              <a:t>Đổi</a:t>
            </a:r>
            <a:r>
              <a:rPr lang="en-US" dirty="0">
                <a:solidFill>
                  <a:srgbClr val="FF0000"/>
                </a:solidFill>
              </a:rPr>
              <a:t> </a:t>
            </a:r>
            <a:r>
              <a:rPr lang="en-US" dirty="0" err="1">
                <a:solidFill>
                  <a:srgbClr val="FF0000"/>
                </a:solidFill>
              </a:rPr>
              <a:t>thành</a:t>
            </a:r>
            <a:r>
              <a:rPr lang="en-US" dirty="0">
                <a:solidFill>
                  <a:srgbClr val="FF0000"/>
                </a:solidFill>
              </a:rPr>
              <a:t> </a:t>
            </a:r>
            <a:endParaRPr lang="vi-VN" dirty="0">
              <a:solidFill>
                <a:srgbClr val="FF0000"/>
              </a:solidFill>
            </a:endParaRPr>
          </a:p>
        </p:txBody>
      </p:sp>
      <p:grpSp>
        <p:nvGrpSpPr>
          <p:cNvPr id="15" name="Group 14">
            <a:extLst>
              <a:ext uri="{FF2B5EF4-FFF2-40B4-BE49-F238E27FC236}">
                <a16:creationId xmlns:a16="http://schemas.microsoft.com/office/drawing/2014/main" id="{1B6B65DC-1E93-4CE4-BC6C-FF652F0B82F1}"/>
              </a:ext>
            </a:extLst>
          </p:cNvPr>
          <p:cNvGrpSpPr/>
          <p:nvPr/>
        </p:nvGrpSpPr>
        <p:grpSpPr>
          <a:xfrm>
            <a:off x="709575" y="2993308"/>
            <a:ext cx="1753920" cy="1987560"/>
            <a:chOff x="709575" y="2993308"/>
            <a:chExt cx="1753920" cy="1987560"/>
          </a:xfrm>
        </p:grpSpPr>
        <mc:AlternateContent xmlns:mc="http://schemas.openxmlformats.org/markup-compatibility/2006" xmlns:p14="http://schemas.microsoft.com/office/powerpoint/2010/main">
          <mc:Choice Requires="p14">
            <p:contentPart p14:bwMode="auto" r:id="rId9">
              <p14:nvContentPartPr>
                <p14:cNvPr id="7" name="Ink 6">
                  <a:extLst>
                    <a:ext uri="{FF2B5EF4-FFF2-40B4-BE49-F238E27FC236}">
                      <a16:creationId xmlns:a16="http://schemas.microsoft.com/office/drawing/2014/main" id="{339338E4-E936-47F0-9EC8-B785655C428D}"/>
                    </a:ext>
                  </a:extLst>
                </p14:cNvPr>
                <p14:cNvContentPartPr/>
                <p14:nvPr/>
              </p14:nvContentPartPr>
              <p14:xfrm>
                <a:off x="973455" y="3132268"/>
                <a:ext cx="271800" cy="1848600"/>
              </p14:xfrm>
            </p:contentPart>
          </mc:Choice>
          <mc:Fallback xmlns="">
            <p:pic>
              <p:nvPicPr>
                <p:cNvPr id="7" name="Ink 6">
                  <a:extLst>
                    <a:ext uri="{FF2B5EF4-FFF2-40B4-BE49-F238E27FC236}">
                      <a16:creationId xmlns:a16="http://schemas.microsoft.com/office/drawing/2014/main" id="{339338E4-E936-47F0-9EC8-B785655C428D}"/>
                    </a:ext>
                  </a:extLst>
                </p:cNvPr>
                <p:cNvPicPr/>
                <p:nvPr/>
              </p:nvPicPr>
              <p:blipFill>
                <a:blip r:embed="rId10"/>
                <a:stretch>
                  <a:fillRect/>
                </a:stretch>
              </p:blipFill>
              <p:spPr>
                <a:xfrm>
                  <a:off x="964815" y="3123268"/>
                  <a:ext cx="289440" cy="18662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8" name="Ink 7">
                  <a:extLst>
                    <a:ext uri="{FF2B5EF4-FFF2-40B4-BE49-F238E27FC236}">
                      <a16:creationId xmlns:a16="http://schemas.microsoft.com/office/drawing/2014/main" id="{B9E45BAD-2EA5-4BA6-8C1A-B0B4CF7EC28F}"/>
                    </a:ext>
                  </a:extLst>
                </p14:cNvPr>
                <p14:cNvContentPartPr/>
                <p14:nvPr/>
              </p14:nvContentPartPr>
              <p14:xfrm>
                <a:off x="709575" y="2993308"/>
                <a:ext cx="457920" cy="362880"/>
              </p14:xfrm>
            </p:contentPart>
          </mc:Choice>
          <mc:Fallback xmlns="">
            <p:pic>
              <p:nvPicPr>
                <p:cNvPr id="8" name="Ink 7">
                  <a:extLst>
                    <a:ext uri="{FF2B5EF4-FFF2-40B4-BE49-F238E27FC236}">
                      <a16:creationId xmlns:a16="http://schemas.microsoft.com/office/drawing/2014/main" id="{B9E45BAD-2EA5-4BA6-8C1A-B0B4CF7EC28F}"/>
                    </a:ext>
                  </a:extLst>
                </p:cNvPr>
                <p:cNvPicPr/>
                <p:nvPr/>
              </p:nvPicPr>
              <p:blipFill>
                <a:blip r:embed="rId12"/>
                <a:stretch>
                  <a:fillRect/>
                </a:stretch>
              </p:blipFill>
              <p:spPr>
                <a:xfrm>
                  <a:off x="700935" y="2984308"/>
                  <a:ext cx="475560" cy="3805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3" name="Ink 12">
                  <a:extLst>
                    <a:ext uri="{FF2B5EF4-FFF2-40B4-BE49-F238E27FC236}">
                      <a16:creationId xmlns:a16="http://schemas.microsoft.com/office/drawing/2014/main" id="{EBA84D5A-FFBC-43E7-89FD-F070D8EEE9DB}"/>
                    </a:ext>
                  </a:extLst>
                </p14:cNvPr>
                <p14:cNvContentPartPr/>
                <p14:nvPr/>
              </p14:nvContentPartPr>
              <p14:xfrm>
                <a:off x="1321935" y="3356548"/>
                <a:ext cx="914040" cy="1614600"/>
              </p14:xfrm>
            </p:contentPart>
          </mc:Choice>
          <mc:Fallback xmlns="">
            <p:pic>
              <p:nvPicPr>
                <p:cNvPr id="13" name="Ink 12">
                  <a:extLst>
                    <a:ext uri="{FF2B5EF4-FFF2-40B4-BE49-F238E27FC236}">
                      <a16:creationId xmlns:a16="http://schemas.microsoft.com/office/drawing/2014/main" id="{EBA84D5A-FFBC-43E7-89FD-F070D8EEE9DB}"/>
                    </a:ext>
                  </a:extLst>
                </p:cNvPr>
                <p:cNvPicPr/>
                <p:nvPr/>
              </p:nvPicPr>
              <p:blipFill>
                <a:blip r:embed="rId14"/>
                <a:stretch>
                  <a:fillRect/>
                </a:stretch>
              </p:blipFill>
              <p:spPr>
                <a:xfrm>
                  <a:off x="1313295" y="3347548"/>
                  <a:ext cx="931680" cy="16322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4" name="Ink 13">
                  <a:extLst>
                    <a:ext uri="{FF2B5EF4-FFF2-40B4-BE49-F238E27FC236}">
                      <a16:creationId xmlns:a16="http://schemas.microsoft.com/office/drawing/2014/main" id="{271D7645-E5A0-446F-9E71-5F3C9451EDF6}"/>
                    </a:ext>
                  </a:extLst>
                </p14:cNvPr>
                <p14:cNvContentPartPr/>
                <p14:nvPr/>
              </p14:nvContentPartPr>
              <p14:xfrm>
                <a:off x="1964895" y="3134068"/>
                <a:ext cx="498600" cy="333720"/>
              </p14:xfrm>
            </p:contentPart>
          </mc:Choice>
          <mc:Fallback xmlns="">
            <p:pic>
              <p:nvPicPr>
                <p:cNvPr id="14" name="Ink 13">
                  <a:extLst>
                    <a:ext uri="{FF2B5EF4-FFF2-40B4-BE49-F238E27FC236}">
                      <a16:creationId xmlns:a16="http://schemas.microsoft.com/office/drawing/2014/main" id="{271D7645-E5A0-446F-9E71-5F3C9451EDF6}"/>
                    </a:ext>
                  </a:extLst>
                </p:cNvPr>
                <p:cNvPicPr/>
                <p:nvPr/>
              </p:nvPicPr>
              <p:blipFill>
                <a:blip r:embed="rId16"/>
                <a:stretch>
                  <a:fillRect/>
                </a:stretch>
              </p:blipFill>
              <p:spPr>
                <a:xfrm>
                  <a:off x="1955895" y="3125068"/>
                  <a:ext cx="516240" cy="351360"/>
                </a:xfrm>
                <a:prstGeom prst="rect">
                  <a:avLst/>
                </a:prstGeom>
              </p:spPr>
            </p:pic>
          </mc:Fallback>
        </mc:AlternateContent>
      </p:grpSp>
      <p:grpSp>
        <p:nvGrpSpPr>
          <p:cNvPr id="19" name="Group 18">
            <a:extLst>
              <a:ext uri="{FF2B5EF4-FFF2-40B4-BE49-F238E27FC236}">
                <a16:creationId xmlns:a16="http://schemas.microsoft.com/office/drawing/2014/main" id="{17653D5C-5F4C-431F-BA78-2407720FEB9D}"/>
              </a:ext>
            </a:extLst>
          </p:cNvPr>
          <p:cNvGrpSpPr/>
          <p:nvPr/>
        </p:nvGrpSpPr>
        <p:grpSpPr>
          <a:xfrm>
            <a:off x="3507855" y="4467868"/>
            <a:ext cx="646560" cy="356760"/>
            <a:chOff x="3507855" y="4467868"/>
            <a:chExt cx="646560" cy="356760"/>
          </a:xfrm>
        </p:grpSpPr>
        <mc:AlternateContent xmlns:mc="http://schemas.openxmlformats.org/markup-compatibility/2006" xmlns:p14="http://schemas.microsoft.com/office/powerpoint/2010/main">
          <mc:Choice Requires="p14">
            <p:contentPart p14:bwMode="auto" r:id="rId17">
              <p14:nvContentPartPr>
                <p14:cNvPr id="16" name="Ink 15">
                  <a:extLst>
                    <a:ext uri="{FF2B5EF4-FFF2-40B4-BE49-F238E27FC236}">
                      <a16:creationId xmlns:a16="http://schemas.microsoft.com/office/drawing/2014/main" id="{AB0F9DAD-E267-46FE-A1BE-15B9CB38FE3C}"/>
                    </a:ext>
                  </a:extLst>
                </p14:cNvPr>
                <p14:cNvContentPartPr/>
                <p14:nvPr/>
              </p14:nvContentPartPr>
              <p14:xfrm>
                <a:off x="3507855" y="4467868"/>
                <a:ext cx="162720" cy="356760"/>
              </p14:xfrm>
            </p:contentPart>
          </mc:Choice>
          <mc:Fallback xmlns="">
            <p:pic>
              <p:nvPicPr>
                <p:cNvPr id="16" name="Ink 15">
                  <a:extLst>
                    <a:ext uri="{FF2B5EF4-FFF2-40B4-BE49-F238E27FC236}">
                      <a16:creationId xmlns:a16="http://schemas.microsoft.com/office/drawing/2014/main" id="{AB0F9DAD-E267-46FE-A1BE-15B9CB38FE3C}"/>
                    </a:ext>
                  </a:extLst>
                </p:cNvPr>
                <p:cNvPicPr/>
                <p:nvPr/>
              </p:nvPicPr>
              <p:blipFill>
                <a:blip r:embed="rId18"/>
                <a:stretch>
                  <a:fillRect/>
                </a:stretch>
              </p:blipFill>
              <p:spPr>
                <a:xfrm>
                  <a:off x="3499215" y="4459228"/>
                  <a:ext cx="180360" cy="3744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7" name="Ink 16">
                  <a:extLst>
                    <a:ext uri="{FF2B5EF4-FFF2-40B4-BE49-F238E27FC236}">
                      <a16:creationId xmlns:a16="http://schemas.microsoft.com/office/drawing/2014/main" id="{C1EA700F-2A33-4313-8D56-3C4246A01C61}"/>
                    </a:ext>
                  </a:extLst>
                </p14:cNvPr>
                <p14:cNvContentPartPr/>
                <p14:nvPr/>
              </p14:nvContentPartPr>
              <p14:xfrm>
                <a:off x="3801255" y="4632748"/>
                <a:ext cx="353160" cy="143280"/>
              </p14:xfrm>
            </p:contentPart>
          </mc:Choice>
          <mc:Fallback xmlns="">
            <p:pic>
              <p:nvPicPr>
                <p:cNvPr id="17" name="Ink 16">
                  <a:extLst>
                    <a:ext uri="{FF2B5EF4-FFF2-40B4-BE49-F238E27FC236}">
                      <a16:creationId xmlns:a16="http://schemas.microsoft.com/office/drawing/2014/main" id="{C1EA700F-2A33-4313-8D56-3C4246A01C61}"/>
                    </a:ext>
                  </a:extLst>
                </p:cNvPr>
                <p:cNvPicPr/>
                <p:nvPr/>
              </p:nvPicPr>
              <p:blipFill>
                <a:blip r:embed="rId20"/>
                <a:stretch>
                  <a:fillRect/>
                </a:stretch>
              </p:blipFill>
              <p:spPr>
                <a:xfrm>
                  <a:off x="3792615" y="4624108"/>
                  <a:ext cx="370800" cy="1609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8" name="Ink 17">
                  <a:extLst>
                    <a:ext uri="{FF2B5EF4-FFF2-40B4-BE49-F238E27FC236}">
                      <a16:creationId xmlns:a16="http://schemas.microsoft.com/office/drawing/2014/main" id="{6CC4A05C-DFF2-4672-A12A-7ACD69292462}"/>
                    </a:ext>
                  </a:extLst>
                </p14:cNvPr>
                <p14:cNvContentPartPr/>
                <p14:nvPr/>
              </p14:nvContentPartPr>
              <p14:xfrm>
                <a:off x="3987735" y="4503868"/>
                <a:ext cx="360" cy="360"/>
              </p14:xfrm>
            </p:contentPart>
          </mc:Choice>
          <mc:Fallback xmlns="">
            <p:pic>
              <p:nvPicPr>
                <p:cNvPr id="18" name="Ink 17">
                  <a:extLst>
                    <a:ext uri="{FF2B5EF4-FFF2-40B4-BE49-F238E27FC236}">
                      <a16:creationId xmlns:a16="http://schemas.microsoft.com/office/drawing/2014/main" id="{6CC4A05C-DFF2-4672-A12A-7ACD69292462}"/>
                    </a:ext>
                  </a:extLst>
                </p:cNvPr>
                <p:cNvPicPr/>
                <p:nvPr/>
              </p:nvPicPr>
              <p:blipFill>
                <a:blip r:embed="rId22"/>
                <a:stretch>
                  <a:fillRect/>
                </a:stretch>
              </p:blipFill>
              <p:spPr>
                <a:xfrm>
                  <a:off x="3979095" y="4494868"/>
                  <a:ext cx="18000" cy="18000"/>
                </a:xfrm>
                <a:prstGeom prst="rect">
                  <a:avLst/>
                </a:prstGeom>
              </p:spPr>
            </p:pic>
          </mc:Fallback>
        </mc:AlternateContent>
      </p:grpSp>
    </p:spTree>
    <p:extLst>
      <p:ext uri="{BB962C8B-B14F-4D97-AF65-F5344CB8AC3E}">
        <p14:creationId xmlns:p14="http://schemas.microsoft.com/office/powerpoint/2010/main" val="31775403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09600"/>
          </a:xfrm>
        </p:spPr>
        <p:txBody>
          <a:bodyPr>
            <a:normAutofit fontScale="90000"/>
          </a:bodyPr>
          <a:lstStyle/>
          <a:p>
            <a:r>
              <a:rPr lang="en-US" b="1"/>
              <a:t>Register merging</a:t>
            </a:r>
            <a:endParaRPr lang="en-US"/>
          </a:p>
        </p:txBody>
      </p:sp>
      <p:sp>
        <p:nvSpPr>
          <p:cNvPr id="3" name="Content Placeholder 2"/>
          <p:cNvSpPr>
            <a:spLocks noGrp="1"/>
          </p:cNvSpPr>
          <p:nvPr>
            <p:ph idx="1"/>
          </p:nvPr>
        </p:nvSpPr>
        <p:spPr/>
        <p:txBody>
          <a:bodyPr/>
          <a:lstStyle/>
          <a:p>
            <a:pPr algn="just">
              <a:lnSpc>
                <a:spcPct val="200000"/>
              </a:lnSpc>
            </a:pPr>
            <a:r>
              <a:rPr lang="en-US" b="1"/>
              <a:t> Group register with non-overlapping accesses</a:t>
            </a:r>
          </a:p>
          <a:p>
            <a:pPr algn="just">
              <a:lnSpc>
                <a:spcPct val="200000"/>
              </a:lnSpc>
            </a:pPr>
            <a:r>
              <a:rPr lang="en-US" b="1"/>
              <a:t> Each group assigned to one register file</a:t>
            </a:r>
          </a:p>
          <a:p>
            <a:pPr algn="just">
              <a:lnSpc>
                <a:spcPct val="200000"/>
              </a:lnSpc>
            </a:pPr>
            <a:r>
              <a:rPr lang="en-US" b="1"/>
              <a:t> Register grouping reduces number of ports, and therefore number of buses</a:t>
            </a:r>
          </a:p>
          <a:p>
            <a:pPr algn="just">
              <a:lnSpc>
                <a:spcPct val="200000"/>
              </a:lnSpc>
            </a:pPr>
            <a:r>
              <a:rPr lang="en-US" b="1"/>
              <a:t> Demonstration with clustering algorithm</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29390023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a:t>Register merging</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082386"/>
            <a:ext cx="1981200" cy="5297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460762" y="6402864"/>
            <a:ext cx="1364476" cy="369332"/>
          </a:xfrm>
          <a:prstGeom prst="rect">
            <a:avLst/>
          </a:prstGeom>
        </p:spPr>
        <p:txBody>
          <a:bodyPr wrap="none">
            <a:spAutoFit/>
          </a:bodyPr>
          <a:lstStyle/>
          <a:p>
            <a:r>
              <a:rPr lang="en-US"/>
              <a:t>ASM Chart</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2079456"/>
            <a:ext cx="3714750" cy="147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4048125"/>
            <a:ext cx="4648200" cy="250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93082" y="2079456"/>
            <a:ext cx="1619250" cy="135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2847975" y="1063793"/>
            <a:ext cx="3200400" cy="1015663"/>
          </a:xfrm>
          <a:prstGeom prst="rect">
            <a:avLst/>
          </a:prstGeom>
        </p:spPr>
        <p:txBody>
          <a:bodyPr wrap="square">
            <a:spAutoFit/>
          </a:bodyPr>
          <a:lstStyle/>
          <a:p>
            <a:r>
              <a:rPr lang="fr-FR" sz="2000"/>
              <a:t>R1 = [ a, t1, x, t7 ]</a:t>
            </a:r>
          </a:p>
          <a:p>
            <a:r>
              <a:rPr lang="fr-FR" sz="2000"/>
              <a:t>R2 = [ b, t2, y, t3, t5, t6 ]</a:t>
            </a:r>
          </a:p>
          <a:p>
            <a:r>
              <a:rPr lang="en-US" sz="2000"/>
              <a:t>R3 = [ t4 ]</a:t>
            </a:r>
          </a:p>
        </p:txBody>
      </p:sp>
      <p:sp>
        <p:nvSpPr>
          <p:cNvPr id="7" name="Rectangle 6"/>
          <p:cNvSpPr/>
          <p:nvPr/>
        </p:nvSpPr>
        <p:spPr>
          <a:xfrm>
            <a:off x="5811565" y="1084756"/>
            <a:ext cx="2634054" cy="369332"/>
          </a:xfrm>
          <a:prstGeom prst="rect">
            <a:avLst/>
          </a:prstGeom>
        </p:spPr>
        <p:txBody>
          <a:bodyPr wrap="none">
            <a:spAutoFit/>
          </a:bodyPr>
          <a:lstStyle/>
          <a:p>
            <a:r>
              <a:rPr lang="en-US"/>
              <a:t>(a) Register assignment</a:t>
            </a:r>
          </a:p>
        </p:txBody>
      </p:sp>
      <p:sp>
        <p:nvSpPr>
          <p:cNvPr id="8" name="Rectangle 7"/>
          <p:cNvSpPr/>
          <p:nvPr/>
        </p:nvSpPr>
        <p:spPr>
          <a:xfrm>
            <a:off x="3079851" y="3555831"/>
            <a:ext cx="2736647" cy="369332"/>
          </a:xfrm>
          <a:prstGeom prst="rect">
            <a:avLst/>
          </a:prstGeom>
        </p:spPr>
        <p:txBody>
          <a:bodyPr wrap="none">
            <a:spAutoFit/>
          </a:bodyPr>
          <a:lstStyle/>
          <a:p>
            <a:r>
              <a:rPr lang="en-US"/>
              <a:t>(b) Register access table</a:t>
            </a:r>
          </a:p>
        </p:txBody>
      </p:sp>
      <p:sp>
        <p:nvSpPr>
          <p:cNvPr id="9" name="Rectangle 8"/>
          <p:cNvSpPr/>
          <p:nvPr/>
        </p:nvSpPr>
        <p:spPr>
          <a:xfrm>
            <a:off x="6556212" y="3516868"/>
            <a:ext cx="2492990" cy="369332"/>
          </a:xfrm>
          <a:prstGeom prst="rect">
            <a:avLst/>
          </a:prstGeom>
        </p:spPr>
        <p:txBody>
          <a:bodyPr wrap="none">
            <a:spAutoFit/>
          </a:bodyPr>
          <a:lstStyle/>
          <a:p>
            <a:r>
              <a:rPr lang="en-US"/>
              <a:t>(c) Compatibility graph</a:t>
            </a:r>
          </a:p>
        </p:txBody>
      </p:sp>
      <p:sp>
        <p:nvSpPr>
          <p:cNvPr id="10" name="Rectangle 9"/>
          <p:cNvSpPr/>
          <p:nvPr/>
        </p:nvSpPr>
        <p:spPr>
          <a:xfrm>
            <a:off x="3763325" y="6501429"/>
            <a:ext cx="2569934" cy="369332"/>
          </a:xfrm>
          <a:prstGeom prst="rect">
            <a:avLst/>
          </a:prstGeom>
          <a:solidFill>
            <a:schemeClr val="bg1"/>
          </a:solidFill>
        </p:spPr>
        <p:txBody>
          <a:bodyPr wrap="none">
            <a:spAutoFit/>
          </a:bodyPr>
          <a:lstStyle/>
          <a:p>
            <a:r>
              <a:rPr lang="en-US"/>
              <a:t>(d) </a:t>
            </a:r>
            <a:r>
              <a:rPr lang="en-US" err="1"/>
              <a:t>Datapath</a:t>
            </a:r>
            <a:r>
              <a:rPr lang="en-US"/>
              <a:t> schematic</a:t>
            </a:r>
          </a:p>
        </p:txBody>
      </p:sp>
      <mc:AlternateContent xmlns:mc="http://schemas.openxmlformats.org/markup-compatibility/2006" xmlns:p14="http://schemas.microsoft.com/office/powerpoint/2010/main">
        <mc:Choice Requires="p14">
          <p:contentPart p14:bwMode="auto" r:id="rId6">
            <p14:nvContentPartPr>
              <p14:cNvPr id="3" name="Ink 2">
                <a:extLst>
                  <a:ext uri="{FF2B5EF4-FFF2-40B4-BE49-F238E27FC236}">
                    <a16:creationId xmlns:a16="http://schemas.microsoft.com/office/drawing/2014/main" id="{1DF7A5A1-EEE3-4C53-9285-4DABAED70755}"/>
                  </a:ext>
                </a:extLst>
              </p14:cNvPr>
              <p14:cNvContentPartPr/>
              <p14:nvPr/>
            </p14:nvContentPartPr>
            <p14:xfrm>
              <a:off x="3420375" y="4795460"/>
              <a:ext cx="385560" cy="234000"/>
            </p14:xfrm>
          </p:contentPart>
        </mc:Choice>
        <mc:Fallback xmlns="">
          <p:pic>
            <p:nvPicPr>
              <p:cNvPr id="3" name="Ink 2">
                <a:extLst>
                  <a:ext uri="{FF2B5EF4-FFF2-40B4-BE49-F238E27FC236}">
                    <a16:creationId xmlns:a16="http://schemas.microsoft.com/office/drawing/2014/main" id="{1DF7A5A1-EEE3-4C53-9285-4DABAED70755}"/>
                  </a:ext>
                </a:extLst>
              </p:cNvPr>
              <p:cNvPicPr/>
              <p:nvPr/>
            </p:nvPicPr>
            <p:blipFill>
              <a:blip r:embed="rId7"/>
              <a:stretch>
                <a:fillRect/>
              </a:stretch>
            </p:blipFill>
            <p:spPr>
              <a:xfrm>
                <a:off x="3411735" y="4786820"/>
                <a:ext cx="403200" cy="2516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1" name="Ink 10">
                <a:extLst>
                  <a:ext uri="{FF2B5EF4-FFF2-40B4-BE49-F238E27FC236}">
                    <a16:creationId xmlns:a16="http://schemas.microsoft.com/office/drawing/2014/main" id="{79F3B5EC-2653-4970-9B03-57FFD34D6106}"/>
                  </a:ext>
                </a:extLst>
              </p14:cNvPr>
              <p14:cNvContentPartPr/>
              <p14:nvPr/>
            </p14:nvContentPartPr>
            <p14:xfrm>
              <a:off x="4716375" y="4931540"/>
              <a:ext cx="508680" cy="255600"/>
            </p14:xfrm>
          </p:contentPart>
        </mc:Choice>
        <mc:Fallback xmlns="">
          <p:pic>
            <p:nvPicPr>
              <p:cNvPr id="11" name="Ink 10">
                <a:extLst>
                  <a:ext uri="{FF2B5EF4-FFF2-40B4-BE49-F238E27FC236}">
                    <a16:creationId xmlns:a16="http://schemas.microsoft.com/office/drawing/2014/main" id="{79F3B5EC-2653-4970-9B03-57FFD34D6106}"/>
                  </a:ext>
                </a:extLst>
              </p:cNvPr>
              <p:cNvPicPr/>
              <p:nvPr/>
            </p:nvPicPr>
            <p:blipFill>
              <a:blip r:embed="rId9"/>
              <a:stretch>
                <a:fillRect/>
              </a:stretch>
            </p:blipFill>
            <p:spPr>
              <a:xfrm>
                <a:off x="4707375" y="4922540"/>
                <a:ext cx="526320" cy="273240"/>
              </a:xfrm>
              <a:prstGeom prst="rect">
                <a:avLst/>
              </a:prstGeom>
            </p:spPr>
          </p:pic>
        </mc:Fallback>
      </mc:AlternateContent>
      <p:sp>
        <p:nvSpPr>
          <p:cNvPr id="12" name="TextBox 11">
            <a:extLst>
              <a:ext uri="{FF2B5EF4-FFF2-40B4-BE49-F238E27FC236}">
                <a16:creationId xmlns:a16="http://schemas.microsoft.com/office/drawing/2014/main" id="{10C2B615-84DD-4559-9923-315C70490C34}"/>
              </a:ext>
            </a:extLst>
          </p:cNvPr>
          <p:cNvSpPr txBox="1"/>
          <p:nvPr/>
        </p:nvSpPr>
        <p:spPr>
          <a:xfrm>
            <a:off x="5591071" y="4592406"/>
            <a:ext cx="2028929" cy="307777"/>
          </a:xfrm>
          <a:prstGeom prst="rect">
            <a:avLst/>
          </a:prstGeom>
          <a:noFill/>
        </p:spPr>
        <p:txBody>
          <a:bodyPr wrap="square" rtlCol="0">
            <a:spAutoFit/>
          </a:bodyPr>
          <a:lstStyle/>
          <a:p>
            <a:r>
              <a:rPr lang="en-US" sz="1400" dirty="0">
                <a:solidFill>
                  <a:srgbClr val="FF0000"/>
                </a:solidFill>
              </a:rPr>
              <a:t>Ko </a:t>
            </a:r>
            <a:r>
              <a:rPr lang="en-US" sz="1400" dirty="0" err="1">
                <a:solidFill>
                  <a:srgbClr val="FF0000"/>
                </a:solidFill>
              </a:rPr>
              <a:t>cần</a:t>
            </a:r>
            <a:r>
              <a:rPr lang="en-US" sz="1400" dirty="0">
                <a:solidFill>
                  <a:srgbClr val="FF0000"/>
                </a:solidFill>
              </a:rPr>
              <a:t> TRI ở </a:t>
            </a:r>
            <a:r>
              <a:rPr lang="en-US" sz="1400" dirty="0" err="1">
                <a:solidFill>
                  <a:srgbClr val="FF0000"/>
                </a:solidFill>
              </a:rPr>
              <a:t>đây</a:t>
            </a:r>
            <a:endParaRPr lang="vi-VN" sz="1400" dirty="0">
              <a:solidFill>
                <a:srgbClr val="FF0000"/>
              </a:solidFill>
            </a:endParaRPr>
          </a:p>
        </p:txBody>
      </p:sp>
    </p:spTree>
    <p:extLst>
      <p:ext uri="{BB962C8B-B14F-4D97-AF65-F5344CB8AC3E}">
        <p14:creationId xmlns:p14="http://schemas.microsoft.com/office/powerpoint/2010/main" val="40243426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err="1"/>
              <a:t>Bài</a:t>
            </a:r>
            <a:r>
              <a:rPr lang="en-US"/>
              <a:t> </a:t>
            </a:r>
            <a:r>
              <a:rPr lang="en-US" err="1"/>
              <a:t>tập</a:t>
            </a:r>
            <a:endParaRPr lang="en-US"/>
          </a:p>
        </p:txBody>
      </p:sp>
      <p:sp>
        <p:nvSpPr>
          <p:cNvPr id="3" name="Content Placeholder 2"/>
          <p:cNvSpPr>
            <a:spLocks noGrp="1"/>
          </p:cNvSpPr>
          <p:nvPr>
            <p:ph idx="1"/>
          </p:nvPr>
        </p:nvSpPr>
        <p:spPr/>
        <p:txBody>
          <a:bodyPr/>
          <a:lstStyle/>
          <a:p>
            <a:r>
              <a:rPr lang="en-US" err="1"/>
              <a:t>Viết</a:t>
            </a:r>
            <a:r>
              <a:rPr lang="en-US"/>
              <a:t> </a:t>
            </a:r>
            <a:r>
              <a:rPr lang="en-US" err="1"/>
              <a:t>chương</a:t>
            </a:r>
            <a:r>
              <a:rPr lang="en-US"/>
              <a:t> </a:t>
            </a:r>
            <a:r>
              <a:rPr lang="en-US" err="1"/>
              <a:t>trình</a:t>
            </a:r>
            <a:r>
              <a:rPr lang="en-US"/>
              <a:t> </a:t>
            </a:r>
            <a:r>
              <a:rPr lang="en-US" err="1"/>
              <a:t>tạo</a:t>
            </a:r>
            <a:r>
              <a:rPr lang="en-US"/>
              <a:t> </a:t>
            </a:r>
            <a:r>
              <a:rPr lang="en-US" err="1"/>
              <a:t>datapath</a:t>
            </a:r>
            <a:r>
              <a:rPr lang="en-US"/>
              <a:t> </a:t>
            </a:r>
            <a:r>
              <a:rPr lang="en-US" err="1"/>
              <a:t>tính</a:t>
            </a:r>
            <a:r>
              <a:rPr lang="en-US"/>
              <a:t> </a:t>
            </a:r>
            <a:r>
              <a:rPr lang="en-US" err="1"/>
              <a:t>tổng</a:t>
            </a:r>
            <a:r>
              <a:rPr lang="en-US"/>
              <a:t> a</a:t>
            </a:r>
            <a:r>
              <a:rPr lang="en-US" baseline="30000"/>
              <a:t>2</a:t>
            </a:r>
            <a:r>
              <a:rPr lang="en-US"/>
              <a:t>i (i = 1 .. 100).</a:t>
            </a:r>
          </a:p>
          <a:p>
            <a:pPr lvl="1"/>
            <a:r>
              <a:rPr lang="en-US" err="1"/>
              <a:t>Viết</a:t>
            </a:r>
            <a:r>
              <a:rPr lang="en-US"/>
              <a:t> </a:t>
            </a:r>
            <a:r>
              <a:rPr lang="en-US" err="1"/>
              <a:t>giải</a:t>
            </a:r>
            <a:r>
              <a:rPr lang="en-US"/>
              <a:t> </a:t>
            </a:r>
            <a:r>
              <a:rPr lang="en-US" err="1"/>
              <a:t>thuật</a:t>
            </a:r>
            <a:r>
              <a:rPr lang="en-US"/>
              <a:t> </a:t>
            </a:r>
            <a:r>
              <a:rPr lang="en-US" err="1"/>
              <a:t>bằng</a:t>
            </a:r>
            <a:r>
              <a:rPr lang="en-US"/>
              <a:t> </a:t>
            </a:r>
            <a:r>
              <a:rPr lang="en-US" err="1"/>
              <a:t>mã</a:t>
            </a:r>
            <a:r>
              <a:rPr lang="en-US"/>
              <a:t> </a:t>
            </a:r>
            <a:r>
              <a:rPr lang="en-US" err="1"/>
              <a:t>giả</a:t>
            </a:r>
            <a:r>
              <a:rPr lang="en-US"/>
              <a:t>.</a:t>
            </a:r>
          </a:p>
          <a:p>
            <a:pPr lvl="1"/>
            <a:r>
              <a:rPr lang="en-US" err="1"/>
              <a:t>Chuyển</a:t>
            </a:r>
            <a:r>
              <a:rPr lang="en-US"/>
              <a:t> </a:t>
            </a:r>
            <a:r>
              <a:rPr lang="en-US" err="1"/>
              <a:t>mã</a:t>
            </a:r>
            <a:r>
              <a:rPr lang="en-US"/>
              <a:t> </a:t>
            </a:r>
            <a:r>
              <a:rPr lang="en-US" err="1"/>
              <a:t>giả</a:t>
            </a:r>
            <a:r>
              <a:rPr lang="en-US"/>
              <a:t> sang </a:t>
            </a:r>
            <a:r>
              <a:rPr lang="en-US" err="1"/>
              <a:t>sơ</a:t>
            </a:r>
            <a:r>
              <a:rPr lang="en-US"/>
              <a:t> </a:t>
            </a:r>
            <a:r>
              <a:rPr lang="en-US" err="1"/>
              <a:t>đồ</a:t>
            </a:r>
            <a:r>
              <a:rPr lang="en-US"/>
              <a:t> ASM.</a:t>
            </a:r>
          </a:p>
          <a:p>
            <a:pPr lvl="1"/>
            <a:r>
              <a:rPr lang="en-US" err="1"/>
              <a:t>Lập</a:t>
            </a:r>
            <a:r>
              <a:rPr lang="en-US"/>
              <a:t> </a:t>
            </a:r>
            <a:r>
              <a:rPr lang="en-US" err="1"/>
              <a:t>bảng</a:t>
            </a:r>
            <a:r>
              <a:rPr lang="en-US"/>
              <a:t> </a:t>
            </a:r>
            <a:r>
              <a:rPr lang="en-US" err="1"/>
              <a:t>trạng</a:t>
            </a:r>
            <a:r>
              <a:rPr lang="en-US"/>
              <a:t> </a:t>
            </a:r>
            <a:r>
              <a:rPr lang="en-US" err="1"/>
              <a:t>thái</a:t>
            </a:r>
            <a:endParaRPr lang="en-US"/>
          </a:p>
          <a:p>
            <a:pPr lvl="1"/>
            <a:r>
              <a:rPr lang="en-US"/>
              <a:t>Chia sẻ </a:t>
            </a:r>
            <a:r>
              <a:rPr lang="en-US" err="1"/>
              <a:t>thanh</a:t>
            </a:r>
            <a:r>
              <a:rPr lang="en-US"/>
              <a:t> ghi? (</a:t>
            </a:r>
            <a:r>
              <a:rPr lang="en-US" err="1"/>
              <a:t>nếu</a:t>
            </a:r>
            <a:r>
              <a:rPr lang="en-US"/>
              <a:t> </a:t>
            </a:r>
            <a:r>
              <a:rPr lang="en-US" err="1"/>
              <a:t>có</a:t>
            </a:r>
            <a:r>
              <a:rPr lang="en-US"/>
              <a:t>).</a:t>
            </a:r>
          </a:p>
          <a:p>
            <a:pPr lvl="1"/>
            <a:r>
              <a:rPr lang="en-US"/>
              <a:t>Chia sẻ </a:t>
            </a:r>
            <a:r>
              <a:rPr lang="en-US" err="1"/>
              <a:t>chức</a:t>
            </a:r>
            <a:r>
              <a:rPr lang="en-US"/>
              <a:t> năng? (</a:t>
            </a:r>
            <a:r>
              <a:rPr lang="en-US" err="1"/>
              <a:t>nếu</a:t>
            </a:r>
            <a:r>
              <a:rPr lang="en-US"/>
              <a:t> </a:t>
            </a:r>
            <a:r>
              <a:rPr lang="en-US" err="1"/>
              <a:t>có</a:t>
            </a:r>
            <a:r>
              <a:rPr lang="en-US"/>
              <a:t>).</a:t>
            </a:r>
          </a:p>
          <a:p>
            <a:pPr lvl="1"/>
            <a:r>
              <a:rPr lang="en-US"/>
              <a:t>Chia sẻ bus? (</a:t>
            </a:r>
            <a:r>
              <a:rPr lang="en-US" err="1"/>
              <a:t>nếu</a:t>
            </a:r>
            <a:r>
              <a:rPr lang="en-US"/>
              <a:t> </a:t>
            </a:r>
            <a:r>
              <a:rPr lang="en-US" err="1"/>
              <a:t>có</a:t>
            </a:r>
            <a:r>
              <a:rPr lang="en-US"/>
              <a:t>).</a:t>
            </a:r>
          </a:p>
          <a:p>
            <a:pPr lvl="1"/>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155520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609600"/>
          </a:xfrm>
        </p:spPr>
        <p:txBody>
          <a:bodyPr>
            <a:noAutofit/>
          </a:bodyPr>
          <a:lstStyle/>
          <a:p>
            <a:r>
              <a:rPr lang="en-US" sz="2800" b="1"/>
              <a:t>Resource usage in square-root approximation</a:t>
            </a:r>
            <a:endParaRPr lang="en-US" sz="280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914400"/>
            <a:ext cx="2895600" cy="5560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4242101" y="3792376"/>
            <a:ext cx="3707811" cy="307777"/>
          </a:xfrm>
          <a:prstGeom prst="rect">
            <a:avLst/>
          </a:prstGeom>
        </p:spPr>
        <p:txBody>
          <a:bodyPr wrap="none">
            <a:spAutoFit/>
          </a:bodyPr>
          <a:lstStyle/>
          <a:p>
            <a:pPr algn="ctr"/>
            <a:r>
              <a:rPr lang="en-US" sz="1400" b="1"/>
              <a:t>Variable usage (register/memory sharing)</a:t>
            </a:r>
            <a:endParaRPr lang="en-US" sz="1400"/>
          </a:p>
        </p:txBody>
      </p:sp>
      <p:sp>
        <p:nvSpPr>
          <p:cNvPr id="6" name="Rectangle 5"/>
          <p:cNvSpPr/>
          <p:nvPr/>
        </p:nvSpPr>
        <p:spPr>
          <a:xfrm>
            <a:off x="76200" y="6488668"/>
            <a:ext cx="4876800" cy="307777"/>
          </a:xfrm>
          <a:prstGeom prst="rect">
            <a:avLst/>
          </a:prstGeom>
        </p:spPr>
        <p:txBody>
          <a:bodyPr wrap="square">
            <a:spAutoFit/>
          </a:bodyPr>
          <a:lstStyle/>
          <a:p>
            <a:r>
              <a:rPr lang="en-US" sz="1400" b="1"/>
              <a:t>ASM Chart of Square-root approximation</a:t>
            </a:r>
            <a:endParaRPr lang="en-US" sz="1400"/>
          </a:p>
        </p:txBody>
      </p:sp>
      <p:sp>
        <p:nvSpPr>
          <p:cNvPr id="7" name="Rectangle 6"/>
          <p:cNvSpPr/>
          <p:nvPr/>
        </p:nvSpPr>
        <p:spPr>
          <a:xfrm>
            <a:off x="4343400" y="6477000"/>
            <a:ext cx="3698448" cy="307777"/>
          </a:xfrm>
          <a:prstGeom prst="rect">
            <a:avLst/>
          </a:prstGeom>
        </p:spPr>
        <p:txBody>
          <a:bodyPr wrap="none">
            <a:spAutoFit/>
          </a:bodyPr>
          <a:lstStyle/>
          <a:p>
            <a:r>
              <a:rPr lang="en-US" sz="1400" b="1"/>
              <a:t>Operation usage (functional-unit sharing)</a:t>
            </a:r>
            <a:endParaRPr lang="en-US" sz="1400"/>
          </a:p>
        </p:txBody>
      </p:sp>
      <p:pic>
        <p:nvPicPr>
          <p:cNvPr id="1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830745"/>
            <a:ext cx="3657600" cy="2985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24293" y="4152900"/>
            <a:ext cx="4543425" cy="232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5761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09600"/>
          </a:xfrm>
        </p:spPr>
        <p:txBody>
          <a:bodyPr>
            <a:normAutofit fontScale="90000"/>
          </a:bodyPr>
          <a:lstStyle/>
          <a:p>
            <a:r>
              <a:rPr lang="en-US" b="1"/>
              <a:t>Connectivity requirements</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
        <p:nvSpPr>
          <p:cNvPr id="5" name="Rectangle 4"/>
          <p:cNvSpPr/>
          <p:nvPr/>
        </p:nvSpPr>
        <p:spPr>
          <a:xfrm>
            <a:off x="4965680" y="5105400"/>
            <a:ext cx="3416320" cy="369332"/>
          </a:xfrm>
          <a:prstGeom prst="rect">
            <a:avLst/>
          </a:prstGeom>
        </p:spPr>
        <p:txBody>
          <a:bodyPr wrap="none">
            <a:spAutoFit/>
          </a:bodyPr>
          <a:lstStyle/>
          <a:p>
            <a:r>
              <a:rPr lang="en-US"/>
              <a:t>Connectivity table (bus sharing)</a:t>
            </a:r>
          </a:p>
        </p:txBody>
      </p:sp>
      <p:sp>
        <p:nvSpPr>
          <p:cNvPr id="10" name="Rectangle 9"/>
          <p:cNvSpPr/>
          <p:nvPr/>
        </p:nvSpPr>
        <p:spPr>
          <a:xfrm>
            <a:off x="0" y="6565612"/>
            <a:ext cx="3435556" cy="292388"/>
          </a:xfrm>
          <a:prstGeom prst="rect">
            <a:avLst/>
          </a:prstGeom>
        </p:spPr>
        <p:txBody>
          <a:bodyPr wrap="none">
            <a:spAutoFit/>
          </a:bodyPr>
          <a:lstStyle/>
          <a:p>
            <a:pPr algn="ctr"/>
            <a:r>
              <a:rPr lang="en-US" sz="1300" b="1"/>
              <a:t>ASM Chart of Square-root approximation</a:t>
            </a:r>
            <a:endParaRPr lang="en-US" sz="1300"/>
          </a:p>
        </p:txBody>
      </p:sp>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914400"/>
            <a:ext cx="2895600" cy="5560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a:extLst>
              <a:ext uri="{FF2B5EF4-FFF2-40B4-BE49-F238E27FC236}">
                <a16:creationId xmlns:a16="http://schemas.microsoft.com/office/drawing/2014/main" id="{AEF069AB-7FB9-4D37-B0F8-F08BD611FEC1}"/>
              </a:ext>
            </a:extLst>
          </p:cNvPr>
          <p:cNvPicPr>
            <a:picLocks noChangeAspect="1"/>
          </p:cNvPicPr>
          <p:nvPr/>
        </p:nvPicPr>
        <p:blipFill>
          <a:blip r:embed="rId4"/>
          <a:stretch>
            <a:fillRect/>
          </a:stretch>
        </p:blipFill>
        <p:spPr>
          <a:xfrm>
            <a:off x="4965680" y="1771650"/>
            <a:ext cx="3124200" cy="3199353"/>
          </a:xfrm>
          <a:prstGeom prst="rect">
            <a:avLst/>
          </a:prstGeom>
        </p:spPr>
      </p:pic>
    </p:spTree>
    <p:extLst>
      <p:ext uri="{BB962C8B-B14F-4D97-AF65-F5344CB8AC3E}">
        <p14:creationId xmlns:p14="http://schemas.microsoft.com/office/powerpoint/2010/main" val="3370401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609600"/>
          </a:xfrm>
        </p:spPr>
        <p:txBody>
          <a:bodyPr>
            <a:normAutofit fontScale="90000"/>
          </a:bodyPr>
          <a:lstStyle/>
          <a:p>
            <a:r>
              <a:rPr lang="en-US" b="1"/>
              <a:t>Simple library components</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944552"/>
            <a:ext cx="2119313" cy="1925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7800" y="914400"/>
            <a:ext cx="2438400" cy="1905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4064510"/>
            <a:ext cx="1924188" cy="1740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9000" y="4068127"/>
            <a:ext cx="2057400" cy="1723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72200" y="4038600"/>
            <a:ext cx="2863360" cy="18171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609600" y="2907268"/>
            <a:ext cx="3810000" cy="369332"/>
          </a:xfrm>
          <a:prstGeom prst="rect">
            <a:avLst/>
          </a:prstGeom>
        </p:spPr>
        <p:txBody>
          <a:bodyPr wrap="square">
            <a:spAutoFit/>
          </a:bodyPr>
          <a:lstStyle/>
          <a:p>
            <a:r>
              <a:rPr lang="en-US"/>
              <a:t>a) Absolute value unit (version 1)</a:t>
            </a:r>
          </a:p>
        </p:txBody>
      </p:sp>
      <p:sp>
        <p:nvSpPr>
          <p:cNvPr id="7" name="Rectangle 6"/>
          <p:cNvSpPr/>
          <p:nvPr/>
        </p:nvSpPr>
        <p:spPr>
          <a:xfrm>
            <a:off x="877330" y="5867400"/>
            <a:ext cx="1326004" cy="369332"/>
          </a:xfrm>
          <a:prstGeom prst="rect">
            <a:avLst/>
          </a:prstGeom>
        </p:spPr>
        <p:txBody>
          <a:bodyPr wrap="none">
            <a:spAutoFit/>
          </a:bodyPr>
          <a:lstStyle/>
          <a:p>
            <a:r>
              <a:rPr lang="en-US"/>
              <a:t>(c) Min unit</a:t>
            </a:r>
          </a:p>
        </p:txBody>
      </p:sp>
      <p:sp>
        <p:nvSpPr>
          <p:cNvPr id="8" name="Rectangle 7"/>
          <p:cNvSpPr/>
          <p:nvPr/>
        </p:nvSpPr>
        <p:spPr>
          <a:xfrm>
            <a:off x="3641926" y="5867400"/>
            <a:ext cx="1402948" cy="369332"/>
          </a:xfrm>
          <a:prstGeom prst="rect">
            <a:avLst/>
          </a:prstGeom>
        </p:spPr>
        <p:txBody>
          <a:bodyPr wrap="none">
            <a:spAutoFit/>
          </a:bodyPr>
          <a:lstStyle/>
          <a:p>
            <a:r>
              <a:rPr lang="en-US"/>
              <a:t>(d) Max unit</a:t>
            </a:r>
          </a:p>
        </p:txBody>
      </p:sp>
      <p:sp>
        <p:nvSpPr>
          <p:cNvPr id="9" name="Rectangle 8"/>
          <p:cNvSpPr/>
          <p:nvPr/>
        </p:nvSpPr>
        <p:spPr>
          <a:xfrm>
            <a:off x="6477000" y="5943600"/>
            <a:ext cx="1838965" cy="369332"/>
          </a:xfrm>
          <a:prstGeom prst="rect">
            <a:avLst/>
          </a:prstGeom>
        </p:spPr>
        <p:txBody>
          <a:bodyPr wrap="none">
            <a:spAutoFit/>
          </a:bodyPr>
          <a:lstStyle/>
          <a:p>
            <a:r>
              <a:rPr lang="en-US"/>
              <a:t>(e) Min/Max unit</a:t>
            </a:r>
          </a:p>
        </p:txBody>
      </p:sp>
      <p:sp>
        <p:nvSpPr>
          <p:cNvPr id="26" name="Rectangle 25"/>
          <p:cNvSpPr/>
          <p:nvPr/>
        </p:nvSpPr>
        <p:spPr>
          <a:xfrm>
            <a:off x="5044874" y="2907268"/>
            <a:ext cx="3810000" cy="369332"/>
          </a:xfrm>
          <a:prstGeom prst="rect">
            <a:avLst/>
          </a:prstGeom>
        </p:spPr>
        <p:txBody>
          <a:bodyPr wrap="square">
            <a:spAutoFit/>
          </a:bodyPr>
          <a:lstStyle/>
          <a:p>
            <a:r>
              <a:rPr lang="en-US"/>
              <a:t>b) Absolute value unit (version 2)</a:t>
            </a:r>
          </a:p>
        </p:txBody>
      </p:sp>
    </p:spTree>
    <p:extLst>
      <p:ext uri="{BB962C8B-B14F-4D97-AF65-F5344CB8AC3E}">
        <p14:creationId xmlns:p14="http://schemas.microsoft.com/office/powerpoint/2010/main" val="2165786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a:t>Simple library components (cont.)</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pic>
        <p:nvPicPr>
          <p:cNvPr id="205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599" y="1143000"/>
            <a:ext cx="2297853"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6"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599" y="4267200"/>
            <a:ext cx="2354671" cy="167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7"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2799" y="1190625"/>
            <a:ext cx="2312495" cy="170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9"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90515" y="1155614"/>
            <a:ext cx="2429710" cy="1739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0"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69920" y="4343400"/>
            <a:ext cx="2556933"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405359" y="3048000"/>
            <a:ext cx="2121093" cy="369332"/>
          </a:xfrm>
          <a:prstGeom prst="rect">
            <a:avLst/>
          </a:prstGeom>
        </p:spPr>
        <p:txBody>
          <a:bodyPr wrap="none">
            <a:spAutoFit/>
          </a:bodyPr>
          <a:lstStyle/>
          <a:p>
            <a:r>
              <a:rPr lang="en-US"/>
              <a:t>(f) 1-bit right shifter</a:t>
            </a:r>
          </a:p>
        </p:txBody>
      </p:sp>
      <p:sp>
        <p:nvSpPr>
          <p:cNvPr id="11" name="Rectangle 10"/>
          <p:cNvSpPr/>
          <p:nvPr/>
        </p:nvSpPr>
        <p:spPr>
          <a:xfrm>
            <a:off x="3377386" y="3059668"/>
            <a:ext cx="2185214" cy="369332"/>
          </a:xfrm>
          <a:prstGeom prst="rect">
            <a:avLst/>
          </a:prstGeom>
        </p:spPr>
        <p:txBody>
          <a:bodyPr wrap="none">
            <a:spAutoFit/>
          </a:bodyPr>
          <a:lstStyle/>
          <a:p>
            <a:r>
              <a:rPr lang="en-US"/>
              <a:t>(g) 3-bit right shifter</a:t>
            </a:r>
          </a:p>
        </p:txBody>
      </p:sp>
      <p:sp>
        <p:nvSpPr>
          <p:cNvPr id="12" name="Rectangle 11"/>
          <p:cNvSpPr/>
          <p:nvPr/>
        </p:nvSpPr>
        <p:spPr>
          <a:xfrm>
            <a:off x="6217225" y="3059668"/>
            <a:ext cx="2698175" cy="369332"/>
          </a:xfrm>
          <a:prstGeom prst="rect">
            <a:avLst/>
          </a:prstGeom>
        </p:spPr>
        <p:txBody>
          <a:bodyPr wrap="none">
            <a:spAutoFit/>
          </a:bodyPr>
          <a:lstStyle/>
          <a:p>
            <a:r>
              <a:rPr lang="en-US"/>
              <a:t>(h) 1-bit/3-bit right shifter</a:t>
            </a:r>
          </a:p>
        </p:txBody>
      </p:sp>
      <p:sp>
        <p:nvSpPr>
          <p:cNvPr id="13" name="Rectangle 12"/>
          <p:cNvSpPr/>
          <p:nvPr/>
        </p:nvSpPr>
        <p:spPr>
          <a:xfrm>
            <a:off x="762000" y="6034704"/>
            <a:ext cx="1056764" cy="369332"/>
          </a:xfrm>
          <a:prstGeom prst="rect">
            <a:avLst/>
          </a:prstGeom>
        </p:spPr>
        <p:txBody>
          <a:bodyPr wrap="none">
            <a:spAutoFit/>
          </a:bodyPr>
          <a:lstStyle/>
          <a:p>
            <a:r>
              <a:rPr lang="en-US"/>
              <a:t>(i) Adder</a:t>
            </a:r>
          </a:p>
        </p:txBody>
      </p:sp>
      <p:sp>
        <p:nvSpPr>
          <p:cNvPr id="14" name="Rectangle 13"/>
          <p:cNvSpPr/>
          <p:nvPr/>
        </p:nvSpPr>
        <p:spPr>
          <a:xfrm>
            <a:off x="3587036" y="6050297"/>
            <a:ext cx="1518364" cy="369332"/>
          </a:xfrm>
          <a:prstGeom prst="rect">
            <a:avLst/>
          </a:prstGeom>
        </p:spPr>
        <p:txBody>
          <a:bodyPr wrap="none">
            <a:spAutoFit/>
          </a:bodyPr>
          <a:lstStyle/>
          <a:p>
            <a:r>
              <a:rPr lang="en-US"/>
              <a:t>(j) </a:t>
            </a:r>
            <a:r>
              <a:rPr lang="en-US" err="1"/>
              <a:t>Subtractor</a:t>
            </a:r>
            <a:endParaRPr lang="en-US"/>
          </a:p>
        </p:txBody>
      </p:sp>
      <p:sp>
        <p:nvSpPr>
          <p:cNvPr id="15" name="Rectangle 14"/>
          <p:cNvSpPr/>
          <p:nvPr/>
        </p:nvSpPr>
        <p:spPr>
          <a:xfrm>
            <a:off x="6441613" y="6156359"/>
            <a:ext cx="2249398" cy="369332"/>
          </a:xfrm>
          <a:prstGeom prst="rect">
            <a:avLst/>
          </a:prstGeom>
        </p:spPr>
        <p:txBody>
          <a:bodyPr wrap="none">
            <a:spAutoFit/>
          </a:bodyPr>
          <a:lstStyle/>
          <a:p>
            <a:r>
              <a:rPr lang="en-US"/>
              <a:t>(k) Adder/</a:t>
            </a:r>
            <a:r>
              <a:rPr lang="en-US" err="1"/>
              <a:t>Subtractor</a:t>
            </a:r>
            <a:endParaRPr lang="en-US"/>
          </a:p>
        </p:txBody>
      </p:sp>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67376" y="4267200"/>
            <a:ext cx="2600024" cy="1716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0725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a:t>Register sharing (Variable merging)</a:t>
            </a:r>
            <a:endParaRPr lang="en-US"/>
          </a:p>
        </p:txBody>
      </p:sp>
      <p:sp>
        <p:nvSpPr>
          <p:cNvPr id="3" name="Content Placeholder 2"/>
          <p:cNvSpPr>
            <a:spLocks noGrp="1"/>
          </p:cNvSpPr>
          <p:nvPr>
            <p:ph idx="1"/>
          </p:nvPr>
        </p:nvSpPr>
        <p:spPr/>
        <p:txBody>
          <a:bodyPr/>
          <a:lstStyle/>
          <a:p>
            <a:pPr marL="182563" indent="-182563" algn="just">
              <a:spcBef>
                <a:spcPts val="0"/>
              </a:spcBef>
              <a:spcAft>
                <a:spcPts val="600"/>
              </a:spcAft>
            </a:pPr>
            <a:r>
              <a:rPr lang="en-US"/>
              <a:t> Grouping of variables with </a:t>
            </a:r>
            <a:r>
              <a:rPr lang="en-US" b="1"/>
              <a:t>non-overlapping lifetimes </a:t>
            </a:r>
            <a:r>
              <a:rPr lang="en-US"/>
              <a:t>in</a:t>
            </a:r>
            <a:r>
              <a:rPr lang="en-US" b="1"/>
              <a:t> a register</a:t>
            </a:r>
          </a:p>
          <a:p>
            <a:pPr marL="182563" indent="-182563" algn="just">
              <a:spcBef>
                <a:spcPts val="0"/>
              </a:spcBef>
              <a:spcAft>
                <a:spcPts val="600"/>
              </a:spcAft>
              <a:buNone/>
            </a:pPr>
            <a:r>
              <a:rPr lang="en-US" sz="2000" b="1"/>
              <a:t>   Variables </a:t>
            </a:r>
            <a:r>
              <a:rPr lang="en-US" sz="2000"/>
              <a:t>that are not used (write or read) in the same state are called </a:t>
            </a:r>
            <a:r>
              <a:rPr lang="en-US" sz="2000" b="1"/>
              <a:t>non-overlapping lifetime variables. </a:t>
            </a:r>
          </a:p>
          <a:p>
            <a:pPr algn="just">
              <a:spcBef>
                <a:spcPts val="0"/>
              </a:spcBef>
              <a:spcAft>
                <a:spcPts val="600"/>
              </a:spcAft>
            </a:pPr>
            <a:r>
              <a:rPr lang="en-US"/>
              <a:t> </a:t>
            </a:r>
            <a:r>
              <a:rPr lang="en-US" b="1"/>
              <a:t>Lifetime of a variable</a:t>
            </a:r>
            <a:r>
              <a:rPr lang="en-US"/>
              <a:t>: set of states in which the variable is alive. It is from the first state that the variable is written (write state) to the last state that variable is used (read state), include all states between the first and last state.</a:t>
            </a:r>
          </a:p>
          <a:p>
            <a:pPr algn="just">
              <a:spcBef>
                <a:spcPts val="0"/>
              </a:spcBef>
              <a:spcAft>
                <a:spcPts val="600"/>
              </a:spcAft>
            </a:pPr>
            <a:r>
              <a:rPr lang="en-US"/>
              <a:t> Grouping reduces number of registers needed in the design </a:t>
            </a:r>
            <a:r>
              <a:rPr lang="en-US">
                <a:sym typeface="Wingdings" pitchFamily="2" charset="2"/>
              </a:rPr>
              <a:t> Reduce area and cost</a:t>
            </a:r>
            <a:endParaRPr lang="en-US"/>
          </a:p>
          <a:p>
            <a:pPr algn="just">
              <a:spcBef>
                <a:spcPts val="0"/>
              </a:spcBef>
              <a:spcAft>
                <a:spcPts val="600"/>
              </a:spcAft>
            </a:pPr>
            <a:r>
              <a:rPr lang="en-US"/>
              <a:t> Two algorithms:</a:t>
            </a:r>
          </a:p>
          <a:p>
            <a:pPr lvl="1" algn="just"/>
            <a:r>
              <a:rPr lang="en-US" b="1" i="1"/>
              <a:t> left-edge</a:t>
            </a:r>
          </a:p>
          <a:p>
            <a:pPr lvl="1" algn="just"/>
            <a:r>
              <a:rPr lang="en-US" b="1" i="1"/>
              <a:t> graph-partitioning</a:t>
            </a:r>
            <a:endParaRPr lang="en-US" b="1"/>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2533813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0"/>
            <a:ext cx="8229600" cy="609600"/>
          </a:xfrm>
        </p:spPr>
        <p:txBody>
          <a:bodyPr>
            <a:normAutofit fontScale="90000"/>
          </a:bodyPr>
          <a:lstStyle/>
          <a:p>
            <a:r>
              <a:rPr lang="en-US" b="1"/>
              <a:t>Left-edge </a:t>
            </a:r>
            <a:br>
              <a:rPr lang="en-US" b="1"/>
            </a:br>
            <a:r>
              <a:rPr lang="en-US" b="1"/>
              <a:t>algorithm</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
        <p:nvSpPr>
          <p:cNvPr id="7" name="TextBox 6"/>
          <p:cNvSpPr txBox="1"/>
          <p:nvPr/>
        </p:nvSpPr>
        <p:spPr>
          <a:xfrm>
            <a:off x="6400800" y="1295400"/>
            <a:ext cx="2895600" cy="338554"/>
          </a:xfrm>
          <a:prstGeom prst="rect">
            <a:avLst/>
          </a:prstGeom>
          <a:noFill/>
        </p:spPr>
        <p:txBody>
          <a:bodyPr wrap="square" rtlCol="0">
            <a:spAutoFit/>
          </a:bodyPr>
          <a:lstStyle/>
          <a:p>
            <a:r>
              <a:rPr lang="en-US" sz="1600"/>
              <a:t>Create variables usage table</a:t>
            </a:r>
          </a:p>
        </p:txBody>
      </p:sp>
      <p:sp>
        <p:nvSpPr>
          <p:cNvPr id="11" name="TextBox 10"/>
          <p:cNvSpPr txBox="1"/>
          <p:nvPr/>
        </p:nvSpPr>
        <p:spPr>
          <a:xfrm>
            <a:off x="6386286" y="1981200"/>
            <a:ext cx="2743200" cy="338554"/>
          </a:xfrm>
          <a:prstGeom prst="rect">
            <a:avLst/>
          </a:prstGeom>
          <a:noFill/>
        </p:spPr>
        <p:txBody>
          <a:bodyPr wrap="square" rtlCol="0">
            <a:spAutoFit/>
          </a:bodyPr>
          <a:lstStyle/>
          <a:p>
            <a:r>
              <a:rPr lang="en-US" sz="1600"/>
              <a:t>Sort list of variables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485775"/>
            <a:ext cx="3429000" cy="637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3" name="Straight Arrow Connector 12"/>
          <p:cNvCxnSpPr/>
          <p:nvPr/>
        </p:nvCxnSpPr>
        <p:spPr>
          <a:xfrm>
            <a:off x="5638800" y="1447800"/>
            <a:ext cx="762000" cy="0"/>
          </a:xfrm>
          <a:prstGeom prst="straightConnector1">
            <a:avLst/>
          </a:prstGeom>
          <a:ln w="381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5624286" y="2133600"/>
            <a:ext cx="762000" cy="0"/>
          </a:xfrm>
          <a:prstGeom prst="straightConnector1">
            <a:avLst/>
          </a:prstGeom>
          <a:ln w="38100">
            <a:solidFill>
              <a:srgbClr val="0000CC"/>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91842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770</TotalTime>
  <Words>2675</Words>
  <Application>Microsoft Office PowerPoint</Application>
  <PresentationFormat>On-screen Show (4:3)</PresentationFormat>
  <Paragraphs>390</Paragraphs>
  <Slides>36</Slides>
  <Notes>32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Cambria Math</vt:lpstr>
      <vt:lpstr>Courier New</vt:lpstr>
      <vt:lpstr>Wingdings</vt:lpstr>
      <vt:lpstr>Clarity</vt:lpstr>
      <vt:lpstr>Chapter 3:</vt:lpstr>
      <vt:lpstr>Outline</vt:lpstr>
      <vt:lpstr>Register-transfer synthesis  (synthesis from ASM chart)</vt:lpstr>
      <vt:lpstr>Resource usage in square-root approximation</vt:lpstr>
      <vt:lpstr>Connectivity requirements</vt:lpstr>
      <vt:lpstr>Simple library components</vt:lpstr>
      <vt:lpstr>Simple library components (cont.)</vt:lpstr>
      <vt:lpstr>Register sharing (Variable merging)</vt:lpstr>
      <vt:lpstr>Left-edge  algorithm</vt:lpstr>
      <vt:lpstr>Register sharing with left-edge algorithm</vt:lpstr>
      <vt:lpstr>Register sharing with left-edge algorithm</vt:lpstr>
      <vt:lpstr>Compatibility graph  for register sharing</vt:lpstr>
      <vt:lpstr>Graph-partitioning algorithm</vt:lpstr>
      <vt:lpstr>Graph-partitioning algorithm for SRA</vt:lpstr>
      <vt:lpstr>Graph-partitioning algorithm for SRA</vt:lpstr>
      <vt:lpstr>Register assignment generated by  the graph-partitioning algorithm</vt:lpstr>
      <vt:lpstr>Functional-unit sharing (operator merging)</vt:lpstr>
      <vt:lpstr>Functional-unit sharing</vt:lpstr>
      <vt:lpstr>Complex library components</vt:lpstr>
      <vt:lpstr>Operator merging for SRA implementation</vt:lpstr>
      <vt:lpstr>Datapath connectivity</vt:lpstr>
      <vt:lpstr>Datapath connectivity</vt:lpstr>
      <vt:lpstr>Priorities in unit merging</vt:lpstr>
      <vt:lpstr>Compatibility graph for functional-unit sharing</vt:lpstr>
      <vt:lpstr>Unit merging for SRA datapath</vt:lpstr>
      <vt:lpstr>Unit merging for SRA datapath</vt:lpstr>
      <vt:lpstr>SRA datapath generated by prioritized partitioning (use register and functional-unit sharing)</vt:lpstr>
      <vt:lpstr>Bus sharing ( connection merging )</vt:lpstr>
      <vt:lpstr>Compatibility graph for  bus sharing</vt:lpstr>
      <vt:lpstr>Connection merging in SRA datapath</vt:lpstr>
      <vt:lpstr>Connection merging in SRA datapath</vt:lpstr>
      <vt:lpstr>Connection merging in SRA datapath</vt:lpstr>
      <vt:lpstr>Connection merging in SRA datapath</vt:lpstr>
      <vt:lpstr>Register merging</vt:lpstr>
      <vt:lpstr>Register merging</vt:lpstr>
      <vt:lpstr>Bài tập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8</dc:title>
  <dc:creator>Sang NGUYEN</dc:creator>
  <cp:lastModifiedBy>Admin</cp:lastModifiedBy>
  <cp:revision>4</cp:revision>
  <dcterms:created xsi:type="dcterms:W3CDTF">2006-08-16T00:00:00Z</dcterms:created>
  <dcterms:modified xsi:type="dcterms:W3CDTF">2023-05-02T02:56:30Z</dcterms:modified>
</cp:coreProperties>
</file>