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sldIdLst>
    <p:sldId id="297" r:id="rId2"/>
    <p:sldId id="299" r:id="rId3"/>
    <p:sldId id="300" r:id="rId4"/>
    <p:sldId id="258" r:id="rId5"/>
    <p:sldId id="259" r:id="rId6"/>
    <p:sldId id="260" r:id="rId7"/>
    <p:sldId id="261" r:id="rId8"/>
    <p:sldId id="298" r:id="rId9"/>
    <p:sldId id="262" r:id="rId10"/>
    <p:sldId id="263" r:id="rId11"/>
    <p:sldId id="264" r:id="rId12"/>
    <p:sldId id="284" r:id="rId13"/>
    <p:sldId id="285" r:id="rId14"/>
    <p:sldId id="266" r:id="rId15"/>
    <p:sldId id="286" r:id="rId16"/>
    <p:sldId id="267" r:id="rId17"/>
    <p:sldId id="268" r:id="rId18"/>
    <p:sldId id="269" r:id="rId19"/>
    <p:sldId id="270" r:id="rId20"/>
    <p:sldId id="271" r:id="rId21"/>
    <p:sldId id="29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72192" autoAdjust="0"/>
  </p:normalViewPr>
  <p:slideViewPr>
    <p:cSldViewPr>
      <p:cViewPr varScale="1">
        <p:scale>
          <a:sx n="52" d="100"/>
          <a:sy n="52" d="100"/>
        </p:scale>
        <p:origin x="1932" y="72"/>
      </p:cViewPr>
      <p:guideLst>
        <p:guide orient="horz" pos="2160"/>
        <p:guide pos="2880"/>
      </p:guideLst>
    </p:cSldViewPr>
  </p:slideViewPr>
  <p:notesTextViewPr>
    <p:cViewPr>
      <p:scale>
        <a:sx n="100" d="100"/>
        <a:sy n="100" d="100"/>
      </p:scale>
      <p:origin x="0" y="-72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âm Đức Khải" userId="20bc2f9c-cb6d-4b5e-856a-a227dfa993ec" providerId="ADAL" clId="{D3758C32-6E58-440A-A9D0-B320C30A82B7}"/>
    <pc:docChg chg="custSel modSld">
      <pc:chgData name="Lâm Đức Khải" userId="20bc2f9c-cb6d-4b5e-856a-a227dfa993ec" providerId="ADAL" clId="{D3758C32-6E58-440A-A9D0-B320C30A82B7}" dt="2018-12-20T04:03:38.983" v="160" actId="20577"/>
      <pc:docMkLst>
        <pc:docMk/>
      </pc:docMkLst>
      <pc:sldChg chg="modNotesTx">
        <pc:chgData name="Lâm Đức Khải" userId="20bc2f9c-cb6d-4b5e-856a-a227dfa993ec" providerId="ADAL" clId="{D3758C32-6E58-440A-A9D0-B320C30A82B7}" dt="2018-12-20T04:03:38.983" v="160" actId="20577"/>
        <pc:sldMkLst>
          <pc:docMk/>
          <pc:sldMk cId="3642365772" sldId="266"/>
        </pc:sldMkLst>
      </pc:sldChg>
      <pc:sldChg chg="modNotesTx">
        <pc:chgData name="Lâm Đức Khải" userId="20bc2f9c-cb6d-4b5e-856a-a227dfa993ec" providerId="ADAL" clId="{D3758C32-6E58-440A-A9D0-B320C30A82B7}" dt="2018-12-20T03:56:32.493" v="83" actId="20577"/>
        <pc:sldMkLst>
          <pc:docMk/>
          <pc:sldMk cId="3926058199" sldId="286"/>
        </pc:sldMkLst>
      </pc:sldChg>
      <pc:sldChg chg="modNotesTx">
        <pc:chgData name="Lâm Đức Khải" userId="20bc2f9c-cb6d-4b5e-856a-a227dfa993ec" providerId="ADAL" clId="{D3758C32-6E58-440A-A9D0-B320C30A82B7}" dt="2018-12-20T03:19:03.939" v="22" actId="20577"/>
        <pc:sldMkLst>
          <pc:docMk/>
          <pc:sldMk cId="353486957" sldId="29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44F5D9B-3CF5-48AB-B66A-C987DC750CAA}" type="datetimeFigureOut">
              <a:rPr lang="en-US" smtClean="0"/>
              <a:t>12/15/2018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2CDCC2-A593-48AC-A6EC-E49E3CBB8BD3}" type="slidenum">
              <a:rPr lang="en-US" smtClean="0"/>
              <a:t>‹#›</a:t>
            </a:fld>
            <a:endParaRPr lang="en-US"/>
          </a:p>
        </p:txBody>
      </p:sp>
    </p:spTree>
    <p:extLst>
      <p:ext uri="{BB962C8B-B14F-4D97-AF65-F5344CB8AC3E}">
        <p14:creationId xmlns:p14="http://schemas.microsoft.com/office/powerpoint/2010/main" val="404443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7D3B7B7-1EC2-4D24-AAB4-A21E76051F45}" type="slidenum">
              <a:rPr lang="en-US" smtClean="0"/>
              <a:t>1</a:t>
            </a:fld>
            <a:endParaRPr lang="en-US"/>
          </a:p>
        </p:txBody>
      </p:sp>
    </p:spTree>
    <p:extLst>
      <p:ext uri="{BB962C8B-B14F-4D97-AF65-F5344CB8AC3E}">
        <p14:creationId xmlns:p14="http://schemas.microsoft.com/office/powerpoint/2010/main" val="15991368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Relative </a:t>
            </a:r>
            <a:r>
              <a:rPr lang="en-US" b="0" dirty="0"/>
              <a:t>(</a:t>
            </a:r>
            <a:r>
              <a:rPr lang="en-US" b="0" dirty="0" err="1"/>
              <a:t>tương</a:t>
            </a:r>
            <a:r>
              <a:rPr lang="en-US" b="0" baseline="0" dirty="0"/>
              <a:t> </a:t>
            </a:r>
            <a:r>
              <a:rPr lang="en-US" b="0" baseline="0" dirty="0" err="1"/>
              <a:t>đối</a:t>
            </a:r>
            <a:r>
              <a:rPr lang="en-US" b="0" baseline="0" dirty="0"/>
              <a:t>)</a:t>
            </a:r>
            <a:r>
              <a:rPr lang="en-US" b="1" dirty="0"/>
              <a:t>: </a:t>
            </a:r>
            <a:r>
              <a:rPr lang="en-US" b="0" dirty="0" err="1"/>
              <a:t>thuận</a:t>
            </a:r>
            <a:r>
              <a:rPr lang="en-US" b="0" baseline="0" dirty="0"/>
              <a:t> </a:t>
            </a:r>
            <a:r>
              <a:rPr lang="en-US" b="0" baseline="0" dirty="0" err="1"/>
              <a:t>lợi</a:t>
            </a:r>
            <a:r>
              <a:rPr lang="en-US" b="0" baseline="0" dirty="0"/>
              <a:t> </a:t>
            </a:r>
            <a:r>
              <a:rPr lang="en-US" b="0" baseline="0" dirty="0" err="1"/>
              <a:t>là</a:t>
            </a:r>
            <a:r>
              <a:rPr lang="en-US" b="0" baseline="0" dirty="0"/>
              <a:t> </a:t>
            </a:r>
            <a:r>
              <a:rPr lang="en-US" b="0" baseline="0" dirty="0" err="1"/>
              <a:t>sẽ</a:t>
            </a:r>
            <a:r>
              <a:rPr lang="en-US" b="0" baseline="0" dirty="0"/>
              <a:t> </a:t>
            </a:r>
            <a:r>
              <a:rPr lang="en-US" b="0" baseline="0" dirty="0" err="1"/>
              <a:t>cho</a:t>
            </a:r>
            <a:r>
              <a:rPr lang="en-US" b="0" baseline="0" dirty="0"/>
              <a:t> </a:t>
            </a:r>
            <a:r>
              <a:rPr lang="en-US" b="0" baseline="0" dirty="0" err="1"/>
              <a:t>vùng</a:t>
            </a:r>
            <a:r>
              <a:rPr lang="en-US" b="0" baseline="0" dirty="0"/>
              <a:t> </a:t>
            </a:r>
            <a:r>
              <a:rPr lang="en-US" b="0" baseline="0" dirty="0" err="1"/>
              <a:t>địa</a:t>
            </a:r>
            <a:r>
              <a:rPr lang="en-US" b="0" baseline="0" dirty="0"/>
              <a:t> </a:t>
            </a:r>
            <a:r>
              <a:rPr lang="en-US" b="0" baseline="0" dirty="0" err="1"/>
              <a:t>chỉ</a:t>
            </a:r>
            <a:r>
              <a:rPr lang="en-US" b="0" baseline="0" dirty="0"/>
              <a:t> </a:t>
            </a:r>
            <a:r>
              <a:rPr lang="en-US" b="0" baseline="0" dirty="0" err="1"/>
              <a:t>ngắn</a:t>
            </a:r>
            <a:r>
              <a:rPr lang="en-US" b="0" baseline="0" dirty="0"/>
              <a:t> </a:t>
            </a:r>
            <a:r>
              <a:rPr lang="en-US" b="0" baseline="0" dirty="0" err="1"/>
              <a:t>hơn</a:t>
            </a:r>
            <a:r>
              <a:rPr lang="en-US" b="0" baseline="0" dirty="0"/>
              <a:t> </a:t>
            </a:r>
            <a:r>
              <a:rPr lang="en-US" b="0" baseline="0" dirty="0" err="1"/>
              <a:t>trong</a:t>
            </a:r>
            <a:r>
              <a:rPr lang="en-US" b="0" baseline="0" dirty="0"/>
              <a:t> instruction format </a:t>
            </a:r>
            <a:r>
              <a:rPr lang="en-US" b="0" baseline="0" dirty="0" err="1"/>
              <a:t>vì</a:t>
            </a:r>
            <a:r>
              <a:rPr lang="en-US" b="0" baseline="0" dirty="0"/>
              <a:t> offset </a:t>
            </a:r>
            <a:r>
              <a:rPr lang="en-US" b="0" baseline="0" dirty="0" err="1"/>
              <a:t>thường</a:t>
            </a:r>
            <a:r>
              <a:rPr lang="en-US" b="0" baseline="0" dirty="0"/>
              <a:t> </a:t>
            </a:r>
            <a:r>
              <a:rPr lang="en-US" b="0" baseline="0" dirty="0" err="1"/>
              <a:t>tốn</a:t>
            </a:r>
            <a:r>
              <a:rPr lang="en-US" b="0" baseline="0" dirty="0"/>
              <a:t> </a:t>
            </a:r>
            <a:r>
              <a:rPr lang="en-US" b="0" baseline="0" dirty="0" err="1"/>
              <a:t>ít</a:t>
            </a:r>
            <a:r>
              <a:rPr lang="en-US" b="0" baseline="0" dirty="0"/>
              <a:t> bit </a:t>
            </a:r>
            <a:r>
              <a:rPr lang="en-US" b="0" baseline="0" dirty="0" err="1"/>
              <a:t>hơn</a:t>
            </a:r>
            <a:r>
              <a:rPr lang="en-US" b="0" baseline="0" dirty="0"/>
              <a:t> </a:t>
            </a:r>
            <a:r>
              <a:rPr lang="en-US" b="0" baseline="0" dirty="0" err="1"/>
              <a:t>địa</a:t>
            </a:r>
            <a:r>
              <a:rPr lang="en-US" b="0" baseline="0" dirty="0"/>
              <a:t> </a:t>
            </a:r>
            <a:r>
              <a:rPr lang="en-US" b="0" baseline="0" dirty="0" err="1"/>
              <a:t>chỉ</a:t>
            </a:r>
            <a:r>
              <a:rPr lang="en-US" b="0" baseline="0" dirty="0"/>
              <a:t> Mem</a:t>
            </a:r>
          </a:p>
          <a:p>
            <a:r>
              <a:rPr lang="en-US" b="0" baseline="0" dirty="0"/>
              <a:t>Ex: </a:t>
            </a:r>
            <a:r>
              <a:rPr lang="en-US" b="0" baseline="0" dirty="0" err="1"/>
              <a:t>Lệnh</a:t>
            </a:r>
            <a:r>
              <a:rPr lang="en-US" b="0" baseline="0" dirty="0"/>
              <a:t> </a:t>
            </a:r>
            <a:r>
              <a:rPr lang="en-US" b="0" baseline="0" dirty="0" err="1"/>
              <a:t>beq</a:t>
            </a:r>
            <a:r>
              <a:rPr lang="en-US" b="0" baseline="0" dirty="0"/>
              <a:t> R1, R2, 1000 </a:t>
            </a:r>
            <a:r>
              <a:rPr lang="en-US" b="0" baseline="0" dirty="0">
                <a:sym typeface="Wingdings" panose="05000000000000000000" pitchFamily="2" charset="2"/>
              </a:rPr>
              <a:t> PC = PC + 4 + 1000*4</a:t>
            </a:r>
            <a:endParaRPr lang="en-US" b="0" baseline="0" dirty="0"/>
          </a:p>
          <a:p>
            <a:endParaRPr lang="en-US" b="0" baseline="0" dirty="0"/>
          </a:p>
          <a:p>
            <a:r>
              <a:rPr lang="en-US" b="1" baseline="0" dirty="0"/>
              <a:t>Indexed: </a:t>
            </a:r>
            <a:r>
              <a:rPr lang="en-US" b="0" baseline="0" dirty="0" err="1"/>
              <a:t>giảm</a:t>
            </a:r>
            <a:r>
              <a:rPr lang="en-US" b="0" baseline="0" dirty="0"/>
              <a:t> </a:t>
            </a:r>
            <a:r>
              <a:rPr lang="en-US" b="0" baseline="0" dirty="0" err="1"/>
              <a:t>số</a:t>
            </a:r>
            <a:r>
              <a:rPr lang="en-US" b="0" baseline="0" dirty="0"/>
              <a:t> bit </a:t>
            </a:r>
            <a:r>
              <a:rPr lang="en-US" b="0" baseline="0" dirty="0" err="1"/>
              <a:t>cho</a:t>
            </a:r>
            <a:r>
              <a:rPr lang="en-US" b="0" baseline="0" dirty="0"/>
              <a:t> address field</a:t>
            </a:r>
            <a:endParaRPr lang="en-US" b="1" baseline="0" dirty="0"/>
          </a:p>
          <a:p>
            <a:endParaRPr lang="en-US" b="1" dirty="0"/>
          </a:p>
          <a:p>
            <a:r>
              <a:rPr lang="en-US" b="1" dirty="0" err="1"/>
              <a:t>Tóm</a:t>
            </a:r>
            <a:r>
              <a:rPr lang="en-US" b="1" baseline="0" dirty="0"/>
              <a:t> </a:t>
            </a:r>
            <a:r>
              <a:rPr lang="en-US" b="1" baseline="0" dirty="0" err="1"/>
              <a:t>lại</a:t>
            </a:r>
            <a:r>
              <a:rPr lang="en-US" b="1" baseline="0" dirty="0"/>
              <a:t>: </a:t>
            </a:r>
            <a:r>
              <a:rPr lang="en-US" b="0" baseline="0" dirty="0" err="1"/>
              <a:t>các</a:t>
            </a:r>
            <a:r>
              <a:rPr lang="en-US" b="0" baseline="0" dirty="0"/>
              <a:t> mode addressing </a:t>
            </a:r>
            <a:r>
              <a:rPr lang="en-US" b="0" baseline="0" dirty="0" err="1"/>
              <a:t>sẽ</a:t>
            </a:r>
            <a:r>
              <a:rPr lang="en-US" b="0" baseline="0" dirty="0"/>
              <a:t> </a:t>
            </a:r>
            <a:r>
              <a:rPr lang="en-US" b="0" baseline="0" dirty="0" err="1"/>
              <a:t>làm</a:t>
            </a:r>
            <a:r>
              <a:rPr lang="en-US" b="0" baseline="0" dirty="0"/>
              <a:t> </a:t>
            </a:r>
            <a:r>
              <a:rPr lang="en-US" b="0" baseline="0" dirty="0" err="1"/>
              <a:t>cho</a:t>
            </a:r>
            <a:r>
              <a:rPr lang="en-US" b="0" baseline="0" dirty="0"/>
              <a:t> Program executing </a:t>
            </a:r>
            <a:r>
              <a:rPr lang="en-US" b="0" baseline="0" dirty="0" err="1"/>
              <a:t>ngắn</a:t>
            </a:r>
            <a:r>
              <a:rPr lang="en-US" b="0" baseline="0" dirty="0"/>
              <a:t> </a:t>
            </a:r>
            <a:r>
              <a:rPr lang="en-US" b="0" baseline="0" dirty="0" err="1"/>
              <a:t>hơn</a:t>
            </a:r>
            <a:r>
              <a:rPr lang="en-US" b="0" baseline="0" dirty="0"/>
              <a:t>, </a:t>
            </a:r>
            <a:r>
              <a:rPr lang="en-US" b="0" baseline="0" dirty="0" err="1"/>
              <a:t>nhưng</a:t>
            </a:r>
            <a:r>
              <a:rPr lang="en-US" b="0" baseline="0" dirty="0"/>
              <a:t> </a:t>
            </a:r>
            <a:r>
              <a:rPr lang="en-US" b="0" baseline="0" dirty="0" err="1"/>
              <a:t>làm</a:t>
            </a:r>
            <a:r>
              <a:rPr lang="en-US" b="0" baseline="0" dirty="0"/>
              <a:t> </a:t>
            </a:r>
            <a:r>
              <a:rPr lang="en-US" b="0" baseline="0" dirty="0" err="1"/>
              <a:t>cho</a:t>
            </a:r>
            <a:r>
              <a:rPr lang="en-US" b="0" baseline="0" dirty="0"/>
              <a:t> Processor </a:t>
            </a:r>
            <a:r>
              <a:rPr lang="en-US" b="0" baseline="0" dirty="0" err="1"/>
              <a:t>phức</a:t>
            </a:r>
            <a:r>
              <a:rPr lang="en-US" b="0" baseline="0" dirty="0"/>
              <a:t> </a:t>
            </a:r>
            <a:r>
              <a:rPr lang="en-US" b="0" baseline="0" dirty="0" err="1"/>
              <a:t>tạp</a:t>
            </a:r>
            <a:r>
              <a:rPr lang="en-US" b="0" baseline="0" dirty="0"/>
              <a:t> </a:t>
            </a:r>
            <a:r>
              <a:rPr lang="en-US" b="0" baseline="0" dirty="0" err="1"/>
              <a:t>hơn</a:t>
            </a:r>
            <a:r>
              <a:rPr lang="en-US" b="0" baseline="0" dirty="0"/>
              <a:t>.</a:t>
            </a:r>
            <a:endParaRPr lang="en-US" b="1" dirty="0"/>
          </a:p>
          <a:p>
            <a:r>
              <a:rPr lang="en-US" dirty="0"/>
              <a:t>=======================================================================================</a:t>
            </a:r>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15</a:t>
            </a:fld>
            <a:endParaRPr lang="en-US"/>
          </a:p>
        </p:txBody>
      </p:sp>
    </p:spTree>
    <p:extLst>
      <p:ext uri="{BB962C8B-B14F-4D97-AF65-F5344CB8AC3E}">
        <p14:creationId xmlns:p14="http://schemas.microsoft.com/office/powerpoint/2010/main" val="3606275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Mỗi lệnh</a:t>
            </a:r>
            <a:r>
              <a:rPr lang="en-US" baseline="0"/>
              <a:t> thực thi gồm 5 bước:</a:t>
            </a:r>
          </a:p>
          <a:p>
            <a:r>
              <a:rPr lang="en-US" baseline="0"/>
              <a:t>Nạp lệnh từ bộ nhớ vào thanh ghi lệnh IR đồng thời thay đổi nội dung thanh ghi PC lưu trữ thanh ghi lế tiếp, tính toán địa chỉ.</a:t>
            </a:r>
          </a:p>
          <a:p>
            <a:r>
              <a:rPr lang="en-US" baseline="0"/>
              <a:t>Tính toán địa chỉ: xem xét câu lệnh chế độ địa chỉ, miền đại chỉ. Processor xác định địa chỉ của tất cả toán hạng nguồn, toán hạng đích.</a:t>
            </a:r>
          </a:p>
          <a:p>
            <a:r>
              <a:rPr lang="en-US" baseline="0"/>
              <a:t>Nạp tóan hạng: nạp giá trị toán hạng nguồn từ bộ nhớ vào thanh ghi tạm thời đó là các thanh ghi của processor.</a:t>
            </a:r>
          </a:p>
          <a:p>
            <a:r>
              <a:rPr lang="en-US"/>
              <a:t>Thực</a:t>
            </a:r>
            <a:r>
              <a:rPr lang="en-US" baseline="0"/>
              <a:t> thi phép toán.</a:t>
            </a:r>
          </a:p>
          <a:p>
            <a:r>
              <a:rPr lang="en-US" baseline="0"/>
              <a:t>Lưu trữ kết quả từ thanh ghi vào bộ nhớ và thức thi lệnh tiếp theo.</a:t>
            </a:r>
          </a:p>
          <a:p>
            <a:endParaRPr lang="en-US" baseline="0" dirty="0"/>
          </a:p>
        </p:txBody>
      </p:sp>
      <p:sp>
        <p:nvSpPr>
          <p:cNvPr id="4" name="Slide Number Placeholder 3"/>
          <p:cNvSpPr>
            <a:spLocks noGrp="1"/>
          </p:cNvSpPr>
          <p:nvPr>
            <p:ph type="sldNum" sz="quarter" idx="10"/>
          </p:nvPr>
        </p:nvSpPr>
        <p:spPr/>
        <p:txBody>
          <a:bodyPr/>
          <a:lstStyle/>
          <a:p>
            <a:fld id="{1B2CDCC2-A593-48AC-A6EC-E49E3CBB8BD3}" type="slidenum">
              <a:rPr lang="en-US" smtClean="0"/>
              <a:t>16</a:t>
            </a:fld>
            <a:endParaRPr lang="en-US"/>
          </a:p>
        </p:txBody>
      </p:sp>
    </p:spTree>
    <p:extLst>
      <p:ext uri="{BB962C8B-B14F-4D97-AF65-F5344CB8AC3E}">
        <p14:creationId xmlns:p14="http://schemas.microsoft.com/office/powerpoint/2010/main" val="31984580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1" baseline="0"/>
              <a:t>Can repeat several time: </a:t>
            </a:r>
            <a:r>
              <a:rPr lang="en-US" baseline="0"/>
              <a:t>vì datapath design phụ thuộc vào IS, và IS design phụ thuộc vào final datapath</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a:t>Thiết kế tập lệnh – các giai đoạn cự thể của từng lệnh sơ đồ tập lệnh. Instruction set (IS) flowchart: controller &amp; datapath (miêu tả thực thi của tất cả các lệnh) lại phụ thuộc vào thiết kế tập lệnh</a:t>
            </a:r>
            <a:endParaRPr lang="en-US"/>
          </a:p>
          <a:p>
            <a:endParaRPr lang="en-US"/>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17</a:t>
            </a:fld>
            <a:endParaRPr lang="en-US"/>
          </a:p>
        </p:txBody>
      </p:sp>
    </p:spTree>
    <p:extLst>
      <p:ext uri="{BB962C8B-B14F-4D97-AF65-F5344CB8AC3E}">
        <p14:creationId xmlns:p14="http://schemas.microsoft.com/office/powerpoint/2010/main" val="38533556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Kích</a:t>
            </a:r>
            <a:r>
              <a:rPr lang="en-US" baseline="0"/>
              <a:t> thước chương trình (hiệu quả) và kích thước processor (chi phí &amp; hiệu suất)</a:t>
            </a:r>
          </a:p>
          <a:p>
            <a:r>
              <a:rPr lang="en-US" baseline="0"/>
              <a:t>CT ngắn – ít lệnh</a:t>
            </a:r>
          </a:p>
          <a:p>
            <a:r>
              <a:rPr lang="en-US" baseline="0"/>
              <a:t>Thời gian thực thi, kích thước chương trình, pipeline.</a:t>
            </a:r>
            <a:endParaRPr lang="en-US"/>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18</a:t>
            </a:fld>
            <a:endParaRPr lang="en-US"/>
          </a:p>
        </p:txBody>
      </p:sp>
    </p:spTree>
    <p:extLst>
      <p:ext uri="{BB962C8B-B14F-4D97-AF65-F5344CB8AC3E}">
        <p14:creationId xmlns:p14="http://schemas.microsoft.com/office/powerpoint/2010/main" val="2109265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err="1"/>
              <a:t>Thiết</a:t>
            </a:r>
            <a:r>
              <a:rPr lang="en-US" dirty="0"/>
              <a:t> </a:t>
            </a:r>
            <a:r>
              <a:rPr lang="en-US" dirty="0" err="1"/>
              <a:t>kế</a:t>
            </a:r>
            <a:r>
              <a:rPr lang="en-US" baseline="0" dirty="0"/>
              <a:t> </a:t>
            </a:r>
            <a:r>
              <a:rPr lang="en-US" baseline="0" dirty="0" err="1"/>
              <a:t>tập</a:t>
            </a:r>
            <a:r>
              <a:rPr lang="en-US" baseline="0" dirty="0"/>
              <a:t> </a:t>
            </a:r>
            <a:r>
              <a:rPr lang="en-US" baseline="0" dirty="0" err="1"/>
              <a:t>lệnh</a:t>
            </a:r>
            <a:r>
              <a:rPr lang="en-US" baseline="0" dirty="0"/>
              <a:t> </a:t>
            </a:r>
            <a:r>
              <a:rPr lang="en-US" baseline="0" dirty="0" err="1"/>
              <a:t>cho</a:t>
            </a:r>
            <a:r>
              <a:rPr lang="en-US" baseline="0" dirty="0"/>
              <a:t> processor 16bit </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được</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 64kb</a:t>
            </a:r>
          </a:p>
          <a:p>
            <a:r>
              <a:rPr lang="en-US" baseline="0" dirty="0">
                <a:sym typeface="Wingdings" pitchFamily="2" charset="2"/>
              </a:rPr>
              <a:t>16 bit </a:t>
            </a:r>
            <a:r>
              <a:rPr lang="en-US" baseline="0" dirty="0" err="1">
                <a:sym typeface="Wingdings" pitchFamily="2" charset="2"/>
              </a:rPr>
              <a:t>này</a:t>
            </a:r>
            <a:r>
              <a:rPr lang="en-US" baseline="0" dirty="0">
                <a:sym typeface="Wingdings" pitchFamily="2" charset="2"/>
              </a:rPr>
              <a:t> chia </a:t>
            </a:r>
            <a:r>
              <a:rPr lang="en-US" baseline="0" dirty="0" err="1">
                <a:sym typeface="Wingdings" pitchFamily="2" charset="2"/>
              </a:rPr>
              <a:t>làm</a:t>
            </a:r>
            <a:r>
              <a:rPr lang="en-US" baseline="0" dirty="0">
                <a:sym typeface="Wingdings" pitchFamily="2" charset="2"/>
              </a:rPr>
              <a:t> 5 </a:t>
            </a:r>
            <a:r>
              <a:rPr lang="en-US" baseline="0" dirty="0" err="1">
                <a:sym typeface="Wingdings" pitchFamily="2" charset="2"/>
              </a:rPr>
              <a:t>phần</a:t>
            </a:r>
            <a:r>
              <a:rPr lang="en-US" baseline="0" dirty="0">
                <a:sym typeface="Wingdings" pitchFamily="2" charset="2"/>
              </a:rPr>
              <a:t>: type, op, </a:t>
            </a:r>
            <a:r>
              <a:rPr lang="en-US" baseline="0" dirty="0" err="1">
                <a:sym typeface="Wingdings" pitchFamily="2" charset="2"/>
              </a:rPr>
              <a:t>dest</a:t>
            </a:r>
            <a:r>
              <a:rPr lang="en-US" baseline="0" dirty="0">
                <a:sym typeface="Wingdings" pitchFamily="2" charset="2"/>
              </a:rPr>
              <a:t>, src1, src2</a:t>
            </a:r>
          </a:p>
          <a:p>
            <a:r>
              <a:rPr lang="en-US" baseline="0" dirty="0" err="1">
                <a:sym typeface="Wingdings" pitchFamily="2" charset="2"/>
              </a:rPr>
              <a:t>Thiết</a:t>
            </a:r>
            <a:r>
              <a:rPr lang="en-US" baseline="0" dirty="0">
                <a:sym typeface="Wingdings" pitchFamily="2" charset="2"/>
              </a:rPr>
              <a:t> </a:t>
            </a:r>
            <a:r>
              <a:rPr lang="en-US" baseline="0" dirty="0" err="1">
                <a:sym typeface="Wingdings" pitchFamily="2" charset="2"/>
              </a:rPr>
              <a:t>kế</a:t>
            </a:r>
            <a:r>
              <a:rPr lang="en-US" baseline="0" dirty="0">
                <a:sym typeface="Wingdings" pitchFamily="2" charset="2"/>
              </a:rPr>
              <a:t> </a:t>
            </a:r>
            <a:r>
              <a:rPr lang="en-US" baseline="0" dirty="0" err="1">
                <a:sym typeface="Wingdings" pitchFamily="2" charset="2"/>
              </a:rPr>
              <a:t>gồm</a:t>
            </a:r>
            <a:r>
              <a:rPr lang="en-US" baseline="0" dirty="0">
                <a:sym typeface="Wingdings" pitchFamily="2" charset="2"/>
              </a:rPr>
              <a:t> 4 </a:t>
            </a:r>
            <a:r>
              <a:rPr lang="en-US" baseline="0" dirty="0" err="1">
                <a:sym typeface="Wingdings" pitchFamily="2" charset="2"/>
              </a:rPr>
              <a:t>loại</a:t>
            </a:r>
            <a:r>
              <a:rPr lang="en-US" baseline="0" dirty="0">
                <a:sym typeface="Wingdings" pitchFamily="2" charset="2"/>
              </a:rPr>
              <a:t> </a:t>
            </a:r>
            <a:r>
              <a:rPr lang="en-US" baseline="0" dirty="0" err="1">
                <a:sym typeface="Wingdings" pitchFamily="2" charset="2"/>
              </a:rPr>
              <a:t>lệnh</a:t>
            </a:r>
            <a:endParaRPr lang="en-US" baseline="0" dirty="0">
              <a:sym typeface="Wingdings" pitchFamily="2" charset="2"/>
            </a:endParaRPr>
          </a:p>
          <a:p>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số</a:t>
            </a:r>
            <a:r>
              <a:rPr lang="en-US" baseline="0" dirty="0">
                <a:sym typeface="Wingdings" pitchFamily="2" charset="2"/>
              </a:rPr>
              <a:t> </a:t>
            </a:r>
            <a:r>
              <a:rPr lang="en-US" baseline="0" dirty="0" err="1">
                <a:sym typeface="Wingdings" pitchFamily="2" charset="2"/>
              </a:rPr>
              <a:t>học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kết</a:t>
            </a:r>
            <a:r>
              <a:rPr lang="en-US" baseline="0" dirty="0">
                <a:sym typeface="Wingdings" pitchFamily="2" charset="2"/>
              </a:rPr>
              <a:t> </a:t>
            </a:r>
            <a:r>
              <a:rPr lang="en-US" baseline="0" dirty="0" err="1">
                <a:sym typeface="Wingdings" pitchFamily="2" charset="2"/>
              </a:rPr>
              <a:t>quả</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trữ</a:t>
            </a:r>
            <a:r>
              <a:rPr lang="en-US" baseline="0" dirty="0">
                <a:sym typeface="Wingdings" pitchFamily="2" charset="2"/>
              </a:rPr>
              <a:t> </a:t>
            </a:r>
            <a:r>
              <a:rPr lang="en-US" baseline="0" dirty="0" err="1">
                <a:sym typeface="Wingdings" pitchFamily="2" charset="2"/>
              </a:rPr>
              <a:t>kết</a:t>
            </a:r>
            <a:r>
              <a:rPr lang="en-US" baseline="0" dirty="0">
                <a:sym typeface="Wingdings" pitchFamily="2" charset="2"/>
              </a:rPr>
              <a:t> </a:t>
            </a:r>
            <a:r>
              <a:rPr lang="en-US" baseline="0" dirty="0" err="1">
                <a:sym typeface="Wingdings" pitchFamily="2" charset="2"/>
              </a:rPr>
              <a:t>quả</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đích</a:t>
            </a:r>
            <a:endParaRPr lang="en-US" baseline="0" dirty="0">
              <a:sym typeface="Wingdings" pitchFamily="2" charset="2"/>
            </a:endParaRPr>
          </a:p>
          <a:p>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  di </a:t>
            </a:r>
            <a:r>
              <a:rPr lang="en-US" baseline="0" dirty="0" err="1">
                <a:sym typeface="Wingdings" pitchFamily="2" charset="2"/>
              </a:rPr>
              <a:t>chuyển</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giữa</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Lưu</a:t>
            </a:r>
            <a:r>
              <a:rPr lang="en-US" baseline="0" dirty="0">
                <a:sym typeface="Wingdings" pitchFamily="2" charset="2"/>
              </a:rPr>
              <a:t> ý </a:t>
            </a:r>
            <a:r>
              <a:rPr lang="en-US" baseline="0" dirty="0" err="1">
                <a:sym typeface="Wingdings" pitchFamily="2" charset="2"/>
              </a:rPr>
              <a:t>đến</a:t>
            </a:r>
            <a:r>
              <a:rPr lang="en-US" baseline="0" dirty="0">
                <a:sym typeface="Wingdings" pitchFamily="2" charset="2"/>
              </a:rPr>
              <a:t> mode </a:t>
            </a:r>
            <a:r>
              <a:rPr lang="en-US" baseline="0" dirty="0" err="1">
                <a:sym typeface="Wingdings" pitchFamily="2" charset="2"/>
              </a:rPr>
              <a:t>địa</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tức</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trực</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gián</a:t>
            </a:r>
            <a:r>
              <a:rPr lang="en-US" baseline="0" dirty="0">
                <a:sym typeface="Wingdings" pitchFamily="2" charset="2"/>
              </a:rPr>
              <a:t> </a:t>
            </a:r>
            <a:r>
              <a:rPr lang="en-US" baseline="0" dirty="0" err="1">
                <a:sym typeface="Wingdings" pitchFamily="2" charset="2"/>
              </a:rPr>
              <a:t>tiếp</a:t>
            </a:r>
            <a:r>
              <a:rPr lang="en-US" baseline="0" dirty="0">
                <a:sym typeface="Wingdings" pitchFamily="2" charset="2"/>
              </a:rPr>
              <a:t>, </a:t>
            </a:r>
            <a:r>
              <a:rPr lang="en-US" baseline="0" dirty="0" err="1">
                <a:sym typeface="Wingdings" pitchFamily="2" charset="2"/>
              </a:rPr>
              <a:t>tương</a:t>
            </a:r>
            <a:r>
              <a:rPr lang="en-US" baseline="0" dirty="0">
                <a:sym typeface="Wingdings" pitchFamily="2" charset="2"/>
              </a:rPr>
              <a:t> </a:t>
            </a:r>
            <a:r>
              <a:rPr lang="en-US" baseline="0" dirty="0" err="1">
                <a:sym typeface="Wingdings" pitchFamily="2" charset="2"/>
              </a:rPr>
              <a:t>đối</a:t>
            </a:r>
            <a:r>
              <a:rPr lang="en-US" baseline="0" dirty="0">
                <a:sym typeface="Wingdings" pitchFamily="2" charset="2"/>
              </a:rPr>
              <a:t> (offset </a:t>
            </a:r>
            <a:r>
              <a:rPr lang="en-US" baseline="0" dirty="0" err="1">
                <a:sym typeface="Wingdings" pitchFamily="2" charset="2"/>
              </a:rPr>
              <a:t>lưu</a:t>
            </a:r>
            <a:r>
              <a:rPr lang="en-US" baseline="0" dirty="0">
                <a:sym typeface="Wingdings" pitchFamily="2" charset="2"/>
              </a:rPr>
              <a:t> </a:t>
            </a:r>
            <a:r>
              <a:rPr lang="en-US" baseline="0" dirty="0" err="1">
                <a:sym typeface="Wingdings" pitchFamily="2" charset="2"/>
              </a:rPr>
              <a:t>trữ</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SRC2)</a:t>
            </a:r>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19</a:t>
            </a:fld>
            <a:endParaRPr lang="en-US"/>
          </a:p>
        </p:txBody>
      </p:sp>
    </p:spTree>
    <p:extLst>
      <p:ext uri="{BB962C8B-B14F-4D97-AF65-F5344CB8AC3E}">
        <p14:creationId xmlns:p14="http://schemas.microsoft.com/office/powerpoint/2010/main" val="8310475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Brel</a:t>
            </a:r>
            <a:r>
              <a:rPr lang="en-US" b="1" dirty="0"/>
              <a:t>: </a:t>
            </a:r>
            <a:r>
              <a:rPr lang="en-US" b="0" dirty="0" err="1"/>
              <a:t>thì</a:t>
            </a:r>
            <a:r>
              <a:rPr lang="en-US" b="0" baseline="0" dirty="0"/>
              <a:t> </a:t>
            </a:r>
            <a:r>
              <a:rPr lang="en-US" b="0" baseline="0" dirty="0" err="1"/>
              <a:t>rel</a:t>
            </a:r>
            <a:r>
              <a:rPr lang="en-US" b="0" baseline="0" dirty="0"/>
              <a:t> </a:t>
            </a:r>
            <a:r>
              <a:rPr lang="en-US" b="0" baseline="0" dirty="0" err="1"/>
              <a:t>trong</a:t>
            </a:r>
            <a:r>
              <a:rPr lang="en-US" b="0" baseline="0" dirty="0"/>
              <a:t> Status[</a:t>
            </a:r>
            <a:r>
              <a:rPr lang="en-US" b="0" baseline="0" dirty="0" err="1"/>
              <a:t>rel</a:t>
            </a:r>
            <a:r>
              <a:rPr lang="en-US" b="0" baseline="0" dirty="0"/>
              <a:t>] </a:t>
            </a:r>
            <a:r>
              <a:rPr lang="en-US" b="0" baseline="0" dirty="0" err="1"/>
              <a:t>là</a:t>
            </a:r>
            <a:r>
              <a:rPr lang="en-US" b="0" baseline="0" dirty="0"/>
              <a:t> appropriate bit</a:t>
            </a:r>
          </a:p>
          <a:p>
            <a:r>
              <a:rPr lang="en-US" dirty="0"/>
              <a:t>=========================================================================</a:t>
            </a:r>
          </a:p>
          <a:p>
            <a:r>
              <a:rPr lang="en-US" dirty="0" err="1"/>
              <a:t>Lệnh</a:t>
            </a:r>
            <a:r>
              <a:rPr lang="en-US" dirty="0"/>
              <a:t> </a:t>
            </a:r>
            <a:r>
              <a:rPr lang="en-US" dirty="0" err="1"/>
              <a:t>điều</a:t>
            </a:r>
            <a:r>
              <a:rPr lang="en-US" baseline="0" dirty="0"/>
              <a:t> </a:t>
            </a:r>
            <a:r>
              <a:rPr lang="en-US" baseline="0" dirty="0" err="1"/>
              <a:t>khiển</a:t>
            </a:r>
            <a:r>
              <a:rPr lang="en-US" baseline="0" dirty="0"/>
              <a:t>: </a:t>
            </a:r>
            <a:r>
              <a:rPr lang="en-US" baseline="0" dirty="0" err="1"/>
              <a:t>lệnh</a:t>
            </a:r>
            <a:r>
              <a:rPr lang="en-US" baseline="0" dirty="0"/>
              <a:t> </a:t>
            </a:r>
            <a:r>
              <a:rPr lang="en-US" baseline="0" dirty="0" err="1"/>
              <a:t>nhảy</a:t>
            </a:r>
            <a:r>
              <a:rPr lang="en-US" baseline="0" dirty="0"/>
              <a:t> </a:t>
            </a:r>
            <a:r>
              <a:rPr lang="en-US" baseline="0" dirty="0" err="1"/>
              <a:t>nạp</a:t>
            </a:r>
            <a:r>
              <a:rPr lang="en-US" baseline="0" dirty="0"/>
              <a:t> </a:t>
            </a:r>
            <a:r>
              <a:rPr lang="en-US" baseline="0" dirty="0" err="1"/>
              <a:t>lệnh</a:t>
            </a:r>
            <a:r>
              <a:rPr lang="en-US" baseline="0" dirty="0"/>
              <a:t> </a:t>
            </a:r>
            <a:r>
              <a:rPr lang="en-US" baseline="0" dirty="0" err="1"/>
              <a:t>đế</a:t>
            </a:r>
            <a:r>
              <a:rPr lang="en-US" baseline="0" dirty="0"/>
              <a:t> </a:t>
            </a:r>
            <a:r>
              <a:rPr lang="en-US" baseline="0" dirty="0" err="1"/>
              <a:t>tiếp</a:t>
            </a:r>
            <a:r>
              <a:rPr lang="en-US" baseline="0" dirty="0"/>
              <a:t> </a:t>
            </a:r>
            <a:r>
              <a:rPr lang="en-US" baseline="0" dirty="0" err="1"/>
              <a:t>từ</a:t>
            </a:r>
            <a:r>
              <a:rPr lang="en-US" baseline="0" dirty="0"/>
              <a:t> word </a:t>
            </a:r>
            <a:r>
              <a:rPr lang="en-US" baseline="0" dirty="0" err="1"/>
              <a:t>số</a:t>
            </a:r>
            <a:r>
              <a:rPr lang="en-US" baseline="0" dirty="0"/>
              <a:t> 2 </a:t>
            </a:r>
            <a:r>
              <a:rPr lang="en-US" baseline="0" dirty="0" err="1"/>
              <a:t>vào</a:t>
            </a:r>
            <a:r>
              <a:rPr lang="en-US" baseline="0" dirty="0"/>
              <a:t> </a:t>
            </a:r>
            <a:r>
              <a:rPr lang="en-US" baseline="0" dirty="0" err="1"/>
              <a:t>trong</a:t>
            </a:r>
            <a:r>
              <a:rPr lang="en-US" baseline="0" dirty="0"/>
              <a:t> </a:t>
            </a:r>
            <a:r>
              <a:rPr lang="en-US" baseline="0" dirty="0" err="1"/>
              <a:t>thanh</a:t>
            </a:r>
            <a:r>
              <a:rPr lang="en-US" baseline="0" dirty="0"/>
              <a:t> </a:t>
            </a:r>
            <a:r>
              <a:rPr lang="en-US" baseline="0" dirty="0" err="1"/>
              <a:t>ghi</a:t>
            </a:r>
            <a:r>
              <a:rPr lang="en-US" baseline="0" dirty="0"/>
              <a:t> PC, </a:t>
            </a:r>
            <a:r>
              <a:rPr lang="en-US" baseline="0" dirty="0" err="1"/>
              <a:t>Brel</a:t>
            </a:r>
            <a:r>
              <a:rPr lang="en-US" baseline="0" dirty="0"/>
              <a:t> </a:t>
            </a:r>
            <a:r>
              <a:rPr lang="en-US" baseline="0" dirty="0">
                <a:sym typeface="Wingdings" pitchFamily="2" charset="2"/>
              </a:rPr>
              <a:t> op </a:t>
            </a:r>
            <a:r>
              <a:rPr lang="en-US" baseline="0" dirty="0" err="1">
                <a:sym typeface="Wingdings" pitchFamily="2" charset="2"/>
              </a:rPr>
              <a:t>gồm</a:t>
            </a:r>
            <a:r>
              <a:rPr lang="en-US" baseline="0" dirty="0">
                <a:sym typeface="Wingdings" pitchFamily="2" charset="2"/>
              </a:rPr>
              <a:t> 6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 &gt;=, &lt;, &gt;, &lt;=  6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a:t>
            </a:r>
            <a:r>
              <a:rPr lang="en-US" baseline="0" dirty="0" err="1">
                <a:sym typeface="Wingdings" pitchFamily="2" charset="2"/>
              </a:rPr>
              <a:t>tương</a:t>
            </a:r>
            <a:r>
              <a:rPr lang="en-US" baseline="0" dirty="0">
                <a:sym typeface="Wingdings" pitchFamily="2" charset="2"/>
              </a:rPr>
              <a:t> </a:t>
            </a:r>
            <a:r>
              <a:rPr lang="en-US" baseline="0" dirty="0" err="1">
                <a:sym typeface="Wingdings" pitchFamily="2" charset="2"/>
              </a:rPr>
              <a:t>ứng</a:t>
            </a:r>
            <a:r>
              <a:rPr lang="en-US" baseline="0" dirty="0">
                <a:sym typeface="Wingdings" pitchFamily="2" charset="2"/>
              </a:rPr>
              <a:t> </a:t>
            </a:r>
            <a:r>
              <a:rPr lang="en-US" baseline="0" dirty="0" err="1">
                <a:sym typeface="Wingdings" pitchFamily="2" charset="2"/>
              </a:rPr>
              <a:t>với</a:t>
            </a:r>
            <a:r>
              <a:rPr lang="en-US" baseline="0" dirty="0">
                <a:sym typeface="Wingdings" pitchFamily="2" charset="2"/>
              </a:rPr>
              <a:t> 6 bit.</a:t>
            </a:r>
          </a:p>
          <a:p>
            <a:r>
              <a:rPr lang="en-US" baseline="0" dirty="0">
                <a:sym typeface="Wingdings" pitchFamily="2" charset="2"/>
              </a:rPr>
              <a:t>No-op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đề</a:t>
            </a:r>
            <a:r>
              <a:rPr lang="en-US" baseline="0" dirty="0">
                <a:sym typeface="Wingdings" pitchFamily="2" charset="2"/>
              </a:rPr>
              <a:t> set </a:t>
            </a:r>
            <a:r>
              <a:rPr lang="en-US" baseline="0" dirty="0" err="1">
                <a:sym typeface="Wingdings" pitchFamily="2" charset="2"/>
              </a:rPr>
              <a:t>hoặc</a:t>
            </a:r>
            <a:r>
              <a:rPr lang="en-US" baseline="0" dirty="0">
                <a:sym typeface="Wingdings" pitchFamily="2" charset="2"/>
              </a:rPr>
              <a:t> reset </a:t>
            </a:r>
            <a:r>
              <a:rPr lang="en-US" baseline="0" dirty="0" err="1">
                <a:sym typeface="Wingdings" pitchFamily="2" charset="2"/>
              </a:rPr>
              <a:t>giá</a:t>
            </a:r>
            <a:r>
              <a:rPr lang="en-US" baseline="0" dirty="0">
                <a:sym typeface="Wingdings" pitchFamily="2" charset="2"/>
              </a:rPr>
              <a:t> </a:t>
            </a:r>
            <a:r>
              <a:rPr lang="en-US" baseline="0" dirty="0" err="1">
                <a:sym typeface="Wingdings" pitchFamily="2" charset="2"/>
              </a:rPr>
              <a:t>trị</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cụ</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datapath</a:t>
            </a:r>
            <a:endParaRPr lang="en-US" baseline="0" dirty="0">
              <a:sym typeface="Wingdings" pitchFamily="2" charset="2"/>
            </a:endParaRPr>
          </a:p>
          <a:p>
            <a:r>
              <a:rPr lang="en-US" baseline="0" dirty="0" err="1">
                <a:sym typeface="Wingdings" pitchFamily="2" charset="2"/>
              </a:rPr>
              <a:t>Nhóm</a:t>
            </a:r>
            <a:r>
              <a:rPr lang="en-US" baseline="0" dirty="0">
                <a:sym typeface="Wingdings" pitchFamily="2" charset="2"/>
              </a:rPr>
              <a:t> </a:t>
            </a:r>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thiết</a:t>
            </a:r>
            <a:r>
              <a:rPr lang="en-US" baseline="0" dirty="0">
                <a:sym typeface="Wingdings" pitchFamily="2" charset="2"/>
              </a:rPr>
              <a:t> </a:t>
            </a:r>
            <a:r>
              <a:rPr lang="en-US" baseline="0" dirty="0" err="1">
                <a:sym typeface="Wingdings" pitchFamily="2" charset="2"/>
              </a:rPr>
              <a:t>lập</a:t>
            </a:r>
            <a:r>
              <a:rPr lang="en-US" baseline="0" dirty="0">
                <a:sym typeface="Wingdings" pitchFamily="2" charset="2"/>
              </a:rPr>
              <a:t> </a:t>
            </a:r>
            <a:r>
              <a:rPr lang="en-US" baseline="0" dirty="0" err="1">
                <a:sym typeface="Wingdings" pitchFamily="2" charset="2"/>
              </a:rPr>
              <a:t>trang</a:t>
            </a:r>
            <a:r>
              <a:rPr lang="en-US" baseline="0" dirty="0">
                <a:sym typeface="Wingdings" pitchFamily="2" charset="2"/>
              </a:rPr>
              <a:t> </a:t>
            </a:r>
            <a:r>
              <a:rPr lang="en-US" baseline="0" dirty="0" err="1">
                <a:sym typeface="Wingdings" pitchFamily="2" charset="2"/>
              </a:rPr>
              <a:t>thái</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20</a:t>
            </a:fld>
            <a:endParaRPr lang="en-US"/>
          </a:p>
        </p:txBody>
      </p:sp>
    </p:spTree>
    <p:extLst>
      <p:ext uri="{BB962C8B-B14F-4D97-AF65-F5344CB8AC3E}">
        <p14:creationId xmlns:p14="http://schemas.microsoft.com/office/powerpoint/2010/main" val="14076773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Offload: chuyển</a:t>
            </a:r>
            <a:r>
              <a:rPr lang="en-US" baseline="0"/>
              <a:t> đổi phần tính toán intensive tới khối này</a:t>
            </a:r>
            <a:endParaRPr lang="en-US"/>
          </a:p>
        </p:txBody>
      </p:sp>
      <p:sp>
        <p:nvSpPr>
          <p:cNvPr id="4" name="Slide Number Placeholder 3"/>
          <p:cNvSpPr>
            <a:spLocks noGrp="1"/>
          </p:cNvSpPr>
          <p:nvPr>
            <p:ph type="sldNum" sz="quarter" idx="10"/>
          </p:nvPr>
        </p:nvSpPr>
        <p:spPr/>
        <p:txBody>
          <a:bodyPr/>
          <a:lstStyle/>
          <a:p>
            <a:fld id="{1B2CDCC2-A593-48AC-A6EC-E49E3CBB8BD3}" type="slidenum">
              <a:rPr lang="en-US" smtClean="0"/>
              <a:t>4</a:t>
            </a:fld>
            <a:endParaRPr lang="en-US"/>
          </a:p>
        </p:txBody>
      </p:sp>
    </p:spTree>
    <p:extLst>
      <p:ext uri="{BB962C8B-B14F-4D97-AF65-F5344CB8AC3E}">
        <p14:creationId xmlns:p14="http://schemas.microsoft.com/office/powerpoint/2010/main" val="2512279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Lind: Load Indirect</a:t>
            </a:r>
          </a:p>
        </p:txBody>
      </p:sp>
      <p:sp>
        <p:nvSpPr>
          <p:cNvPr id="4" name="Slide Number Placeholder 3"/>
          <p:cNvSpPr>
            <a:spLocks noGrp="1"/>
          </p:cNvSpPr>
          <p:nvPr>
            <p:ph type="sldNum" sz="quarter" idx="10"/>
          </p:nvPr>
        </p:nvSpPr>
        <p:spPr/>
        <p:txBody>
          <a:bodyPr/>
          <a:lstStyle/>
          <a:p>
            <a:fld id="{1B2CDCC2-A593-48AC-A6EC-E49E3CBB8BD3}" type="slidenum">
              <a:rPr lang="en-US" smtClean="0"/>
              <a:t>8</a:t>
            </a:fld>
            <a:endParaRPr lang="en-US"/>
          </a:p>
        </p:txBody>
      </p:sp>
    </p:spTree>
    <p:extLst>
      <p:ext uri="{BB962C8B-B14F-4D97-AF65-F5344CB8AC3E}">
        <p14:creationId xmlns:p14="http://schemas.microsoft.com/office/powerpoint/2010/main" val="10491333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Number of address fields strongly affects the program size and the performance of the processor.</a:t>
            </a:r>
          </a:p>
          <a:p>
            <a:r>
              <a:rPr lang="en-US" dirty="0"/>
              <a:t>More address fields an instruction has, the longer the instruction width but shorter the program will be for computing a given task, since it will contain fewer instructions.</a:t>
            </a:r>
          </a:p>
          <a:p>
            <a:endParaRPr lang="en-US" dirty="0"/>
          </a:p>
          <a:p>
            <a:r>
              <a:rPr lang="en-US" dirty="0"/>
              <a:t>9 memory accesses:</a:t>
            </a:r>
            <a:r>
              <a:rPr lang="en-US" baseline="0" dirty="0"/>
              <a:t> </a:t>
            </a:r>
            <a:r>
              <a:rPr lang="en-US" baseline="0" dirty="0" err="1"/>
              <a:t>để</a:t>
            </a:r>
            <a:r>
              <a:rPr lang="en-US" baseline="0" dirty="0"/>
              <a:t> </a:t>
            </a:r>
            <a:r>
              <a:rPr lang="en-US" baseline="0" dirty="0" err="1"/>
              <a:t>thực</a:t>
            </a:r>
            <a:r>
              <a:rPr lang="en-US" baseline="0" dirty="0"/>
              <a:t> </a:t>
            </a:r>
            <a:r>
              <a:rPr lang="en-US" baseline="0" dirty="0" err="1"/>
              <a:t>hiện</a:t>
            </a:r>
            <a:r>
              <a:rPr lang="en-US" baseline="0" dirty="0"/>
              <a:t> fetching 3 </a:t>
            </a:r>
            <a:r>
              <a:rPr lang="en-US" baseline="0" dirty="0" err="1"/>
              <a:t>lệnh</a:t>
            </a:r>
            <a:r>
              <a:rPr lang="en-US" baseline="0" dirty="0"/>
              <a:t> (access Instruction Memory)</a:t>
            </a:r>
          </a:p>
          <a:p>
            <a:r>
              <a:rPr lang="en-US" baseline="0" dirty="0"/>
              <a:t>9 memory accesses: </a:t>
            </a:r>
            <a:r>
              <a:rPr lang="en-US" baseline="0" dirty="0" err="1"/>
              <a:t>để</a:t>
            </a:r>
            <a:r>
              <a:rPr lang="en-US" baseline="0" dirty="0"/>
              <a:t> </a:t>
            </a:r>
            <a:r>
              <a:rPr lang="en-US" baseline="0" dirty="0" err="1"/>
              <a:t>truy</a:t>
            </a:r>
            <a:r>
              <a:rPr lang="en-US" baseline="0" dirty="0"/>
              <a:t> </a:t>
            </a:r>
            <a:r>
              <a:rPr lang="en-US" baseline="0" dirty="0" err="1"/>
              <a:t>xuất</a:t>
            </a:r>
            <a:r>
              <a:rPr lang="en-US" baseline="0" dirty="0"/>
              <a:t> </a:t>
            </a:r>
            <a:r>
              <a:rPr lang="en-US" baseline="0" dirty="0" err="1"/>
              <a:t>dữ</a:t>
            </a:r>
            <a:r>
              <a:rPr lang="en-US" baseline="0" dirty="0"/>
              <a:t> </a:t>
            </a:r>
            <a:r>
              <a:rPr lang="en-US" baseline="0" dirty="0" err="1"/>
              <a:t>liệu</a:t>
            </a:r>
            <a:r>
              <a:rPr lang="en-US" baseline="0" dirty="0"/>
              <a:t> </a:t>
            </a:r>
            <a:r>
              <a:rPr lang="en-US" baseline="0" dirty="0" err="1"/>
              <a:t>bộ</a:t>
            </a:r>
            <a:r>
              <a:rPr lang="en-US" baseline="0" dirty="0"/>
              <a:t> </a:t>
            </a:r>
            <a:r>
              <a:rPr lang="en-US" baseline="0" dirty="0" err="1"/>
              <a:t>nhớ</a:t>
            </a:r>
            <a:r>
              <a:rPr lang="en-US" baseline="0" dirty="0"/>
              <a:t> (access Data Memory)</a:t>
            </a:r>
          </a:p>
          <a:p>
            <a:r>
              <a:rPr lang="en-US" b="1" baseline="0" dirty="0"/>
              <a:t>Slide </a:t>
            </a:r>
            <a:r>
              <a:rPr lang="en-US" b="1" baseline="0" dirty="0" err="1"/>
              <a:t>cũ</a:t>
            </a:r>
            <a:r>
              <a:rPr lang="en-US" b="1" baseline="0" dirty="0"/>
              <a:t> </a:t>
            </a:r>
            <a:r>
              <a:rPr lang="en-US" b="1" baseline="0" dirty="0" err="1"/>
              <a:t>sai</a:t>
            </a:r>
            <a:r>
              <a:rPr lang="en-US" b="1" baseline="0" dirty="0"/>
              <a:t>!!!</a:t>
            </a:r>
          </a:p>
          <a:p>
            <a:r>
              <a:rPr lang="en-US" baseline="0" dirty="0"/>
              <a:t>=============================================</a:t>
            </a:r>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9</a:t>
            </a:fld>
            <a:endParaRPr lang="en-US"/>
          </a:p>
        </p:txBody>
      </p:sp>
    </p:spTree>
    <p:extLst>
      <p:ext uri="{BB962C8B-B14F-4D97-AF65-F5344CB8AC3E}">
        <p14:creationId xmlns:p14="http://schemas.microsoft.com/office/powerpoint/2010/main" val="1516329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baseline="0" dirty="0"/>
              <a:t>5 instructions but need 10 IM accesses since each instruction has two 32-bit address field (where, IM is 32-bit width)</a:t>
            </a:r>
          </a:p>
          <a:p>
            <a:r>
              <a:rPr lang="en-US" dirty="0"/>
              <a:t>========================================</a:t>
            </a:r>
          </a:p>
        </p:txBody>
      </p:sp>
      <p:sp>
        <p:nvSpPr>
          <p:cNvPr id="4" name="Slide Number Placeholder 3"/>
          <p:cNvSpPr>
            <a:spLocks noGrp="1"/>
          </p:cNvSpPr>
          <p:nvPr>
            <p:ph type="sldNum" sz="quarter" idx="10"/>
          </p:nvPr>
        </p:nvSpPr>
        <p:spPr/>
        <p:txBody>
          <a:bodyPr/>
          <a:lstStyle/>
          <a:p>
            <a:fld id="{1B2CDCC2-A593-48AC-A6EC-E49E3CBB8BD3}" type="slidenum">
              <a:rPr lang="en-US" smtClean="0"/>
              <a:t>10</a:t>
            </a:fld>
            <a:endParaRPr lang="en-US"/>
          </a:p>
        </p:txBody>
      </p:sp>
    </p:spTree>
    <p:extLst>
      <p:ext uri="{BB962C8B-B14F-4D97-AF65-F5344CB8AC3E}">
        <p14:creationId xmlns:p14="http://schemas.microsoft.com/office/powerpoint/2010/main" val="2215400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Chủ</a:t>
            </a:r>
            <a:r>
              <a:rPr lang="en-US" baseline="0"/>
              <a:t> yếu là tính thời gian truy xuất </a:t>
            </a:r>
            <a:r>
              <a:rPr lang="en-US" b="1" baseline="0"/>
              <a:t>Memory</a:t>
            </a:r>
            <a:r>
              <a:rPr lang="en-US" baseline="0"/>
              <a:t>, nên thời gian truy xuất </a:t>
            </a:r>
            <a:r>
              <a:rPr lang="en-US" b="1" baseline="0"/>
              <a:t>Registers</a:t>
            </a:r>
            <a:r>
              <a:rPr lang="en-US" baseline="0"/>
              <a:t> (ACC hay others) thường </a:t>
            </a:r>
            <a:r>
              <a:rPr lang="en-US" b="1" baseline="0"/>
              <a:t>không đáng kể</a:t>
            </a:r>
            <a:endParaRPr lang="en-US" b="1"/>
          </a:p>
          <a:p>
            <a:r>
              <a:rPr lang="en-US"/>
              <a:t>============================================================================</a:t>
            </a:r>
          </a:p>
          <a:p>
            <a:r>
              <a:rPr lang="en-US"/>
              <a:t>Ở đây</a:t>
            </a:r>
            <a:r>
              <a:rPr lang="en-US" baseline="0"/>
              <a:t> sử dụng bộ tích lũy</a:t>
            </a:r>
          </a:p>
          <a:p>
            <a:r>
              <a:rPr lang="en-US" baseline="0"/>
              <a:t>Kết quả của phép toán được lưu trữ trong bộ tích lũy</a:t>
            </a:r>
          </a:p>
          <a:p>
            <a:r>
              <a:rPr lang="en-US" baseline="0"/>
              <a:t>Bộ tích lũy là nơi vừa là nơi chứa toán hạng, vừa là nơi chứa kết quả.</a:t>
            </a:r>
            <a:endParaRPr lang="en-US"/>
          </a:p>
          <a:p>
            <a:endParaRPr lang="en-US" b="1"/>
          </a:p>
          <a:p>
            <a:endParaRPr lang="en-US" b="1"/>
          </a:p>
        </p:txBody>
      </p:sp>
      <p:sp>
        <p:nvSpPr>
          <p:cNvPr id="4" name="Slide Number Placeholder 3"/>
          <p:cNvSpPr>
            <a:spLocks noGrp="1"/>
          </p:cNvSpPr>
          <p:nvPr>
            <p:ph type="sldNum" sz="quarter" idx="10"/>
          </p:nvPr>
        </p:nvSpPr>
        <p:spPr/>
        <p:txBody>
          <a:bodyPr/>
          <a:lstStyle/>
          <a:p>
            <a:fld id="{1B2CDCC2-A593-48AC-A6EC-E49E3CBB8BD3}" type="slidenum">
              <a:rPr lang="en-US" smtClean="0"/>
              <a:t>11</a:t>
            </a:fld>
            <a:endParaRPr lang="en-US"/>
          </a:p>
        </p:txBody>
      </p:sp>
    </p:spTree>
    <p:extLst>
      <p:ext uri="{BB962C8B-B14F-4D97-AF65-F5344CB8AC3E}">
        <p14:creationId xmlns:p14="http://schemas.microsoft.com/office/powerpoint/2010/main" val="911451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7 memory accesses </a:t>
            </a:r>
            <a:r>
              <a:rPr lang="en-US" b="1" dirty="0" err="1"/>
              <a:t>cho</a:t>
            </a:r>
            <a:r>
              <a:rPr lang="en-US" b="1" dirty="0"/>
              <a:t> 7 </a:t>
            </a:r>
            <a:r>
              <a:rPr lang="en-US" b="1" dirty="0" err="1"/>
              <a:t>lệnh</a:t>
            </a:r>
            <a:r>
              <a:rPr lang="en-US" dirty="0"/>
              <a:t>: </a:t>
            </a:r>
            <a:r>
              <a:rPr lang="en-US" dirty="0" err="1"/>
              <a:t>vì</a:t>
            </a:r>
            <a:r>
              <a:rPr lang="en-US" baseline="0" dirty="0"/>
              <a:t> </a:t>
            </a:r>
            <a:r>
              <a:rPr lang="en-US" baseline="0" dirty="0" err="1"/>
              <a:t>số</a:t>
            </a:r>
            <a:r>
              <a:rPr lang="en-US" baseline="0" dirty="0"/>
              <a:t> bit </a:t>
            </a:r>
            <a:r>
              <a:rPr lang="en-US" baseline="0" dirty="0" err="1"/>
              <a:t>cho</a:t>
            </a:r>
            <a:r>
              <a:rPr lang="en-US" baseline="0" dirty="0"/>
              <a:t> </a:t>
            </a:r>
            <a:r>
              <a:rPr lang="en-US" baseline="0" dirty="0" err="1"/>
              <a:t>mã</a:t>
            </a:r>
            <a:r>
              <a:rPr lang="en-US" baseline="0" dirty="0"/>
              <a:t> </a:t>
            </a:r>
            <a:r>
              <a:rPr lang="en-US" baseline="0" dirty="0" err="1"/>
              <a:t>hóa</a:t>
            </a:r>
            <a:r>
              <a:rPr lang="en-US" baseline="0" dirty="0"/>
              <a:t> </a:t>
            </a:r>
            <a:r>
              <a:rPr lang="en-US" baseline="0" dirty="0" err="1"/>
              <a:t>thanh</a:t>
            </a:r>
            <a:r>
              <a:rPr lang="en-US" baseline="0" dirty="0"/>
              <a:t> </a:t>
            </a:r>
            <a:r>
              <a:rPr lang="en-US" baseline="0" dirty="0" err="1"/>
              <a:t>ghi</a:t>
            </a:r>
            <a:r>
              <a:rPr lang="en-US" baseline="0" dirty="0"/>
              <a:t> </a:t>
            </a:r>
            <a:r>
              <a:rPr lang="en-US" baseline="0" dirty="0" err="1"/>
              <a:t>chiếm</a:t>
            </a:r>
            <a:r>
              <a:rPr lang="en-US" baseline="0" dirty="0"/>
              <a:t> </a:t>
            </a:r>
            <a:r>
              <a:rPr lang="en-US" baseline="0" dirty="0" err="1"/>
              <a:t>rất</a:t>
            </a:r>
            <a:r>
              <a:rPr lang="en-US" baseline="0" dirty="0"/>
              <a:t> </a:t>
            </a:r>
            <a:r>
              <a:rPr lang="en-US" baseline="0" dirty="0" err="1"/>
              <a:t>ít</a:t>
            </a:r>
            <a:r>
              <a:rPr lang="en-US" baseline="0" dirty="0"/>
              <a:t> (3 bit: 8 </a:t>
            </a:r>
            <a:r>
              <a:rPr lang="en-US" baseline="0" dirty="0" err="1"/>
              <a:t>thanh</a:t>
            </a:r>
            <a:r>
              <a:rPr lang="en-US" baseline="0" dirty="0"/>
              <a:t> </a:t>
            </a:r>
            <a:r>
              <a:rPr lang="en-US" baseline="0" dirty="0" err="1"/>
              <a:t>ghi</a:t>
            </a:r>
            <a:r>
              <a:rPr lang="en-US" baseline="0" dirty="0"/>
              <a:t>) </a:t>
            </a:r>
            <a:r>
              <a:rPr lang="en-US" baseline="0" dirty="0">
                <a:sym typeface="Wingdings" pitchFamily="2" charset="2"/>
              </a:rPr>
              <a:t> 1 instruction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chứa</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1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32-bit</a:t>
            </a:r>
          </a:p>
          <a:p>
            <a:pPr marL="171450" indent="-171450">
              <a:buFontTx/>
              <a:buChar char="-"/>
            </a:pP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quan</a:t>
            </a:r>
            <a:r>
              <a:rPr lang="en-US" baseline="0" dirty="0">
                <a:sym typeface="Wingdings" pitchFamily="2" charset="2"/>
              </a:rPr>
              <a:t> </a:t>
            </a:r>
            <a:r>
              <a:rPr lang="en-US" baseline="0" dirty="0" err="1">
                <a:sym typeface="Wingdings" pitchFamily="2" charset="2"/>
              </a:rPr>
              <a:t>tâm</a:t>
            </a:r>
            <a:r>
              <a:rPr lang="en-US" baseline="0" dirty="0">
                <a:sym typeface="Wingdings" pitchFamily="2" charset="2"/>
              </a:rPr>
              <a:t> </a:t>
            </a:r>
            <a:r>
              <a:rPr lang="en-US" baseline="0" dirty="0" err="1">
                <a:sym typeface="Wingdings" pitchFamily="2" charset="2"/>
              </a:rPr>
              <a:t>đến</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gian</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dữ</a:t>
            </a:r>
            <a:r>
              <a:rPr lang="en-US" baseline="0" dirty="0">
                <a:sym typeface="Wingdings" pitchFamily="2" charset="2"/>
              </a:rPr>
              <a:t> </a:t>
            </a:r>
            <a:r>
              <a:rPr lang="en-US" baseline="0" dirty="0" err="1">
                <a:sym typeface="Wingdings" pitchFamily="2" charset="2"/>
              </a:rPr>
              <a:t>liệu</a:t>
            </a:r>
            <a:r>
              <a:rPr lang="en-US" baseline="0" dirty="0">
                <a:sym typeface="Wingdings" pitchFamily="2" charset="2"/>
              </a:rPr>
              <a:t> </a:t>
            </a:r>
            <a:r>
              <a:rPr lang="en-US" baseline="0" dirty="0" err="1">
                <a:sym typeface="Wingdings" pitchFamily="2" charset="2"/>
              </a:rPr>
              <a:t>từ</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Registers</a:t>
            </a:r>
          </a:p>
          <a:p>
            <a:r>
              <a:rPr lang="en-US" baseline="0" dirty="0">
                <a:sym typeface="Wingdings" pitchFamily="2" charset="2"/>
              </a:rPr>
              <a:t>============================================================================================</a:t>
            </a:r>
            <a:endParaRPr lang="en-US" dirty="0"/>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12</a:t>
            </a:fld>
            <a:endParaRPr lang="en-US"/>
          </a:p>
        </p:txBody>
      </p:sp>
    </p:spTree>
    <p:extLst>
      <p:ext uri="{BB962C8B-B14F-4D97-AF65-F5344CB8AC3E}">
        <p14:creationId xmlns:p14="http://schemas.microsoft.com/office/powerpoint/2010/main" val="3585649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err="1"/>
              <a:t>Vì</a:t>
            </a:r>
            <a:r>
              <a:rPr lang="en-US" baseline="0" dirty="0"/>
              <a:t> access register file </a:t>
            </a:r>
            <a:r>
              <a:rPr lang="en-US" baseline="0" dirty="0" err="1"/>
              <a:t>thì</a:t>
            </a:r>
            <a:r>
              <a:rPr lang="en-US" baseline="0" dirty="0"/>
              <a:t> </a:t>
            </a:r>
            <a:r>
              <a:rPr lang="en-US" baseline="0" dirty="0" err="1"/>
              <a:t>vùng</a:t>
            </a:r>
            <a:r>
              <a:rPr lang="en-US" baseline="0" dirty="0"/>
              <a:t> address field </a:t>
            </a:r>
            <a:r>
              <a:rPr lang="en-US" baseline="0" dirty="0" err="1"/>
              <a:t>sẽ</a:t>
            </a:r>
            <a:r>
              <a:rPr lang="en-US" baseline="0" dirty="0"/>
              <a:t> </a:t>
            </a:r>
            <a:r>
              <a:rPr lang="en-US" baseline="0" dirty="0" err="1"/>
              <a:t>ngắn</a:t>
            </a:r>
            <a:r>
              <a:rPr lang="en-US" baseline="0" dirty="0"/>
              <a:t> </a:t>
            </a:r>
            <a:r>
              <a:rPr lang="en-US" baseline="0" dirty="0">
                <a:sym typeface="Wingdings" pitchFamily="2" charset="2"/>
              </a:rPr>
              <a:t> </a:t>
            </a: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thể</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1" baseline="0" dirty="0">
                <a:sym typeface="Wingdings" pitchFamily="2" charset="2"/>
              </a:rPr>
              <a:t>three-address register </a:t>
            </a:r>
            <a:r>
              <a:rPr lang="en-US" b="1" baseline="0" dirty="0" err="1">
                <a:sym typeface="Wingdings" pitchFamily="2" charset="2"/>
              </a:rPr>
              <a:t>intructions</a:t>
            </a:r>
            <a:r>
              <a:rPr lang="en-US" b="1"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1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32-bit word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việc</a:t>
            </a:r>
            <a:r>
              <a:rPr lang="en-US" baseline="0" dirty="0">
                <a:sym typeface="Wingdings" pitchFamily="2" charset="2"/>
              </a:rPr>
              <a:t> fetching</a:t>
            </a:r>
          </a:p>
          <a:p>
            <a:pPr marL="171450" indent="-171450">
              <a:buFontTx/>
              <a:buChar char="-"/>
            </a:pPr>
            <a:r>
              <a:rPr lang="en-US" baseline="0" dirty="0" err="1">
                <a:sym typeface="Wingdings" pitchFamily="2" charset="2"/>
              </a:rPr>
              <a:t>Có</a:t>
            </a:r>
            <a:r>
              <a:rPr lang="en-US" baseline="0" dirty="0">
                <a:sym typeface="Wingdings" pitchFamily="2" charset="2"/>
              </a:rPr>
              <a:t> </a:t>
            </a:r>
            <a:r>
              <a:rPr lang="en-US" baseline="0" dirty="0" err="1">
                <a:sym typeface="Wingdings" pitchFamily="2" charset="2"/>
              </a:rPr>
              <a:t>sự</a:t>
            </a:r>
            <a:r>
              <a:rPr lang="en-US" baseline="0" dirty="0">
                <a:sym typeface="Wingdings" pitchFamily="2" charset="2"/>
              </a:rPr>
              <a:t> so </a:t>
            </a:r>
            <a:r>
              <a:rPr lang="en-US" baseline="0" dirty="0" err="1">
                <a:sym typeface="Wingdings" pitchFamily="2" charset="2"/>
              </a:rPr>
              <a:t>sánh</a:t>
            </a:r>
            <a:r>
              <a:rPr lang="en-US" baseline="0" dirty="0">
                <a:sym typeface="Wingdings" pitchFamily="2" charset="2"/>
              </a:rPr>
              <a:t>, Instruction Set (IS) </a:t>
            </a:r>
            <a:r>
              <a:rPr lang="en-US" baseline="0" dirty="0" err="1">
                <a:sym typeface="Wingdings" pitchFamily="2" charset="2"/>
              </a:rPr>
              <a:t>nào</a:t>
            </a:r>
            <a:r>
              <a:rPr lang="en-US" baseline="0" dirty="0">
                <a:sym typeface="Wingdings" pitchFamily="2" charset="2"/>
              </a:rPr>
              <a:t> </a:t>
            </a:r>
            <a:r>
              <a:rPr lang="en-US" baseline="0" dirty="0" err="1">
                <a:sym typeface="Wingdings" pitchFamily="2" charset="2"/>
              </a:rPr>
              <a:t>sẽ</a:t>
            </a:r>
            <a:r>
              <a:rPr lang="en-US" baseline="0" dirty="0">
                <a:sym typeface="Wingdings" pitchFamily="2" charset="2"/>
              </a:rPr>
              <a:t> </a:t>
            </a:r>
            <a:r>
              <a:rPr lang="en-US" baseline="0" dirty="0" err="1">
                <a:sym typeface="Wingdings" pitchFamily="2" charset="2"/>
              </a:rPr>
              <a:t>tối</a:t>
            </a:r>
            <a:r>
              <a:rPr lang="en-US" baseline="0" dirty="0">
                <a:sym typeface="Wingdings" pitchFamily="2" charset="2"/>
              </a:rPr>
              <a:t> </a:t>
            </a:r>
            <a:r>
              <a:rPr lang="en-US" baseline="0" dirty="0" err="1">
                <a:sym typeface="Wingdings" pitchFamily="2" charset="2"/>
              </a:rPr>
              <a:t>ưu</a:t>
            </a:r>
            <a:r>
              <a:rPr lang="en-US" baseline="0" dirty="0">
                <a:sym typeface="Wingdings" pitchFamily="2" charset="2"/>
              </a:rPr>
              <a:t> </a:t>
            </a:r>
            <a:r>
              <a:rPr lang="en-US" baseline="0" dirty="0" err="1">
                <a:sym typeface="Wingdings" pitchFamily="2" charset="2"/>
              </a:rPr>
              <a:t>nhất</a:t>
            </a:r>
            <a:r>
              <a:rPr lang="en-US" baseline="0" dirty="0">
                <a:sym typeface="Wingdings" pitchFamily="2" charset="2"/>
              </a:rPr>
              <a:t>.</a:t>
            </a:r>
          </a:p>
          <a:p>
            <a:pPr marL="0" indent="0">
              <a:buFontTx/>
              <a:buNone/>
            </a:pPr>
            <a:r>
              <a:rPr lang="en-US" baseline="0" dirty="0">
                <a:sym typeface="Wingdings" pitchFamily="2" charset="2"/>
              </a:rPr>
              <a:t>   Slide </a:t>
            </a:r>
            <a:r>
              <a:rPr lang="en-US" baseline="0" dirty="0" err="1">
                <a:sym typeface="Wingdings" pitchFamily="2" charset="2"/>
              </a:rPr>
              <a:t>trước</a:t>
            </a:r>
            <a:r>
              <a:rPr lang="en-US" baseline="0" dirty="0">
                <a:sym typeface="Wingdings" pitchFamily="2" charset="2"/>
              </a:rPr>
              <a:t>: 7 instructions </a:t>
            </a:r>
            <a:r>
              <a:rPr lang="en-US" baseline="0" dirty="0" err="1">
                <a:sym typeface="Wingdings" pitchFamily="2" charset="2"/>
              </a:rPr>
              <a:t>và</a:t>
            </a:r>
            <a:r>
              <a:rPr lang="en-US" baseline="0" dirty="0">
                <a:sym typeface="Wingdings" pitchFamily="2" charset="2"/>
              </a:rPr>
              <a:t> 10 memory accesses</a:t>
            </a:r>
          </a:p>
          <a:p>
            <a:pPr marL="0" indent="0">
              <a:buFontTx/>
              <a:buNone/>
            </a:pPr>
            <a:r>
              <a:rPr lang="en-US" baseline="0" dirty="0">
                <a:sym typeface="Wingdings" pitchFamily="2" charset="2"/>
              </a:rPr>
              <a:t>================================================================================================</a:t>
            </a:r>
            <a:endParaRPr lang="en-US" dirty="0"/>
          </a:p>
          <a:p>
            <a:pPr marL="171450" indent="-171450">
              <a:buFontTx/>
              <a:buChar char="-"/>
            </a:pPr>
            <a:endParaRPr lang="en-US" baseline="0" dirty="0">
              <a:sym typeface="Wingdings" pitchFamily="2" charset="2"/>
            </a:endParaRPr>
          </a:p>
        </p:txBody>
      </p:sp>
      <p:sp>
        <p:nvSpPr>
          <p:cNvPr id="4" name="Slide Number Placeholder 3"/>
          <p:cNvSpPr>
            <a:spLocks noGrp="1"/>
          </p:cNvSpPr>
          <p:nvPr>
            <p:ph type="sldNum" sz="quarter" idx="10"/>
          </p:nvPr>
        </p:nvSpPr>
        <p:spPr/>
        <p:txBody>
          <a:bodyPr/>
          <a:lstStyle/>
          <a:p>
            <a:fld id="{1B2CDCC2-A593-48AC-A6EC-E49E3CBB8BD3}" type="slidenum">
              <a:rPr lang="en-US" smtClean="0"/>
              <a:t>13</a:t>
            </a:fld>
            <a:endParaRPr lang="en-US"/>
          </a:p>
        </p:txBody>
      </p:sp>
    </p:spTree>
    <p:extLst>
      <p:ext uri="{BB962C8B-B14F-4D97-AF65-F5344CB8AC3E}">
        <p14:creationId xmlns:p14="http://schemas.microsoft.com/office/powerpoint/2010/main" val="19763315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Implied</a:t>
            </a:r>
            <a:r>
              <a:rPr lang="en-US" dirty="0"/>
              <a:t>: </a:t>
            </a:r>
            <a:r>
              <a:rPr lang="en-US" dirty="0" err="1"/>
              <a:t>lệnh</a:t>
            </a:r>
            <a:r>
              <a:rPr lang="en-US" baseline="0" dirty="0"/>
              <a:t> </a:t>
            </a:r>
            <a:r>
              <a:rPr lang="en-US" baseline="0" dirty="0" err="1"/>
              <a:t>không</a:t>
            </a:r>
            <a:r>
              <a:rPr lang="en-US" baseline="0" dirty="0"/>
              <a:t> </a:t>
            </a:r>
            <a:r>
              <a:rPr lang="en-US" baseline="0" dirty="0" err="1"/>
              <a:t>có</a:t>
            </a:r>
            <a:r>
              <a:rPr lang="en-US" baseline="0" dirty="0"/>
              <a:t> </a:t>
            </a:r>
            <a:r>
              <a:rPr lang="en-US" baseline="0" dirty="0" err="1"/>
              <a:t>toán</a:t>
            </a:r>
            <a:r>
              <a:rPr lang="en-US" baseline="0" dirty="0"/>
              <a:t> </a:t>
            </a:r>
            <a:r>
              <a:rPr lang="en-US" baseline="0" dirty="0" err="1"/>
              <a:t>hạng</a:t>
            </a:r>
            <a:r>
              <a:rPr lang="en-US" baseline="0" dirty="0"/>
              <a:t> </a:t>
            </a:r>
            <a:r>
              <a:rPr lang="en-US" baseline="0" dirty="0">
                <a:sym typeface="Wingdings" pitchFamily="2" charset="2"/>
              </a:rPr>
              <a:t> </a:t>
            </a:r>
            <a:r>
              <a:rPr lang="en-US" baseline="0" dirty="0" err="1">
                <a:sym typeface="Wingdings" pitchFamily="2" charset="2"/>
              </a:rPr>
              <a:t>thường</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thiết</a:t>
            </a:r>
            <a:r>
              <a:rPr lang="en-US" baseline="0" dirty="0">
                <a:sym typeface="Wingdings" pitchFamily="2" charset="2"/>
              </a:rPr>
              <a:t> </a:t>
            </a:r>
            <a:r>
              <a:rPr lang="en-US" baseline="0" dirty="0" err="1">
                <a:sym typeface="Wingdings" pitchFamily="2" charset="2"/>
              </a:rPr>
              <a:t>lập</a:t>
            </a:r>
            <a:r>
              <a:rPr lang="en-US" baseline="0" dirty="0">
                <a:sym typeface="Wingdings" pitchFamily="2" charset="2"/>
              </a:rPr>
              <a:t> </a:t>
            </a:r>
            <a:r>
              <a:rPr lang="en-US" baseline="0" dirty="0" err="1">
                <a:sym typeface="Wingdings" pitchFamily="2" charset="2"/>
              </a:rPr>
              <a:t>lại</a:t>
            </a:r>
            <a:r>
              <a:rPr lang="en-US" baseline="0" dirty="0">
                <a:sym typeface="Wingdings" pitchFamily="2" charset="2"/>
              </a:rPr>
              <a:t> </a:t>
            </a:r>
            <a:r>
              <a:rPr lang="en-US" baseline="0" dirty="0" err="1">
                <a:sym typeface="Wingdings" pitchFamily="2" charset="2"/>
              </a:rPr>
              <a:t>giá</a:t>
            </a:r>
            <a:r>
              <a:rPr lang="en-US" baseline="0" dirty="0">
                <a:sym typeface="Wingdings" pitchFamily="2" charset="2"/>
              </a:rPr>
              <a:t> </a:t>
            </a:r>
            <a:r>
              <a:rPr lang="en-US" baseline="0" dirty="0" err="1">
                <a:sym typeface="Wingdings" pitchFamily="2" charset="2"/>
              </a:rPr>
              <a:t>trị</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biến</a:t>
            </a:r>
            <a:r>
              <a:rPr lang="en-US" baseline="0" dirty="0">
                <a:sym typeface="Wingdings" pitchFamily="2" charset="2"/>
              </a:rPr>
              <a:t> </a:t>
            </a:r>
            <a:r>
              <a:rPr lang="en-US" baseline="0" dirty="0" err="1">
                <a:sym typeface="Wingdings" pitchFamily="2" charset="2"/>
              </a:rPr>
              <a:t>cờ</a:t>
            </a:r>
            <a:r>
              <a:rPr lang="en-US" baseline="0" dirty="0">
                <a:sym typeface="Wingdings" pitchFamily="2" charset="2"/>
              </a:rPr>
              <a:t>, </a:t>
            </a:r>
            <a:r>
              <a:rPr lang="en-US" baseline="0" dirty="0" err="1">
                <a:sym typeface="Wingdings" pitchFamily="2" charset="2"/>
              </a:rPr>
              <a:t>trạng</a:t>
            </a:r>
            <a:r>
              <a:rPr lang="en-US" baseline="0" dirty="0">
                <a:sym typeface="Wingdings" pitchFamily="2" charset="2"/>
              </a:rPr>
              <a:t> </a:t>
            </a:r>
            <a:r>
              <a:rPr lang="en-US" baseline="0" dirty="0" err="1">
                <a:sym typeface="Wingdings" pitchFamily="2" charset="2"/>
              </a:rPr>
              <a:t>thái</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 set </a:t>
            </a:r>
            <a:r>
              <a:rPr lang="en-US" baseline="0" dirty="0" err="1">
                <a:sym typeface="Wingdings" pitchFamily="2" charset="2"/>
              </a:rPr>
              <a:t>hoặc</a:t>
            </a:r>
            <a:r>
              <a:rPr lang="en-US" baseline="0" dirty="0">
                <a:sym typeface="Wingdings" pitchFamily="2" charset="2"/>
              </a:rPr>
              <a:t> reset. </a:t>
            </a:r>
            <a:r>
              <a:rPr lang="en-US" baseline="0" dirty="0" err="1">
                <a:sym typeface="Wingdings" pitchFamily="2" charset="2"/>
              </a:rPr>
              <a:t>Không</a:t>
            </a:r>
            <a:r>
              <a:rPr lang="en-US" baseline="0" dirty="0">
                <a:sym typeface="Wingdings" pitchFamily="2" charset="2"/>
              </a:rPr>
              <a:t> </a:t>
            </a:r>
            <a:r>
              <a:rPr lang="en-US" baseline="0" dirty="0" err="1">
                <a:sym typeface="Wingdings" pitchFamily="2" charset="2"/>
              </a:rPr>
              <a:t>cần</a:t>
            </a:r>
            <a:r>
              <a:rPr lang="en-US" baseline="0" dirty="0">
                <a:sym typeface="Wingdings" pitchFamily="2" charset="2"/>
              </a:rPr>
              <a:t> </a:t>
            </a:r>
            <a:r>
              <a:rPr lang="en-US" baseline="0" dirty="0" err="1">
                <a:sym typeface="Wingdings" pitchFamily="2" charset="2"/>
              </a:rPr>
              <a:t>truyền</a:t>
            </a:r>
            <a:r>
              <a:rPr lang="en-US" baseline="0" dirty="0">
                <a:sym typeface="Wingdings" pitchFamily="2" charset="2"/>
              </a:rPr>
              <a:t> </a:t>
            </a:r>
            <a:r>
              <a:rPr lang="en-US" baseline="0" dirty="0" err="1">
                <a:sym typeface="Wingdings" pitchFamily="2" charset="2"/>
              </a:rPr>
              <a:t>cho</a:t>
            </a:r>
            <a:r>
              <a:rPr lang="en-US" baseline="0" dirty="0">
                <a:sym typeface="Wingdings" pitchFamily="2" charset="2"/>
              </a:rPr>
              <a:t> </a:t>
            </a:r>
            <a:r>
              <a:rPr lang="en-US" baseline="0" dirty="0" err="1">
                <a:sym typeface="Wingdings" pitchFamily="2" charset="2"/>
              </a:rPr>
              <a:t>nó</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tường</a:t>
            </a:r>
            <a:r>
              <a:rPr lang="en-US" baseline="0" dirty="0">
                <a:sym typeface="Wingdings" pitchFamily="2" charset="2"/>
              </a:rPr>
              <a:t> </a:t>
            </a:r>
            <a:r>
              <a:rPr lang="en-US" baseline="0" dirty="0" err="1">
                <a:sym typeface="Wingdings" pitchFamily="2" charset="2"/>
              </a:rPr>
              <a:t>minh</a:t>
            </a:r>
            <a:r>
              <a:rPr lang="en-US" baseline="0" dirty="0">
                <a:sym typeface="Wingdings" pitchFamily="2" charset="2"/>
              </a:rPr>
              <a:t>.</a:t>
            </a:r>
          </a:p>
          <a:p>
            <a:r>
              <a:rPr lang="en-US" baseline="0" dirty="0">
                <a:sym typeface="Wingdings" pitchFamily="2" charset="2"/>
              </a:rPr>
              <a:t>Ex: jump; </a:t>
            </a:r>
          </a:p>
          <a:p>
            <a:r>
              <a:rPr lang="en-US" baseline="0" dirty="0">
                <a:sym typeface="Wingdings" pitchFamily="2" charset="2"/>
              </a:rPr>
              <a:t>-------------------------------------------------------------------------</a:t>
            </a:r>
          </a:p>
          <a:p>
            <a:r>
              <a:rPr lang="en-US" b="1" baseline="0" dirty="0">
                <a:sym typeface="Wingdings" pitchFamily="2" charset="2"/>
              </a:rPr>
              <a:t>Immediate</a:t>
            </a:r>
            <a:r>
              <a:rPr lang="en-US" baseline="0" dirty="0">
                <a:sym typeface="Wingdings" pitchFamily="2" charset="2"/>
              </a:rPr>
              <a:t>: </a:t>
            </a:r>
            <a:r>
              <a:rPr lang="en-US" baseline="0" dirty="0" err="1">
                <a:sym typeface="Wingdings" pitchFamily="2" charset="2"/>
              </a:rPr>
              <a:t>đây</a:t>
            </a:r>
            <a:r>
              <a:rPr lang="en-US" baseline="0" dirty="0">
                <a:sym typeface="Wingdings" pitchFamily="2" charset="2"/>
              </a:rPr>
              <a:t> </a:t>
            </a:r>
            <a:r>
              <a:rPr lang="en-US" baseline="0" dirty="0" err="1">
                <a:sym typeface="Wingdings" pitchFamily="2" charset="2"/>
              </a:rPr>
              <a:t>là</a:t>
            </a:r>
            <a:r>
              <a:rPr lang="en-US" baseline="0" dirty="0">
                <a:sym typeface="Wingdings" pitchFamily="2" charset="2"/>
              </a:rPr>
              <a:t> 1 </a:t>
            </a:r>
            <a:r>
              <a:rPr lang="en-US" baseline="0" dirty="0" err="1">
                <a:sym typeface="Wingdings" pitchFamily="2" charset="2"/>
              </a:rPr>
              <a:t>tác</a:t>
            </a:r>
            <a:r>
              <a:rPr lang="en-US" baseline="0" dirty="0">
                <a:sym typeface="Wingdings" pitchFamily="2" charset="2"/>
              </a:rPr>
              <a:t> </a:t>
            </a:r>
            <a:r>
              <a:rPr lang="en-US" baseline="0" dirty="0" err="1">
                <a:sym typeface="Wingdings" pitchFamily="2" charset="2"/>
              </a:rPr>
              <a:t>vụ</a:t>
            </a:r>
            <a:r>
              <a:rPr lang="en-US" baseline="0" dirty="0">
                <a:sym typeface="Wingdings" pitchFamily="2" charset="2"/>
              </a:rPr>
              <a:t> </a:t>
            </a:r>
            <a:r>
              <a:rPr lang="en-US" baseline="0" dirty="0" err="1">
                <a:sym typeface="Wingdings" pitchFamily="2" charset="2"/>
              </a:rPr>
              <a:t>mà</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sử</a:t>
            </a:r>
            <a:r>
              <a:rPr lang="en-US" baseline="0" dirty="0">
                <a:sym typeface="Wingdings" pitchFamily="2" charset="2"/>
              </a:rPr>
              <a:t> </a:t>
            </a:r>
            <a:r>
              <a:rPr lang="en-US" baseline="0" dirty="0" err="1">
                <a:sym typeface="Wingdings" pitchFamily="2" charset="2"/>
              </a:rPr>
              <a:t>dụng</a:t>
            </a:r>
            <a:r>
              <a:rPr lang="en-US" baseline="0" dirty="0">
                <a:sym typeface="Wingdings" pitchFamily="2" charset="2"/>
              </a:rPr>
              <a:t> </a:t>
            </a:r>
            <a:r>
              <a:rPr lang="en-US" baseline="0" dirty="0" err="1">
                <a:sym typeface="Wingdings" pitchFamily="2" charset="2"/>
              </a:rPr>
              <a:t>giá</a:t>
            </a:r>
            <a:r>
              <a:rPr lang="en-US" baseline="0" dirty="0">
                <a:sym typeface="Wingdings" pitchFamily="2" charset="2"/>
              </a:rPr>
              <a:t> </a:t>
            </a:r>
            <a:r>
              <a:rPr lang="en-US" baseline="0" dirty="0" err="1">
                <a:sym typeface="Wingdings" pitchFamily="2" charset="2"/>
              </a:rPr>
              <a:t>trị</a:t>
            </a:r>
            <a:r>
              <a:rPr lang="en-US" baseline="0" dirty="0">
                <a:sym typeface="Wingdings" pitchFamily="2" charset="2"/>
              </a:rPr>
              <a:t> </a:t>
            </a:r>
            <a:r>
              <a:rPr lang="en-US" baseline="0" dirty="0" err="1">
                <a:sym typeface="Wingdings" pitchFamily="2" charset="2"/>
              </a:rPr>
              <a:t>hằng</a:t>
            </a:r>
            <a:r>
              <a:rPr lang="en-US" baseline="0" dirty="0">
                <a:sym typeface="Wingdings" pitchFamily="2" charset="2"/>
              </a:rPr>
              <a:t>  </a:t>
            </a:r>
            <a:r>
              <a:rPr lang="en-US" baseline="0" dirty="0" err="1">
                <a:sym typeface="Wingdings" pitchFamily="2" charset="2"/>
              </a:rPr>
              <a:t>thường</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vào</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phép</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như</a:t>
            </a:r>
            <a:r>
              <a:rPr lang="en-US" baseline="0" dirty="0">
                <a:sym typeface="Wingdings" pitchFamily="2" charset="2"/>
              </a:rPr>
              <a:t> </a:t>
            </a:r>
            <a:r>
              <a:rPr lang="en-US" baseline="0" dirty="0" err="1">
                <a:sym typeface="Wingdings" pitchFamily="2" charset="2"/>
              </a:rPr>
              <a:t>tăng</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giảm</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vòng</a:t>
            </a:r>
            <a:r>
              <a:rPr lang="en-US" baseline="0" dirty="0">
                <a:sym typeface="Wingdings" pitchFamily="2" charset="2"/>
              </a:rPr>
              <a:t> </a:t>
            </a:r>
            <a:r>
              <a:rPr lang="en-US" baseline="0" dirty="0" err="1">
                <a:sym typeface="Wingdings" pitchFamily="2" charset="2"/>
              </a:rPr>
              <a:t>lặp</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1 </a:t>
            </a:r>
            <a:r>
              <a:rPr lang="en-US" baseline="0" dirty="0" err="1">
                <a:sym typeface="Wingdings" pitchFamily="2" charset="2"/>
              </a:rPr>
              <a:t>vị</a:t>
            </a:r>
            <a:r>
              <a:rPr lang="en-US" baseline="0" dirty="0">
                <a:sym typeface="Wingdings" pitchFamily="2" charset="2"/>
              </a:rPr>
              <a:t> </a:t>
            </a:r>
            <a:r>
              <a:rPr lang="en-US" baseline="0" dirty="0" err="1">
                <a:sym typeface="Wingdings" pitchFamily="2" charset="2"/>
              </a:rPr>
              <a:t>trí</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một</a:t>
            </a:r>
            <a:r>
              <a:rPr lang="en-US" baseline="0" dirty="0">
                <a:sym typeface="Wingdings" pitchFamily="2" charset="2"/>
              </a:rPr>
              <a:t> </a:t>
            </a:r>
            <a:r>
              <a:rPr lang="en-US" baseline="0" dirty="0" err="1">
                <a:sym typeface="Wingdings" pitchFamily="2" charset="2"/>
              </a:rPr>
              <a:t>phần</a:t>
            </a:r>
            <a:r>
              <a:rPr lang="en-US" baseline="0" dirty="0">
                <a:sym typeface="Wingdings" pitchFamily="2" charset="2"/>
              </a:rPr>
              <a:t> </a:t>
            </a:r>
            <a:r>
              <a:rPr lang="en-US" baseline="0" dirty="0" err="1">
                <a:sym typeface="Wingdings" pitchFamily="2" charset="2"/>
              </a:rPr>
              <a:t>tử</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mảng</a:t>
            </a:r>
            <a:r>
              <a:rPr lang="en-US" baseline="0" dirty="0">
                <a:sym typeface="Wingdings" pitchFamily="2" charset="2"/>
              </a:rPr>
              <a:t>  </a:t>
            </a:r>
            <a:r>
              <a:rPr lang="en-US" baseline="0" dirty="0" err="1">
                <a:sym typeface="Wingdings" pitchFamily="2" charset="2"/>
              </a:rPr>
              <a:t>việc</a:t>
            </a:r>
            <a:r>
              <a:rPr lang="en-US" baseline="0" dirty="0">
                <a:sym typeface="Wingdings" pitchFamily="2" charset="2"/>
              </a:rPr>
              <a:t>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lệnh</a:t>
            </a:r>
            <a:r>
              <a:rPr lang="en-US" baseline="0" dirty="0">
                <a:sym typeface="Wingdings" pitchFamily="2" charset="2"/>
              </a:rPr>
              <a:t> </a:t>
            </a:r>
            <a:r>
              <a:rPr lang="en-US" baseline="0" dirty="0" err="1">
                <a:sym typeface="Wingdings" pitchFamily="2" charset="2"/>
              </a:rPr>
              <a:t>này</a:t>
            </a:r>
            <a:r>
              <a:rPr lang="en-US" baseline="0" dirty="0">
                <a:sym typeface="Wingdings" pitchFamily="2" charset="2"/>
              </a:rPr>
              <a:t> </a:t>
            </a:r>
            <a:r>
              <a:rPr lang="en-US" baseline="0" dirty="0" err="1">
                <a:sym typeface="Wingdings" pitchFamily="2" charset="2"/>
              </a:rPr>
              <a:t>giúp</a:t>
            </a:r>
            <a:r>
              <a:rPr lang="en-US" baseline="0" dirty="0">
                <a:sym typeface="Wingdings" pitchFamily="2" charset="2"/>
              </a:rPr>
              <a:t> </a:t>
            </a:r>
            <a:r>
              <a:rPr lang="en-US" baseline="0" dirty="0" err="1">
                <a:sym typeface="Wingdings" pitchFamily="2" charset="2"/>
              </a:rPr>
              <a:t>tính</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các</a:t>
            </a:r>
            <a:r>
              <a:rPr lang="en-US" baseline="0" dirty="0">
                <a:sym typeface="Wingdings" pitchFamily="2" charset="2"/>
              </a:rPr>
              <a:t> </a:t>
            </a:r>
            <a:r>
              <a:rPr lang="en-US" baseline="0" dirty="0" err="1">
                <a:sym typeface="Wingdings" pitchFamily="2" charset="2"/>
              </a:rPr>
              <a:t>biểu</a:t>
            </a:r>
            <a:r>
              <a:rPr lang="en-US" baseline="0" dirty="0">
                <a:sym typeface="Wingdings" pitchFamily="2" charset="2"/>
              </a:rPr>
              <a:t> </a:t>
            </a:r>
            <a:r>
              <a:rPr lang="en-US" baseline="0" dirty="0" err="1">
                <a:sym typeface="Wingdings" pitchFamily="2" charset="2"/>
              </a:rPr>
              <a:t>thức</a:t>
            </a:r>
            <a:r>
              <a:rPr lang="en-US" baseline="0" dirty="0">
                <a:sym typeface="Wingdings" pitchFamily="2" charset="2"/>
              </a:rPr>
              <a:t> </a:t>
            </a:r>
            <a:r>
              <a:rPr lang="en-US" baseline="0" dirty="0" err="1">
                <a:sym typeface="Wingdings" pitchFamily="2" charset="2"/>
              </a:rPr>
              <a:t>đơn</a:t>
            </a:r>
            <a:r>
              <a:rPr lang="en-US" baseline="0" dirty="0">
                <a:sym typeface="Wingdings" pitchFamily="2" charset="2"/>
              </a:rPr>
              <a:t> </a:t>
            </a:r>
            <a:r>
              <a:rPr lang="en-US" baseline="0" dirty="0" err="1">
                <a:sym typeface="Wingdings" pitchFamily="2" charset="2"/>
              </a:rPr>
              <a:t>giản</a:t>
            </a:r>
            <a:r>
              <a:rPr lang="en-US" baseline="0" dirty="0">
                <a:sym typeface="Wingdings" pitchFamily="2" charset="2"/>
              </a:rPr>
              <a:t>, </a:t>
            </a:r>
            <a:r>
              <a:rPr lang="en-US" baseline="0" dirty="0" err="1">
                <a:sym typeface="Wingdings" pitchFamily="2" charset="2"/>
              </a:rPr>
              <a:t>đồng</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tiết</a:t>
            </a:r>
            <a:r>
              <a:rPr lang="en-US" baseline="0" dirty="0">
                <a:sym typeface="Wingdings" pitchFamily="2" charset="2"/>
              </a:rPr>
              <a:t> </a:t>
            </a:r>
            <a:r>
              <a:rPr lang="en-US" baseline="0" dirty="0" err="1">
                <a:sym typeface="Wingdings" pitchFamily="2" charset="2"/>
              </a:rPr>
              <a:t>kiệm</a:t>
            </a:r>
            <a:r>
              <a:rPr lang="en-US" baseline="0" dirty="0">
                <a:sym typeface="Wingdings" pitchFamily="2" charset="2"/>
              </a:rPr>
              <a:t> </a:t>
            </a:r>
            <a:r>
              <a:rPr lang="en-US" baseline="0" dirty="0" err="1">
                <a:sym typeface="Wingdings" pitchFamily="2" charset="2"/>
              </a:rPr>
              <a:t>thời</a:t>
            </a:r>
            <a:r>
              <a:rPr lang="en-US" baseline="0" dirty="0">
                <a:sym typeface="Wingdings" pitchFamily="2" charset="2"/>
              </a:rPr>
              <a:t> </a:t>
            </a:r>
            <a:r>
              <a:rPr lang="en-US" baseline="0" dirty="0" err="1">
                <a:sym typeface="Wingdings" pitchFamily="2" charset="2"/>
              </a:rPr>
              <a:t>gian</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a:t>
            </a:r>
          </a:p>
          <a:p>
            <a:r>
              <a:rPr lang="en-US" baseline="0" dirty="0">
                <a:sym typeface="Wingdings" pitchFamily="2" charset="2"/>
              </a:rPr>
              <a:t>Ex: </a:t>
            </a:r>
            <a:r>
              <a:rPr lang="en-US" baseline="0" dirty="0" err="1">
                <a:sym typeface="Wingdings" pitchFamily="2" charset="2"/>
              </a:rPr>
              <a:t>addi</a:t>
            </a:r>
            <a:r>
              <a:rPr lang="en-US" baseline="0" dirty="0">
                <a:sym typeface="Wingdings" pitchFamily="2" charset="2"/>
              </a:rPr>
              <a:t> R1, Zero, 100</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itchFamily="2" charset="2"/>
              </a:rPr>
              <a:t>-------------------------------------------------------------------------</a:t>
            </a:r>
          </a:p>
          <a:p>
            <a:r>
              <a:rPr lang="en-US" b="1" baseline="0" dirty="0">
                <a:sym typeface="Wingdings" pitchFamily="2" charset="2"/>
              </a:rPr>
              <a:t>Direct</a:t>
            </a:r>
            <a:r>
              <a:rPr lang="en-US" baseline="0" dirty="0">
                <a:sym typeface="Wingdings" pitchFamily="2" charset="2"/>
              </a:rPr>
              <a:t>: Address  </a:t>
            </a:r>
            <a:r>
              <a:rPr lang="en-US" baseline="0" dirty="0" err="1">
                <a:sym typeface="Wingdings" pitchFamily="2" charset="2"/>
              </a:rPr>
              <a:t>dùng</a:t>
            </a:r>
            <a:r>
              <a:rPr lang="en-US" baseline="0" dirty="0">
                <a:sym typeface="Wingdings" pitchFamily="2" charset="2"/>
              </a:rPr>
              <a:t> </a:t>
            </a:r>
            <a:r>
              <a:rPr lang="en-US" baseline="0" dirty="0" err="1">
                <a:sym typeface="Wingdings" pitchFamily="2" charset="2"/>
              </a:rPr>
              <a:t>để</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nguồn</a:t>
            </a:r>
            <a:r>
              <a:rPr lang="en-US" baseline="0" dirty="0">
                <a:sym typeface="Wingdings" pitchFamily="2" charset="2"/>
              </a:rPr>
              <a:t>, </a:t>
            </a:r>
            <a:r>
              <a:rPr lang="en-US" baseline="0" dirty="0" err="1">
                <a:sym typeface="Wingdings" pitchFamily="2" charset="2"/>
              </a:rPr>
              <a:t>và</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đích</a:t>
            </a:r>
            <a:r>
              <a:rPr lang="en-US" baseline="0" dirty="0">
                <a:sym typeface="Wingdings" pitchFamily="2" charset="2"/>
              </a:rPr>
              <a:t>. </a:t>
            </a:r>
            <a:r>
              <a:rPr lang="en-US" baseline="0" dirty="0" err="1">
                <a:sym typeface="Wingdings" pitchFamily="2" charset="2"/>
              </a:rPr>
              <a:t>Địa</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 chia </a:t>
            </a:r>
            <a:r>
              <a:rPr lang="en-US" baseline="0" dirty="0" err="1">
                <a:sym typeface="Wingdings" pitchFamily="2" charset="2"/>
              </a:rPr>
              <a:t>làm</a:t>
            </a:r>
            <a:r>
              <a:rPr lang="en-US" baseline="0" dirty="0">
                <a:sym typeface="Wingdings" pitchFamily="2" charset="2"/>
              </a:rPr>
              <a:t> 2 </a:t>
            </a:r>
            <a:r>
              <a:rPr lang="en-US" baseline="0" dirty="0" err="1">
                <a:sym typeface="Wingdings" pitchFamily="2" charset="2"/>
              </a:rPr>
              <a:t>loại</a:t>
            </a:r>
            <a:r>
              <a:rPr lang="en-US" baseline="0" dirty="0">
                <a:sym typeface="Wingdings" pitchFamily="2" charset="2"/>
              </a:rPr>
              <a:t>: </a:t>
            </a:r>
            <a:r>
              <a:rPr lang="en-US" baseline="0" dirty="0" err="1">
                <a:sym typeface="Wingdings" pitchFamily="2" charset="2"/>
              </a:rPr>
              <a:t>địa</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địa</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a:t>
            </a:r>
          </a:p>
          <a:p>
            <a:r>
              <a:rPr lang="en-US" baseline="0" dirty="0">
                <a:sym typeface="Wingdings" pitchFamily="2" charset="2"/>
              </a:rPr>
              <a:t>Ex: load R1, 200(R2)</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a:sym typeface="Wingdings" pitchFamily="2" charset="2"/>
              </a:rPr>
              <a:t>-------------------------------------------------------------------------</a:t>
            </a:r>
          </a:p>
          <a:p>
            <a:r>
              <a:rPr lang="en-US" b="1" baseline="0" dirty="0">
                <a:sym typeface="Wingdings" pitchFamily="2" charset="2"/>
              </a:rPr>
              <a:t>Indirect</a:t>
            </a:r>
            <a:r>
              <a:rPr lang="en-US" baseline="0" dirty="0">
                <a:sym typeface="Wingdings" pitchFamily="2" charset="2"/>
              </a:rPr>
              <a:t>: </a:t>
            </a:r>
            <a:r>
              <a:rPr lang="en-US" baseline="0" dirty="0" err="1">
                <a:sym typeface="Wingdings" pitchFamily="2" charset="2"/>
              </a:rPr>
              <a:t>địa</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của</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nguồn</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kết</a:t>
            </a:r>
            <a:r>
              <a:rPr lang="en-US" baseline="0" dirty="0">
                <a:sym typeface="Wingdings" pitchFamily="2" charset="2"/>
              </a:rPr>
              <a:t> </a:t>
            </a:r>
            <a:r>
              <a:rPr lang="en-US" baseline="0" dirty="0" err="1">
                <a:sym typeface="Wingdings" pitchFamily="2" charset="2"/>
              </a:rPr>
              <a:t>quả</a:t>
            </a:r>
            <a:r>
              <a:rPr lang="en-US" baseline="0">
                <a:sym typeface="Wingdings" pitchFamily="2" charset="2"/>
              </a:rPr>
              <a:t>.</a:t>
            </a:r>
            <a:endParaRPr lang="en-US" baseline="0" dirty="0">
              <a:sym typeface="Wingdings" pitchFamily="2" charset="2"/>
            </a:endParaRPr>
          </a:p>
          <a:p>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xử</a:t>
            </a:r>
            <a:r>
              <a:rPr lang="en-US" baseline="0" dirty="0">
                <a:sym typeface="Wingdings" pitchFamily="2" charset="2"/>
              </a:rPr>
              <a:t> </a:t>
            </a:r>
            <a:r>
              <a:rPr lang="en-US" baseline="0" dirty="0" err="1">
                <a:sym typeface="Wingdings" pitchFamily="2" charset="2"/>
              </a:rPr>
              <a:t>lý</a:t>
            </a:r>
            <a:r>
              <a:rPr lang="en-US" baseline="0" dirty="0">
                <a:sym typeface="Wingdings" pitchFamily="2" charset="2"/>
              </a:rPr>
              <a:t> </a:t>
            </a:r>
            <a:r>
              <a:rPr lang="en-US" baseline="0" dirty="0" err="1">
                <a:sym typeface="Wingdings" pitchFamily="2" charset="2"/>
              </a:rPr>
              <a:t>truy</a:t>
            </a:r>
            <a:r>
              <a:rPr lang="en-US" baseline="0" dirty="0">
                <a:sym typeface="Wingdings" pitchFamily="2" charset="2"/>
              </a:rPr>
              <a:t> </a:t>
            </a:r>
            <a:r>
              <a:rPr lang="en-US" baseline="0" dirty="0" err="1">
                <a:sym typeface="Wingdings" pitchFamily="2" charset="2"/>
              </a:rPr>
              <a:t>xuất</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 2 </a:t>
            </a:r>
            <a:r>
              <a:rPr lang="en-US" baseline="0" dirty="0" err="1">
                <a:sym typeface="Wingdings" pitchFamily="2" charset="2"/>
              </a:rPr>
              <a:t>lần</a:t>
            </a:r>
            <a:r>
              <a:rPr lang="en-US" baseline="0" dirty="0">
                <a:sym typeface="Wingdings" pitchFamily="2" charset="2"/>
              </a:rPr>
              <a:t> – </a:t>
            </a:r>
            <a:r>
              <a:rPr lang="en-US" baseline="0" dirty="0" err="1">
                <a:sym typeface="Wingdings" pitchFamily="2" charset="2"/>
              </a:rPr>
              <a:t>có</a:t>
            </a:r>
            <a:r>
              <a:rPr lang="en-US" baseline="0" dirty="0">
                <a:sym typeface="Wingdings" pitchFamily="2" charset="2"/>
              </a:rPr>
              <a:t> 2 </a:t>
            </a:r>
            <a:r>
              <a:rPr lang="en-US" baseline="0" dirty="0" err="1">
                <a:sym typeface="Wingdings" pitchFamily="2" charset="2"/>
              </a:rPr>
              <a:t>trường</a:t>
            </a:r>
            <a:r>
              <a:rPr lang="en-US" baseline="0" dirty="0">
                <a:sym typeface="Wingdings" pitchFamily="2" charset="2"/>
              </a:rPr>
              <a:t> </a:t>
            </a:r>
            <a:r>
              <a:rPr lang="en-US" baseline="0" dirty="0" err="1">
                <a:sym typeface="Wingdings" pitchFamily="2" charset="2"/>
              </a:rPr>
              <a:t>hợp</a:t>
            </a:r>
            <a:r>
              <a:rPr lang="en-US" baseline="0" dirty="0">
                <a:sym typeface="Wingdings" pitchFamily="2" charset="2"/>
              </a:rPr>
              <a:t> </a:t>
            </a:r>
            <a:r>
              <a:rPr lang="en-US" baseline="0" dirty="0" err="1">
                <a:sym typeface="Wingdings" pitchFamily="2" charset="2"/>
              </a:rPr>
              <a:t>địa</a:t>
            </a:r>
            <a:r>
              <a:rPr lang="en-US" baseline="0" dirty="0">
                <a:sym typeface="Wingdings" pitchFamily="2" charset="2"/>
              </a:rPr>
              <a:t> </a:t>
            </a:r>
            <a:r>
              <a:rPr lang="en-US" baseline="0" dirty="0" err="1">
                <a:sym typeface="Wingdings" pitchFamily="2" charset="2"/>
              </a:rPr>
              <a:t>chỉ</a:t>
            </a:r>
            <a:r>
              <a:rPr lang="en-US" baseline="0" dirty="0">
                <a:sym typeface="Wingdings" pitchFamily="2" charset="2"/>
              </a:rPr>
              <a:t> </a:t>
            </a:r>
            <a:r>
              <a:rPr lang="en-US" baseline="0" dirty="0" err="1">
                <a:sym typeface="Wingdings" pitchFamily="2" charset="2"/>
              </a:rPr>
              <a:t>chưa</a:t>
            </a:r>
            <a:r>
              <a:rPr lang="en-US" baseline="0" dirty="0">
                <a:sym typeface="Wingdings" pitchFamily="2" charset="2"/>
              </a:rPr>
              <a:t> </a:t>
            </a:r>
            <a:r>
              <a:rPr lang="en-US" baseline="0" dirty="0" err="1">
                <a:sym typeface="Wingdings" pitchFamily="2" charset="2"/>
              </a:rPr>
              <a:t>toán</a:t>
            </a:r>
            <a:r>
              <a:rPr lang="en-US" baseline="0" dirty="0">
                <a:sym typeface="Wingdings" pitchFamily="2" charset="2"/>
              </a:rPr>
              <a:t> </a:t>
            </a:r>
            <a:r>
              <a:rPr lang="en-US" baseline="0" dirty="0" err="1">
                <a:sym typeface="Wingdings" pitchFamily="2" charset="2"/>
              </a:rPr>
              <a:t>hạng</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kết</a:t>
            </a:r>
            <a:r>
              <a:rPr lang="en-US" baseline="0" dirty="0">
                <a:sym typeface="Wingdings" pitchFamily="2" charset="2"/>
              </a:rPr>
              <a:t> </a:t>
            </a:r>
            <a:r>
              <a:rPr lang="en-US" baseline="0" dirty="0" err="1">
                <a:sym typeface="Wingdings" pitchFamily="2" charset="2"/>
              </a:rPr>
              <a:t>quả</a:t>
            </a:r>
            <a:r>
              <a:rPr lang="en-US" baseline="0" dirty="0">
                <a:sym typeface="Wingdings" pitchFamily="2" charset="2"/>
              </a:rPr>
              <a:t> </a:t>
            </a:r>
            <a:r>
              <a:rPr lang="en-US" baseline="0" dirty="0" err="1">
                <a:sym typeface="Wingdings" pitchFamily="2" charset="2"/>
              </a:rPr>
              <a:t>nằm</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thanh</a:t>
            </a:r>
            <a:r>
              <a:rPr lang="en-US" baseline="0" dirty="0">
                <a:sym typeface="Wingdings" pitchFamily="2" charset="2"/>
              </a:rPr>
              <a:t> </a:t>
            </a:r>
            <a:r>
              <a:rPr lang="en-US" baseline="0" dirty="0" err="1">
                <a:sym typeface="Wingdings" pitchFamily="2" charset="2"/>
              </a:rPr>
              <a:t>ghi</a:t>
            </a:r>
            <a:r>
              <a:rPr lang="en-US" baseline="0" dirty="0">
                <a:sym typeface="Wingdings" pitchFamily="2" charset="2"/>
              </a:rPr>
              <a:t> </a:t>
            </a:r>
            <a:r>
              <a:rPr lang="en-US" baseline="0" dirty="0" err="1">
                <a:sym typeface="Wingdings" pitchFamily="2" charset="2"/>
              </a:rPr>
              <a:t>hoặc</a:t>
            </a:r>
            <a:r>
              <a:rPr lang="en-US" baseline="0" dirty="0">
                <a:sym typeface="Wingdings" pitchFamily="2" charset="2"/>
              </a:rPr>
              <a:t> </a:t>
            </a:r>
            <a:r>
              <a:rPr lang="en-US" baseline="0" dirty="0" err="1">
                <a:sym typeface="Wingdings" pitchFamily="2" charset="2"/>
              </a:rPr>
              <a:t>nằm</a:t>
            </a:r>
            <a:r>
              <a:rPr lang="en-US" baseline="0" dirty="0">
                <a:sym typeface="Wingdings" pitchFamily="2" charset="2"/>
              </a:rPr>
              <a:t> </a:t>
            </a:r>
            <a:r>
              <a:rPr lang="en-US" baseline="0" dirty="0" err="1">
                <a:sym typeface="Wingdings" pitchFamily="2" charset="2"/>
              </a:rPr>
              <a:t>trong</a:t>
            </a:r>
            <a:r>
              <a:rPr lang="en-US" baseline="0" dirty="0">
                <a:sym typeface="Wingdings" pitchFamily="2" charset="2"/>
              </a:rPr>
              <a:t> </a:t>
            </a:r>
            <a:r>
              <a:rPr lang="en-US" baseline="0" dirty="0" err="1">
                <a:sym typeface="Wingdings" pitchFamily="2" charset="2"/>
              </a:rPr>
              <a:t>bộ</a:t>
            </a:r>
            <a:r>
              <a:rPr lang="en-US" baseline="0" dirty="0">
                <a:sym typeface="Wingdings" pitchFamily="2" charset="2"/>
              </a:rPr>
              <a:t> </a:t>
            </a:r>
            <a:r>
              <a:rPr lang="en-US" baseline="0" dirty="0" err="1">
                <a:sym typeface="Wingdings" pitchFamily="2" charset="2"/>
              </a:rPr>
              <a:t>nhớ</a:t>
            </a:r>
            <a:r>
              <a:rPr lang="en-US" baseline="0" dirty="0">
                <a:sym typeface="Wingdings" pitchFamily="2" charset="2"/>
              </a:rPr>
              <a:t>.</a:t>
            </a:r>
          </a:p>
          <a:p>
            <a:endParaRPr lang="en-US" dirty="0"/>
          </a:p>
          <a:p>
            <a:endParaRPr lang="en-US" dirty="0"/>
          </a:p>
        </p:txBody>
      </p:sp>
      <p:sp>
        <p:nvSpPr>
          <p:cNvPr id="4" name="Slide Number Placeholder 3"/>
          <p:cNvSpPr>
            <a:spLocks noGrp="1"/>
          </p:cNvSpPr>
          <p:nvPr>
            <p:ph type="sldNum" sz="quarter" idx="10"/>
          </p:nvPr>
        </p:nvSpPr>
        <p:spPr/>
        <p:txBody>
          <a:bodyPr/>
          <a:lstStyle/>
          <a:p>
            <a:fld id="{1B2CDCC2-A593-48AC-A6EC-E49E3CBB8BD3}" type="slidenum">
              <a:rPr lang="en-US" smtClean="0"/>
              <a:t>14</a:t>
            </a:fld>
            <a:endParaRPr lang="en-US"/>
          </a:p>
        </p:txBody>
      </p:sp>
    </p:spTree>
    <p:extLst>
      <p:ext uri="{BB962C8B-B14F-4D97-AF65-F5344CB8AC3E}">
        <p14:creationId xmlns:p14="http://schemas.microsoft.com/office/powerpoint/2010/main" val="2900787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3A06E0E-EE80-471E-8816-D278101B5EE5}" type="datetime1">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79D6F-405E-4B95-B730-874669D6646A}" type="datetime1">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AF426C-43FE-45D6-9BFA-C5FD17F919F2}" type="datetime1">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609600"/>
          </a:xfrm>
        </p:spPr>
        <p:txBody>
          <a:bodyPr/>
          <a:lstStyle/>
          <a:p>
            <a:r>
              <a:rPr lang="en-US" dirty="0"/>
              <a:t>Click to edit Master title style</a:t>
            </a:r>
          </a:p>
        </p:txBody>
      </p:sp>
      <p:sp>
        <p:nvSpPr>
          <p:cNvPr id="3" name="Content Placeholder 2"/>
          <p:cNvSpPr>
            <a:spLocks noGrp="1"/>
          </p:cNvSpPr>
          <p:nvPr>
            <p:ph idx="1"/>
          </p:nvPr>
        </p:nvSpPr>
        <p:spPr>
          <a:xfrm>
            <a:off x="457200" y="1066800"/>
            <a:ext cx="8229600" cy="5715000"/>
          </a:xfrm>
        </p:spPr>
        <p:txBody>
          <a:bodyPr/>
          <a:lstStyle>
            <a:lvl1pPr marL="182880" indent="-182880">
              <a:buClrTx/>
              <a:buFont typeface="Wingdings" pitchFamily="2" charset="2"/>
              <a:buChar char="Ø"/>
              <a:defRPr/>
            </a:lvl1pPr>
            <a:lvl2pPr marL="457200" indent="-182880">
              <a:buClrTx/>
              <a:buFont typeface="Wingdings" pitchFamily="2" charset="2"/>
              <a:buChar char="ü"/>
              <a:defRPr/>
            </a:lvl2pPr>
            <a:lvl3pPr marL="731520" indent="-182880">
              <a:buClrTx/>
              <a:buFont typeface="Courier New" pitchFamily="49" charset="0"/>
              <a:buChar char="o"/>
              <a:defRPr/>
            </a:lvl3pPr>
            <a:lvl4pPr marL="1005840" indent="-182880">
              <a:buClrTx/>
              <a:buSzPct val="70000"/>
              <a:buFont typeface="Wingdings" pitchFamily="2" charset="2"/>
              <a:buChar char="q"/>
              <a:defRPr/>
            </a:lvl4pPr>
            <a:lvl5pPr marL="1188720" indent="-137160">
              <a:buClrTx/>
              <a:buFont typeface="Wingdings" pitchFamily="2" charset="2"/>
              <a:buChar char="Ø"/>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2AF1397-36F2-4EF4-B80E-51C7C9BC077A}" type="datetime1">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8D92A5-11C7-4E4D-AD14-152BAD6FA7C0}" type="datetime1">
              <a:rPr lang="en-US" smtClean="0"/>
              <a:t>12/15/2018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FC2CFC9-2398-441A-B6E2-0E1F459139D5}" type="datetime1">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480B69-0604-4205-BC33-3E16A6853BFE}" type="datetime1">
              <a:rPr lang="en-US" smtClean="0"/>
              <a:t>12/15/2018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3990D8-3F16-4482-8A66-9EAD4331EB79}" type="datetime1">
              <a:rPr lang="en-US" smtClean="0"/>
              <a:t>12/15/2018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ED4224-0C4F-4321-9651-4DDED17E3557}" type="datetime1">
              <a:rPr lang="en-US" smtClean="0"/>
              <a:t>12/15/2018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B125768-BE5F-44B6-A641-898A00DA1C7A}" type="datetime1">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DAA1C6-A0DD-4E1D-BFA7-EDD2B0D1CDAB}" type="datetime1">
              <a:rPr lang="en-US" smtClean="0"/>
              <a:t>12/15/2018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3C2B3ABF-CE70-45D6-99B5-97C6E6F963C9}" type="datetime1">
              <a:rPr lang="en-US" smtClean="0"/>
              <a:t>12/15/2018</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Tx/>
        <a:buSzPct val="85000"/>
        <a:buFont typeface="Wingdings" pitchFamily="2" charset="2"/>
        <a:buChar char="Ø"/>
        <a:defRPr sz="2400" kern="1200">
          <a:solidFill>
            <a:schemeClr val="tx1"/>
          </a:solidFill>
          <a:latin typeface="+mn-lt"/>
          <a:ea typeface="+mn-ea"/>
          <a:cs typeface="+mn-cs"/>
        </a:defRPr>
      </a:lvl1pPr>
      <a:lvl2pPr marL="457200" indent="-182880" algn="l" defTabSz="914400" rtl="0" eaLnBrk="1" latinLnBrk="0" hangingPunct="1">
        <a:spcBef>
          <a:spcPct val="20000"/>
        </a:spcBef>
        <a:buClrTx/>
        <a:buSzPct val="85000"/>
        <a:buFont typeface="Wingdings"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Tx/>
        <a:buSzPct val="90000"/>
        <a:buFont typeface="Courier New" pitchFamily="49" charset="0"/>
        <a:buChar char="o"/>
        <a:defRPr sz="1800" kern="1200">
          <a:solidFill>
            <a:schemeClr val="tx1"/>
          </a:solidFill>
          <a:latin typeface="+mn-lt"/>
          <a:ea typeface="+mn-ea"/>
          <a:cs typeface="+mn-cs"/>
        </a:defRPr>
      </a:lvl3pPr>
      <a:lvl4pPr marL="1005840" indent="-182880" algn="l" defTabSz="914400" rtl="0" eaLnBrk="1" latinLnBrk="0" hangingPunct="1">
        <a:spcBef>
          <a:spcPct val="20000"/>
        </a:spcBef>
        <a:buClrTx/>
        <a:buFont typeface="Wingdings" pitchFamily="2"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Tx/>
        <a:buSzPct val="100000"/>
        <a:buFont typeface="Wingdings" pitchFamily="2" charset="2"/>
        <a:buChar char="Ø"/>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3429000"/>
            <a:ext cx="3962400" cy="936625"/>
          </a:xfrm>
        </p:spPr>
        <p:txBody>
          <a:bodyPr/>
          <a:lstStyle/>
          <a:p>
            <a:r>
              <a:rPr lang="en-US" sz="4000" b="1"/>
              <a:t>Chapter 4:</a:t>
            </a:r>
            <a:endParaRPr lang="en-US" sz="4000"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Title 1"/>
          <p:cNvSpPr txBox="1">
            <a:spLocks/>
          </p:cNvSpPr>
          <p:nvPr/>
        </p:nvSpPr>
        <p:spPr>
          <a:xfrm>
            <a:off x="762000" y="1066800"/>
            <a:ext cx="7848600" cy="1774825"/>
          </a:xfrm>
          <a:prstGeom prst="rect">
            <a:avLst/>
          </a:prstGeom>
        </p:spPr>
        <p:txBody>
          <a:bodyPr vert="horz" lIns="91440" tIns="45720" rIns="91440" bIns="45720" rtlCol="0" anchor="b">
            <a:noAutofit/>
          </a:bodyPr>
          <a:lstStyle>
            <a:lvl1pPr algn="l" defTabSz="914400" rtl="0" eaLnBrk="1" latinLnBrk="0" hangingPunct="1">
              <a:spcBef>
                <a:spcPct val="0"/>
              </a:spcBef>
              <a:buNone/>
              <a:defRPr sz="5400" kern="1200" cap="all" spc="-100" baseline="0">
                <a:solidFill>
                  <a:schemeClr val="tx2"/>
                </a:solidFill>
                <a:latin typeface="+mj-lt"/>
                <a:ea typeface="+mj-ea"/>
                <a:cs typeface="+mj-cs"/>
              </a:defRPr>
            </a:lvl1pPr>
          </a:lstStyle>
          <a:p>
            <a:pPr algn="ctr"/>
            <a:r>
              <a:rPr lang="en-US" b="1"/>
              <a:t>DIGITAL LOGIC DESIGN</a:t>
            </a:r>
            <a:br>
              <a:rPr lang="en-US" b="1"/>
            </a:br>
            <a:r>
              <a:rPr lang="en-US" sz="4000"/>
              <a:t>( </a:t>
            </a:r>
            <a:r>
              <a:rPr lang="en-US" sz="4000" b="1"/>
              <a:t>ce_118</a:t>
            </a:r>
            <a:r>
              <a:rPr lang="en-US" sz="4000"/>
              <a:t> )</a:t>
            </a:r>
            <a:endParaRPr lang="en-US" sz="4000" dirty="0"/>
          </a:p>
        </p:txBody>
      </p:sp>
      <p:sp>
        <p:nvSpPr>
          <p:cNvPr id="7" name="Subtitle 2"/>
          <p:cNvSpPr txBox="1">
            <a:spLocks/>
          </p:cNvSpPr>
          <p:nvPr/>
        </p:nvSpPr>
        <p:spPr>
          <a:xfrm>
            <a:off x="647700" y="4495800"/>
            <a:ext cx="8077200" cy="1752600"/>
          </a:xfrm>
          <a:prstGeom prst="rect">
            <a:avLst/>
          </a:prstGeom>
        </p:spPr>
        <p:txBody>
          <a:bodyPr vert="horz" lIns="91440" tIns="45720" rIns="91440" bIns="45720" rtlCol="0">
            <a:normAutofit/>
          </a:bodyPr>
          <a:lstStyle>
            <a:lvl1pPr marL="0" indent="0" algn="l" defTabSz="914400" rtl="0" eaLnBrk="1" latinLnBrk="0" hangingPunct="1">
              <a:spcBef>
                <a:spcPct val="20000"/>
              </a:spcBef>
              <a:buClrTx/>
              <a:buSzPct val="85000"/>
              <a:buFont typeface="Wingdings" pitchFamily="2" charset="2"/>
              <a:buNone/>
              <a:defRPr sz="2400" kern="1200">
                <a:solidFill>
                  <a:schemeClr val="tx1">
                    <a:lumMod val="75000"/>
                    <a:lumOff val="25000"/>
                  </a:schemeClr>
                </a:solidFill>
                <a:latin typeface="+mn-lt"/>
                <a:ea typeface="+mn-ea"/>
                <a:cs typeface="+mn-cs"/>
              </a:defRPr>
            </a:lvl1pPr>
            <a:lvl2pPr marL="457200" indent="0" algn="ctr" defTabSz="914400" rtl="0" eaLnBrk="1" latinLnBrk="0" hangingPunct="1">
              <a:spcBef>
                <a:spcPct val="20000"/>
              </a:spcBef>
              <a:buClrTx/>
              <a:buSzPct val="85000"/>
              <a:buFont typeface="Courier New" pitchFamily="49" charset="0"/>
              <a:buNone/>
              <a:defRPr sz="2000" kern="1200">
                <a:solidFill>
                  <a:schemeClr val="tx1">
                    <a:tint val="75000"/>
                  </a:schemeClr>
                </a:solidFill>
                <a:latin typeface="+mn-lt"/>
                <a:ea typeface="+mn-ea"/>
                <a:cs typeface="+mn-cs"/>
              </a:defRPr>
            </a:lvl2pPr>
            <a:lvl3pPr marL="914400" indent="0" algn="ctr" defTabSz="914400" rtl="0" eaLnBrk="1" latinLnBrk="0" hangingPunct="1">
              <a:spcBef>
                <a:spcPct val="20000"/>
              </a:spcBef>
              <a:buClrTx/>
              <a:buSzPct val="75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spcBef>
                <a:spcPct val="20000"/>
              </a:spcBef>
              <a:buClrTx/>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spcBef>
                <a:spcPct val="20000"/>
              </a:spcBef>
              <a:buClrTx/>
              <a:buSzPct val="100000"/>
              <a:buFont typeface="Arial" pitchFamily="34" charset="0"/>
              <a:buNone/>
              <a:defRPr sz="1400" kern="1200" baseline="0">
                <a:solidFill>
                  <a:schemeClr val="tx1">
                    <a:tint val="75000"/>
                  </a:schemeClr>
                </a:solidFill>
                <a:latin typeface="+mn-lt"/>
                <a:ea typeface="+mn-ea"/>
                <a:cs typeface="+mn-cs"/>
              </a:defRPr>
            </a:lvl5pPr>
            <a:lvl6pPr marL="22860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6pPr>
            <a:lvl7pPr marL="27432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7pPr>
            <a:lvl8pPr marL="32004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8pPr>
            <a:lvl9pPr marL="3657600" indent="0" algn="ctr" defTabSz="914400" rtl="0" eaLnBrk="1" latinLnBrk="0" hangingPunct="1">
              <a:spcBef>
                <a:spcPct val="20000"/>
              </a:spcBef>
              <a:buClr>
                <a:schemeClr val="accent1"/>
              </a:buClr>
              <a:buFont typeface="Arial" pitchFamily="34" charset="0"/>
              <a:buNone/>
              <a:defRPr sz="1300" kern="1200">
                <a:solidFill>
                  <a:schemeClr val="tx1">
                    <a:tint val="75000"/>
                  </a:schemeClr>
                </a:solidFill>
                <a:latin typeface="+mn-lt"/>
                <a:ea typeface="+mn-ea"/>
                <a:cs typeface="+mn-cs"/>
              </a:defRPr>
            </a:lvl9pPr>
          </a:lstStyle>
          <a:p>
            <a:pPr algn="ctr"/>
            <a:r>
              <a:rPr lang="en-US" sz="5000" b="1" i="1"/>
              <a:t>PROCESSOR DESIGN</a:t>
            </a:r>
          </a:p>
          <a:p>
            <a:pPr algn="ctr"/>
            <a:r>
              <a:rPr lang="en-US" sz="4000" b="1" i="1"/>
              <a:t>(part_1)</a:t>
            </a:r>
            <a:endParaRPr lang="en-US" sz="4000" dirty="0"/>
          </a:p>
        </p:txBody>
      </p:sp>
    </p:spTree>
    <p:extLst>
      <p:ext uri="{BB962C8B-B14F-4D97-AF65-F5344CB8AC3E}">
        <p14:creationId xmlns:p14="http://schemas.microsoft.com/office/powerpoint/2010/main" val="223739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a:t>Number of address fields vs. performance</a:t>
            </a:r>
            <a:endParaRPr lang="en-US" sz="3200" dirty="0"/>
          </a:p>
        </p:txBody>
      </p:sp>
      <p:sp>
        <p:nvSpPr>
          <p:cNvPr id="3" name="Content Placeholder 2"/>
          <p:cNvSpPr>
            <a:spLocks noGrp="1"/>
          </p:cNvSpPr>
          <p:nvPr>
            <p:ph idx="1"/>
          </p:nvPr>
        </p:nvSpPr>
        <p:spPr>
          <a:xfrm>
            <a:off x="457200" y="990600"/>
            <a:ext cx="8610600" cy="5867400"/>
          </a:xfrm>
        </p:spPr>
        <p:txBody>
          <a:bodyPr>
            <a:noAutofit/>
          </a:bodyPr>
          <a:lstStyle/>
          <a:p>
            <a:pPr algn="just">
              <a:spcAft>
                <a:spcPts val="1200"/>
              </a:spcAft>
            </a:pPr>
            <a:r>
              <a:rPr lang="en-US" sz="2200" b="1"/>
              <a:t> </a:t>
            </a:r>
            <a:r>
              <a:rPr lang="en-US"/>
              <a:t>Mathematical </a:t>
            </a:r>
            <a:r>
              <a:rPr lang="en-US" dirty="0"/>
              <a:t>expression: C = (</a:t>
            </a:r>
            <a:r>
              <a:rPr lang="en-US" dirty="0" err="1"/>
              <a:t>a+b</a:t>
            </a:r>
            <a:r>
              <a:rPr lang="en-US" dirty="0"/>
              <a:t>)(a-b)</a:t>
            </a:r>
          </a:p>
          <a:p>
            <a:pPr algn="just">
              <a:spcAft>
                <a:spcPts val="1200"/>
              </a:spcAft>
            </a:pPr>
            <a:r>
              <a:rPr lang="en-US"/>
              <a:t> Code </a:t>
            </a:r>
            <a:r>
              <a:rPr lang="en-US" dirty="0"/>
              <a:t>with </a:t>
            </a:r>
            <a:r>
              <a:rPr lang="en-US" b="1"/>
              <a:t>two-address instructions </a:t>
            </a:r>
            <a:r>
              <a:rPr lang="en-US"/>
              <a:t>(with </a:t>
            </a:r>
            <a:r>
              <a:rPr lang="en-US" dirty="0"/>
              <a:t>temporary data </a:t>
            </a:r>
            <a:r>
              <a:rPr lang="en-US"/>
              <a:t>in memory):</a:t>
            </a:r>
            <a:endParaRPr lang="en-US" dirty="0"/>
          </a:p>
          <a:p>
            <a:pPr marL="273050" lvl="1" indent="530225" algn="just">
              <a:spcAft>
                <a:spcPts val="1200"/>
              </a:spcAft>
              <a:buNone/>
            </a:pPr>
            <a:r>
              <a:rPr lang="en-US"/>
              <a:t>1. </a:t>
            </a:r>
            <a:r>
              <a:rPr lang="en-US" b="1"/>
              <a:t>Move</a:t>
            </a:r>
            <a:r>
              <a:rPr lang="en-US"/>
              <a:t> </a:t>
            </a:r>
            <a:r>
              <a:rPr lang="en-US" dirty="0"/>
              <a:t>X, </a:t>
            </a:r>
            <a:r>
              <a:rPr lang="en-US"/>
              <a:t>A 	( </a:t>
            </a:r>
            <a:r>
              <a:rPr lang="en-US" dirty="0" err="1"/>
              <a:t>Mem</a:t>
            </a:r>
            <a:r>
              <a:rPr lang="en-US" dirty="0"/>
              <a:t>[X] </a:t>
            </a:r>
            <a:r>
              <a:rPr lang="en-US" dirty="0">
                <a:sym typeface="Wingdings" pitchFamily="2" charset="2"/>
              </a:rPr>
              <a:t></a:t>
            </a:r>
            <a:r>
              <a:rPr lang="en-US" dirty="0"/>
              <a:t> </a:t>
            </a:r>
            <a:r>
              <a:rPr lang="en-US" dirty="0" err="1"/>
              <a:t>Mem</a:t>
            </a:r>
            <a:r>
              <a:rPr lang="en-US" dirty="0"/>
              <a:t>[A] )</a:t>
            </a:r>
          </a:p>
          <a:p>
            <a:pPr marL="273050" lvl="1" indent="530225" algn="just">
              <a:spcAft>
                <a:spcPts val="1200"/>
              </a:spcAft>
              <a:buNone/>
            </a:pPr>
            <a:r>
              <a:rPr lang="pt-BR"/>
              <a:t>2. </a:t>
            </a:r>
            <a:r>
              <a:rPr lang="pt-BR" b="1"/>
              <a:t>Add</a:t>
            </a:r>
            <a:r>
              <a:rPr lang="pt-BR"/>
              <a:t> </a:t>
            </a:r>
            <a:r>
              <a:rPr lang="pt-BR" dirty="0"/>
              <a:t>X, </a:t>
            </a:r>
            <a:r>
              <a:rPr lang="pt-BR"/>
              <a:t>B 	( </a:t>
            </a:r>
            <a:r>
              <a:rPr lang="pt-BR" dirty="0"/>
              <a:t>Mem[X] </a:t>
            </a:r>
            <a:r>
              <a:rPr lang="pt-BR" dirty="0">
                <a:sym typeface="Wingdings" pitchFamily="2" charset="2"/>
              </a:rPr>
              <a:t></a:t>
            </a:r>
            <a:r>
              <a:rPr lang="pt-BR" dirty="0"/>
              <a:t> Mem[X]+ Mem[B] )</a:t>
            </a:r>
          </a:p>
          <a:p>
            <a:pPr marL="273050" lvl="1" indent="530225" algn="just">
              <a:spcAft>
                <a:spcPts val="1200"/>
              </a:spcAft>
              <a:buNone/>
            </a:pPr>
            <a:r>
              <a:rPr lang="en-US"/>
              <a:t>3. </a:t>
            </a:r>
            <a:r>
              <a:rPr lang="en-US" b="1"/>
              <a:t>Move</a:t>
            </a:r>
            <a:r>
              <a:rPr lang="en-US"/>
              <a:t> </a:t>
            </a:r>
            <a:r>
              <a:rPr lang="en-US" dirty="0"/>
              <a:t>C</a:t>
            </a:r>
            <a:r>
              <a:rPr lang="en-US"/>
              <a:t>, A	( </a:t>
            </a:r>
            <a:r>
              <a:rPr lang="en-US" dirty="0" err="1"/>
              <a:t>Mem</a:t>
            </a:r>
            <a:r>
              <a:rPr lang="en-US" dirty="0"/>
              <a:t>[C] </a:t>
            </a:r>
            <a:r>
              <a:rPr lang="en-US" dirty="0">
                <a:sym typeface="Wingdings" pitchFamily="2" charset="2"/>
              </a:rPr>
              <a:t></a:t>
            </a:r>
            <a:r>
              <a:rPr lang="en-US" dirty="0"/>
              <a:t> </a:t>
            </a:r>
            <a:r>
              <a:rPr lang="en-US" dirty="0" err="1"/>
              <a:t>Mem</a:t>
            </a:r>
            <a:r>
              <a:rPr lang="en-US" dirty="0"/>
              <a:t>[A] )</a:t>
            </a:r>
          </a:p>
          <a:p>
            <a:pPr marL="273050" lvl="1" indent="530225" algn="just">
              <a:spcAft>
                <a:spcPts val="1200"/>
              </a:spcAft>
              <a:buNone/>
            </a:pPr>
            <a:r>
              <a:rPr lang="pt-BR"/>
              <a:t>4. </a:t>
            </a:r>
            <a:r>
              <a:rPr lang="pt-BR" b="1"/>
              <a:t>Sub</a:t>
            </a:r>
            <a:r>
              <a:rPr lang="pt-BR"/>
              <a:t> </a:t>
            </a:r>
            <a:r>
              <a:rPr lang="pt-BR" dirty="0"/>
              <a:t>C, </a:t>
            </a:r>
            <a:r>
              <a:rPr lang="pt-BR"/>
              <a:t>B 	( </a:t>
            </a:r>
            <a:r>
              <a:rPr lang="pt-BR" dirty="0"/>
              <a:t>Mem[C] </a:t>
            </a:r>
            <a:r>
              <a:rPr lang="pt-BR" dirty="0">
                <a:sym typeface="Wingdings" pitchFamily="2" charset="2"/>
              </a:rPr>
              <a:t></a:t>
            </a:r>
            <a:r>
              <a:rPr lang="pt-BR" dirty="0"/>
              <a:t> Mem[C]- Mem[B] )</a:t>
            </a:r>
          </a:p>
          <a:p>
            <a:pPr marL="273050" lvl="1" indent="530225" algn="just">
              <a:spcAft>
                <a:spcPts val="1200"/>
              </a:spcAft>
              <a:buNone/>
            </a:pPr>
            <a:r>
              <a:rPr lang="pt-BR"/>
              <a:t>5. </a:t>
            </a:r>
            <a:r>
              <a:rPr lang="pt-BR" b="1"/>
              <a:t>Mul</a:t>
            </a:r>
            <a:r>
              <a:rPr lang="pt-BR"/>
              <a:t> </a:t>
            </a:r>
            <a:r>
              <a:rPr lang="pt-BR" dirty="0"/>
              <a:t>C</a:t>
            </a:r>
            <a:r>
              <a:rPr lang="pt-BR"/>
              <a:t>, X	( </a:t>
            </a:r>
            <a:r>
              <a:rPr lang="pt-BR" dirty="0"/>
              <a:t>Mem[C] </a:t>
            </a:r>
            <a:r>
              <a:rPr lang="pt-BR" dirty="0">
                <a:sym typeface="Wingdings" pitchFamily="2" charset="2"/>
              </a:rPr>
              <a:t></a:t>
            </a:r>
            <a:r>
              <a:rPr lang="pt-BR" dirty="0"/>
              <a:t> Mem[C] x Mem[X] )</a:t>
            </a:r>
          </a:p>
          <a:p>
            <a:pPr algn="just">
              <a:spcAft>
                <a:spcPts val="1200"/>
              </a:spcAft>
            </a:pPr>
            <a:r>
              <a:rPr lang="en-US"/>
              <a:t> Code </a:t>
            </a:r>
            <a:r>
              <a:rPr lang="en-US" dirty="0"/>
              <a:t>size: 5 instructions</a:t>
            </a:r>
          </a:p>
          <a:p>
            <a:pPr algn="just">
              <a:spcAft>
                <a:spcPts val="1200"/>
              </a:spcAft>
            </a:pPr>
            <a:r>
              <a:rPr lang="en-US"/>
              <a:t> Code </a:t>
            </a:r>
            <a:r>
              <a:rPr lang="en-US" dirty="0"/>
              <a:t>performance</a:t>
            </a:r>
            <a:r>
              <a:rPr lang="en-US"/>
              <a:t>:  </a:t>
            </a:r>
            <a:r>
              <a:rPr lang="en-US" b="1"/>
              <a:t>10</a:t>
            </a:r>
            <a:r>
              <a:rPr lang="en-US"/>
              <a:t> memory </a:t>
            </a:r>
            <a:r>
              <a:rPr lang="en-US" dirty="0"/>
              <a:t>accesses for instructions</a:t>
            </a:r>
            <a:r>
              <a:rPr lang="en-US"/>
              <a:t>, </a:t>
            </a:r>
            <a:r>
              <a:rPr lang="en-US" b="1"/>
              <a:t>13</a:t>
            </a:r>
            <a:r>
              <a:rPr lang="en-US"/>
              <a:t> </a:t>
            </a:r>
            <a:r>
              <a:rPr lang="en-US" dirty="0"/>
              <a:t>memory accesses </a:t>
            </a:r>
            <a:r>
              <a:rPr lang="en-US"/>
              <a:t>for data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003038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a:bodyPr>
          <a:lstStyle/>
          <a:p>
            <a:r>
              <a:rPr lang="en-US" sz="3200" b="1" dirty="0"/>
              <a:t>Number of address fields vs. performance</a:t>
            </a:r>
            <a:endParaRPr lang="en-US" sz="3200" dirty="0"/>
          </a:p>
        </p:txBody>
      </p:sp>
      <p:sp>
        <p:nvSpPr>
          <p:cNvPr id="3" name="Content Placeholder 2"/>
          <p:cNvSpPr>
            <a:spLocks noGrp="1"/>
          </p:cNvSpPr>
          <p:nvPr>
            <p:ph idx="1"/>
          </p:nvPr>
        </p:nvSpPr>
        <p:spPr>
          <a:xfrm>
            <a:off x="457200" y="914400"/>
            <a:ext cx="8229600" cy="5715000"/>
          </a:xfrm>
        </p:spPr>
        <p:txBody>
          <a:bodyPr>
            <a:noAutofit/>
          </a:bodyPr>
          <a:lstStyle/>
          <a:p>
            <a:pPr algn="just">
              <a:spcAft>
                <a:spcPts val="400"/>
              </a:spcAft>
            </a:pPr>
            <a:r>
              <a:rPr lang="en-US"/>
              <a:t> Mathematical </a:t>
            </a:r>
            <a:r>
              <a:rPr lang="en-US" dirty="0"/>
              <a:t>expression: C = (</a:t>
            </a:r>
            <a:r>
              <a:rPr lang="en-US" dirty="0" err="1"/>
              <a:t>a+b</a:t>
            </a:r>
            <a:r>
              <a:rPr lang="en-US" dirty="0"/>
              <a:t>)(a-b)</a:t>
            </a:r>
          </a:p>
          <a:p>
            <a:pPr algn="just">
              <a:spcAft>
                <a:spcPts val="400"/>
              </a:spcAft>
            </a:pPr>
            <a:r>
              <a:rPr lang="en-US"/>
              <a:t> Code </a:t>
            </a:r>
            <a:r>
              <a:rPr lang="en-US" dirty="0"/>
              <a:t>with </a:t>
            </a:r>
            <a:r>
              <a:rPr lang="en-US" b="1"/>
              <a:t>one-address instructions </a:t>
            </a:r>
            <a:r>
              <a:rPr lang="en-US"/>
              <a:t>(with </a:t>
            </a:r>
            <a:r>
              <a:rPr lang="en-US" dirty="0"/>
              <a:t>temporary data in </a:t>
            </a:r>
            <a:r>
              <a:rPr lang="en-US"/>
              <a:t>the </a:t>
            </a:r>
            <a:r>
              <a:rPr lang="en-US" b="1"/>
              <a:t>accumulator</a:t>
            </a:r>
            <a:r>
              <a:rPr lang="en-US"/>
              <a:t> (ACC) register):</a:t>
            </a:r>
            <a:endParaRPr lang="en-US" dirty="0"/>
          </a:p>
          <a:p>
            <a:pPr marL="630238" lvl="1" indent="0" algn="just">
              <a:spcAft>
                <a:spcPts val="400"/>
              </a:spcAft>
              <a:buNone/>
            </a:pPr>
            <a:r>
              <a:rPr lang="en-US"/>
              <a:t>1. </a:t>
            </a:r>
            <a:r>
              <a:rPr lang="en-US" b="1"/>
              <a:t>Load</a:t>
            </a:r>
            <a:r>
              <a:rPr lang="en-US"/>
              <a:t> A 		( </a:t>
            </a:r>
            <a:r>
              <a:rPr lang="en-US" dirty="0"/>
              <a:t>ACC </a:t>
            </a:r>
            <a:r>
              <a:rPr lang="en-US" dirty="0">
                <a:sym typeface="Wingdings" pitchFamily="2" charset="2"/>
              </a:rPr>
              <a:t></a:t>
            </a:r>
            <a:r>
              <a:rPr lang="en-US" dirty="0"/>
              <a:t> </a:t>
            </a:r>
            <a:r>
              <a:rPr lang="en-US" dirty="0" err="1"/>
              <a:t>Mem</a:t>
            </a:r>
            <a:r>
              <a:rPr lang="en-US" dirty="0"/>
              <a:t>[A] )</a:t>
            </a:r>
          </a:p>
          <a:p>
            <a:pPr marL="630238" lvl="1" indent="0" algn="just">
              <a:spcAft>
                <a:spcPts val="400"/>
              </a:spcAft>
              <a:buNone/>
            </a:pPr>
            <a:r>
              <a:rPr lang="en-US"/>
              <a:t>2. </a:t>
            </a:r>
            <a:r>
              <a:rPr lang="en-US" b="1"/>
              <a:t>Add</a:t>
            </a:r>
            <a:r>
              <a:rPr lang="en-US"/>
              <a:t> B 		(</a:t>
            </a:r>
            <a:r>
              <a:rPr lang="en-US" dirty="0"/>
              <a:t>ACC </a:t>
            </a:r>
            <a:r>
              <a:rPr lang="en-US" dirty="0">
                <a:sym typeface="Wingdings" pitchFamily="2" charset="2"/>
              </a:rPr>
              <a:t></a:t>
            </a:r>
            <a:r>
              <a:rPr lang="en-US" dirty="0"/>
              <a:t> ACC]+ </a:t>
            </a:r>
            <a:r>
              <a:rPr lang="en-US" dirty="0" err="1"/>
              <a:t>Mem</a:t>
            </a:r>
            <a:r>
              <a:rPr lang="en-US" dirty="0"/>
              <a:t>[B] )</a:t>
            </a:r>
          </a:p>
          <a:p>
            <a:pPr marL="630238" lvl="1" indent="0" algn="just">
              <a:spcAft>
                <a:spcPts val="400"/>
              </a:spcAft>
              <a:buNone/>
            </a:pPr>
            <a:r>
              <a:rPr lang="da-DK"/>
              <a:t>3. </a:t>
            </a:r>
            <a:r>
              <a:rPr lang="da-DK" b="1"/>
              <a:t>Store</a:t>
            </a:r>
            <a:r>
              <a:rPr lang="da-DK"/>
              <a:t> X		( </a:t>
            </a:r>
            <a:r>
              <a:rPr lang="da-DK" dirty="0"/>
              <a:t>Mem[X] </a:t>
            </a:r>
            <a:r>
              <a:rPr lang="da-DK" dirty="0">
                <a:sym typeface="Wingdings" pitchFamily="2" charset="2"/>
              </a:rPr>
              <a:t></a:t>
            </a:r>
            <a:r>
              <a:rPr lang="da-DK" dirty="0"/>
              <a:t> ACC )</a:t>
            </a:r>
          </a:p>
          <a:p>
            <a:pPr marL="630238" lvl="1" indent="0" algn="just">
              <a:spcAft>
                <a:spcPts val="400"/>
              </a:spcAft>
              <a:buNone/>
            </a:pPr>
            <a:r>
              <a:rPr lang="en-US"/>
              <a:t>4. </a:t>
            </a:r>
            <a:r>
              <a:rPr lang="en-US" b="1"/>
              <a:t>Load</a:t>
            </a:r>
            <a:r>
              <a:rPr lang="en-US"/>
              <a:t> A 		( </a:t>
            </a:r>
            <a:r>
              <a:rPr lang="en-US" dirty="0"/>
              <a:t>ACC </a:t>
            </a:r>
            <a:r>
              <a:rPr lang="en-US" dirty="0">
                <a:sym typeface="Wingdings" pitchFamily="2" charset="2"/>
              </a:rPr>
              <a:t></a:t>
            </a:r>
            <a:r>
              <a:rPr lang="en-US" dirty="0"/>
              <a:t> </a:t>
            </a:r>
            <a:r>
              <a:rPr lang="en-US" dirty="0" err="1"/>
              <a:t>Mem</a:t>
            </a:r>
            <a:r>
              <a:rPr lang="en-US" dirty="0"/>
              <a:t>[A] )</a:t>
            </a:r>
          </a:p>
          <a:p>
            <a:pPr marL="630238" lvl="1" indent="0" algn="just">
              <a:spcAft>
                <a:spcPts val="400"/>
              </a:spcAft>
              <a:buNone/>
            </a:pPr>
            <a:r>
              <a:rPr lang="en-US"/>
              <a:t>5. </a:t>
            </a:r>
            <a:r>
              <a:rPr lang="en-US" b="1"/>
              <a:t>Sub</a:t>
            </a:r>
            <a:r>
              <a:rPr lang="en-US"/>
              <a:t> B 		( </a:t>
            </a:r>
            <a:r>
              <a:rPr lang="en-US" dirty="0"/>
              <a:t>ACC </a:t>
            </a:r>
            <a:r>
              <a:rPr lang="en-US" dirty="0">
                <a:sym typeface="Wingdings" pitchFamily="2" charset="2"/>
              </a:rPr>
              <a:t></a:t>
            </a:r>
            <a:r>
              <a:rPr lang="en-US" dirty="0"/>
              <a:t> ACC- </a:t>
            </a:r>
            <a:r>
              <a:rPr lang="en-US" dirty="0" err="1"/>
              <a:t>Mem</a:t>
            </a:r>
            <a:r>
              <a:rPr lang="en-US" dirty="0"/>
              <a:t>[B] )</a:t>
            </a:r>
          </a:p>
          <a:p>
            <a:pPr marL="630238" lvl="1" indent="0" algn="just">
              <a:spcAft>
                <a:spcPts val="400"/>
              </a:spcAft>
              <a:buNone/>
            </a:pPr>
            <a:r>
              <a:rPr lang="en-US"/>
              <a:t>6. </a:t>
            </a:r>
            <a:r>
              <a:rPr lang="en-US" b="1"/>
              <a:t>Mul</a:t>
            </a:r>
            <a:r>
              <a:rPr lang="en-US"/>
              <a:t> X 		( </a:t>
            </a:r>
            <a:r>
              <a:rPr lang="en-US" dirty="0"/>
              <a:t>ACC </a:t>
            </a:r>
            <a:r>
              <a:rPr lang="en-US" dirty="0">
                <a:sym typeface="Wingdings" pitchFamily="2" charset="2"/>
              </a:rPr>
              <a:t></a:t>
            </a:r>
            <a:r>
              <a:rPr lang="en-US" dirty="0"/>
              <a:t> ACC x </a:t>
            </a:r>
            <a:r>
              <a:rPr lang="en-US" dirty="0" err="1"/>
              <a:t>Mem</a:t>
            </a:r>
            <a:r>
              <a:rPr lang="en-US" dirty="0"/>
              <a:t>[X] )</a:t>
            </a:r>
          </a:p>
          <a:p>
            <a:pPr marL="630238" lvl="1" indent="0" algn="just">
              <a:spcAft>
                <a:spcPts val="400"/>
              </a:spcAft>
              <a:buNone/>
            </a:pPr>
            <a:r>
              <a:rPr lang="da-DK"/>
              <a:t>7. </a:t>
            </a:r>
            <a:r>
              <a:rPr lang="da-DK" b="1"/>
              <a:t>Store</a:t>
            </a:r>
            <a:r>
              <a:rPr lang="da-DK"/>
              <a:t> C 	( </a:t>
            </a:r>
            <a:r>
              <a:rPr lang="da-DK" dirty="0"/>
              <a:t>Mem[C] </a:t>
            </a:r>
            <a:r>
              <a:rPr lang="da-DK" dirty="0">
                <a:sym typeface="Wingdings" pitchFamily="2" charset="2"/>
              </a:rPr>
              <a:t></a:t>
            </a:r>
            <a:r>
              <a:rPr lang="da-DK" dirty="0"/>
              <a:t> ACC )</a:t>
            </a:r>
          </a:p>
          <a:p>
            <a:pPr algn="just">
              <a:spcAft>
                <a:spcPts val="400"/>
              </a:spcAft>
            </a:pPr>
            <a:r>
              <a:rPr lang="en-US"/>
              <a:t> Code </a:t>
            </a:r>
            <a:r>
              <a:rPr lang="en-US" dirty="0"/>
              <a:t>size: 7 instructions</a:t>
            </a:r>
          </a:p>
          <a:p>
            <a:pPr algn="just">
              <a:spcAft>
                <a:spcPts val="400"/>
              </a:spcAft>
            </a:pPr>
            <a:r>
              <a:rPr lang="en-US"/>
              <a:t> Code </a:t>
            </a:r>
            <a:r>
              <a:rPr lang="en-US" dirty="0"/>
              <a:t>performance: </a:t>
            </a:r>
            <a:r>
              <a:rPr lang="en-US" b="1" dirty="0"/>
              <a:t>7</a:t>
            </a:r>
            <a:r>
              <a:rPr lang="en-US" dirty="0"/>
              <a:t> memory accesses for instructions, </a:t>
            </a:r>
            <a:r>
              <a:rPr lang="en-US" b="1" dirty="0"/>
              <a:t>7</a:t>
            </a:r>
            <a:r>
              <a:rPr lang="en-US" dirty="0"/>
              <a:t> memory accesses for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12122810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Number of address fields vs. performance</a:t>
            </a:r>
            <a:endParaRPr lang="en-US" sz="3200" dirty="0"/>
          </a:p>
        </p:txBody>
      </p:sp>
      <p:sp>
        <p:nvSpPr>
          <p:cNvPr id="3" name="Content Placeholder 2"/>
          <p:cNvSpPr>
            <a:spLocks noGrp="1"/>
          </p:cNvSpPr>
          <p:nvPr>
            <p:ph idx="1"/>
          </p:nvPr>
        </p:nvSpPr>
        <p:spPr>
          <a:xfrm>
            <a:off x="457200" y="990600"/>
            <a:ext cx="8229600" cy="5715000"/>
          </a:xfrm>
        </p:spPr>
        <p:txBody>
          <a:bodyPr>
            <a:noAutofit/>
          </a:bodyPr>
          <a:lstStyle/>
          <a:p>
            <a:pPr>
              <a:spcAft>
                <a:spcPts val="400"/>
              </a:spcAft>
            </a:pPr>
            <a:r>
              <a:rPr lang="en-US" b="1" dirty="0"/>
              <a:t> </a:t>
            </a:r>
            <a:r>
              <a:rPr lang="en-US" dirty="0"/>
              <a:t>Mathematical expression: C = (</a:t>
            </a:r>
            <a:r>
              <a:rPr lang="en-US" dirty="0" err="1"/>
              <a:t>a+b</a:t>
            </a:r>
            <a:r>
              <a:rPr lang="en-US" dirty="0"/>
              <a:t>)(a-b)</a:t>
            </a:r>
          </a:p>
          <a:p>
            <a:pPr>
              <a:spcAft>
                <a:spcPts val="400"/>
              </a:spcAft>
            </a:pPr>
            <a:r>
              <a:rPr lang="en-US" dirty="0"/>
              <a:t> Code with </a:t>
            </a:r>
            <a:r>
              <a:rPr lang="en-US" b="1" dirty="0"/>
              <a:t>two-address instructions </a:t>
            </a:r>
            <a:r>
              <a:rPr lang="en-US" dirty="0"/>
              <a:t>(with temporary data in the </a:t>
            </a:r>
            <a:r>
              <a:rPr lang="en-US" b="1" dirty="0"/>
              <a:t>register file</a:t>
            </a:r>
            <a:r>
              <a:rPr lang="en-US" dirty="0"/>
              <a:t>):</a:t>
            </a:r>
          </a:p>
          <a:p>
            <a:pPr marL="273050" lvl="1" indent="468313">
              <a:spcAft>
                <a:spcPts val="400"/>
              </a:spcAft>
              <a:buNone/>
            </a:pPr>
            <a:r>
              <a:rPr lang="pt-BR" dirty="0"/>
              <a:t>1. </a:t>
            </a:r>
            <a:r>
              <a:rPr lang="pt-BR" b="1" dirty="0"/>
              <a:t>Load</a:t>
            </a:r>
            <a:r>
              <a:rPr lang="pt-BR" dirty="0"/>
              <a:t> R1, A 		( RF[1] </a:t>
            </a:r>
            <a:r>
              <a:rPr lang="pt-BR" dirty="0">
                <a:sym typeface="Wingdings" pitchFamily="2" charset="2"/>
              </a:rPr>
              <a:t></a:t>
            </a:r>
            <a:r>
              <a:rPr lang="pt-BR" dirty="0"/>
              <a:t> Mem[A] )</a:t>
            </a:r>
          </a:p>
          <a:p>
            <a:pPr marL="273050" lvl="1" indent="468313">
              <a:spcAft>
                <a:spcPts val="400"/>
              </a:spcAft>
              <a:buNone/>
            </a:pPr>
            <a:r>
              <a:rPr lang="en-US" dirty="0"/>
              <a:t>2. </a:t>
            </a:r>
            <a:r>
              <a:rPr lang="en-US" b="1" dirty="0"/>
              <a:t>Load</a:t>
            </a:r>
            <a:r>
              <a:rPr lang="en-US" dirty="0"/>
              <a:t> R2, B 		( RF[2] </a:t>
            </a:r>
            <a:r>
              <a:rPr lang="en-US" dirty="0">
                <a:sym typeface="Wingdings" pitchFamily="2" charset="2"/>
              </a:rPr>
              <a:t></a:t>
            </a:r>
            <a:r>
              <a:rPr lang="en-US" dirty="0"/>
              <a:t> </a:t>
            </a:r>
            <a:r>
              <a:rPr lang="en-US" dirty="0" err="1"/>
              <a:t>Mem</a:t>
            </a:r>
            <a:r>
              <a:rPr lang="en-US" dirty="0"/>
              <a:t>[B] )</a:t>
            </a:r>
          </a:p>
          <a:p>
            <a:pPr marL="273050" lvl="1" indent="468313">
              <a:spcAft>
                <a:spcPts val="400"/>
              </a:spcAft>
              <a:buNone/>
            </a:pPr>
            <a:r>
              <a:rPr lang="pt-BR" dirty="0"/>
              <a:t>3. </a:t>
            </a:r>
            <a:r>
              <a:rPr lang="pt-BR" b="1" dirty="0"/>
              <a:t>Move</a:t>
            </a:r>
            <a:r>
              <a:rPr lang="pt-BR" dirty="0"/>
              <a:t> R3, R2 		( RF[3] </a:t>
            </a:r>
            <a:r>
              <a:rPr lang="pt-BR" dirty="0">
                <a:sym typeface="Wingdings" pitchFamily="2" charset="2"/>
              </a:rPr>
              <a:t></a:t>
            </a:r>
            <a:r>
              <a:rPr lang="pt-BR" dirty="0"/>
              <a:t> RF[2] )</a:t>
            </a:r>
          </a:p>
          <a:p>
            <a:pPr marL="273050" lvl="1" indent="468313">
              <a:spcAft>
                <a:spcPts val="400"/>
              </a:spcAft>
              <a:buNone/>
            </a:pPr>
            <a:r>
              <a:rPr lang="pt-BR" dirty="0"/>
              <a:t>4. </a:t>
            </a:r>
            <a:r>
              <a:rPr lang="pt-BR" b="1" dirty="0"/>
              <a:t>Add</a:t>
            </a:r>
            <a:r>
              <a:rPr lang="pt-BR" dirty="0"/>
              <a:t> R1, R2 		( RF[1] </a:t>
            </a:r>
            <a:r>
              <a:rPr lang="pt-BR" dirty="0">
                <a:sym typeface="Wingdings" pitchFamily="2" charset="2"/>
              </a:rPr>
              <a:t></a:t>
            </a:r>
            <a:r>
              <a:rPr lang="pt-BR" dirty="0"/>
              <a:t> RF[1]+ RF[2] )</a:t>
            </a:r>
          </a:p>
          <a:p>
            <a:pPr marL="273050" lvl="1" indent="468313">
              <a:spcAft>
                <a:spcPts val="400"/>
              </a:spcAft>
              <a:buNone/>
            </a:pPr>
            <a:r>
              <a:rPr lang="pt-BR" dirty="0"/>
              <a:t>5. </a:t>
            </a:r>
            <a:r>
              <a:rPr lang="pt-BR" b="1" dirty="0"/>
              <a:t>Sub</a:t>
            </a:r>
            <a:r>
              <a:rPr lang="pt-BR" dirty="0"/>
              <a:t> R3, R2 		( RF[3] </a:t>
            </a:r>
            <a:r>
              <a:rPr lang="pt-BR" dirty="0">
                <a:sym typeface="Wingdings" pitchFamily="2" charset="2"/>
              </a:rPr>
              <a:t></a:t>
            </a:r>
            <a:r>
              <a:rPr lang="pt-BR" dirty="0"/>
              <a:t> RF[3]- RF[2] )</a:t>
            </a:r>
          </a:p>
          <a:p>
            <a:pPr marL="273050" lvl="1" indent="468313">
              <a:spcAft>
                <a:spcPts val="400"/>
              </a:spcAft>
              <a:buNone/>
            </a:pPr>
            <a:r>
              <a:rPr lang="pt-BR" dirty="0"/>
              <a:t>6. </a:t>
            </a:r>
            <a:r>
              <a:rPr lang="pt-BR" b="1" dirty="0"/>
              <a:t>Mul</a:t>
            </a:r>
            <a:r>
              <a:rPr lang="pt-BR" dirty="0"/>
              <a:t> R1, R3 		( RF[1] </a:t>
            </a:r>
            <a:r>
              <a:rPr lang="pt-BR" dirty="0">
                <a:sym typeface="Wingdings" pitchFamily="2" charset="2"/>
              </a:rPr>
              <a:t></a:t>
            </a:r>
            <a:r>
              <a:rPr lang="pt-BR" dirty="0"/>
              <a:t> RF[1] x RF[3] )</a:t>
            </a:r>
          </a:p>
          <a:p>
            <a:pPr marL="273050" lvl="1" indent="468313">
              <a:spcAft>
                <a:spcPts val="400"/>
              </a:spcAft>
              <a:buNone/>
            </a:pPr>
            <a:r>
              <a:rPr lang="pt-BR" dirty="0"/>
              <a:t>7. </a:t>
            </a:r>
            <a:r>
              <a:rPr lang="pt-BR" b="1" dirty="0"/>
              <a:t>Store</a:t>
            </a:r>
            <a:r>
              <a:rPr lang="pt-BR" dirty="0"/>
              <a:t> C, R1 		(Mem[C] </a:t>
            </a:r>
            <a:r>
              <a:rPr lang="pt-BR" dirty="0">
                <a:sym typeface="Wingdings" pitchFamily="2" charset="2"/>
              </a:rPr>
              <a:t></a:t>
            </a:r>
            <a:r>
              <a:rPr lang="pt-BR" dirty="0"/>
              <a:t> RF[1] )</a:t>
            </a:r>
          </a:p>
          <a:p>
            <a:pPr>
              <a:spcAft>
                <a:spcPts val="400"/>
              </a:spcAft>
            </a:pPr>
            <a:r>
              <a:rPr lang="en-US" b="1" dirty="0"/>
              <a:t> </a:t>
            </a:r>
            <a:r>
              <a:rPr lang="en-US" dirty="0"/>
              <a:t>Code size: 7 instructions</a:t>
            </a:r>
          </a:p>
          <a:p>
            <a:pPr>
              <a:spcAft>
                <a:spcPts val="400"/>
              </a:spcAft>
            </a:pPr>
            <a:r>
              <a:rPr lang="en-US" dirty="0"/>
              <a:t> Code performance: </a:t>
            </a:r>
            <a:r>
              <a:rPr lang="en-US" b="1" dirty="0">
                <a:solidFill>
                  <a:srgbClr val="FF0000"/>
                </a:solidFill>
              </a:rPr>
              <a:t>7</a:t>
            </a:r>
            <a:r>
              <a:rPr lang="en-US" dirty="0"/>
              <a:t> memory accesses for instructions, </a:t>
            </a:r>
            <a:r>
              <a:rPr lang="en-US" b="1" dirty="0">
                <a:solidFill>
                  <a:srgbClr val="FF0000"/>
                </a:solidFill>
              </a:rPr>
              <a:t>3</a:t>
            </a:r>
            <a:r>
              <a:rPr lang="en-US" dirty="0"/>
              <a:t> (</a:t>
            </a:r>
            <a:r>
              <a:rPr lang="en-US" sz="2200" dirty="0"/>
              <a:t>Load x 2, Store</a:t>
            </a:r>
            <a:r>
              <a:rPr lang="en-US" dirty="0"/>
              <a:t>) memory accesses for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2039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Number of address fields vs. performance</a:t>
            </a:r>
            <a:endParaRPr lang="en-US" sz="3200" dirty="0"/>
          </a:p>
        </p:txBody>
      </p:sp>
      <p:sp>
        <p:nvSpPr>
          <p:cNvPr id="3" name="Content Placeholder 2"/>
          <p:cNvSpPr>
            <a:spLocks noGrp="1"/>
          </p:cNvSpPr>
          <p:nvPr>
            <p:ph idx="1"/>
          </p:nvPr>
        </p:nvSpPr>
        <p:spPr>
          <a:xfrm>
            <a:off x="457200" y="990600"/>
            <a:ext cx="8229600" cy="5715000"/>
          </a:xfrm>
        </p:spPr>
        <p:txBody>
          <a:bodyPr>
            <a:normAutofit lnSpcReduction="10000"/>
          </a:bodyPr>
          <a:lstStyle/>
          <a:p>
            <a:pPr>
              <a:spcAft>
                <a:spcPts val="600"/>
              </a:spcAft>
            </a:pPr>
            <a:r>
              <a:rPr lang="en-US" dirty="0"/>
              <a:t> Mathematical expression: C = (</a:t>
            </a:r>
            <a:r>
              <a:rPr lang="en-US" dirty="0" err="1"/>
              <a:t>a+b</a:t>
            </a:r>
            <a:r>
              <a:rPr lang="en-US" dirty="0"/>
              <a:t>)(a-b) </a:t>
            </a:r>
          </a:p>
          <a:p>
            <a:pPr>
              <a:spcAft>
                <a:spcPts val="600"/>
              </a:spcAft>
            </a:pPr>
            <a:r>
              <a:rPr lang="en-US" dirty="0"/>
              <a:t> Code with </a:t>
            </a:r>
            <a:r>
              <a:rPr lang="en-US" b="1" dirty="0"/>
              <a:t>three-address register instructions and two-address memory instructions </a:t>
            </a:r>
            <a:r>
              <a:rPr lang="en-US" dirty="0"/>
              <a:t>(with temporary data in the register file):</a:t>
            </a:r>
          </a:p>
          <a:p>
            <a:pPr lvl="1" indent="0">
              <a:spcAft>
                <a:spcPts val="600"/>
              </a:spcAft>
              <a:buNone/>
            </a:pPr>
            <a:r>
              <a:rPr lang="pt-BR" dirty="0"/>
              <a:t>1. </a:t>
            </a:r>
            <a:r>
              <a:rPr lang="pt-BR" b="1" dirty="0"/>
              <a:t>Load</a:t>
            </a:r>
            <a:r>
              <a:rPr lang="pt-BR" dirty="0"/>
              <a:t> R1, A 		( RF[1] </a:t>
            </a:r>
            <a:r>
              <a:rPr lang="pt-BR" dirty="0">
                <a:sym typeface="Wingdings" pitchFamily="2" charset="2"/>
              </a:rPr>
              <a:t></a:t>
            </a:r>
            <a:r>
              <a:rPr lang="pt-BR" dirty="0"/>
              <a:t> Mem[A] )</a:t>
            </a:r>
          </a:p>
          <a:p>
            <a:pPr lvl="1" indent="0">
              <a:spcAft>
                <a:spcPts val="600"/>
              </a:spcAft>
              <a:buNone/>
            </a:pPr>
            <a:r>
              <a:rPr lang="en-US" dirty="0"/>
              <a:t>2. </a:t>
            </a:r>
            <a:r>
              <a:rPr lang="en-US" b="1" dirty="0"/>
              <a:t>Load</a:t>
            </a:r>
            <a:r>
              <a:rPr lang="en-US" dirty="0"/>
              <a:t> R2, B 		( RF[2] </a:t>
            </a:r>
            <a:r>
              <a:rPr lang="en-US" dirty="0">
                <a:sym typeface="Wingdings" pitchFamily="2" charset="2"/>
              </a:rPr>
              <a:t></a:t>
            </a:r>
            <a:r>
              <a:rPr lang="en-US" dirty="0"/>
              <a:t> </a:t>
            </a:r>
            <a:r>
              <a:rPr lang="en-US" dirty="0" err="1"/>
              <a:t>Mem</a:t>
            </a:r>
            <a:r>
              <a:rPr lang="en-US" dirty="0"/>
              <a:t>[B] )</a:t>
            </a:r>
          </a:p>
          <a:p>
            <a:pPr lvl="1" indent="0">
              <a:spcAft>
                <a:spcPts val="600"/>
              </a:spcAft>
              <a:buNone/>
            </a:pPr>
            <a:r>
              <a:rPr lang="pt-BR" dirty="0"/>
              <a:t>3. </a:t>
            </a:r>
            <a:r>
              <a:rPr lang="pt-BR" b="1" dirty="0"/>
              <a:t>Add</a:t>
            </a:r>
            <a:r>
              <a:rPr lang="pt-BR" dirty="0"/>
              <a:t> R3, R1, R2 		( RF[3] </a:t>
            </a:r>
            <a:r>
              <a:rPr lang="pt-BR" dirty="0">
                <a:sym typeface="Wingdings" pitchFamily="2" charset="2"/>
              </a:rPr>
              <a:t></a:t>
            </a:r>
            <a:r>
              <a:rPr lang="pt-BR" dirty="0"/>
              <a:t> RF[1]+ RF[2] )</a:t>
            </a:r>
          </a:p>
          <a:p>
            <a:pPr lvl="1" indent="0">
              <a:spcAft>
                <a:spcPts val="600"/>
              </a:spcAft>
              <a:buNone/>
            </a:pPr>
            <a:r>
              <a:rPr lang="pt-BR" dirty="0"/>
              <a:t>4. </a:t>
            </a:r>
            <a:r>
              <a:rPr lang="pt-BR" b="1" dirty="0"/>
              <a:t>Sub</a:t>
            </a:r>
            <a:r>
              <a:rPr lang="pt-BR" dirty="0"/>
              <a:t> R4, R1, R2 		( RF[4] </a:t>
            </a:r>
            <a:r>
              <a:rPr lang="pt-BR" dirty="0">
                <a:sym typeface="Wingdings" pitchFamily="2" charset="2"/>
              </a:rPr>
              <a:t></a:t>
            </a:r>
            <a:r>
              <a:rPr lang="pt-BR" dirty="0"/>
              <a:t> RF[1]- RF[2] )</a:t>
            </a:r>
          </a:p>
          <a:p>
            <a:pPr lvl="1" indent="0">
              <a:spcAft>
                <a:spcPts val="600"/>
              </a:spcAft>
              <a:buNone/>
            </a:pPr>
            <a:r>
              <a:rPr lang="pt-BR" dirty="0"/>
              <a:t>5. </a:t>
            </a:r>
            <a:r>
              <a:rPr lang="pt-BR" b="1" dirty="0"/>
              <a:t>Mul</a:t>
            </a:r>
            <a:r>
              <a:rPr lang="pt-BR" dirty="0"/>
              <a:t> R5, R4, R3 		( RF[5] </a:t>
            </a:r>
            <a:r>
              <a:rPr lang="pt-BR" dirty="0">
                <a:sym typeface="Wingdings" pitchFamily="2" charset="2"/>
              </a:rPr>
              <a:t></a:t>
            </a:r>
            <a:r>
              <a:rPr lang="pt-BR" dirty="0"/>
              <a:t> RF[3] x RF[4] )</a:t>
            </a:r>
          </a:p>
          <a:p>
            <a:pPr lvl="1" indent="0">
              <a:spcAft>
                <a:spcPts val="600"/>
              </a:spcAft>
              <a:buNone/>
            </a:pPr>
            <a:r>
              <a:rPr lang="pt-BR" dirty="0"/>
              <a:t>6. </a:t>
            </a:r>
            <a:r>
              <a:rPr lang="pt-BR" b="1" dirty="0"/>
              <a:t>Store</a:t>
            </a:r>
            <a:r>
              <a:rPr lang="pt-BR" dirty="0"/>
              <a:t> C, R5 		( Mem[C] </a:t>
            </a:r>
            <a:r>
              <a:rPr lang="pt-BR" dirty="0">
                <a:sym typeface="Wingdings" pitchFamily="2" charset="2"/>
              </a:rPr>
              <a:t></a:t>
            </a:r>
            <a:r>
              <a:rPr lang="pt-BR" dirty="0"/>
              <a:t> RF[5] )</a:t>
            </a:r>
          </a:p>
          <a:p>
            <a:pPr>
              <a:spcAft>
                <a:spcPts val="600"/>
              </a:spcAft>
            </a:pPr>
            <a:r>
              <a:rPr lang="en-US" dirty="0"/>
              <a:t> Code size: 6 instructions</a:t>
            </a:r>
          </a:p>
          <a:p>
            <a:pPr>
              <a:spcAft>
                <a:spcPts val="600"/>
              </a:spcAft>
            </a:pPr>
            <a:r>
              <a:rPr lang="en-US" dirty="0"/>
              <a:t> Code performance: </a:t>
            </a:r>
            <a:r>
              <a:rPr lang="en-US" dirty="0">
                <a:solidFill>
                  <a:srgbClr val="FF0000"/>
                </a:solidFill>
              </a:rPr>
              <a:t>6</a:t>
            </a:r>
            <a:r>
              <a:rPr lang="en-US" dirty="0"/>
              <a:t> memory accesses for instructions, </a:t>
            </a:r>
            <a:r>
              <a:rPr lang="en-US" dirty="0">
                <a:solidFill>
                  <a:srgbClr val="FF0000"/>
                </a:solidFill>
              </a:rPr>
              <a:t>3</a:t>
            </a:r>
            <a:r>
              <a:rPr lang="en-US" dirty="0"/>
              <a:t> memory accesses for data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7203947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Addressing modes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5453" y="1066800"/>
            <a:ext cx="110066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2053" y="1828800"/>
            <a:ext cx="2167467"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4870" y="2933700"/>
            <a:ext cx="291465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43600" y="2933700"/>
            <a:ext cx="3079296" cy="1383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7299" y="4843462"/>
            <a:ext cx="2912222" cy="1557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609600" y="990600"/>
            <a:ext cx="2721964" cy="584775"/>
          </a:xfrm>
          <a:prstGeom prst="rect">
            <a:avLst/>
          </a:prstGeom>
        </p:spPr>
        <p:txBody>
          <a:bodyPr wrap="none">
            <a:spAutoFit/>
          </a:bodyPr>
          <a:lstStyle/>
          <a:p>
            <a:r>
              <a:rPr lang="en-US" b="1"/>
              <a:t>Implied</a:t>
            </a:r>
          </a:p>
          <a:p>
            <a:r>
              <a:rPr lang="en-US" sz="1400"/>
              <a:t>(set, reset ACC/status registers)</a:t>
            </a:r>
            <a:endParaRPr lang="en-US" sz="1400" dirty="0"/>
          </a:p>
        </p:txBody>
      </p:sp>
      <p:sp>
        <p:nvSpPr>
          <p:cNvPr id="6" name="Rectangle 5"/>
          <p:cNvSpPr/>
          <p:nvPr/>
        </p:nvSpPr>
        <p:spPr>
          <a:xfrm>
            <a:off x="609600" y="1752600"/>
            <a:ext cx="2161104" cy="800219"/>
          </a:xfrm>
          <a:prstGeom prst="rect">
            <a:avLst/>
          </a:prstGeom>
        </p:spPr>
        <p:txBody>
          <a:bodyPr wrap="none">
            <a:spAutoFit/>
          </a:bodyPr>
          <a:lstStyle/>
          <a:p>
            <a:r>
              <a:rPr lang="en-US" b="1"/>
              <a:t>Immediate</a:t>
            </a:r>
          </a:p>
          <a:p>
            <a:r>
              <a:rPr lang="en-US" sz="1400"/>
              <a:t>(incre/decre loop, </a:t>
            </a:r>
            <a:br>
              <a:rPr lang="en-US" sz="1400"/>
            </a:br>
            <a:r>
              <a:rPr lang="en-US" sz="1400"/>
              <a:t>array indices, coefficient)</a:t>
            </a:r>
            <a:endParaRPr lang="en-US" dirty="0"/>
          </a:p>
        </p:txBody>
      </p:sp>
      <p:sp>
        <p:nvSpPr>
          <p:cNvPr id="7" name="Rectangle 6"/>
          <p:cNvSpPr/>
          <p:nvPr/>
        </p:nvSpPr>
        <p:spPr>
          <a:xfrm>
            <a:off x="609600" y="2819400"/>
            <a:ext cx="838691" cy="369332"/>
          </a:xfrm>
          <a:prstGeom prst="rect">
            <a:avLst/>
          </a:prstGeom>
        </p:spPr>
        <p:txBody>
          <a:bodyPr wrap="none">
            <a:spAutoFit/>
          </a:bodyPr>
          <a:lstStyle/>
          <a:p>
            <a:r>
              <a:rPr lang="en-US" b="1" dirty="0"/>
              <a:t>Direct</a:t>
            </a:r>
          </a:p>
        </p:txBody>
      </p:sp>
      <p:sp>
        <p:nvSpPr>
          <p:cNvPr id="8" name="Rectangle 7"/>
          <p:cNvSpPr/>
          <p:nvPr/>
        </p:nvSpPr>
        <p:spPr>
          <a:xfrm>
            <a:off x="685797" y="4843462"/>
            <a:ext cx="1018227" cy="369332"/>
          </a:xfrm>
          <a:prstGeom prst="rect">
            <a:avLst/>
          </a:prstGeom>
        </p:spPr>
        <p:txBody>
          <a:bodyPr wrap="none">
            <a:spAutoFit/>
          </a:bodyPr>
          <a:lstStyle/>
          <a:p>
            <a:r>
              <a:rPr lang="en-US" b="1" dirty="0"/>
              <a:t>Indirect</a:t>
            </a:r>
          </a:p>
        </p:txBody>
      </p:sp>
      <p:pic>
        <p:nvPicPr>
          <p:cNvPr id="3"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0275" y="4843462"/>
            <a:ext cx="3057525" cy="159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365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Addressing modes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pic>
        <p:nvPicPr>
          <p:cNvPr id="5"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5150" y="1676400"/>
            <a:ext cx="2948152"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0013" y="4267199"/>
            <a:ext cx="3743421" cy="1524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4258798"/>
            <a:ext cx="3124200" cy="1532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596776" y="1666875"/>
            <a:ext cx="1069524" cy="369332"/>
          </a:xfrm>
          <a:prstGeom prst="rect">
            <a:avLst/>
          </a:prstGeom>
        </p:spPr>
        <p:txBody>
          <a:bodyPr wrap="none">
            <a:spAutoFit/>
          </a:bodyPr>
          <a:lstStyle/>
          <a:p>
            <a:r>
              <a:rPr lang="en-US" b="1" dirty="0"/>
              <a:t>Relative</a:t>
            </a:r>
          </a:p>
        </p:txBody>
      </p:sp>
      <p:sp>
        <p:nvSpPr>
          <p:cNvPr id="8" name="Rectangle 7"/>
          <p:cNvSpPr/>
          <p:nvPr/>
        </p:nvSpPr>
        <p:spPr>
          <a:xfrm>
            <a:off x="628836" y="4257675"/>
            <a:ext cx="1056700" cy="369332"/>
          </a:xfrm>
          <a:prstGeom prst="rect">
            <a:avLst/>
          </a:prstGeom>
        </p:spPr>
        <p:txBody>
          <a:bodyPr wrap="none">
            <a:spAutoFit/>
          </a:bodyPr>
          <a:lstStyle/>
          <a:p>
            <a:r>
              <a:rPr lang="en-US" b="1" dirty="0"/>
              <a:t>Indexed</a:t>
            </a:r>
          </a:p>
        </p:txBody>
      </p:sp>
      <p:sp>
        <p:nvSpPr>
          <p:cNvPr id="9" name="Rectangle 8"/>
          <p:cNvSpPr/>
          <p:nvPr/>
        </p:nvSpPr>
        <p:spPr>
          <a:xfrm>
            <a:off x="1850014" y="4915971"/>
            <a:ext cx="466794" cy="369332"/>
          </a:xfrm>
          <a:prstGeom prst="rect">
            <a:avLst/>
          </a:prstGeom>
        </p:spPr>
        <p:txBody>
          <a:bodyPr wrap="none">
            <a:spAutoFit/>
          </a:bodyPr>
          <a:lstStyle/>
          <a:p>
            <a:r>
              <a:rPr lang="en-US" dirty="0"/>
              <a:t>“1”</a:t>
            </a:r>
          </a:p>
        </p:txBody>
      </p:sp>
      <p:pic>
        <p:nvPicPr>
          <p:cNvPr id="3"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00700" y="1666875"/>
            <a:ext cx="3467100" cy="171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228600" y="6477000"/>
            <a:ext cx="6158545" cy="338554"/>
          </a:xfrm>
          <a:prstGeom prst="rect">
            <a:avLst/>
          </a:prstGeom>
          <a:noFill/>
        </p:spPr>
        <p:txBody>
          <a:bodyPr wrap="none" rtlCol="0">
            <a:spAutoFit/>
          </a:bodyPr>
          <a:lstStyle/>
          <a:p>
            <a:r>
              <a:rPr lang="en-US" sz="1600"/>
              <a:t>What is the difference between “Relative” and “Indexed” address?</a:t>
            </a:r>
          </a:p>
        </p:txBody>
      </p:sp>
      <p:sp>
        <p:nvSpPr>
          <p:cNvPr id="13" name="TextBox 12"/>
          <p:cNvSpPr txBox="1"/>
          <p:nvPr/>
        </p:nvSpPr>
        <p:spPr>
          <a:xfrm>
            <a:off x="2743200" y="3236496"/>
            <a:ext cx="1928733" cy="338554"/>
          </a:xfrm>
          <a:prstGeom prst="rect">
            <a:avLst/>
          </a:prstGeom>
          <a:noFill/>
        </p:spPr>
        <p:txBody>
          <a:bodyPr wrap="none" rtlCol="0">
            <a:spAutoFit/>
          </a:bodyPr>
          <a:lstStyle/>
          <a:p>
            <a:r>
              <a:rPr lang="en-US" sz="1600"/>
              <a:t>Branch instructions</a:t>
            </a:r>
          </a:p>
        </p:txBody>
      </p:sp>
      <p:sp>
        <p:nvSpPr>
          <p:cNvPr id="14" name="TextBox 13"/>
          <p:cNvSpPr txBox="1"/>
          <p:nvPr/>
        </p:nvSpPr>
        <p:spPr>
          <a:xfrm>
            <a:off x="6369883" y="3381375"/>
            <a:ext cx="1402628" cy="338554"/>
          </a:xfrm>
          <a:prstGeom prst="rect">
            <a:avLst/>
          </a:prstGeom>
          <a:noFill/>
        </p:spPr>
        <p:txBody>
          <a:bodyPr wrap="none" rtlCol="0">
            <a:spAutoFit/>
          </a:bodyPr>
          <a:lstStyle/>
          <a:p>
            <a:r>
              <a:rPr lang="en-US" sz="1600"/>
              <a:t>Table look-up</a:t>
            </a:r>
          </a:p>
        </p:txBody>
      </p:sp>
      <p:sp>
        <p:nvSpPr>
          <p:cNvPr id="15" name="TextBox 14"/>
          <p:cNvSpPr txBox="1"/>
          <p:nvPr/>
        </p:nvSpPr>
        <p:spPr>
          <a:xfrm>
            <a:off x="2616631" y="5908765"/>
            <a:ext cx="2249334" cy="338554"/>
          </a:xfrm>
          <a:prstGeom prst="rect">
            <a:avLst/>
          </a:prstGeom>
          <a:noFill/>
        </p:spPr>
        <p:txBody>
          <a:bodyPr wrap="none" rtlCol="0">
            <a:spAutoFit/>
          </a:bodyPr>
          <a:lstStyle/>
          <a:p>
            <a:r>
              <a:rPr lang="en-US" sz="1600"/>
              <a:t>Access stack or queue</a:t>
            </a:r>
          </a:p>
        </p:txBody>
      </p:sp>
      <p:sp>
        <p:nvSpPr>
          <p:cNvPr id="16" name="TextBox 15"/>
          <p:cNvSpPr txBox="1"/>
          <p:nvPr/>
        </p:nvSpPr>
        <p:spPr>
          <a:xfrm>
            <a:off x="7031386" y="5793732"/>
            <a:ext cx="1370888" cy="338554"/>
          </a:xfrm>
          <a:prstGeom prst="rect">
            <a:avLst/>
          </a:prstGeom>
          <a:noFill/>
        </p:spPr>
        <p:txBody>
          <a:bodyPr wrap="none" rtlCol="0">
            <a:spAutoFit/>
          </a:bodyPr>
          <a:lstStyle/>
          <a:p>
            <a:r>
              <a:rPr lang="en-US" sz="1600"/>
              <a:t>Access array</a:t>
            </a:r>
          </a:p>
        </p:txBody>
      </p:sp>
    </p:spTree>
    <p:extLst>
      <p:ext uri="{BB962C8B-B14F-4D97-AF65-F5344CB8AC3E}">
        <p14:creationId xmlns:p14="http://schemas.microsoft.com/office/powerpoint/2010/main" val="3926058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Instruction-execution </a:t>
            </a:r>
            <a:r>
              <a:rPr lang="en-US" b="1" dirty="0"/>
              <a:t>cycle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66800"/>
            <a:ext cx="2590800" cy="54986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1396759"/>
            <a:ext cx="4676775" cy="2419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3657600" y="4302204"/>
            <a:ext cx="5181600" cy="1107996"/>
          </a:xfrm>
          <a:prstGeom prst="rect">
            <a:avLst/>
          </a:prstGeom>
        </p:spPr>
        <p:txBody>
          <a:bodyPr wrap="square">
            <a:spAutoFit/>
          </a:bodyPr>
          <a:lstStyle/>
          <a:p>
            <a:r>
              <a:rPr lang="en-US" sz="2200" b="1" dirty="0"/>
              <a:t>IR</a:t>
            </a:r>
            <a:r>
              <a:rPr lang="en-US" sz="2200" dirty="0"/>
              <a:t> = Instruction Register</a:t>
            </a:r>
          </a:p>
          <a:p>
            <a:r>
              <a:rPr lang="en-US" sz="2200" b="1" dirty="0"/>
              <a:t>PC</a:t>
            </a:r>
            <a:r>
              <a:rPr lang="en-US" sz="2200" dirty="0"/>
              <a:t> = Program Counter</a:t>
            </a:r>
          </a:p>
          <a:p>
            <a:r>
              <a:rPr lang="en-US" sz="2200" dirty="0"/>
              <a:t>Memory stores all instructions and data</a:t>
            </a:r>
          </a:p>
        </p:txBody>
      </p:sp>
    </p:spTree>
    <p:extLst>
      <p:ext uri="{BB962C8B-B14F-4D97-AF65-F5344CB8AC3E}">
        <p14:creationId xmlns:p14="http://schemas.microsoft.com/office/powerpoint/2010/main" val="2754253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92806"/>
            <a:ext cx="8229600" cy="609600"/>
          </a:xfrm>
        </p:spPr>
        <p:txBody>
          <a:bodyPr>
            <a:normAutofit fontScale="90000"/>
          </a:bodyPr>
          <a:lstStyle/>
          <a:p>
            <a:r>
              <a:rPr lang="en-US" b="1" dirty="0"/>
              <a:t>Processor design flow</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481361"/>
            <a:ext cx="2286000" cy="6300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243114" y="1220718"/>
            <a:ext cx="5029199" cy="4570482"/>
          </a:xfrm>
          <a:prstGeom prst="rect">
            <a:avLst/>
          </a:prstGeom>
          <a:noFill/>
        </p:spPr>
        <p:txBody>
          <a:bodyPr wrap="square" rtlCol="0">
            <a:spAutoFit/>
          </a:bodyPr>
          <a:lstStyle/>
          <a:p>
            <a:pPr>
              <a:spcAft>
                <a:spcPts val="1800"/>
              </a:spcAft>
            </a:pPr>
            <a:r>
              <a:rPr lang="en-US" dirty="0"/>
              <a:t>Trade-offs between </a:t>
            </a:r>
            <a:r>
              <a:rPr lang="en-US" b="1" dirty="0"/>
              <a:t>programming efficiency and program size</a:t>
            </a:r>
            <a:r>
              <a:rPr lang="en-US" dirty="0"/>
              <a:t> with </a:t>
            </a:r>
            <a:r>
              <a:rPr lang="en-US" b="1" dirty="0"/>
              <a:t>processor cost (size) and performance</a:t>
            </a:r>
          </a:p>
          <a:p>
            <a:pPr marL="285750" indent="-285750">
              <a:spcAft>
                <a:spcPts val="1800"/>
              </a:spcAft>
              <a:buFont typeface="Wingdings" pitchFamily="2" charset="2"/>
              <a:buChar char="v"/>
            </a:pPr>
            <a:r>
              <a:rPr lang="en-US" b="1" dirty="0"/>
              <a:t>Instruction Set </a:t>
            </a:r>
            <a:r>
              <a:rPr lang="en-US" dirty="0"/>
              <a:t>(IS): specify the operations taken by each instruction.</a:t>
            </a:r>
          </a:p>
          <a:p>
            <a:pPr marL="285750" indent="-285750">
              <a:spcAft>
                <a:spcPts val="1800"/>
              </a:spcAft>
              <a:buFont typeface="Wingdings" pitchFamily="2" charset="2"/>
              <a:buChar char="v"/>
            </a:pPr>
            <a:r>
              <a:rPr lang="en-US" b="1" dirty="0"/>
              <a:t>IS flowchart</a:t>
            </a:r>
            <a:r>
              <a:rPr lang="en-US" dirty="0"/>
              <a:t>: describe precisely all the operations that are performed in each instruction.</a:t>
            </a:r>
          </a:p>
          <a:p>
            <a:pPr marL="285750" indent="-285750">
              <a:spcAft>
                <a:spcPts val="1800"/>
              </a:spcAft>
              <a:buFont typeface="Wingdings" pitchFamily="2" charset="2"/>
              <a:buChar char="v"/>
            </a:pPr>
            <a:r>
              <a:rPr lang="en-US" b="1" dirty="0"/>
              <a:t>ASM chart</a:t>
            </a:r>
            <a:r>
              <a:rPr lang="en-US" dirty="0"/>
              <a:t>: divide each instruction into clock cycle.</a:t>
            </a:r>
          </a:p>
          <a:p>
            <a:pPr marL="285750" indent="-285750">
              <a:spcAft>
                <a:spcPts val="1800"/>
              </a:spcAft>
              <a:buFont typeface="Wingdings" pitchFamily="2" charset="2"/>
              <a:buChar char="v"/>
            </a:pPr>
            <a:r>
              <a:rPr lang="en-US" b="1" dirty="0"/>
              <a:t>Design </a:t>
            </a:r>
            <a:r>
              <a:rPr lang="en-US" b="1" dirty="0" err="1"/>
              <a:t>datapath</a:t>
            </a:r>
            <a:r>
              <a:rPr lang="en-US" dirty="0"/>
              <a:t>: complete the connection.</a:t>
            </a:r>
          </a:p>
          <a:p>
            <a:pPr marL="285750" indent="-285750">
              <a:buFont typeface="Wingdings" pitchFamily="2" charset="2"/>
              <a:buChar char="v"/>
            </a:pPr>
            <a:endParaRPr lang="en-US" dirty="0"/>
          </a:p>
        </p:txBody>
      </p:sp>
      <p:sp>
        <p:nvSpPr>
          <p:cNvPr id="5" name="Right Brace 4"/>
          <p:cNvSpPr/>
          <p:nvPr/>
        </p:nvSpPr>
        <p:spPr>
          <a:xfrm>
            <a:off x="7848600" y="990600"/>
            <a:ext cx="304800" cy="1752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8153400" y="1295400"/>
            <a:ext cx="990600" cy="1200329"/>
          </a:xfrm>
          <a:prstGeom prst="rect">
            <a:avLst/>
          </a:prstGeom>
          <a:noFill/>
        </p:spPr>
        <p:txBody>
          <a:bodyPr wrap="square" rtlCol="0">
            <a:spAutoFit/>
          </a:bodyPr>
          <a:lstStyle/>
          <a:p>
            <a:r>
              <a:rPr lang="en-US"/>
              <a:t>Can repeat several time</a:t>
            </a:r>
          </a:p>
        </p:txBody>
      </p:sp>
    </p:spTree>
    <p:extLst>
      <p:ext uri="{BB962C8B-B14F-4D97-AF65-F5344CB8AC3E}">
        <p14:creationId xmlns:p14="http://schemas.microsoft.com/office/powerpoint/2010/main" val="3730645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fontScale="90000"/>
          </a:bodyPr>
          <a:lstStyle/>
          <a:p>
            <a:r>
              <a:rPr lang="en-US" b="1" dirty="0"/>
              <a:t>Instruction-set design</a:t>
            </a:r>
            <a:endParaRPr lang="en-US" dirty="0"/>
          </a:p>
        </p:txBody>
      </p:sp>
      <p:sp>
        <p:nvSpPr>
          <p:cNvPr id="3" name="Content Placeholder 2"/>
          <p:cNvSpPr>
            <a:spLocks noGrp="1"/>
          </p:cNvSpPr>
          <p:nvPr>
            <p:ph idx="1"/>
          </p:nvPr>
        </p:nvSpPr>
        <p:spPr>
          <a:xfrm>
            <a:off x="457200" y="990600"/>
            <a:ext cx="8229600" cy="5943600"/>
          </a:xfrm>
        </p:spPr>
        <p:txBody>
          <a:bodyPr>
            <a:noAutofit/>
          </a:bodyPr>
          <a:lstStyle/>
          <a:p>
            <a:pPr>
              <a:spcBef>
                <a:spcPts val="0"/>
              </a:spcBef>
              <a:spcAft>
                <a:spcPts val="600"/>
              </a:spcAft>
            </a:pPr>
            <a:r>
              <a:rPr lang="en-US" sz="2000" dirty="0"/>
              <a:t> Programming </a:t>
            </a:r>
            <a:r>
              <a:rPr lang="en-US" sz="2000" dirty="0" err="1"/>
              <a:t>effeciency</a:t>
            </a:r>
            <a:r>
              <a:rPr lang="en-US" sz="2000" dirty="0"/>
              <a:t> vs. program size</a:t>
            </a:r>
          </a:p>
          <a:p>
            <a:pPr>
              <a:spcBef>
                <a:spcPts val="0"/>
              </a:spcBef>
              <a:spcAft>
                <a:spcPts val="600"/>
              </a:spcAft>
            </a:pPr>
            <a:r>
              <a:rPr lang="en-US" sz="2000" dirty="0"/>
              <a:t> Processor cost vs. processor performance</a:t>
            </a:r>
          </a:p>
          <a:p>
            <a:pPr>
              <a:spcBef>
                <a:spcPts val="0"/>
              </a:spcBef>
              <a:spcAft>
                <a:spcPts val="600"/>
              </a:spcAft>
            </a:pPr>
            <a:r>
              <a:rPr lang="en-US" sz="2000" b="1" dirty="0"/>
              <a:t> </a:t>
            </a:r>
            <a:r>
              <a:rPr lang="en-US" sz="2000" dirty="0"/>
              <a:t>Compromise</a:t>
            </a:r>
            <a:r>
              <a:rPr lang="en-US" sz="2000" b="1" dirty="0"/>
              <a:t> program size vs. processor size</a:t>
            </a:r>
          </a:p>
          <a:p>
            <a:pPr>
              <a:spcBef>
                <a:spcPts val="0"/>
              </a:spcBef>
              <a:spcAft>
                <a:spcPts val="600"/>
              </a:spcAft>
            </a:pPr>
            <a:r>
              <a:rPr lang="en-US" sz="2000" dirty="0"/>
              <a:t> </a:t>
            </a:r>
            <a:r>
              <a:rPr lang="en-US" sz="2000" b="1" dirty="0"/>
              <a:t>Complex Instruction-set (CISC)</a:t>
            </a:r>
          </a:p>
          <a:p>
            <a:pPr lvl="1">
              <a:spcBef>
                <a:spcPts val="0"/>
              </a:spcBef>
              <a:spcAft>
                <a:spcPts val="600"/>
              </a:spcAft>
            </a:pPr>
            <a:r>
              <a:rPr lang="en-US" dirty="0"/>
              <a:t> powerful instructions -&gt; shorter programs</a:t>
            </a:r>
          </a:p>
          <a:p>
            <a:pPr lvl="1">
              <a:spcBef>
                <a:spcPts val="0"/>
              </a:spcBef>
              <a:spcAft>
                <a:spcPts val="600"/>
              </a:spcAft>
            </a:pPr>
            <a:r>
              <a:rPr lang="en-US" dirty="0"/>
              <a:t> powerful instructions -&gt; complex </a:t>
            </a:r>
            <a:r>
              <a:rPr lang="en-US" dirty="0" err="1"/>
              <a:t>datapath</a:t>
            </a:r>
            <a:r>
              <a:rPr lang="en-US" dirty="0"/>
              <a:t>, control unit</a:t>
            </a:r>
          </a:p>
          <a:p>
            <a:pPr lvl="1">
              <a:spcBef>
                <a:spcPts val="0"/>
              </a:spcBef>
              <a:spcAft>
                <a:spcPts val="600"/>
              </a:spcAft>
            </a:pPr>
            <a:r>
              <a:rPr lang="en-US" dirty="0"/>
              <a:t> complex instructions -&gt; several clock cycles</a:t>
            </a:r>
          </a:p>
          <a:p>
            <a:pPr lvl="1">
              <a:spcBef>
                <a:spcPts val="0"/>
              </a:spcBef>
              <a:spcAft>
                <a:spcPts val="600"/>
              </a:spcAft>
            </a:pPr>
            <a:r>
              <a:rPr lang="en-US" dirty="0"/>
              <a:t> complex </a:t>
            </a:r>
            <a:r>
              <a:rPr lang="en-US" dirty="0" err="1"/>
              <a:t>datapath</a:t>
            </a:r>
            <a:r>
              <a:rPr lang="en-US" dirty="0"/>
              <a:t>, control unit -&gt; longer clock period</a:t>
            </a:r>
          </a:p>
          <a:p>
            <a:pPr lvl="1">
              <a:spcBef>
                <a:spcPts val="0"/>
              </a:spcBef>
              <a:spcAft>
                <a:spcPts val="600"/>
              </a:spcAft>
            </a:pPr>
            <a:r>
              <a:rPr lang="en-US" dirty="0"/>
              <a:t> complex instructions -&gt; poor pipeline</a:t>
            </a:r>
          </a:p>
          <a:p>
            <a:pPr>
              <a:spcBef>
                <a:spcPts val="0"/>
              </a:spcBef>
              <a:spcAft>
                <a:spcPts val="600"/>
              </a:spcAft>
            </a:pPr>
            <a:r>
              <a:rPr lang="en-US" sz="2000" dirty="0"/>
              <a:t> </a:t>
            </a:r>
            <a:r>
              <a:rPr lang="en-US" sz="2000" b="1" dirty="0"/>
              <a:t>Reduced Instruction-set (RISC)</a:t>
            </a:r>
          </a:p>
          <a:p>
            <a:pPr lvl="1">
              <a:spcBef>
                <a:spcPts val="0"/>
              </a:spcBef>
              <a:spcAft>
                <a:spcPts val="600"/>
              </a:spcAft>
            </a:pPr>
            <a:r>
              <a:rPr lang="en-US" dirty="0"/>
              <a:t> simple instructions -&gt; longer programs</a:t>
            </a:r>
          </a:p>
          <a:p>
            <a:pPr lvl="1">
              <a:spcBef>
                <a:spcPts val="0"/>
              </a:spcBef>
              <a:spcAft>
                <a:spcPts val="600"/>
              </a:spcAft>
            </a:pPr>
            <a:r>
              <a:rPr lang="en-US" dirty="0"/>
              <a:t> simple instructions -&gt; simple </a:t>
            </a:r>
            <a:r>
              <a:rPr lang="en-US" dirty="0" err="1"/>
              <a:t>datapath</a:t>
            </a:r>
            <a:r>
              <a:rPr lang="en-US" dirty="0"/>
              <a:t>, control unit</a:t>
            </a:r>
          </a:p>
          <a:p>
            <a:pPr lvl="1">
              <a:spcBef>
                <a:spcPts val="0"/>
              </a:spcBef>
              <a:spcAft>
                <a:spcPts val="600"/>
              </a:spcAft>
            </a:pPr>
            <a:r>
              <a:rPr lang="en-US" dirty="0"/>
              <a:t> simple instructions -&gt; single clock cycle</a:t>
            </a:r>
          </a:p>
          <a:p>
            <a:pPr lvl="1">
              <a:spcBef>
                <a:spcPts val="0"/>
              </a:spcBef>
              <a:spcAft>
                <a:spcPts val="600"/>
              </a:spcAft>
            </a:pPr>
            <a:r>
              <a:rPr lang="en-US" dirty="0"/>
              <a:t> simple </a:t>
            </a:r>
            <a:r>
              <a:rPr lang="en-US" dirty="0" err="1"/>
              <a:t>datapath</a:t>
            </a:r>
            <a:r>
              <a:rPr lang="en-US" dirty="0"/>
              <a:t> -&gt; shorter clock period</a:t>
            </a:r>
          </a:p>
          <a:p>
            <a:pPr lvl="1">
              <a:spcBef>
                <a:spcPts val="0"/>
              </a:spcBef>
              <a:spcAft>
                <a:spcPts val="600"/>
              </a:spcAft>
            </a:pPr>
            <a:r>
              <a:rPr lang="fr-FR" dirty="0"/>
              <a:t> simple instructions -&gt; excellent pipeline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354789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Rectangle 4"/>
          <p:cNvSpPr/>
          <p:nvPr/>
        </p:nvSpPr>
        <p:spPr>
          <a:xfrm>
            <a:off x="2743200" y="2401669"/>
            <a:ext cx="2236510" cy="646331"/>
          </a:xfrm>
          <a:prstGeom prst="rect">
            <a:avLst/>
          </a:prstGeom>
        </p:spPr>
        <p:txBody>
          <a:bodyPr wrap="none">
            <a:spAutoFit/>
          </a:bodyPr>
          <a:lstStyle/>
          <a:p>
            <a:pPr algn="ctr"/>
            <a:r>
              <a:rPr lang="en-US" b="1"/>
              <a:t>Name</a:t>
            </a:r>
          </a:p>
          <a:p>
            <a:r>
              <a:rPr lang="en-US" b="1" i="1"/>
              <a:t>Op</a:t>
            </a:r>
            <a:r>
              <a:rPr lang="en-US" i="1"/>
              <a:t> </a:t>
            </a:r>
            <a:r>
              <a:rPr lang="en-US" i="1" dirty="0" err="1"/>
              <a:t>Dest</a:t>
            </a:r>
            <a:r>
              <a:rPr lang="en-US" i="1" dirty="0"/>
              <a:t>, Src1, Src2</a:t>
            </a:r>
            <a:endParaRPr lang="en-US" dirty="0"/>
          </a:p>
        </p:txBody>
      </p:sp>
      <p:sp>
        <p:nvSpPr>
          <p:cNvPr id="6" name="Rectangle 5"/>
          <p:cNvSpPr/>
          <p:nvPr/>
        </p:nvSpPr>
        <p:spPr>
          <a:xfrm>
            <a:off x="5334000" y="2401669"/>
            <a:ext cx="3779240" cy="646331"/>
          </a:xfrm>
          <a:prstGeom prst="rect">
            <a:avLst/>
          </a:prstGeom>
        </p:spPr>
        <p:txBody>
          <a:bodyPr wrap="none">
            <a:spAutoFit/>
          </a:bodyPr>
          <a:lstStyle/>
          <a:p>
            <a:pPr algn="ctr"/>
            <a:r>
              <a:rPr lang="de-DE" b="1"/>
              <a:t>Action</a:t>
            </a:r>
          </a:p>
          <a:p>
            <a:r>
              <a:rPr lang="de-DE" i="1"/>
              <a:t>RF </a:t>
            </a:r>
            <a:r>
              <a:rPr lang="de-DE" i="1" dirty="0"/>
              <a:t>(Dest)</a:t>
            </a:r>
            <a:r>
              <a:rPr lang="de-DE" i="1" dirty="0">
                <a:sym typeface="Wingdings" pitchFamily="2" charset="2"/>
              </a:rPr>
              <a:t></a:t>
            </a:r>
            <a:r>
              <a:rPr lang="de-DE" i="1" dirty="0"/>
              <a:t> RF(Src1) Op RF(Src2)</a:t>
            </a:r>
            <a:endParaRPr lang="en-US"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6987" y="3155116"/>
            <a:ext cx="6228413" cy="7360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4836029" y="3988743"/>
            <a:ext cx="4572000" cy="2846933"/>
          </a:xfrm>
          <a:prstGeom prst="rect">
            <a:avLst/>
          </a:prstGeom>
        </p:spPr>
        <p:txBody>
          <a:bodyPr>
            <a:spAutoFit/>
          </a:bodyPr>
          <a:lstStyle/>
          <a:p>
            <a:pPr>
              <a:spcAft>
                <a:spcPts val="600"/>
              </a:spcAft>
            </a:pPr>
            <a:r>
              <a:rPr lang="en-US" b="1" dirty="0"/>
              <a:t>Name Action</a:t>
            </a:r>
          </a:p>
          <a:p>
            <a:pPr>
              <a:spcAft>
                <a:spcPts val="600"/>
              </a:spcAft>
            </a:pPr>
            <a:r>
              <a:rPr lang="en-US" i="1" dirty="0"/>
              <a:t>RF [</a:t>
            </a:r>
            <a:r>
              <a:rPr lang="en-US" i="1" dirty="0" err="1"/>
              <a:t>Dest</a:t>
            </a:r>
            <a:r>
              <a:rPr lang="en-US" i="1" dirty="0"/>
              <a:t>] </a:t>
            </a:r>
            <a:r>
              <a:rPr lang="en-US" i="1" dirty="0">
                <a:sym typeface="Wingdings" pitchFamily="2" charset="2"/>
              </a:rPr>
              <a:t></a:t>
            </a:r>
            <a:r>
              <a:rPr lang="en-US" i="1" dirty="0"/>
              <a:t> Address</a:t>
            </a:r>
          </a:p>
          <a:p>
            <a:pPr>
              <a:spcAft>
                <a:spcPts val="600"/>
              </a:spcAft>
            </a:pPr>
            <a:r>
              <a:rPr lang="en-US" i="1" dirty="0"/>
              <a:t>RF [</a:t>
            </a:r>
            <a:r>
              <a:rPr lang="en-US" i="1" dirty="0" err="1"/>
              <a:t>Dest</a:t>
            </a:r>
            <a:r>
              <a:rPr lang="en-US" i="1" dirty="0"/>
              <a:t>] </a:t>
            </a:r>
            <a:r>
              <a:rPr lang="en-US" i="1" dirty="0">
                <a:sym typeface="Wingdings" pitchFamily="2" charset="2"/>
              </a:rPr>
              <a:t></a:t>
            </a:r>
            <a:r>
              <a:rPr lang="en-US" i="1" dirty="0"/>
              <a:t> </a:t>
            </a:r>
            <a:r>
              <a:rPr lang="en-US" i="1" dirty="0" err="1"/>
              <a:t>Mem</a:t>
            </a:r>
            <a:r>
              <a:rPr lang="en-US" i="1" dirty="0"/>
              <a:t>[Address]</a:t>
            </a:r>
          </a:p>
          <a:p>
            <a:pPr>
              <a:spcAft>
                <a:spcPts val="600"/>
              </a:spcAft>
            </a:pPr>
            <a:r>
              <a:rPr lang="en-US" i="1" dirty="0"/>
              <a:t>RF [</a:t>
            </a:r>
            <a:r>
              <a:rPr lang="en-US" i="1" dirty="0" err="1"/>
              <a:t>Dest</a:t>
            </a:r>
            <a:r>
              <a:rPr lang="en-US" i="1" dirty="0"/>
              <a:t>] </a:t>
            </a:r>
            <a:r>
              <a:rPr lang="en-US" i="1" dirty="0">
                <a:sym typeface="Wingdings" pitchFamily="2" charset="2"/>
              </a:rPr>
              <a:t></a:t>
            </a:r>
            <a:r>
              <a:rPr lang="en-US" i="1" dirty="0"/>
              <a:t> </a:t>
            </a:r>
            <a:r>
              <a:rPr lang="en-US" i="1" dirty="0" err="1"/>
              <a:t>Mem</a:t>
            </a:r>
            <a:r>
              <a:rPr lang="en-US" i="1" dirty="0"/>
              <a:t>[RF[Src2]+Address]</a:t>
            </a:r>
          </a:p>
          <a:p>
            <a:pPr>
              <a:spcAft>
                <a:spcPts val="600"/>
              </a:spcAft>
            </a:pPr>
            <a:r>
              <a:rPr lang="en-US" i="1" dirty="0"/>
              <a:t>RF [</a:t>
            </a:r>
            <a:r>
              <a:rPr lang="en-US" i="1" dirty="0" err="1"/>
              <a:t>Dest</a:t>
            </a:r>
            <a:r>
              <a:rPr lang="en-US" i="1" dirty="0"/>
              <a:t>] </a:t>
            </a:r>
            <a:r>
              <a:rPr lang="en-US" i="1" dirty="0">
                <a:sym typeface="Wingdings" pitchFamily="2" charset="2"/>
              </a:rPr>
              <a:t></a:t>
            </a:r>
            <a:r>
              <a:rPr lang="en-US" i="1" dirty="0"/>
              <a:t> </a:t>
            </a:r>
            <a:r>
              <a:rPr lang="en-US" i="1" dirty="0" err="1"/>
              <a:t>Mem</a:t>
            </a:r>
            <a:r>
              <a:rPr lang="en-US" i="1" dirty="0"/>
              <a:t>[Address]</a:t>
            </a:r>
          </a:p>
          <a:p>
            <a:pPr>
              <a:spcAft>
                <a:spcPts val="600"/>
              </a:spcAft>
            </a:pPr>
            <a:r>
              <a:rPr lang="en-US" i="1" dirty="0" err="1"/>
              <a:t>Mem</a:t>
            </a:r>
            <a:r>
              <a:rPr lang="en-US" i="1" dirty="0"/>
              <a:t> [Address] </a:t>
            </a:r>
            <a:r>
              <a:rPr lang="en-US" i="1" dirty="0">
                <a:sym typeface="Wingdings" pitchFamily="2" charset="2"/>
              </a:rPr>
              <a:t></a:t>
            </a:r>
            <a:r>
              <a:rPr lang="en-US" i="1" dirty="0"/>
              <a:t> RF[Src1]</a:t>
            </a:r>
          </a:p>
          <a:p>
            <a:pPr>
              <a:spcAft>
                <a:spcPts val="600"/>
              </a:spcAft>
            </a:pPr>
            <a:r>
              <a:rPr lang="en-US" i="1" dirty="0" err="1"/>
              <a:t>Mem</a:t>
            </a:r>
            <a:r>
              <a:rPr lang="en-US" i="1" dirty="0"/>
              <a:t>[RF [Src</a:t>
            </a:r>
            <a:r>
              <a:rPr lang="en-US" i="1" dirty="0">
                <a:solidFill>
                  <a:srgbClr val="0000CC"/>
                </a:solidFill>
              </a:rPr>
              <a:t>2</a:t>
            </a:r>
            <a:r>
              <a:rPr lang="en-US" i="1" dirty="0"/>
              <a:t>]]+Address </a:t>
            </a:r>
            <a:r>
              <a:rPr lang="en-US" i="1" dirty="0">
                <a:sym typeface="Wingdings" pitchFamily="2" charset="2"/>
              </a:rPr>
              <a:t></a:t>
            </a:r>
            <a:r>
              <a:rPr lang="en-US" i="1" dirty="0"/>
              <a:t> RF[Src1]</a:t>
            </a:r>
          </a:p>
          <a:p>
            <a:pPr>
              <a:spcAft>
                <a:spcPts val="600"/>
              </a:spcAft>
            </a:pPr>
            <a:r>
              <a:rPr lang="en-US" i="1" dirty="0" err="1"/>
              <a:t>Mem</a:t>
            </a:r>
            <a:r>
              <a:rPr lang="en-US" i="1" dirty="0"/>
              <a:t> [</a:t>
            </a:r>
            <a:r>
              <a:rPr lang="en-US" i="1" dirty="0" err="1"/>
              <a:t>Mes</a:t>
            </a:r>
            <a:r>
              <a:rPr lang="en-US" i="1" dirty="0"/>
              <a:t>[Address]] </a:t>
            </a:r>
            <a:r>
              <a:rPr lang="en-US" i="1" dirty="0">
                <a:sym typeface="Wingdings" pitchFamily="2" charset="2"/>
              </a:rPr>
              <a:t></a:t>
            </a:r>
            <a:r>
              <a:rPr lang="en-US" i="1" dirty="0"/>
              <a:t> RF[Src1]</a:t>
            </a:r>
            <a:endParaRPr lang="en-US" dirty="0"/>
          </a:p>
        </p:txBody>
      </p:sp>
      <p:sp>
        <p:nvSpPr>
          <p:cNvPr id="8" name="Rectangle 7"/>
          <p:cNvSpPr/>
          <p:nvPr/>
        </p:nvSpPr>
        <p:spPr>
          <a:xfrm>
            <a:off x="2743200" y="4011067"/>
            <a:ext cx="1898918" cy="2846933"/>
          </a:xfrm>
          <a:prstGeom prst="rect">
            <a:avLst/>
          </a:prstGeom>
        </p:spPr>
        <p:txBody>
          <a:bodyPr wrap="none">
            <a:spAutoFit/>
          </a:bodyPr>
          <a:lstStyle/>
          <a:p>
            <a:pPr>
              <a:spcAft>
                <a:spcPts val="600"/>
              </a:spcAft>
            </a:pPr>
            <a:r>
              <a:rPr lang="en-US" b="1" dirty="0"/>
              <a:t>Name</a:t>
            </a:r>
          </a:p>
          <a:p>
            <a:pPr>
              <a:spcAft>
                <a:spcPts val="600"/>
              </a:spcAft>
            </a:pPr>
            <a:r>
              <a:rPr lang="en-US" b="1" i="1" dirty="0"/>
              <a:t>L</a:t>
            </a:r>
            <a:r>
              <a:rPr lang="en-US" i="1" dirty="0"/>
              <a:t> </a:t>
            </a:r>
            <a:r>
              <a:rPr lang="en-US" i="1" dirty="0" err="1"/>
              <a:t>imm</a:t>
            </a:r>
            <a:r>
              <a:rPr lang="en-US" i="1" dirty="0"/>
              <a:t> </a:t>
            </a:r>
            <a:r>
              <a:rPr lang="en-US" i="1" dirty="0" err="1"/>
              <a:t>Dest</a:t>
            </a:r>
            <a:endParaRPr lang="en-US" i="1" dirty="0"/>
          </a:p>
          <a:p>
            <a:pPr>
              <a:spcAft>
                <a:spcPts val="600"/>
              </a:spcAft>
            </a:pPr>
            <a:r>
              <a:rPr lang="en-US" b="1" i="1" dirty="0"/>
              <a:t>L</a:t>
            </a:r>
            <a:r>
              <a:rPr lang="en-US" i="1" dirty="0"/>
              <a:t> </a:t>
            </a:r>
            <a:r>
              <a:rPr lang="en-US" i="1" dirty="0" err="1"/>
              <a:t>dir</a:t>
            </a:r>
            <a:r>
              <a:rPr lang="en-US" i="1" dirty="0"/>
              <a:t> </a:t>
            </a:r>
            <a:r>
              <a:rPr lang="en-US" i="1" dirty="0" err="1"/>
              <a:t>Dest</a:t>
            </a:r>
            <a:endParaRPr lang="en-US" i="1" dirty="0"/>
          </a:p>
          <a:p>
            <a:pPr>
              <a:spcAft>
                <a:spcPts val="600"/>
              </a:spcAft>
            </a:pPr>
            <a:r>
              <a:rPr lang="en-US" b="1" i="1" dirty="0"/>
              <a:t>L</a:t>
            </a:r>
            <a:r>
              <a:rPr lang="en-US" i="1" dirty="0"/>
              <a:t> </a:t>
            </a:r>
            <a:r>
              <a:rPr lang="en-US" i="1" dirty="0" err="1"/>
              <a:t>rel</a:t>
            </a:r>
            <a:r>
              <a:rPr lang="en-US" i="1" dirty="0"/>
              <a:t> </a:t>
            </a:r>
            <a:r>
              <a:rPr lang="en-US" i="1" dirty="0" err="1"/>
              <a:t>Dest</a:t>
            </a:r>
            <a:r>
              <a:rPr lang="en-US" i="1" dirty="0"/>
              <a:t> , Src2 </a:t>
            </a:r>
          </a:p>
          <a:p>
            <a:pPr>
              <a:spcAft>
                <a:spcPts val="600"/>
              </a:spcAft>
            </a:pPr>
            <a:r>
              <a:rPr lang="en-US" b="1" i="1" dirty="0"/>
              <a:t>L</a:t>
            </a:r>
            <a:r>
              <a:rPr lang="en-US" i="1" dirty="0"/>
              <a:t> in </a:t>
            </a:r>
            <a:r>
              <a:rPr lang="en-US" i="1" dirty="0" err="1"/>
              <a:t>Dest</a:t>
            </a:r>
            <a:endParaRPr lang="en-US" i="1" dirty="0"/>
          </a:p>
          <a:p>
            <a:pPr>
              <a:spcAft>
                <a:spcPts val="600"/>
              </a:spcAft>
            </a:pPr>
            <a:r>
              <a:rPr lang="en-US" b="1" i="1" dirty="0"/>
              <a:t>S</a:t>
            </a:r>
            <a:r>
              <a:rPr lang="en-US" i="1" dirty="0"/>
              <a:t> </a:t>
            </a:r>
            <a:r>
              <a:rPr lang="en-US" i="1" dirty="0" err="1"/>
              <a:t>dir</a:t>
            </a:r>
            <a:r>
              <a:rPr lang="en-US" i="1" dirty="0"/>
              <a:t> Scr1</a:t>
            </a:r>
          </a:p>
          <a:p>
            <a:pPr>
              <a:spcAft>
                <a:spcPts val="600"/>
              </a:spcAft>
            </a:pPr>
            <a:r>
              <a:rPr lang="en-US" b="1" i="1" dirty="0"/>
              <a:t>S</a:t>
            </a:r>
            <a:r>
              <a:rPr lang="en-US" i="1" dirty="0"/>
              <a:t> </a:t>
            </a:r>
            <a:r>
              <a:rPr lang="en-US" i="1" dirty="0" err="1"/>
              <a:t>rel</a:t>
            </a:r>
            <a:r>
              <a:rPr lang="en-US" i="1" dirty="0"/>
              <a:t> Src1 , Src2</a:t>
            </a:r>
          </a:p>
          <a:p>
            <a:pPr>
              <a:spcAft>
                <a:spcPts val="600"/>
              </a:spcAft>
            </a:pPr>
            <a:r>
              <a:rPr lang="en-US" b="1" i="1" dirty="0"/>
              <a:t>S</a:t>
            </a:r>
            <a:r>
              <a:rPr lang="en-US" i="1" dirty="0"/>
              <a:t> in Src1</a:t>
            </a:r>
            <a:endParaRPr lang="en-US" dirty="0"/>
          </a:p>
        </p:txBody>
      </p:sp>
      <p:sp>
        <p:nvSpPr>
          <p:cNvPr id="9" name="Rectangle 8"/>
          <p:cNvSpPr/>
          <p:nvPr/>
        </p:nvSpPr>
        <p:spPr>
          <a:xfrm>
            <a:off x="0" y="1735741"/>
            <a:ext cx="2819400" cy="923330"/>
          </a:xfrm>
          <a:prstGeom prst="rect">
            <a:avLst/>
          </a:prstGeom>
        </p:spPr>
        <p:txBody>
          <a:bodyPr wrap="square">
            <a:spAutoFit/>
          </a:bodyPr>
          <a:lstStyle/>
          <a:p>
            <a:r>
              <a:rPr lang="en-US" dirty="0"/>
              <a:t>a) </a:t>
            </a:r>
            <a:r>
              <a:rPr lang="en-US" b="1" dirty="0"/>
              <a:t>Register instructions</a:t>
            </a:r>
            <a:endParaRPr lang="en-US" dirty="0"/>
          </a:p>
          <a:p>
            <a:r>
              <a:rPr lang="en-US" dirty="0"/>
              <a:t>arithmetic, logic,</a:t>
            </a:r>
          </a:p>
          <a:p>
            <a:r>
              <a:rPr lang="en-US" dirty="0"/>
              <a:t>move and shift (1 word)</a:t>
            </a:r>
          </a:p>
        </p:txBody>
      </p:sp>
      <p:sp>
        <p:nvSpPr>
          <p:cNvPr id="10" name="Rectangle 9"/>
          <p:cNvSpPr/>
          <p:nvPr/>
        </p:nvSpPr>
        <p:spPr>
          <a:xfrm>
            <a:off x="0" y="3138690"/>
            <a:ext cx="2743200" cy="646331"/>
          </a:xfrm>
          <a:prstGeom prst="rect">
            <a:avLst/>
          </a:prstGeom>
        </p:spPr>
        <p:txBody>
          <a:bodyPr wrap="square">
            <a:spAutoFit/>
          </a:bodyPr>
          <a:lstStyle/>
          <a:p>
            <a:r>
              <a:rPr lang="en-US" dirty="0"/>
              <a:t>b) </a:t>
            </a:r>
            <a:r>
              <a:rPr lang="en-US" b="1" dirty="0"/>
              <a:t>Memory instructions</a:t>
            </a:r>
          </a:p>
          <a:p>
            <a:r>
              <a:rPr lang="en-US" dirty="0"/>
              <a:t>load and store (2 words)</a:t>
            </a:r>
          </a:p>
        </p:txBody>
      </p:sp>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1818501"/>
            <a:ext cx="622935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Straight Connector 11"/>
          <p:cNvCxnSpPr/>
          <p:nvPr/>
        </p:nvCxnSpPr>
        <p:spPr>
          <a:xfrm>
            <a:off x="4724400" y="4011067"/>
            <a:ext cx="0" cy="28246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5105400" y="2401669"/>
            <a:ext cx="0" cy="646331"/>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2833255" y="4719191"/>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833255" y="5023991"/>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2819400" y="5434533"/>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819400" y="5785991"/>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819400" y="6090791"/>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819400" y="6471791"/>
            <a:ext cx="6158345"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title"/>
          </p:nvPr>
        </p:nvSpPr>
        <p:spPr>
          <a:xfrm>
            <a:off x="457200" y="304800"/>
            <a:ext cx="8686800" cy="609600"/>
          </a:xfrm>
        </p:spPr>
        <p:txBody>
          <a:bodyPr>
            <a:noAutofit/>
          </a:bodyPr>
          <a:lstStyle/>
          <a:p>
            <a:r>
              <a:rPr lang="en-US" sz="3200" b="1" dirty="0"/>
              <a:t>Complex instruction-set for a 16-bit processor</a:t>
            </a:r>
            <a:endParaRPr lang="en-US" sz="3200" dirty="0"/>
          </a:p>
        </p:txBody>
      </p:sp>
      <p:sp>
        <p:nvSpPr>
          <p:cNvPr id="11" name="TextBox 10"/>
          <p:cNvSpPr txBox="1"/>
          <p:nvPr/>
        </p:nvSpPr>
        <p:spPr>
          <a:xfrm>
            <a:off x="0" y="1066800"/>
            <a:ext cx="1992853" cy="615553"/>
          </a:xfrm>
          <a:prstGeom prst="rect">
            <a:avLst/>
          </a:prstGeom>
          <a:noFill/>
        </p:spPr>
        <p:txBody>
          <a:bodyPr wrap="none" rtlCol="0">
            <a:spAutoFit/>
          </a:bodyPr>
          <a:lstStyle/>
          <a:p>
            <a:r>
              <a:rPr lang="en-US" b="1" dirty="0">
                <a:solidFill>
                  <a:srgbClr val="0000CC"/>
                </a:solidFill>
              </a:rPr>
              <a:t>Each instruction</a:t>
            </a:r>
            <a:br>
              <a:rPr lang="en-US" b="1" dirty="0">
                <a:solidFill>
                  <a:srgbClr val="0000CC"/>
                </a:solidFill>
              </a:rPr>
            </a:br>
            <a:r>
              <a:rPr lang="en-US" sz="1600" dirty="0">
                <a:solidFill>
                  <a:srgbClr val="0000CC"/>
                </a:solidFill>
              </a:rPr>
              <a:t>(different long </a:t>
            </a:r>
            <a:r>
              <a:rPr lang="en-US" sz="1600" dirty="0" err="1">
                <a:solidFill>
                  <a:srgbClr val="0000CC"/>
                </a:solidFill>
              </a:rPr>
              <a:t>inst</a:t>
            </a:r>
            <a:r>
              <a:rPr lang="en-US" sz="1600" dirty="0">
                <a:solidFill>
                  <a:srgbClr val="0000CC"/>
                </a:solidFill>
              </a:rPr>
              <a:t>)</a:t>
            </a:r>
          </a:p>
        </p:txBody>
      </p:sp>
      <p:sp>
        <p:nvSpPr>
          <p:cNvPr id="13" name="TextBox 12"/>
          <p:cNvSpPr txBox="1"/>
          <p:nvPr/>
        </p:nvSpPr>
        <p:spPr>
          <a:xfrm>
            <a:off x="2057400" y="849868"/>
            <a:ext cx="7105535" cy="369332"/>
          </a:xfrm>
          <a:prstGeom prst="rect">
            <a:avLst/>
          </a:prstGeom>
          <a:noFill/>
        </p:spPr>
        <p:txBody>
          <a:bodyPr wrap="none" rtlCol="0">
            <a:spAutoFit/>
          </a:bodyPr>
          <a:lstStyle/>
          <a:p>
            <a:r>
              <a:rPr lang="en-US" b="1" dirty="0">
                <a:solidFill>
                  <a:srgbClr val="0000CC"/>
                </a:solidFill>
              </a:rPr>
              <a:t> 1 word 16-bit </a:t>
            </a:r>
            <a:r>
              <a:rPr lang="en-US" dirty="0">
                <a:solidFill>
                  <a:srgbClr val="0000CC"/>
                </a:solidFill>
              </a:rPr>
              <a:t>(no memory access) (2-bit Type field, 5-bit Op field)</a:t>
            </a:r>
            <a:endParaRPr lang="en-US" b="1" dirty="0">
              <a:solidFill>
                <a:srgbClr val="0000CC"/>
              </a:solidFill>
            </a:endParaRPr>
          </a:p>
        </p:txBody>
      </p:sp>
      <p:sp>
        <p:nvSpPr>
          <p:cNvPr id="24" name="TextBox 23"/>
          <p:cNvSpPr txBox="1"/>
          <p:nvPr/>
        </p:nvSpPr>
        <p:spPr>
          <a:xfrm>
            <a:off x="2057400" y="1295400"/>
            <a:ext cx="7015062" cy="369332"/>
          </a:xfrm>
          <a:prstGeom prst="rect">
            <a:avLst/>
          </a:prstGeom>
          <a:noFill/>
        </p:spPr>
        <p:txBody>
          <a:bodyPr wrap="none" rtlCol="0">
            <a:spAutoFit/>
          </a:bodyPr>
          <a:lstStyle/>
          <a:p>
            <a:r>
              <a:rPr lang="en-US" b="1" dirty="0">
                <a:solidFill>
                  <a:srgbClr val="0000CC"/>
                </a:solidFill>
              </a:rPr>
              <a:t> 2 words 16-bit </a:t>
            </a:r>
            <a:r>
              <a:rPr lang="en-US" dirty="0">
                <a:solidFill>
                  <a:srgbClr val="0000CC"/>
                </a:solidFill>
              </a:rPr>
              <a:t>(memory access in word 2) </a:t>
            </a:r>
            <a:r>
              <a:rPr lang="en-US" dirty="0">
                <a:solidFill>
                  <a:srgbClr val="0000CC"/>
                </a:solidFill>
                <a:sym typeface="Wingdings" pitchFamily="2" charset="2"/>
              </a:rPr>
              <a:t> access </a:t>
            </a:r>
            <a:r>
              <a:rPr lang="en-US" b="1" dirty="0">
                <a:solidFill>
                  <a:srgbClr val="0000CC"/>
                </a:solidFill>
                <a:sym typeface="Wingdings" pitchFamily="2" charset="2"/>
              </a:rPr>
              <a:t>64K MEM</a:t>
            </a:r>
            <a:endParaRPr lang="en-US" b="1" dirty="0">
              <a:solidFill>
                <a:srgbClr val="0000CC"/>
              </a:solidFill>
            </a:endParaRPr>
          </a:p>
        </p:txBody>
      </p:sp>
      <p:cxnSp>
        <p:nvCxnSpPr>
          <p:cNvPr id="23" name="Straight Arrow Connector 22"/>
          <p:cNvCxnSpPr/>
          <p:nvPr/>
        </p:nvCxnSpPr>
        <p:spPr>
          <a:xfrm flipV="1">
            <a:off x="1905000" y="1066800"/>
            <a:ext cx="216947" cy="1846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1905000" y="1251466"/>
            <a:ext cx="216947" cy="18466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1264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026"/>
                                        </p:tgtEl>
                                        <p:attrNameLst>
                                          <p:attrName>style.visibility</p:attrName>
                                        </p:attrNameLst>
                                      </p:cBhvr>
                                      <p:to>
                                        <p:strVal val="visible"/>
                                      </p:to>
                                    </p:set>
                                    <p:animEffect transition="in" filter="fade">
                                      <p:cBhvr>
                                        <p:cTn id="12" dur="1000"/>
                                        <p:tgtEl>
                                          <p:spTgt spid="1026"/>
                                        </p:tgtEl>
                                      </p:cBhvr>
                                    </p:animEffect>
                                    <p:anim calcmode="lin" valueType="num">
                                      <p:cBhvr>
                                        <p:cTn id="13" dur="1000" fill="hold"/>
                                        <p:tgtEl>
                                          <p:spTgt spid="1026"/>
                                        </p:tgtEl>
                                        <p:attrNameLst>
                                          <p:attrName>ppt_x</p:attrName>
                                        </p:attrNameLst>
                                      </p:cBhvr>
                                      <p:tavLst>
                                        <p:tav tm="0">
                                          <p:val>
                                            <p:strVal val="#ppt_x"/>
                                          </p:val>
                                        </p:tav>
                                        <p:tav tm="100000">
                                          <p:val>
                                            <p:strVal val="#ppt_x"/>
                                          </p:val>
                                        </p:tav>
                                      </p:tavLst>
                                    </p:anim>
                                    <p:anim calcmode="lin" valueType="num">
                                      <p:cBhvr>
                                        <p:cTn id="14" dur="1000" fill="hold"/>
                                        <p:tgtEl>
                                          <p:spTgt spid="102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1000"/>
                                        <p:tgtEl>
                                          <p:spTgt spid="10"/>
                                        </p:tgtEl>
                                      </p:cBhvr>
                                    </p:animEffect>
                                    <p:anim calcmode="lin" valueType="num">
                                      <p:cBhvr>
                                        <p:cTn id="37" dur="1000" fill="hold"/>
                                        <p:tgtEl>
                                          <p:spTgt spid="10"/>
                                        </p:tgtEl>
                                        <p:attrNameLst>
                                          <p:attrName>ppt_x</p:attrName>
                                        </p:attrNameLst>
                                      </p:cBhvr>
                                      <p:tavLst>
                                        <p:tav tm="0">
                                          <p:val>
                                            <p:strVal val="#ppt_x"/>
                                          </p:val>
                                        </p:tav>
                                        <p:tav tm="100000">
                                          <p:val>
                                            <p:strVal val="#ppt_x"/>
                                          </p:val>
                                        </p:tav>
                                      </p:tavLst>
                                    </p:anim>
                                    <p:anim calcmode="lin" valueType="num">
                                      <p:cBhvr>
                                        <p:cTn id="38" dur="1000" fill="hold"/>
                                        <p:tgtEl>
                                          <p:spTgt spid="10"/>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075"/>
                                        </p:tgtEl>
                                        <p:attrNameLst>
                                          <p:attrName>style.visibility</p:attrName>
                                        </p:attrNameLst>
                                      </p:cBhvr>
                                      <p:to>
                                        <p:strVal val="visible"/>
                                      </p:to>
                                    </p:set>
                                    <p:animEffect transition="in" filter="fade">
                                      <p:cBhvr>
                                        <p:cTn id="41" dur="1000"/>
                                        <p:tgtEl>
                                          <p:spTgt spid="3075"/>
                                        </p:tgtEl>
                                      </p:cBhvr>
                                    </p:animEffect>
                                    <p:anim calcmode="lin" valueType="num">
                                      <p:cBhvr>
                                        <p:cTn id="42" dur="1000" fill="hold"/>
                                        <p:tgtEl>
                                          <p:spTgt spid="3075"/>
                                        </p:tgtEl>
                                        <p:attrNameLst>
                                          <p:attrName>ppt_x</p:attrName>
                                        </p:attrNameLst>
                                      </p:cBhvr>
                                      <p:tavLst>
                                        <p:tav tm="0">
                                          <p:val>
                                            <p:strVal val="#ppt_x"/>
                                          </p:val>
                                        </p:tav>
                                        <p:tav tm="100000">
                                          <p:val>
                                            <p:strVal val="#ppt_x"/>
                                          </p:val>
                                        </p:tav>
                                      </p:tavLst>
                                    </p:anim>
                                    <p:anim calcmode="lin" valueType="num">
                                      <p:cBhvr>
                                        <p:cTn id="43"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7"/>
                                        </p:tgtEl>
                                        <p:attrNameLst>
                                          <p:attrName>style.visibility</p:attrName>
                                        </p:attrNameLst>
                                      </p:cBhvr>
                                      <p:to>
                                        <p:strVal val="visible"/>
                                      </p:to>
                                    </p:set>
                                    <p:animEffect transition="in" filter="fade">
                                      <p:cBhvr>
                                        <p:cTn id="48" dur="1000"/>
                                        <p:tgtEl>
                                          <p:spTgt spid="7"/>
                                        </p:tgtEl>
                                      </p:cBhvr>
                                    </p:animEffect>
                                    <p:anim calcmode="lin" valueType="num">
                                      <p:cBhvr>
                                        <p:cTn id="49" dur="1000" fill="hold"/>
                                        <p:tgtEl>
                                          <p:spTgt spid="7"/>
                                        </p:tgtEl>
                                        <p:attrNameLst>
                                          <p:attrName>ppt_x</p:attrName>
                                        </p:attrNameLst>
                                      </p:cBhvr>
                                      <p:tavLst>
                                        <p:tav tm="0">
                                          <p:val>
                                            <p:strVal val="#ppt_x"/>
                                          </p:val>
                                        </p:tav>
                                        <p:tav tm="100000">
                                          <p:val>
                                            <p:strVal val="#ppt_x"/>
                                          </p:val>
                                        </p:tav>
                                      </p:tavLst>
                                    </p:anim>
                                    <p:anim calcmode="lin" valueType="num">
                                      <p:cBhvr>
                                        <p:cTn id="50" dur="1000" fill="hold"/>
                                        <p:tgtEl>
                                          <p:spTgt spid="7"/>
                                        </p:tgtEl>
                                        <p:attrNameLst>
                                          <p:attrName>ppt_y</p:attrName>
                                        </p:attrNameLst>
                                      </p:cBhvr>
                                      <p:tavLst>
                                        <p:tav tm="0">
                                          <p:val>
                                            <p:strVal val="#ppt_y+.1"/>
                                          </p:val>
                                        </p:tav>
                                        <p:tav tm="100000">
                                          <p:val>
                                            <p:strVal val="#ppt_y"/>
                                          </p:val>
                                        </p:tav>
                                      </p:tavLst>
                                    </p:anim>
                                  </p:childTnLst>
                                </p:cTn>
                              </p:par>
                              <p:par>
                                <p:cTn id="51" presetID="42"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1000"/>
                                        <p:tgtEl>
                                          <p:spTgt spid="8"/>
                                        </p:tgtEl>
                                      </p:cBhvr>
                                    </p:animEffect>
                                    <p:anim calcmode="lin" valueType="num">
                                      <p:cBhvr>
                                        <p:cTn id="54" dur="1000" fill="hold"/>
                                        <p:tgtEl>
                                          <p:spTgt spid="8"/>
                                        </p:tgtEl>
                                        <p:attrNameLst>
                                          <p:attrName>ppt_x</p:attrName>
                                        </p:attrNameLst>
                                      </p:cBhvr>
                                      <p:tavLst>
                                        <p:tav tm="0">
                                          <p:val>
                                            <p:strVal val="#ppt_x"/>
                                          </p:val>
                                        </p:tav>
                                        <p:tav tm="100000">
                                          <p:val>
                                            <p:strVal val="#ppt_x"/>
                                          </p:val>
                                        </p:tav>
                                      </p:tavLst>
                                    </p:anim>
                                    <p:anim calcmode="lin" valueType="num">
                                      <p:cBhvr>
                                        <p:cTn id="55" dur="1000" fill="hold"/>
                                        <p:tgtEl>
                                          <p:spTgt spid="8"/>
                                        </p:tgtEl>
                                        <p:attrNameLst>
                                          <p:attrName>ppt_y</p:attrName>
                                        </p:attrNameLst>
                                      </p:cBhvr>
                                      <p:tavLst>
                                        <p:tav tm="0">
                                          <p:val>
                                            <p:strVal val="#ppt_y+.1"/>
                                          </p:val>
                                        </p:tav>
                                        <p:tav tm="100000">
                                          <p:val>
                                            <p:strVal val="#ppt_y"/>
                                          </p:val>
                                        </p:tav>
                                      </p:tavLst>
                                    </p:anim>
                                  </p:childTnLst>
                                </p:cTn>
                              </p:par>
                              <p:par>
                                <p:cTn id="56" presetID="42" presetClass="entr" presetSubtype="0" fill="hold"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1000"/>
                                        <p:tgtEl>
                                          <p:spTgt spid="12"/>
                                        </p:tgtEl>
                                      </p:cBhvr>
                                    </p:animEffect>
                                    <p:anim calcmode="lin" valueType="num">
                                      <p:cBhvr>
                                        <p:cTn id="59" dur="1000" fill="hold"/>
                                        <p:tgtEl>
                                          <p:spTgt spid="12"/>
                                        </p:tgtEl>
                                        <p:attrNameLst>
                                          <p:attrName>ppt_x</p:attrName>
                                        </p:attrNameLst>
                                      </p:cBhvr>
                                      <p:tavLst>
                                        <p:tav tm="0">
                                          <p:val>
                                            <p:strVal val="#ppt_x"/>
                                          </p:val>
                                        </p:tav>
                                        <p:tav tm="100000">
                                          <p:val>
                                            <p:strVal val="#ppt_x"/>
                                          </p:val>
                                        </p:tav>
                                      </p:tavLst>
                                    </p:anim>
                                    <p:anim calcmode="lin" valueType="num">
                                      <p:cBhvr>
                                        <p:cTn id="60" dur="1000" fill="hold"/>
                                        <p:tgtEl>
                                          <p:spTgt spid="12"/>
                                        </p:tgtEl>
                                        <p:attrNameLst>
                                          <p:attrName>ppt_y</p:attrName>
                                        </p:attrNameLst>
                                      </p:cBhvr>
                                      <p:tavLst>
                                        <p:tav tm="0">
                                          <p:val>
                                            <p:strVal val="#ppt_y+.1"/>
                                          </p:val>
                                        </p:tav>
                                        <p:tav tm="100000">
                                          <p:val>
                                            <p:strVal val="#ppt_y"/>
                                          </p:val>
                                        </p:tav>
                                      </p:tavLst>
                                    </p:anim>
                                  </p:childTnLst>
                                </p:cTn>
                              </p:par>
                              <p:par>
                                <p:cTn id="61" presetID="42"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1000"/>
                                        <p:tgtEl>
                                          <p:spTgt spid="15"/>
                                        </p:tgtEl>
                                      </p:cBhvr>
                                    </p:animEffect>
                                    <p:anim calcmode="lin" valueType="num">
                                      <p:cBhvr>
                                        <p:cTn id="64" dur="1000" fill="hold"/>
                                        <p:tgtEl>
                                          <p:spTgt spid="15"/>
                                        </p:tgtEl>
                                        <p:attrNameLst>
                                          <p:attrName>ppt_x</p:attrName>
                                        </p:attrNameLst>
                                      </p:cBhvr>
                                      <p:tavLst>
                                        <p:tav tm="0">
                                          <p:val>
                                            <p:strVal val="#ppt_x"/>
                                          </p:val>
                                        </p:tav>
                                        <p:tav tm="100000">
                                          <p:val>
                                            <p:strVal val="#ppt_x"/>
                                          </p:val>
                                        </p:tav>
                                      </p:tavLst>
                                    </p:anim>
                                    <p:anim calcmode="lin" valueType="num">
                                      <p:cBhvr>
                                        <p:cTn id="65" dur="1000" fill="hold"/>
                                        <p:tgtEl>
                                          <p:spTgt spid="15"/>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fade">
                                      <p:cBhvr>
                                        <p:cTn id="68" dur="1000"/>
                                        <p:tgtEl>
                                          <p:spTgt spid="16"/>
                                        </p:tgtEl>
                                      </p:cBhvr>
                                    </p:animEffect>
                                    <p:anim calcmode="lin" valueType="num">
                                      <p:cBhvr>
                                        <p:cTn id="69" dur="1000" fill="hold"/>
                                        <p:tgtEl>
                                          <p:spTgt spid="16"/>
                                        </p:tgtEl>
                                        <p:attrNameLst>
                                          <p:attrName>ppt_x</p:attrName>
                                        </p:attrNameLst>
                                      </p:cBhvr>
                                      <p:tavLst>
                                        <p:tav tm="0">
                                          <p:val>
                                            <p:strVal val="#ppt_x"/>
                                          </p:val>
                                        </p:tav>
                                        <p:tav tm="100000">
                                          <p:val>
                                            <p:strVal val="#ppt_x"/>
                                          </p:val>
                                        </p:tav>
                                      </p:tavLst>
                                    </p:anim>
                                    <p:anim calcmode="lin" valueType="num">
                                      <p:cBhvr>
                                        <p:cTn id="70" dur="1000" fill="hold"/>
                                        <p:tgtEl>
                                          <p:spTgt spid="16"/>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17"/>
                                        </p:tgtEl>
                                        <p:attrNameLst>
                                          <p:attrName>style.visibility</p:attrName>
                                        </p:attrNameLst>
                                      </p:cBhvr>
                                      <p:to>
                                        <p:strVal val="visible"/>
                                      </p:to>
                                    </p:set>
                                    <p:animEffect transition="in" filter="fade">
                                      <p:cBhvr>
                                        <p:cTn id="73" dur="1000"/>
                                        <p:tgtEl>
                                          <p:spTgt spid="17"/>
                                        </p:tgtEl>
                                      </p:cBhvr>
                                    </p:animEffect>
                                    <p:anim calcmode="lin" valueType="num">
                                      <p:cBhvr>
                                        <p:cTn id="74" dur="1000" fill="hold"/>
                                        <p:tgtEl>
                                          <p:spTgt spid="17"/>
                                        </p:tgtEl>
                                        <p:attrNameLst>
                                          <p:attrName>ppt_x</p:attrName>
                                        </p:attrNameLst>
                                      </p:cBhvr>
                                      <p:tavLst>
                                        <p:tav tm="0">
                                          <p:val>
                                            <p:strVal val="#ppt_x"/>
                                          </p:val>
                                        </p:tav>
                                        <p:tav tm="100000">
                                          <p:val>
                                            <p:strVal val="#ppt_x"/>
                                          </p:val>
                                        </p:tav>
                                      </p:tavLst>
                                    </p:anim>
                                    <p:anim calcmode="lin" valueType="num">
                                      <p:cBhvr>
                                        <p:cTn id="75" dur="1000" fill="hold"/>
                                        <p:tgtEl>
                                          <p:spTgt spid="17"/>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8"/>
                                        </p:tgtEl>
                                        <p:attrNameLst>
                                          <p:attrName>style.visibility</p:attrName>
                                        </p:attrNameLst>
                                      </p:cBhvr>
                                      <p:to>
                                        <p:strVal val="visible"/>
                                      </p:to>
                                    </p:set>
                                    <p:animEffect transition="in" filter="fade">
                                      <p:cBhvr>
                                        <p:cTn id="78" dur="1000"/>
                                        <p:tgtEl>
                                          <p:spTgt spid="18"/>
                                        </p:tgtEl>
                                      </p:cBhvr>
                                    </p:animEffect>
                                    <p:anim calcmode="lin" valueType="num">
                                      <p:cBhvr>
                                        <p:cTn id="79" dur="1000" fill="hold"/>
                                        <p:tgtEl>
                                          <p:spTgt spid="18"/>
                                        </p:tgtEl>
                                        <p:attrNameLst>
                                          <p:attrName>ppt_x</p:attrName>
                                        </p:attrNameLst>
                                      </p:cBhvr>
                                      <p:tavLst>
                                        <p:tav tm="0">
                                          <p:val>
                                            <p:strVal val="#ppt_x"/>
                                          </p:val>
                                        </p:tav>
                                        <p:tav tm="100000">
                                          <p:val>
                                            <p:strVal val="#ppt_x"/>
                                          </p:val>
                                        </p:tav>
                                      </p:tavLst>
                                    </p:anim>
                                    <p:anim calcmode="lin" valueType="num">
                                      <p:cBhvr>
                                        <p:cTn id="80" dur="1000" fill="hold"/>
                                        <p:tgtEl>
                                          <p:spTgt spid="18"/>
                                        </p:tgtEl>
                                        <p:attrNameLst>
                                          <p:attrName>ppt_y</p:attrName>
                                        </p:attrNameLst>
                                      </p:cBhvr>
                                      <p:tavLst>
                                        <p:tav tm="0">
                                          <p:val>
                                            <p:strVal val="#ppt_y+.1"/>
                                          </p:val>
                                        </p:tav>
                                        <p:tav tm="100000">
                                          <p:val>
                                            <p:strVal val="#ppt_y"/>
                                          </p:val>
                                        </p:tav>
                                      </p:tavLst>
                                    </p:anim>
                                  </p:childTnLst>
                                </p:cTn>
                              </p:par>
                              <p:par>
                                <p:cTn id="81" presetID="42" presetClass="entr" presetSubtype="0" fill="hold" nodeType="withEffect">
                                  <p:stCondLst>
                                    <p:cond delay="0"/>
                                  </p:stCondLst>
                                  <p:childTnLst>
                                    <p:set>
                                      <p:cBhvr>
                                        <p:cTn id="82" dur="1" fill="hold">
                                          <p:stCondLst>
                                            <p:cond delay="0"/>
                                          </p:stCondLst>
                                        </p:cTn>
                                        <p:tgtEl>
                                          <p:spTgt spid="19"/>
                                        </p:tgtEl>
                                        <p:attrNameLst>
                                          <p:attrName>style.visibility</p:attrName>
                                        </p:attrNameLst>
                                      </p:cBhvr>
                                      <p:to>
                                        <p:strVal val="visible"/>
                                      </p:to>
                                    </p:set>
                                    <p:animEffect transition="in" filter="fade">
                                      <p:cBhvr>
                                        <p:cTn id="83" dur="1000"/>
                                        <p:tgtEl>
                                          <p:spTgt spid="19"/>
                                        </p:tgtEl>
                                      </p:cBhvr>
                                    </p:animEffect>
                                    <p:anim calcmode="lin" valueType="num">
                                      <p:cBhvr>
                                        <p:cTn id="84" dur="1000" fill="hold"/>
                                        <p:tgtEl>
                                          <p:spTgt spid="19"/>
                                        </p:tgtEl>
                                        <p:attrNameLst>
                                          <p:attrName>ppt_x</p:attrName>
                                        </p:attrNameLst>
                                      </p:cBhvr>
                                      <p:tavLst>
                                        <p:tav tm="0">
                                          <p:val>
                                            <p:strVal val="#ppt_x"/>
                                          </p:val>
                                        </p:tav>
                                        <p:tav tm="100000">
                                          <p:val>
                                            <p:strVal val="#ppt_x"/>
                                          </p:val>
                                        </p:tav>
                                      </p:tavLst>
                                    </p:anim>
                                    <p:anim calcmode="lin" valueType="num">
                                      <p:cBhvr>
                                        <p:cTn id="85" dur="1000" fill="hold"/>
                                        <p:tgtEl>
                                          <p:spTgt spid="19"/>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20"/>
                                        </p:tgtEl>
                                        <p:attrNameLst>
                                          <p:attrName>style.visibility</p:attrName>
                                        </p:attrNameLst>
                                      </p:cBhvr>
                                      <p:to>
                                        <p:strVal val="visible"/>
                                      </p:to>
                                    </p:set>
                                    <p:animEffect transition="in" filter="fade">
                                      <p:cBhvr>
                                        <p:cTn id="88" dur="1000"/>
                                        <p:tgtEl>
                                          <p:spTgt spid="20"/>
                                        </p:tgtEl>
                                      </p:cBhvr>
                                    </p:animEffect>
                                    <p:anim calcmode="lin" valueType="num">
                                      <p:cBhvr>
                                        <p:cTn id="89" dur="1000" fill="hold"/>
                                        <p:tgtEl>
                                          <p:spTgt spid="20"/>
                                        </p:tgtEl>
                                        <p:attrNameLst>
                                          <p:attrName>ppt_x</p:attrName>
                                        </p:attrNameLst>
                                      </p:cBhvr>
                                      <p:tavLst>
                                        <p:tav tm="0">
                                          <p:val>
                                            <p:strVal val="#ppt_x"/>
                                          </p:val>
                                        </p:tav>
                                        <p:tav tm="100000">
                                          <p:val>
                                            <p:strVal val="#ppt_x"/>
                                          </p:val>
                                        </p:tav>
                                      </p:tavLst>
                                    </p:anim>
                                    <p:anim calcmode="lin" valueType="num">
                                      <p:cBhvr>
                                        <p:cTn id="9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rmAutofit fontScale="90000"/>
          </a:bodyPr>
          <a:lstStyle/>
          <a:p>
            <a:r>
              <a:rPr lang="en-US" b="1"/>
              <a:t>Outline</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b="1"/>
              <a:t> We </a:t>
            </a:r>
            <a:r>
              <a:rPr lang="en-US" b="1" dirty="0"/>
              <a:t>introduced new concepts:</a:t>
            </a:r>
          </a:p>
          <a:p>
            <a:pPr lvl="1"/>
            <a:r>
              <a:rPr lang="en-US" b="1" dirty="0"/>
              <a:t>Instruction sets</a:t>
            </a:r>
          </a:p>
          <a:p>
            <a:pPr lvl="1"/>
            <a:r>
              <a:rPr lang="en-US" b="1" dirty="0"/>
              <a:t>Instruction types</a:t>
            </a:r>
          </a:p>
          <a:p>
            <a:pPr lvl="1"/>
            <a:r>
              <a:rPr lang="en-US" b="1" dirty="0"/>
              <a:t>Addressing modes</a:t>
            </a:r>
          </a:p>
          <a:p>
            <a:pPr lvl="1"/>
            <a:r>
              <a:rPr lang="en-US" b="1"/>
              <a:t>Instruction-execution </a:t>
            </a:r>
            <a:r>
              <a:rPr lang="en-US" b="1" dirty="0"/>
              <a:t>cycle</a:t>
            </a:r>
          </a:p>
          <a:p>
            <a:pPr lvl="1">
              <a:spcAft>
                <a:spcPts val="600"/>
              </a:spcAft>
            </a:pPr>
            <a:r>
              <a:rPr lang="en-US" b="1" dirty="0"/>
              <a:t>Processor design flow</a:t>
            </a:r>
          </a:p>
          <a:p>
            <a:r>
              <a:rPr lang="en-US" b="1"/>
              <a:t> Including</a:t>
            </a:r>
            <a:endParaRPr lang="en-US" b="1" dirty="0"/>
          </a:p>
          <a:p>
            <a:pPr lvl="1"/>
            <a:r>
              <a:rPr lang="en-US" b="1" dirty="0"/>
              <a:t>instruction set design,</a:t>
            </a:r>
          </a:p>
          <a:p>
            <a:pPr lvl="1"/>
            <a:r>
              <a:rPr lang="en-US" b="1" dirty="0"/>
              <a:t>instruction set flowcharts,</a:t>
            </a:r>
          </a:p>
          <a:p>
            <a:pPr lvl="1"/>
            <a:r>
              <a:rPr lang="en-US" b="1" dirty="0"/>
              <a:t>component allocation,</a:t>
            </a:r>
          </a:p>
          <a:p>
            <a:pPr lvl="1"/>
            <a:r>
              <a:rPr lang="en-US" b="1"/>
              <a:t>ASM charts</a:t>
            </a:r>
            <a:endParaRPr lang="en-US" b="1" dirty="0"/>
          </a:p>
          <a:p>
            <a:pPr lvl="1">
              <a:spcAft>
                <a:spcPts val="600"/>
              </a:spcAft>
            </a:pPr>
            <a:r>
              <a:rPr lang="en-US" b="1" dirty="0"/>
              <a:t>processor architecture</a:t>
            </a:r>
          </a:p>
          <a:p>
            <a:r>
              <a:rPr lang="en-US" b="1"/>
              <a:t> We </a:t>
            </a:r>
            <a:r>
              <a:rPr lang="en-US" b="1" dirty="0"/>
              <a:t>have demonstrated </a:t>
            </a:r>
            <a:r>
              <a:rPr lang="en-US" b="1"/>
              <a:t>processor design</a:t>
            </a:r>
            <a:endParaRPr lang="en-US" b="1" dirty="0"/>
          </a:p>
          <a:p>
            <a:pPr lvl="1"/>
            <a:r>
              <a:rPr lang="en-US" b="1" dirty="0"/>
              <a:t>16-bit CISC design</a:t>
            </a:r>
          </a:p>
          <a:p>
            <a:pPr lvl="1"/>
            <a:r>
              <a:rPr lang="en-US" b="1"/>
              <a:t>32-bit </a:t>
            </a:r>
            <a:r>
              <a:rPr lang="en-US" b="1" dirty="0"/>
              <a:t>RISC design</a:t>
            </a:r>
          </a:p>
          <a:p>
            <a:pPr lvl="2"/>
            <a:r>
              <a:rPr lang="en-US" b="1"/>
              <a:t>data-forwarding</a:t>
            </a:r>
            <a:endParaRPr lang="en-US" b="1" dirty="0"/>
          </a:p>
          <a:p>
            <a:pPr lvl="2"/>
            <a:r>
              <a:rPr lang="en-US" b="1" dirty="0"/>
              <a:t>branch prediction</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639847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686800" cy="609600"/>
          </a:xfrm>
        </p:spPr>
        <p:txBody>
          <a:bodyPr>
            <a:noAutofit/>
          </a:bodyPr>
          <a:lstStyle/>
          <a:p>
            <a:r>
              <a:rPr lang="en-US" sz="3200" b="1" dirty="0"/>
              <a:t>Complex instruction-set for a 16-bit processor</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914400"/>
            <a:ext cx="5943600" cy="76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4436366"/>
            <a:ext cx="5929745" cy="440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2992899" y="1676400"/>
            <a:ext cx="2112501" cy="2416046"/>
          </a:xfrm>
          <a:prstGeom prst="rect">
            <a:avLst/>
          </a:prstGeom>
        </p:spPr>
        <p:txBody>
          <a:bodyPr wrap="none">
            <a:spAutoFit/>
          </a:bodyPr>
          <a:lstStyle/>
          <a:p>
            <a:pPr algn="ctr"/>
            <a:r>
              <a:rPr lang="en-US" b="1" dirty="0"/>
              <a:t>Name</a:t>
            </a:r>
          </a:p>
          <a:p>
            <a:pPr>
              <a:spcAft>
                <a:spcPts val="600"/>
              </a:spcAft>
            </a:pPr>
            <a:r>
              <a:rPr lang="en-US" b="1" i="1" dirty="0"/>
              <a:t>Jump</a:t>
            </a:r>
            <a:r>
              <a:rPr lang="en-US" i="1" dirty="0"/>
              <a:t> Address</a:t>
            </a:r>
          </a:p>
          <a:p>
            <a:pPr>
              <a:spcAft>
                <a:spcPts val="600"/>
              </a:spcAft>
            </a:pPr>
            <a:r>
              <a:rPr lang="en-US" b="1" i="1" dirty="0" err="1"/>
              <a:t>Brel</a:t>
            </a:r>
            <a:r>
              <a:rPr lang="en-US" i="1" dirty="0"/>
              <a:t> Address</a:t>
            </a:r>
          </a:p>
          <a:p>
            <a:pPr>
              <a:spcAft>
                <a:spcPts val="600"/>
              </a:spcAft>
            </a:pPr>
            <a:endParaRPr lang="en-US" i="1" dirty="0"/>
          </a:p>
          <a:p>
            <a:pPr>
              <a:spcAft>
                <a:spcPts val="600"/>
              </a:spcAft>
            </a:pPr>
            <a:r>
              <a:rPr lang="en-US" b="1" i="1" dirty="0"/>
              <a:t>Call</a:t>
            </a:r>
            <a:r>
              <a:rPr lang="en-US" i="1" dirty="0"/>
              <a:t> Address, Src1</a:t>
            </a:r>
          </a:p>
          <a:p>
            <a:pPr>
              <a:spcAft>
                <a:spcPts val="600"/>
              </a:spcAft>
            </a:pPr>
            <a:endParaRPr lang="en-US" i="1" dirty="0"/>
          </a:p>
          <a:p>
            <a:pPr>
              <a:spcAft>
                <a:spcPts val="600"/>
              </a:spcAft>
            </a:pPr>
            <a:r>
              <a:rPr lang="en-US" b="1" i="1" dirty="0"/>
              <a:t>Return</a:t>
            </a:r>
            <a:endParaRPr lang="en-US" b="1" dirty="0"/>
          </a:p>
        </p:txBody>
      </p:sp>
      <p:sp>
        <p:nvSpPr>
          <p:cNvPr id="6" name="Rectangle 5"/>
          <p:cNvSpPr/>
          <p:nvPr/>
        </p:nvSpPr>
        <p:spPr>
          <a:xfrm>
            <a:off x="5257800" y="1676400"/>
            <a:ext cx="4572000" cy="2693045"/>
          </a:xfrm>
          <a:prstGeom prst="rect">
            <a:avLst/>
          </a:prstGeom>
        </p:spPr>
        <p:txBody>
          <a:bodyPr>
            <a:spAutoFit/>
          </a:bodyPr>
          <a:lstStyle/>
          <a:p>
            <a:pPr algn="ctr"/>
            <a:r>
              <a:rPr lang="en-US" b="1" dirty="0"/>
              <a:t>Action</a:t>
            </a:r>
          </a:p>
          <a:p>
            <a:pPr>
              <a:spcAft>
                <a:spcPts val="600"/>
              </a:spcAft>
            </a:pPr>
            <a:r>
              <a:rPr lang="en-US" i="1" dirty="0"/>
              <a:t>PC </a:t>
            </a:r>
            <a:r>
              <a:rPr lang="en-US" i="1" dirty="0">
                <a:sym typeface="Wingdings" pitchFamily="2" charset="2"/>
              </a:rPr>
              <a:t></a:t>
            </a:r>
            <a:r>
              <a:rPr lang="en-US" i="1" dirty="0"/>
              <a:t> Address</a:t>
            </a:r>
          </a:p>
          <a:p>
            <a:pPr>
              <a:spcAft>
                <a:spcPts val="600"/>
              </a:spcAft>
            </a:pPr>
            <a:r>
              <a:rPr lang="en-US" i="1" dirty="0"/>
              <a:t>PC </a:t>
            </a:r>
            <a:r>
              <a:rPr lang="en-US" i="1" dirty="0">
                <a:sym typeface="Wingdings" pitchFamily="2" charset="2"/>
              </a:rPr>
              <a:t></a:t>
            </a:r>
            <a:r>
              <a:rPr lang="en-US" i="1" dirty="0"/>
              <a:t> </a:t>
            </a:r>
            <a:r>
              <a:rPr lang="en-US" i="1"/>
              <a:t>PC+1 	if </a:t>
            </a:r>
            <a:r>
              <a:rPr lang="en-US" i="1" dirty="0"/>
              <a:t>Status[</a:t>
            </a:r>
            <a:r>
              <a:rPr lang="en-US" i="1" dirty="0" err="1"/>
              <a:t>rel</a:t>
            </a:r>
            <a:r>
              <a:rPr lang="en-US" i="1" dirty="0"/>
              <a:t>] = 0</a:t>
            </a:r>
          </a:p>
          <a:p>
            <a:pPr>
              <a:spcAft>
                <a:spcPts val="600"/>
              </a:spcAft>
            </a:pPr>
            <a:r>
              <a:rPr lang="en-US" i="1" dirty="0"/>
              <a:t>PC </a:t>
            </a:r>
            <a:r>
              <a:rPr lang="en-US" i="1" dirty="0">
                <a:sym typeface="Wingdings" pitchFamily="2" charset="2"/>
              </a:rPr>
              <a:t></a:t>
            </a:r>
            <a:r>
              <a:rPr lang="en-US" i="1" dirty="0"/>
              <a:t> </a:t>
            </a:r>
            <a:r>
              <a:rPr lang="en-US" i="1"/>
              <a:t>Address 	if </a:t>
            </a:r>
            <a:r>
              <a:rPr lang="en-US" i="1" dirty="0"/>
              <a:t>Status[</a:t>
            </a:r>
            <a:r>
              <a:rPr lang="en-US" i="1" dirty="0" err="1"/>
              <a:t>rel</a:t>
            </a:r>
            <a:r>
              <a:rPr lang="en-US" i="1" dirty="0"/>
              <a:t>] = 1</a:t>
            </a:r>
          </a:p>
          <a:p>
            <a:pPr>
              <a:spcAft>
                <a:spcPts val="600"/>
              </a:spcAft>
            </a:pPr>
            <a:r>
              <a:rPr lang="en-US" i="1" dirty="0" err="1"/>
              <a:t>Mem</a:t>
            </a:r>
            <a:r>
              <a:rPr lang="en-US" i="1" dirty="0"/>
              <a:t>[Src1] </a:t>
            </a:r>
            <a:r>
              <a:rPr lang="en-US" i="1" dirty="0">
                <a:sym typeface="Wingdings" pitchFamily="2" charset="2"/>
              </a:rPr>
              <a:t></a:t>
            </a:r>
            <a:r>
              <a:rPr lang="en-US" i="1" dirty="0"/>
              <a:t> PC+1; </a:t>
            </a:r>
            <a:r>
              <a:rPr lang="en-US" i="1"/>
              <a:t>PC </a:t>
            </a:r>
            <a:r>
              <a:rPr lang="en-US" i="1">
                <a:sym typeface="Wingdings" pitchFamily="2" charset="2"/>
              </a:rPr>
              <a:t> </a:t>
            </a:r>
            <a:r>
              <a:rPr lang="en-US" i="1"/>
              <a:t>Address</a:t>
            </a:r>
            <a:r>
              <a:rPr lang="en-US" i="1" dirty="0"/>
              <a:t>; RF[Src1] </a:t>
            </a:r>
            <a:r>
              <a:rPr lang="en-US" i="1">
                <a:sym typeface="Wingdings" pitchFamily="2" charset="2"/>
              </a:rPr>
              <a:t></a:t>
            </a:r>
            <a:r>
              <a:rPr lang="en-US" i="1"/>
              <a:t> RF[Src1] </a:t>
            </a:r>
            <a:r>
              <a:rPr lang="en-US" i="1">
                <a:solidFill>
                  <a:srgbClr val="FF3300"/>
                </a:solidFill>
              </a:rPr>
              <a:t>+</a:t>
            </a:r>
            <a:r>
              <a:rPr lang="en-US" i="1" dirty="0">
                <a:solidFill>
                  <a:srgbClr val="FF3300"/>
                </a:solidFill>
              </a:rPr>
              <a:t>1</a:t>
            </a:r>
          </a:p>
          <a:p>
            <a:pPr>
              <a:spcAft>
                <a:spcPts val="600"/>
              </a:spcAft>
            </a:pPr>
            <a:r>
              <a:rPr lang="en-US" i="1"/>
              <a:t>RF[Src1] </a:t>
            </a:r>
            <a:r>
              <a:rPr lang="en-US" i="1">
                <a:sym typeface="Wingdings" pitchFamily="2" charset="2"/>
              </a:rPr>
              <a:t></a:t>
            </a:r>
            <a:r>
              <a:rPr lang="en-US" i="1"/>
              <a:t> RF[Src1] </a:t>
            </a:r>
            <a:r>
              <a:rPr lang="en-US" i="1">
                <a:solidFill>
                  <a:srgbClr val="FF3300"/>
                </a:solidFill>
              </a:rPr>
              <a:t>-1</a:t>
            </a:r>
            <a:r>
              <a:rPr lang="en-US" i="1"/>
              <a:t>;</a:t>
            </a:r>
          </a:p>
          <a:p>
            <a:pPr>
              <a:spcAft>
                <a:spcPts val="600"/>
              </a:spcAft>
            </a:pPr>
            <a:r>
              <a:rPr lang="en-US" i="1"/>
              <a:t>PC </a:t>
            </a:r>
            <a:r>
              <a:rPr lang="en-US" i="1">
                <a:sym typeface="Wingdings" pitchFamily="2" charset="2"/>
              </a:rPr>
              <a:t></a:t>
            </a:r>
            <a:r>
              <a:rPr lang="en-US" i="1"/>
              <a:t> Mem[Src1] ;</a:t>
            </a:r>
          </a:p>
        </p:txBody>
      </p:sp>
      <p:sp>
        <p:nvSpPr>
          <p:cNvPr id="8" name="Rectangle 7"/>
          <p:cNvSpPr/>
          <p:nvPr/>
        </p:nvSpPr>
        <p:spPr>
          <a:xfrm>
            <a:off x="0" y="1152481"/>
            <a:ext cx="2743200" cy="923330"/>
          </a:xfrm>
          <a:prstGeom prst="rect">
            <a:avLst/>
          </a:prstGeom>
        </p:spPr>
        <p:txBody>
          <a:bodyPr wrap="square">
            <a:spAutoFit/>
          </a:bodyPr>
          <a:lstStyle/>
          <a:p>
            <a:r>
              <a:rPr lang="en-US" dirty="0"/>
              <a:t>c) </a:t>
            </a:r>
            <a:r>
              <a:rPr lang="en-US" b="1" dirty="0"/>
              <a:t>Control instructions</a:t>
            </a:r>
          </a:p>
          <a:p>
            <a:r>
              <a:rPr lang="en-US" dirty="0"/>
              <a:t>jump, branch, call and</a:t>
            </a:r>
          </a:p>
          <a:p>
            <a:r>
              <a:rPr lang="en-US" dirty="0"/>
              <a:t>Return (2 words)</a:t>
            </a:r>
          </a:p>
        </p:txBody>
      </p:sp>
      <p:sp>
        <p:nvSpPr>
          <p:cNvPr id="9" name="Rectangle 8"/>
          <p:cNvSpPr/>
          <p:nvPr/>
        </p:nvSpPr>
        <p:spPr>
          <a:xfrm>
            <a:off x="-76200" y="4334470"/>
            <a:ext cx="3505200" cy="923330"/>
          </a:xfrm>
          <a:prstGeom prst="rect">
            <a:avLst/>
          </a:prstGeom>
        </p:spPr>
        <p:txBody>
          <a:bodyPr wrap="square">
            <a:spAutoFit/>
          </a:bodyPr>
          <a:lstStyle/>
          <a:p>
            <a:r>
              <a:rPr lang="en-US" dirty="0"/>
              <a:t>d) </a:t>
            </a:r>
            <a:r>
              <a:rPr lang="en-US" b="1" dirty="0"/>
              <a:t>Miscellaneous instructions</a:t>
            </a:r>
          </a:p>
          <a:p>
            <a:r>
              <a:rPr lang="en-US" dirty="0"/>
              <a:t>no-op, clear, status, set </a:t>
            </a:r>
            <a:br>
              <a:rPr lang="en-US" dirty="0"/>
            </a:br>
            <a:r>
              <a:rPr lang="en-US" dirty="0"/>
              <a:t>and reset (1 words)</a:t>
            </a:r>
          </a:p>
        </p:txBody>
      </p:sp>
      <p:sp>
        <p:nvSpPr>
          <p:cNvPr id="14" name="Rectangle 13"/>
          <p:cNvSpPr/>
          <p:nvPr/>
        </p:nvSpPr>
        <p:spPr>
          <a:xfrm>
            <a:off x="5410200" y="5027474"/>
            <a:ext cx="3505200" cy="1754326"/>
          </a:xfrm>
          <a:prstGeom prst="rect">
            <a:avLst/>
          </a:prstGeom>
        </p:spPr>
        <p:txBody>
          <a:bodyPr wrap="square">
            <a:spAutoFit/>
          </a:bodyPr>
          <a:lstStyle/>
          <a:p>
            <a:pPr algn="ctr"/>
            <a:r>
              <a:rPr lang="en-US" b="1" dirty="0"/>
              <a:t>Action</a:t>
            </a:r>
          </a:p>
          <a:p>
            <a:r>
              <a:rPr lang="en-US" dirty="0"/>
              <a:t>Do nothing</a:t>
            </a:r>
          </a:p>
          <a:p>
            <a:r>
              <a:rPr lang="en-US" i="1" dirty="0"/>
              <a:t>RF [</a:t>
            </a:r>
            <a:r>
              <a:rPr lang="en-US" i="1" dirty="0" err="1"/>
              <a:t>Dest</a:t>
            </a:r>
            <a:r>
              <a:rPr lang="en-US" i="1" dirty="0"/>
              <a:t>] </a:t>
            </a:r>
            <a:r>
              <a:rPr lang="en-US" i="1" dirty="0">
                <a:sym typeface="Wingdings" pitchFamily="2" charset="2"/>
              </a:rPr>
              <a:t></a:t>
            </a:r>
            <a:r>
              <a:rPr lang="en-US" i="1" dirty="0"/>
              <a:t> 0</a:t>
            </a:r>
          </a:p>
          <a:p>
            <a:r>
              <a:rPr lang="en-US" i="1" dirty="0"/>
              <a:t>Status </a:t>
            </a:r>
            <a:r>
              <a:rPr lang="en-US" i="1" dirty="0">
                <a:sym typeface="Wingdings" pitchFamily="2" charset="2"/>
              </a:rPr>
              <a:t></a:t>
            </a:r>
            <a:r>
              <a:rPr lang="en-US" i="1" dirty="0"/>
              <a:t> R[Src1] </a:t>
            </a:r>
            <a:r>
              <a:rPr lang="en-US" b="1" i="1" dirty="0">
                <a:solidFill>
                  <a:srgbClr val="FF3300"/>
                </a:solidFill>
              </a:rPr>
              <a:t>&gt;=&lt;</a:t>
            </a:r>
            <a:r>
              <a:rPr lang="en-US" i="1" dirty="0">
                <a:solidFill>
                  <a:srgbClr val="FF3300"/>
                </a:solidFill>
              </a:rPr>
              <a:t> </a:t>
            </a:r>
            <a:r>
              <a:rPr lang="en-US" i="1" dirty="0"/>
              <a:t>RF[Src2]</a:t>
            </a:r>
          </a:p>
          <a:p>
            <a:r>
              <a:rPr lang="en-US" i="1"/>
              <a:t>Status </a:t>
            </a:r>
            <a:r>
              <a:rPr lang="en-US" i="1" dirty="0"/>
              <a:t>[</a:t>
            </a:r>
            <a:r>
              <a:rPr lang="en-US" i="1" dirty="0" err="1"/>
              <a:t>Dest</a:t>
            </a:r>
            <a:r>
              <a:rPr lang="en-US" i="1" dirty="0"/>
              <a:t>] </a:t>
            </a:r>
            <a:r>
              <a:rPr lang="en-US" i="1" dirty="0">
                <a:sym typeface="Wingdings" pitchFamily="2" charset="2"/>
              </a:rPr>
              <a:t></a:t>
            </a:r>
            <a:r>
              <a:rPr lang="en-US" i="1" dirty="0"/>
              <a:t> 1</a:t>
            </a:r>
          </a:p>
          <a:p>
            <a:r>
              <a:rPr lang="en-US" i="1" dirty="0"/>
              <a:t>S</a:t>
            </a:r>
            <a:r>
              <a:rPr lang="en-US" i="1"/>
              <a:t>tatus </a:t>
            </a:r>
            <a:r>
              <a:rPr lang="en-US" i="1" dirty="0"/>
              <a:t>[</a:t>
            </a:r>
            <a:r>
              <a:rPr lang="en-US" i="1" dirty="0" err="1"/>
              <a:t>Dest</a:t>
            </a:r>
            <a:r>
              <a:rPr lang="en-US" i="1" dirty="0"/>
              <a:t>] </a:t>
            </a:r>
            <a:r>
              <a:rPr lang="en-US" i="1" dirty="0">
                <a:sym typeface="Wingdings" pitchFamily="2" charset="2"/>
              </a:rPr>
              <a:t></a:t>
            </a:r>
            <a:r>
              <a:rPr lang="en-US" i="1" dirty="0"/>
              <a:t> 0</a:t>
            </a:r>
            <a:endParaRPr lang="en-US" dirty="0"/>
          </a:p>
        </p:txBody>
      </p:sp>
      <p:sp>
        <p:nvSpPr>
          <p:cNvPr id="15" name="Rectangle 14"/>
          <p:cNvSpPr/>
          <p:nvPr/>
        </p:nvSpPr>
        <p:spPr>
          <a:xfrm>
            <a:off x="3130207" y="5027474"/>
            <a:ext cx="1877437" cy="1754326"/>
          </a:xfrm>
          <a:prstGeom prst="rect">
            <a:avLst/>
          </a:prstGeom>
        </p:spPr>
        <p:txBody>
          <a:bodyPr wrap="none">
            <a:spAutoFit/>
          </a:bodyPr>
          <a:lstStyle/>
          <a:p>
            <a:pPr algn="ctr"/>
            <a:r>
              <a:rPr lang="en-US" b="1" dirty="0"/>
              <a:t>Name</a:t>
            </a:r>
          </a:p>
          <a:p>
            <a:r>
              <a:rPr lang="en-US" b="1" dirty="0"/>
              <a:t>No-op</a:t>
            </a:r>
          </a:p>
          <a:p>
            <a:r>
              <a:rPr lang="en-US" b="1" i="1" dirty="0"/>
              <a:t>Clear</a:t>
            </a:r>
            <a:r>
              <a:rPr lang="en-US" i="1" dirty="0"/>
              <a:t> </a:t>
            </a:r>
            <a:r>
              <a:rPr lang="en-US" i="1" dirty="0" err="1"/>
              <a:t>Dest</a:t>
            </a:r>
            <a:endParaRPr lang="en-US" i="1" dirty="0"/>
          </a:p>
          <a:p>
            <a:r>
              <a:rPr lang="en-US" b="1" i="1" dirty="0" err="1"/>
              <a:t>Lstat</a:t>
            </a:r>
            <a:r>
              <a:rPr lang="en-US" i="1" dirty="0"/>
              <a:t> Src1, Src2</a:t>
            </a:r>
          </a:p>
          <a:p>
            <a:r>
              <a:rPr lang="en-US" b="1" i="1" dirty="0" err="1"/>
              <a:t>Sstat</a:t>
            </a:r>
            <a:r>
              <a:rPr lang="en-US" i="1" dirty="0"/>
              <a:t> </a:t>
            </a:r>
            <a:r>
              <a:rPr lang="en-US" i="1" dirty="0" err="1"/>
              <a:t>Dest</a:t>
            </a:r>
            <a:endParaRPr lang="en-US" i="1" dirty="0"/>
          </a:p>
          <a:p>
            <a:r>
              <a:rPr lang="en-US" b="1" i="1" dirty="0" err="1"/>
              <a:t>Rstat</a:t>
            </a:r>
            <a:r>
              <a:rPr lang="en-US" i="1" dirty="0"/>
              <a:t> </a:t>
            </a:r>
            <a:r>
              <a:rPr lang="en-US" i="1" dirty="0" err="1"/>
              <a:t>Dest</a:t>
            </a:r>
            <a:endParaRPr lang="en-US" dirty="0"/>
          </a:p>
        </p:txBody>
      </p:sp>
      <p:cxnSp>
        <p:nvCxnSpPr>
          <p:cNvPr id="7" name="Straight Connector 6"/>
          <p:cNvCxnSpPr/>
          <p:nvPr/>
        </p:nvCxnSpPr>
        <p:spPr>
          <a:xfrm>
            <a:off x="5181600" y="5105400"/>
            <a:ext cx="0" cy="16764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5181600" y="1880387"/>
            <a:ext cx="0" cy="2259925"/>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971800" y="3657600"/>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971800" y="2990265"/>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2971800" y="2286000"/>
            <a:ext cx="61583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3200400" y="5638800"/>
            <a:ext cx="533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3200400" y="5868351"/>
            <a:ext cx="533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276600" y="6172200"/>
            <a:ext cx="533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3276600" y="6477000"/>
            <a:ext cx="533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7543800" y="5410200"/>
            <a:ext cx="685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772400" y="5027474"/>
            <a:ext cx="1402948" cy="369332"/>
          </a:xfrm>
          <a:prstGeom prst="rect">
            <a:avLst/>
          </a:prstGeom>
          <a:noFill/>
        </p:spPr>
        <p:txBody>
          <a:bodyPr wrap="none" rtlCol="0">
            <a:spAutoFit/>
          </a:bodyPr>
          <a:lstStyle/>
          <a:p>
            <a:r>
              <a:rPr lang="en-US"/>
              <a:t>six relations</a:t>
            </a:r>
          </a:p>
        </p:txBody>
      </p:sp>
      <p:sp>
        <p:nvSpPr>
          <p:cNvPr id="28" name="Right Brace 27"/>
          <p:cNvSpPr/>
          <p:nvPr/>
        </p:nvSpPr>
        <p:spPr>
          <a:xfrm rot="10800000">
            <a:off x="2895600" y="5936918"/>
            <a:ext cx="304800" cy="689404"/>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9" name="Curved Connector 28"/>
          <p:cNvCxnSpPr/>
          <p:nvPr/>
        </p:nvCxnSpPr>
        <p:spPr>
          <a:xfrm flipV="1">
            <a:off x="2819400" y="2438400"/>
            <a:ext cx="152400" cy="3843220"/>
          </a:xfrm>
          <a:prstGeom prst="curvedConnector4">
            <a:avLst>
              <a:gd name="adj1" fmla="val -513636"/>
              <a:gd name="adj2" fmla="val 99907"/>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7796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Bài</a:t>
            </a:r>
            <a:r>
              <a:rPr lang="en-US" dirty="0"/>
              <a:t> </a:t>
            </a:r>
            <a:r>
              <a:rPr lang="en-US" dirty="0" err="1"/>
              <a:t>tập</a:t>
            </a:r>
            <a:endParaRPr lang="en-US" dirty="0"/>
          </a:p>
        </p:txBody>
      </p:sp>
      <p:sp>
        <p:nvSpPr>
          <p:cNvPr id="3" name="Content Placeholder 2"/>
          <p:cNvSpPr>
            <a:spLocks noGrp="1"/>
          </p:cNvSpPr>
          <p:nvPr>
            <p:ph idx="1"/>
          </p:nvPr>
        </p:nvSpPr>
        <p:spPr/>
        <p:txBody>
          <a:bodyPr/>
          <a:lstStyle/>
          <a:p>
            <a:r>
              <a:rPr lang="en-US"/>
              <a:t> Viết </a:t>
            </a:r>
            <a:r>
              <a:rPr lang="en-US" dirty="0" err="1"/>
              <a:t>các</a:t>
            </a:r>
            <a:r>
              <a:rPr lang="en-US" dirty="0"/>
              <a:t> </a:t>
            </a:r>
            <a:r>
              <a:rPr lang="en-US" dirty="0" err="1"/>
              <a:t>câu</a:t>
            </a:r>
            <a:r>
              <a:rPr lang="en-US" dirty="0"/>
              <a:t> </a:t>
            </a:r>
            <a:r>
              <a:rPr lang="en-US" dirty="0" err="1"/>
              <a:t>lệnh</a:t>
            </a:r>
            <a:r>
              <a:rPr lang="en-US" dirty="0"/>
              <a:t> </a:t>
            </a:r>
            <a:r>
              <a:rPr lang="en-US" dirty="0" err="1"/>
              <a:t>aseembly</a:t>
            </a:r>
            <a:r>
              <a:rPr lang="en-US" dirty="0"/>
              <a:t> </a:t>
            </a:r>
            <a:r>
              <a:rPr lang="en-US" dirty="0" err="1"/>
              <a:t>tính</a:t>
            </a:r>
            <a:r>
              <a:rPr lang="en-US" dirty="0"/>
              <a:t> </a:t>
            </a:r>
            <a:r>
              <a:rPr lang="en-US" dirty="0" err="1"/>
              <a:t>hàm</a:t>
            </a:r>
            <a:r>
              <a:rPr lang="en-US" dirty="0"/>
              <a:t> </a:t>
            </a:r>
            <a:r>
              <a:rPr lang="en-US" dirty="0" err="1"/>
              <a:t>số</a:t>
            </a:r>
            <a:r>
              <a:rPr lang="en-US" dirty="0"/>
              <a:t> </a:t>
            </a:r>
            <a:r>
              <a:rPr lang="en-US" err="1"/>
              <a:t>sau</a:t>
            </a:r>
            <a:r>
              <a:rPr lang="en-US"/>
              <a:t> </a:t>
            </a:r>
            <a:br>
              <a:rPr lang="en-US"/>
            </a:br>
            <a:r>
              <a:rPr lang="en-US" b="1"/>
              <a:t>y </a:t>
            </a:r>
            <a:r>
              <a:rPr lang="en-US" b="1" dirty="0"/>
              <a:t>= x</a:t>
            </a:r>
            <a:r>
              <a:rPr lang="en-US" b="1" baseline="30000" dirty="0"/>
              <a:t>2</a:t>
            </a:r>
            <a:r>
              <a:rPr lang="en-US" b="1" dirty="0"/>
              <a:t>+2x+3</a:t>
            </a:r>
            <a:r>
              <a:rPr lang="en-US" dirty="0"/>
              <a:t>, </a:t>
            </a:r>
            <a:r>
              <a:rPr lang="en-US" dirty="0" err="1"/>
              <a:t>khi</a:t>
            </a:r>
            <a:r>
              <a:rPr lang="en-US" dirty="0"/>
              <a:t> </a:t>
            </a:r>
            <a:r>
              <a:rPr lang="en-US" dirty="0" err="1"/>
              <a:t>biết</a:t>
            </a:r>
            <a:r>
              <a:rPr lang="en-US" dirty="0"/>
              <a:t> </a:t>
            </a:r>
            <a:r>
              <a:rPr lang="en-US" dirty="0" err="1"/>
              <a:t>giá</a:t>
            </a:r>
            <a:r>
              <a:rPr lang="en-US" dirty="0"/>
              <a:t> </a:t>
            </a:r>
            <a:r>
              <a:rPr lang="en-US" dirty="0" err="1"/>
              <a:t>trị</a:t>
            </a:r>
            <a:r>
              <a:rPr lang="en-US" dirty="0"/>
              <a:t> x. </a:t>
            </a:r>
            <a:r>
              <a:rPr lang="en-US" dirty="0" err="1"/>
              <a:t>Viết</a:t>
            </a:r>
            <a:r>
              <a:rPr lang="en-US" dirty="0"/>
              <a:t> </a:t>
            </a:r>
            <a:r>
              <a:rPr lang="en-US" dirty="0" err="1"/>
              <a:t>các</a:t>
            </a:r>
            <a:r>
              <a:rPr lang="en-US" dirty="0"/>
              <a:t> </a:t>
            </a:r>
            <a:r>
              <a:rPr lang="en-US" dirty="0" err="1"/>
              <a:t>câu</a:t>
            </a:r>
            <a:r>
              <a:rPr lang="en-US" dirty="0"/>
              <a:t> </a:t>
            </a:r>
            <a:r>
              <a:rPr lang="en-US" err="1"/>
              <a:t>lệnh</a:t>
            </a:r>
            <a:r>
              <a:rPr lang="en-US"/>
              <a:t> đó với: </a:t>
            </a:r>
            <a:endParaRPr lang="en-US" dirty="0"/>
          </a:p>
          <a:p>
            <a:pPr lvl="1"/>
            <a:r>
              <a:rPr lang="en-US"/>
              <a:t> Lệnh </a:t>
            </a:r>
            <a:r>
              <a:rPr lang="en-US" dirty="0"/>
              <a:t>3 </a:t>
            </a:r>
            <a:r>
              <a:rPr lang="en-US" dirty="0" err="1"/>
              <a:t>địa</a:t>
            </a:r>
            <a:r>
              <a:rPr lang="en-US" dirty="0"/>
              <a:t> </a:t>
            </a:r>
            <a:r>
              <a:rPr lang="en-US" dirty="0" err="1"/>
              <a:t>chỉ</a:t>
            </a:r>
            <a:endParaRPr lang="en-US" dirty="0"/>
          </a:p>
          <a:p>
            <a:pPr lvl="1"/>
            <a:r>
              <a:rPr lang="en-US"/>
              <a:t> Lệnh </a:t>
            </a:r>
            <a:r>
              <a:rPr lang="en-US" dirty="0"/>
              <a:t>2 </a:t>
            </a:r>
            <a:r>
              <a:rPr lang="en-US" dirty="0" err="1"/>
              <a:t>địa</a:t>
            </a:r>
            <a:r>
              <a:rPr lang="en-US" dirty="0"/>
              <a:t> </a:t>
            </a:r>
            <a:r>
              <a:rPr lang="en-US" dirty="0" err="1"/>
              <a:t>chỉ</a:t>
            </a:r>
            <a:endParaRPr lang="en-US" dirty="0"/>
          </a:p>
          <a:p>
            <a:pPr lvl="1"/>
            <a:r>
              <a:rPr lang="en-US"/>
              <a:t> Lệnh </a:t>
            </a:r>
            <a:r>
              <a:rPr lang="en-US" dirty="0"/>
              <a:t>1 </a:t>
            </a:r>
            <a:r>
              <a:rPr lang="en-US" err="1"/>
              <a:t>địa</a:t>
            </a:r>
            <a:r>
              <a:rPr lang="en-US"/>
              <a:t> chỉ</a:t>
            </a:r>
          </a:p>
          <a:p>
            <a:pPr lvl="1"/>
            <a:endParaRPr lang="en-US" dirty="0"/>
          </a:p>
          <a:p>
            <a:r>
              <a:rPr lang="en-US"/>
              <a:t> Cho 2 mảng, </a:t>
            </a:r>
            <a:r>
              <a:rPr lang="en-US" dirty="0" err="1"/>
              <a:t>mỗi</a:t>
            </a:r>
            <a:r>
              <a:rPr lang="en-US" dirty="0"/>
              <a:t> </a:t>
            </a:r>
            <a:r>
              <a:rPr lang="en-US" dirty="0" err="1"/>
              <a:t>mảng</a:t>
            </a:r>
            <a:r>
              <a:rPr lang="en-US" dirty="0"/>
              <a:t> 100 </a:t>
            </a:r>
            <a:r>
              <a:rPr lang="en-US" dirty="0" err="1"/>
              <a:t>phần</a:t>
            </a:r>
            <a:r>
              <a:rPr lang="en-US" dirty="0"/>
              <a:t> </a:t>
            </a:r>
            <a:r>
              <a:rPr lang="en-US" dirty="0" err="1"/>
              <a:t>tử</a:t>
            </a:r>
            <a:r>
              <a:rPr lang="en-US" dirty="0"/>
              <a:t>, </a:t>
            </a:r>
            <a:r>
              <a:rPr lang="en-US" dirty="0" err="1"/>
              <a:t>tính</a:t>
            </a:r>
            <a:r>
              <a:rPr lang="en-US" dirty="0"/>
              <a:t> </a:t>
            </a:r>
            <a:r>
              <a:rPr lang="en-US" dirty="0" err="1"/>
              <a:t>tổng</a:t>
            </a:r>
            <a:r>
              <a:rPr lang="en-US" dirty="0"/>
              <a:t> </a:t>
            </a:r>
            <a:r>
              <a:rPr lang="en-US" dirty="0" err="1"/>
              <a:t>của</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sz="2800" b="1" dirty="0">
                <a:sym typeface="Symbol"/>
              </a:rPr>
              <a:t> </a:t>
            </a:r>
            <a:r>
              <a:rPr lang="en-US" sz="2800" b="1" dirty="0" err="1">
                <a:sym typeface="Symbol"/>
              </a:rPr>
              <a:t>a</a:t>
            </a:r>
            <a:r>
              <a:rPr lang="en-US" sz="2800" b="1" baseline="-25000" dirty="0" err="1">
                <a:sym typeface="Symbol"/>
              </a:rPr>
              <a:t>i</a:t>
            </a:r>
            <a:r>
              <a:rPr lang="en-US" sz="2800" b="1" dirty="0" err="1">
                <a:sym typeface="Symbol"/>
              </a:rPr>
              <a:t>x</a:t>
            </a:r>
            <a:r>
              <a:rPr lang="en-US" sz="2800" b="1" baseline="-25000" dirty="0" err="1">
                <a:sym typeface="Symbol"/>
              </a:rPr>
              <a:t>i</a:t>
            </a:r>
            <a:r>
              <a:rPr lang="en-US" sz="2800" b="1" dirty="0">
                <a:sym typeface="Symbol"/>
              </a:rPr>
              <a:t> </a:t>
            </a:r>
            <a:r>
              <a:rPr lang="en-US" dirty="0">
                <a:sym typeface="Symbol"/>
              </a:rPr>
              <a:t>, </a:t>
            </a:r>
            <a:r>
              <a:rPr lang="en-US" dirty="0" err="1">
                <a:sym typeface="Symbol"/>
              </a:rPr>
              <a:t>Dùng</a:t>
            </a:r>
            <a:r>
              <a:rPr lang="en-US" dirty="0">
                <a:sym typeface="Symbol"/>
              </a:rPr>
              <a:t> </a:t>
            </a:r>
            <a:r>
              <a:rPr lang="en-US" dirty="0" err="1">
                <a:sym typeface="Symbol"/>
              </a:rPr>
              <a:t>nhóm</a:t>
            </a:r>
            <a:r>
              <a:rPr lang="en-US" dirty="0">
                <a:sym typeface="Symbol"/>
              </a:rPr>
              <a:t> </a:t>
            </a:r>
            <a:r>
              <a:rPr lang="en-US" dirty="0" err="1">
                <a:sym typeface="Symbol"/>
              </a:rPr>
              <a:t>lệnh</a:t>
            </a:r>
            <a:r>
              <a:rPr lang="en-US" dirty="0">
                <a:sym typeface="Symbol"/>
              </a:rPr>
              <a:t> 2 </a:t>
            </a:r>
            <a:r>
              <a:rPr lang="en-US" dirty="0" err="1">
                <a:sym typeface="Symbol"/>
              </a:rPr>
              <a:t>địa</a:t>
            </a:r>
            <a:r>
              <a:rPr lang="en-US" dirty="0">
                <a:sym typeface="Symbol"/>
              </a:rPr>
              <a:t> </a:t>
            </a:r>
            <a:r>
              <a:rPr lang="en-US" dirty="0" err="1">
                <a:sym typeface="Symbol"/>
              </a:rPr>
              <a:t>chỉ</a:t>
            </a:r>
            <a:r>
              <a:rPr lang="en-US" dirty="0">
                <a:sym typeface="Symbol"/>
              </a:rPr>
              <a:t> (</a:t>
            </a:r>
            <a:r>
              <a:rPr lang="en-US" dirty="0" err="1">
                <a:sym typeface="Symbol"/>
              </a:rPr>
              <a:t>thanh</a:t>
            </a:r>
            <a:r>
              <a:rPr lang="en-US" dirty="0">
                <a:sym typeface="Symbol"/>
              </a:rPr>
              <a:t> </a:t>
            </a:r>
            <a:r>
              <a:rPr lang="en-US" dirty="0" err="1">
                <a:sym typeface="Symbol"/>
              </a:rPr>
              <a:t>ghi</a:t>
            </a:r>
            <a:r>
              <a:rPr lang="en-US" dirty="0">
                <a:sym typeface="Symbol"/>
              </a:rPr>
              <a:t>, </a:t>
            </a:r>
            <a:r>
              <a:rPr lang="en-US" dirty="0" err="1">
                <a:sym typeface="Symbol"/>
              </a:rPr>
              <a:t>bộ</a:t>
            </a:r>
            <a:r>
              <a:rPr lang="en-US" dirty="0">
                <a:sym typeface="Symbol"/>
              </a:rPr>
              <a:t> </a:t>
            </a:r>
            <a:r>
              <a:rPr lang="en-US" dirty="0" err="1">
                <a:sym typeface="Symbol"/>
              </a:rPr>
              <a:t>nhớ</a:t>
            </a:r>
            <a:r>
              <a:rPr lang="en-US" dirty="0">
                <a:sym typeface="Symbol"/>
              </a:rPr>
              <a:t>), </a:t>
            </a:r>
            <a:r>
              <a:rPr lang="en-US" dirty="0" err="1">
                <a:sym typeface="Symbol"/>
              </a:rPr>
              <a:t>chế</a:t>
            </a:r>
            <a:r>
              <a:rPr lang="en-US" dirty="0">
                <a:sym typeface="Symbol"/>
              </a:rPr>
              <a:t> </a:t>
            </a:r>
            <a:r>
              <a:rPr lang="en-US" dirty="0" err="1">
                <a:sym typeface="Symbol"/>
              </a:rPr>
              <a:t>độ</a:t>
            </a:r>
            <a:r>
              <a:rPr lang="en-US" dirty="0">
                <a:sym typeface="Symbol"/>
              </a:rPr>
              <a:t> </a:t>
            </a:r>
            <a:r>
              <a:rPr lang="en-US" dirty="0" err="1">
                <a:sym typeface="Symbol"/>
              </a:rPr>
              <a:t>toán</a:t>
            </a:r>
            <a:r>
              <a:rPr lang="en-US" dirty="0">
                <a:sym typeface="Symbol"/>
              </a:rPr>
              <a:t> </a:t>
            </a:r>
            <a:r>
              <a:rPr lang="en-US" dirty="0" err="1">
                <a:sym typeface="Symbol"/>
              </a:rPr>
              <a:t>hạng</a:t>
            </a:r>
            <a:r>
              <a:rPr lang="en-US" dirty="0">
                <a:sym typeface="Symbol"/>
              </a:rPr>
              <a:t>:</a:t>
            </a:r>
          </a:p>
          <a:p>
            <a:pPr lvl="1"/>
            <a:r>
              <a:rPr lang="en-US"/>
              <a:t> Địa </a:t>
            </a:r>
            <a:r>
              <a:rPr lang="en-US" dirty="0" err="1"/>
              <a:t>chỉ</a:t>
            </a:r>
            <a:r>
              <a:rPr lang="en-US" dirty="0"/>
              <a:t> </a:t>
            </a:r>
            <a:r>
              <a:rPr lang="en-US" dirty="0" err="1"/>
              <a:t>trực</a:t>
            </a:r>
            <a:r>
              <a:rPr lang="en-US" dirty="0"/>
              <a:t> </a:t>
            </a:r>
            <a:r>
              <a:rPr lang="en-US" dirty="0" err="1"/>
              <a:t>tiếp</a:t>
            </a:r>
            <a:endParaRPr lang="en-US" dirty="0"/>
          </a:p>
          <a:p>
            <a:pPr lvl="1"/>
            <a:r>
              <a:rPr lang="en-US"/>
              <a:t> Địa </a:t>
            </a:r>
            <a:r>
              <a:rPr lang="en-US" dirty="0" err="1"/>
              <a:t>chỉ</a:t>
            </a:r>
            <a:r>
              <a:rPr lang="en-US" dirty="0"/>
              <a:t> </a:t>
            </a:r>
            <a:r>
              <a:rPr lang="en-US" dirty="0" err="1"/>
              <a:t>gián</a:t>
            </a:r>
            <a:r>
              <a:rPr lang="en-US" dirty="0"/>
              <a:t> </a:t>
            </a:r>
            <a:r>
              <a:rPr lang="en-US" dirty="0" err="1"/>
              <a:t>tiếp</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971784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609600"/>
          </a:xfrm>
        </p:spPr>
        <p:txBody>
          <a:bodyPr>
            <a:normAutofit fontScale="90000"/>
          </a:bodyPr>
          <a:lstStyle/>
          <a:p>
            <a:r>
              <a:rPr lang="en-US" b="1"/>
              <a:t>Outline</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b="1"/>
              <a:t> We </a:t>
            </a:r>
            <a:r>
              <a:rPr lang="en-US" b="1" dirty="0"/>
              <a:t>introduced new concepts:</a:t>
            </a:r>
          </a:p>
          <a:p>
            <a:pPr lvl="1"/>
            <a:r>
              <a:rPr lang="en-US" b="1" dirty="0"/>
              <a:t>Instruction sets</a:t>
            </a:r>
          </a:p>
          <a:p>
            <a:pPr lvl="1"/>
            <a:r>
              <a:rPr lang="en-US" b="1" dirty="0"/>
              <a:t>Instruction types</a:t>
            </a:r>
          </a:p>
          <a:p>
            <a:pPr lvl="1"/>
            <a:r>
              <a:rPr lang="en-US" b="1" dirty="0"/>
              <a:t>Addressing modes</a:t>
            </a:r>
          </a:p>
          <a:p>
            <a:pPr lvl="1"/>
            <a:r>
              <a:rPr lang="en-US" b="1"/>
              <a:t>Instruction-execution </a:t>
            </a:r>
            <a:r>
              <a:rPr lang="en-US" b="1" dirty="0"/>
              <a:t>cycle</a:t>
            </a:r>
          </a:p>
          <a:p>
            <a:pPr lvl="1">
              <a:spcAft>
                <a:spcPts val="600"/>
              </a:spcAft>
            </a:pPr>
            <a:r>
              <a:rPr lang="en-US" b="1" dirty="0"/>
              <a:t>Processor design flow</a:t>
            </a:r>
          </a:p>
          <a:p>
            <a:r>
              <a:rPr lang="en-US" b="1"/>
              <a:t> Including</a:t>
            </a:r>
            <a:endParaRPr lang="en-US" b="1" dirty="0"/>
          </a:p>
          <a:p>
            <a:pPr lvl="1"/>
            <a:r>
              <a:rPr lang="en-US" b="1" dirty="0"/>
              <a:t>instruction set design,</a:t>
            </a:r>
          </a:p>
          <a:p>
            <a:pPr lvl="1"/>
            <a:r>
              <a:rPr lang="en-US" b="1" dirty="0"/>
              <a:t>instruction set flowcharts,</a:t>
            </a:r>
          </a:p>
          <a:p>
            <a:pPr lvl="1"/>
            <a:r>
              <a:rPr lang="en-US" b="1" dirty="0"/>
              <a:t>component allocation,</a:t>
            </a:r>
          </a:p>
          <a:p>
            <a:pPr lvl="1"/>
            <a:r>
              <a:rPr lang="en-US" b="1"/>
              <a:t>ASM charts</a:t>
            </a:r>
            <a:endParaRPr lang="en-US" b="1" dirty="0"/>
          </a:p>
          <a:p>
            <a:pPr lvl="1">
              <a:spcAft>
                <a:spcPts val="600"/>
              </a:spcAft>
            </a:pPr>
            <a:r>
              <a:rPr lang="en-US" b="1" dirty="0"/>
              <a:t>processor architecture</a:t>
            </a:r>
          </a:p>
          <a:p>
            <a:r>
              <a:rPr lang="en-US" b="1"/>
              <a:t> </a:t>
            </a:r>
            <a:r>
              <a:rPr lang="en-US" b="1">
                <a:solidFill>
                  <a:schemeClr val="bg1">
                    <a:lumMod val="65000"/>
                  </a:schemeClr>
                </a:solidFill>
              </a:rPr>
              <a:t>We </a:t>
            </a:r>
            <a:r>
              <a:rPr lang="en-US" b="1" dirty="0">
                <a:solidFill>
                  <a:schemeClr val="bg1">
                    <a:lumMod val="65000"/>
                  </a:schemeClr>
                </a:solidFill>
              </a:rPr>
              <a:t>have demonstrated </a:t>
            </a:r>
            <a:r>
              <a:rPr lang="en-US" b="1">
                <a:solidFill>
                  <a:schemeClr val="bg1">
                    <a:lumMod val="65000"/>
                  </a:schemeClr>
                </a:solidFill>
              </a:rPr>
              <a:t>processor design</a:t>
            </a:r>
            <a:endParaRPr lang="en-US" b="1" dirty="0">
              <a:solidFill>
                <a:schemeClr val="bg1">
                  <a:lumMod val="65000"/>
                </a:schemeClr>
              </a:solidFill>
            </a:endParaRPr>
          </a:p>
          <a:p>
            <a:pPr lvl="1"/>
            <a:r>
              <a:rPr lang="en-US" b="1" dirty="0">
                <a:solidFill>
                  <a:schemeClr val="bg1">
                    <a:lumMod val="65000"/>
                  </a:schemeClr>
                </a:solidFill>
              </a:rPr>
              <a:t>16-bit CISC design</a:t>
            </a:r>
          </a:p>
          <a:p>
            <a:pPr lvl="1"/>
            <a:r>
              <a:rPr lang="en-US" b="1">
                <a:solidFill>
                  <a:schemeClr val="bg1">
                    <a:lumMod val="65000"/>
                  </a:schemeClr>
                </a:solidFill>
              </a:rPr>
              <a:t>32-bit </a:t>
            </a:r>
            <a:r>
              <a:rPr lang="en-US" b="1" dirty="0">
                <a:solidFill>
                  <a:schemeClr val="bg1">
                    <a:lumMod val="65000"/>
                  </a:schemeClr>
                </a:solidFill>
              </a:rPr>
              <a:t>RISC design</a:t>
            </a:r>
          </a:p>
          <a:p>
            <a:pPr lvl="2"/>
            <a:r>
              <a:rPr lang="en-US" b="1">
                <a:solidFill>
                  <a:schemeClr val="bg1">
                    <a:lumMod val="65000"/>
                  </a:schemeClr>
                </a:solidFill>
              </a:rPr>
              <a:t>data-forwarding</a:t>
            </a:r>
            <a:endParaRPr lang="en-US" b="1" dirty="0">
              <a:solidFill>
                <a:schemeClr val="bg1">
                  <a:lumMod val="65000"/>
                </a:schemeClr>
              </a:solidFill>
            </a:endParaRPr>
          </a:p>
          <a:p>
            <a:pPr lvl="2"/>
            <a:r>
              <a:rPr lang="en-US" b="1" dirty="0">
                <a:solidFill>
                  <a:schemeClr val="bg1">
                    <a:lumMod val="65000"/>
                  </a:schemeClr>
                </a:solidFill>
              </a:rPr>
              <a:t>branch prediction</a:t>
            </a:r>
            <a:endParaRPr lang="en-US" dirty="0">
              <a:solidFill>
                <a:schemeClr val="bg1">
                  <a:lumMod val="65000"/>
                </a:scheme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49045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229600" cy="609600"/>
          </a:xfrm>
        </p:spPr>
        <p:txBody>
          <a:bodyPr>
            <a:normAutofit fontScale="90000"/>
          </a:bodyPr>
          <a:lstStyle/>
          <a:p>
            <a:r>
              <a:rPr lang="en-US" b="1" dirty="0"/>
              <a:t>Basic definitions</a:t>
            </a:r>
            <a:endParaRPr lang="en-US" dirty="0"/>
          </a:p>
        </p:txBody>
      </p:sp>
      <p:sp>
        <p:nvSpPr>
          <p:cNvPr id="3" name="Content Placeholder 2"/>
          <p:cNvSpPr>
            <a:spLocks noGrp="1"/>
          </p:cNvSpPr>
          <p:nvPr>
            <p:ph idx="1"/>
          </p:nvPr>
        </p:nvSpPr>
        <p:spPr>
          <a:xfrm>
            <a:off x="228600" y="1143000"/>
            <a:ext cx="8534400" cy="5181600"/>
          </a:xfrm>
        </p:spPr>
        <p:txBody>
          <a:bodyPr>
            <a:normAutofit fontScale="92500"/>
          </a:bodyPr>
          <a:lstStyle/>
          <a:p>
            <a:pPr algn="just">
              <a:lnSpc>
                <a:spcPct val="150000"/>
              </a:lnSpc>
              <a:spcBef>
                <a:spcPts val="0"/>
              </a:spcBef>
              <a:spcAft>
                <a:spcPts val="1200"/>
              </a:spcAft>
            </a:pPr>
            <a:r>
              <a:rPr lang="en-US" sz="2200"/>
              <a:t> </a:t>
            </a:r>
            <a:r>
              <a:rPr lang="en-US" sz="2200" b="1"/>
              <a:t>Processor</a:t>
            </a:r>
            <a:r>
              <a:rPr lang="en-US" sz="2200"/>
              <a:t> </a:t>
            </a:r>
            <a:r>
              <a:rPr lang="en-US" sz="2200" dirty="0"/>
              <a:t>controls overall </a:t>
            </a:r>
            <a:r>
              <a:rPr lang="en-US" sz="2200"/>
              <a:t>system operations, supervising I/O devices (keyboards</a:t>
            </a:r>
            <a:r>
              <a:rPr lang="en-US" sz="2200" dirty="0"/>
              <a:t>, monitors, disks</a:t>
            </a:r>
            <a:r>
              <a:rPr lang="en-US" sz="2200"/>
              <a:t>, tapes), synchronize the data between system and components and perform most of computational tasks.</a:t>
            </a:r>
          </a:p>
          <a:p>
            <a:pPr algn="just">
              <a:lnSpc>
                <a:spcPct val="150000"/>
              </a:lnSpc>
              <a:spcBef>
                <a:spcPts val="0"/>
              </a:spcBef>
              <a:spcAft>
                <a:spcPts val="1200"/>
              </a:spcAft>
            </a:pPr>
            <a:r>
              <a:rPr lang="en-US" sz="2200"/>
              <a:t> </a:t>
            </a:r>
            <a:r>
              <a:rPr lang="en-US" sz="2200" b="1"/>
              <a:t>ASIC</a:t>
            </a:r>
            <a:r>
              <a:rPr lang="en-US" sz="2200"/>
              <a:t> (Application Specification Integrated Circuit) is a co-processor that executes one or more specific tasks much faster than the processor itself. For this reason, such ASICs are called accelerators, since the processor offloads computationally intensive tasks to them.</a:t>
            </a:r>
          </a:p>
          <a:p>
            <a:pPr algn="just">
              <a:lnSpc>
                <a:spcPct val="150000"/>
              </a:lnSpc>
              <a:spcBef>
                <a:spcPts val="0"/>
              </a:spcBef>
            </a:pPr>
            <a:r>
              <a:rPr lang="en-US" sz="2200"/>
              <a:t> </a:t>
            </a:r>
            <a:r>
              <a:rPr lang="en-US" sz="2200" b="1"/>
              <a:t>ASIP</a:t>
            </a:r>
            <a:r>
              <a:rPr lang="en-US" sz="2200"/>
              <a:t> </a:t>
            </a:r>
            <a:r>
              <a:rPr lang="en-US" sz="2200" dirty="0"/>
              <a:t>(Application Specification Instruction Processor) is a processor that possesses </a:t>
            </a:r>
            <a:r>
              <a:rPr lang="en-US" sz="2200" i="1" dirty="0"/>
              <a:t>specific instructions </a:t>
            </a:r>
            <a:r>
              <a:rPr lang="en-US" sz="2200" dirty="0"/>
              <a:t>that will allow some applications to execute much faster than on an ordinary processor.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176743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Basic computer architecture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30" y="1676400"/>
            <a:ext cx="822247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669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57200"/>
            <a:ext cx="8229600" cy="609600"/>
          </a:xfrm>
        </p:spPr>
        <p:txBody>
          <a:bodyPr>
            <a:noAutofit/>
          </a:bodyPr>
          <a:lstStyle/>
          <a:p>
            <a:r>
              <a:rPr lang="en-US" sz="3600" b="1"/>
              <a:t>Instruction Set</a:t>
            </a:r>
            <a:endParaRPr lang="en-US" sz="3600" dirty="0"/>
          </a:p>
        </p:txBody>
      </p:sp>
      <p:sp>
        <p:nvSpPr>
          <p:cNvPr id="3" name="Content Placeholder 2"/>
          <p:cNvSpPr>
            <a:spLocks noGrp="1"/>
          </p:cNvSpPr>
          <p:nvPr>
            <p:ph idx="1"/>
          </p:nvPr>
        </p:nvSpPr>
        <p:spPr>
          <a:xfrm>
            <a:off x="457200" y="1143000"/>
            <a:ext cx="8458200" cy="6019800"/>
          </a:xfrm>
        </p:spPr>
        <p:txBody>
          <a:bodyPr>
            <a:noAutofit/>
          </a:bodyPr>
          <a:lstStyle/>
          <a:p>
            <a:pPr>
              <a:spcBef>
                <a:spcPts val="0"/>
              </a:spcBef>
              <a:spcAft>
                <a:spcPts val="600"/>
              </a:spcAft>
            </a:pPr>
            <a:r>
              <a:rPr lang="en-US" sz="2200"/>
              <a:t> </a:t>
            </a:r>
            <a:r>
              <a:rPr lang="en-US" sz="2200" b="1"/>
              <a:t>Instruction Set </a:t>
            </a:r>
            <a:r>
              <a:rPr lang="en-US" sz="2200"/>
              <a:t>(IS) is a set of variety of </a:t>
            </a:r>
            <a:r>
              <a:rPr lang="en-US" sz="2200" i="1"/>
              <a:t>instructions</a:t>
            </a:r>
            <a:r>
              <a:rPr lang="en-US" sz="2200"/>
              <a:t> and </a:t>
            </a:r>
            <a:r>
              <a:rPr lang="en-US" sz="2200" i="1"/>
              <a:t>instructions format, </a:t>
            </a:r>
            <a:r>
              <a:rPr lang="en-US" sz="2200"/>
              <a:t>which will be interpreted by the processor’s</a:t>
            </a:r>
            <a:r>
              <a:rPr lang="en-US" sz="2200" b="1"/>
              <a:t> </a:t>
            </a:r>
            <a:r>
              <a:rPr lang="en-US" sz="2200"/>
              <a:t>control unit and executed in the processor’s datapath.</a:t>
            </a:r>
          </a:p>
          <a:p>
            <a:pPr>
              <a:spcBef>
                <a:spcPts val="0"/>
              </a:spcBef>
              <a:spcAft>
                <a:spcPts val="600"/>
              </a:spcAft>
            </a:pPr>
            <a:r>
              <a:rPr lang="en-US" sz="2200"/>
              <a:t> An </a:t>
            </a:r>
            <a:r>
              <a:rPr lang="en-US" sz="2200" dirty="0"/>
              <a:t>instruction is a string of bits grouped into a number of different fields, such as</a:t>
            </a:r>
          </a:p>
          <a:p>
            <a:pPr lvl="1">
              <a:spcBef>
                <a:spcPts val="0"/>
              </a:spcBef>
              <a:spcAft>
                <a:spcPts val="600"/>
              </a:spcAft>
            </a:pPr>
            <a:r>
              <a:rPr lang="en-US"/>
              <a:t> Operation code (op-code) </a:t>
            </a:r>
          </a:p>
          <a:p>
            <a:pPr lvl="1">
              <a:spcBef>
                <a:spcPts val="0"/>
              </a:spcBef>
              <a:spcAft>
                <a:spcPts val="600"/>
              </a:spcAft>
            </a:pPr>
            <a:r>
              <a:rPr lang="en-US"/>
              <a:t> Instruction </a:t>
            </a:r>
            <a:r>
              <a:rPr lang="en-US" dirty="0"/>
              <a:t>types</a:t>
            </a:r>
          </a:p>
          <a:p>
            <a:pPr lvl="1">
              <a:spcBef>
                <a:spcPts val="0"/>
              </a:spcBef>
              <a:spcAft>
                <a:spcPts val="600"/>
              </a:spcAft>
            </a:pPr>
            <a:r>
              <a:rPr lang="en-US"/>
              <a:t> Addressing </a:t>
            </a:r>
            <a:r>
              <a:rPr lang="en-US" dirty="0"/>
              <a:t>modes</a:t>
            </a:r>
          </a:p>
          <a:p>
            <a:pPr lvl="1">
              <a:spcBef>
                <a:spcPts val="0"/>
              </a:spcBef>
              <a:spcAft>
                <a:spcPts val="600"/>
              </a:spcAft>
            </a:pPr>
            <a:r>
              <a:rPr lang="en-US"/>
              <a:t> Instruction </a:t>
            </a:r>
            <a:r>
              <a:rPr lang="en-US" dirty="0"/>
              <a:t>cycle</a:t>
            </a:r>
          </a:p>
          <a:p>
            <a:pPr lvl="1">
              <a:spcBef>
                <a:spcPts val="0"/>
              </a:spcBef>
              <a:spcAft>
                <a:spcPts val="600"/>
              </a:spcAft>
            </a:pPr>
            <a:r>
              <a:rPr lang="en-US"/>
              <a:t> Processor </a:t>
            </a:r>
            <a:r>
              <a:rPr lang="en-US" dirty="0"/>
              <a:t>design flow</a:t>
            </a:r>
          </a:p>
          <a:p>
            <a:pPr>
              <a:spcBef>
                <a:spcPts val="0"/>
              </a:spcBef>
              <a:spcAft>
                <a:spcPts val="600"/>
              </a:spcAft>
            </a:pPr>
            <a:r>
              <a:rPr lang="en-US"/>
              <a:t> </a:t>
            </a:r>
            <a:r>
              <a:rPr lang="en-US" sz="2200"/>
              <a:t>A </a:t>
            </a:r>
            <a:r>
              <a:rPr lang="en-US" sz="2200" dirty="0"/>
              <a:t>typical instruction, such as</a:t>
            </a:r>
            <a:r>
              <a:rPr lang="en-US" sz="2200"/>
              <a:t>, </a:t>
            </a:r>
            <a:r>
              <a:rPr lang="en-US" sz="2200" b="1"/>
              <a:t>a = b + c</a:t>
            </a:r>
            <a:r>
              <a:rPr lang="en-US" sz="2200" dirty="0"/>
              <a:t>, where a, b, and c are stored in memory at location A, B, and C can be expressed in assembly language format,</a:t>
            </a:r>
          </a:p>
          <a:p>
            <a:pPr lvl="1">
              <a:spcBef>
                <a:spcPts val="0"/>
              </a:spcBef>
              <a:spcAft>
                <a:spcPts val="600"/>
              </a:spcAft>
            </a:pPr>
            <a:r>
              <a:rPr lang="en-US"/>
              <a:t> </a:t>
            </a:r>
            <a:r>
              <a:rPr lang="en-US" b="1"/>
              <a:t>Add</a:t>
            </a:r>
            <a:r>
              <a:rPr lang="en-US"/>
              <a:t> </a:t>
            </a:r>
            <a:r>
              <a:rPr lang="en-US" dirty="0"/>
              <a:t>A, B</a:t>
            </a:r>
            <a:r>
              <a:rPr lang="en-US"/>
              <a:t>, C               (Mem[A] &lt;- Mem[B]+ Mem[C])</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TextBox 4"/>
          <p:cNvSpPr txBox="1"/>
          <p:nvPr/>
        </p:nvSpPr>
        <p:spPr>
          <a:xfrm>
            <a:off x="609600" y="6368534"/>
            <a:ext cx="2428870" cy="369332"/>
          </a:xfrm>
          <a:prstGeom prst="rect">
            <a:avLst/>
          </a:prstGeom>
          <a:noFill/>
        </p:spPr>
        <p:txBody>
          <a:bodyPr wrap="none" rtlCol="0">
            <a:spAutoFit/>
          </a:bodyPr>
          <a:lstStyle/>
          <a:p>
            <a:r>
              <a:rPr lang="en-US"/>
              <a:t>(assembly instruction)</a:t>
            </a:r>
          </a:p>
        </p:txBody>
      </p:sp>
      <p:sp>
        <p:nvSpPr>
          <p:cNvPr id="6" name="TextBox 5"/>
          <p:cNvSpPr txBox="1"/>
          <p:nvPr/>
        </p:nvSpPr>
        <p:spPr>
          <a:xfrm>
            <a:off x="3810000" y="6368534"/>
            <a:ext cx="2595582" cy="369332"/>
          </a:xfrm>
          <a:prstGeom prst="rect">
            <a:avLst/>
          </a:prstGeom>
          <a:noFill/>
        </p:spPr>
        <p:txBody>
          <a:bodyPr wrap="none" rtlCol="0">
            <a:spAutoFit/>
          </a:bodyPr>
          <a:lstStyle/>
          <a:p>
            <a:r>
              <a:rPr lang="en-US"/>
              <a:t>(mathematical notation)</a:t>
            </a:r>
          </a:p>
        </p:txBody>
      </p:sp>
    </p:spTree>
    <p:extLst>
      <p:ext uri="{BB962C8B-B14F-4D97-AF65-F5344CB8AC3E}">
        <p14:creationId xmlns:p14="http://schemas.microsoft.com/office/powerpoint/2010/main" val="2043370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81000"/>
            <a:ext cx="8839200" cy="609600"/>
          </a:xfrm>
        </p:spPr>
        <p:txBody>
          <a:bodyPr>
            <a:normAutofit fontScale="90000"/>
          </a:bodyPr>
          <a:lstStyle/>
          <a:p>
            <a:r>
              <a:rPr lang="en-US" b="1"/>
              <a:t>Typical instructions: instruction-type field</a:t>
            </a:r>
            <a:endParaRPr lang="en-US" dirty="0"/>
          </a:p>
        </p:txBody>
      </p:sp>
      <p:sp>
        <p:nvSpPr>
          <p:cNvPr id="3" name="Content Placeholder 2"/>
          <p:cNvSpPr>
            <a:spLocks noGrp="1"/>
          </p:cNvSpPr>
          <p:nvPr>
            <p:ph idx="1"/>
          </p:nvPr>
        </p:nvSpPr>
        <p:spPr/>
        <p:txBody>
          <a:bodyPr>
            <a:normAutofit/>
          </a:bodyPr>
          <a:lstStyle/>
          <a:p>
            <a:pPr>
              <a:spcAft>
                <a:spcPts val="1200"/>
              </a:spcAft>
            </a:pPr>
            <a:r>
              <a:rPr lang="en-US" sz="2800" b="1"/>
              <a:t> </a:t>
            </a:r>
            <a:r>
              <a:rPr lang="en-US" b="1"/>
              <a:t>Register instructions (arithmetic, logic, shift)</a:t>
            </a:r>
            <a:endParaRPr lang="en-US" b="1" dirty="0"/>
          </a:p>
          <a:p>
            <a:pPr lvl="1">
              <a:spcAft>
                <a:spcPts val="1200"/>
              </a:spcAft>
            </a:pPr>
            <a:r>
              <a:rPr lang="en-US" sz="2400"/>
              <a:t> </a:t>
            </a:r>
            <a:r>
              <a:rPr lang="en-US" sz="2400" b="1"/>
              <a:t>Add</a:t>
            </a:r>
            <a:r>
              <a:rPr lang="en-US" sz="2400"/>
              <a:t> </a:t>
            </a:r>
            <a:r>
              <a:rPr lang="en-US" sz="2400" dirty="0"/>
              <a:t>RA, RB, </a:t>
            </a:r>
            <a:r>
              <a:rPr lang="en-US" sz="2400"/>
              <a:t>RC    ( </a:t>
            </a:r>
            <a:r>
              <a:rPr lang="en-US" sz="2200"/>
              <a:t>RF[A</a:t>
            </a:r>
            <a:r>
              <a:rPr lang="en-US" sz="2200" dirty="0"/>
              <a:t>] </a:t>
            </a:r>
            <a:r>
              <a:rPr lang="en-US" sz="2200">
                <a:sym typeface="Wingdings" pitchFamily="2" charset="2"/>
              </a:rPr>
              <a:t></a:t>
            </a:r>
            <a:r>
              <a:rPr lang="en-US" sz="2200"/>
              <a:t> RF[B] + RF[C</a:t>
            </a:r>
            <a:r>
              <a:rPr lang="en-US" sz="2200" dirty="0"/>
              <a:t>] </a:t>
            </a:r>
            <a:r>
              <a:rPr lang="en-US" sz="2400" dirty="0"/>
              <a:t>)</a:t>
            </a:r>
          </a:p>
          <a:p>
            <a:pPr>
              <a:spcAft>
                <a:spcPts val="1200"/>
              </a:spcAft>
            </a:pPr>
            <a:r>
              <a:rPr lang="en-US"/>
              <a:t> </a:t>
            </a:r>
            <a:r>
              <a:rPr lang="en-US" b="1"/>
              <a:t>Move instructions (load </a:t>
            </a:r>
            <a:r>
              <a:rPr lang="en-US"/>
              <a:t>and</a:t>
            </a:r>
            <a:r>
              <a:rPr lang="en-US" b="1"/>
              <a:t> store)</a:t>
            </a:r>
            <a:endParaRPr lang="en-US" b="1" dirty="0"/>
          </a:p>
          <a:p>
            <a:pPr lvl="1">
              <a:spcAft>
                <a:spcPts val="1200"/>
              </a:spcAft>
            </a:pPr>
            <a:r>
              <a:rPr lang="pt-BR" sz="2400"/>
              <a:t> </a:t>
            </a:r>
            <a:r>
              <a:rPr lang="pt-BR" sz="2400" b="1"/>
              <a:t>Load</a:t>
            </a:r>
            <a:r>
              <a:rPr lang="pt-BR" sz="2400"/>
              <a:t> </a:t>
            </a:r>
            <a:r>
              <a:rPr lang="pt-BR" sz="2400" dirty="0"/>
              <a:t>R2, </a:t>
            </a:r>
            <a:r>
              <a:rPr lang="pt-BR" sz="2400"/>
              <a:t>A 	( </a:t>
            </a:r>
            <a:r>
              <a:rPr lang="pt-BR" sz="2400" dirty="0"/>
              <a:t>RF[2] </a:t>
            </a:r>
            <a:r>
              <a:rPr lang="pt-BR" sz="2400">
                <a:sym typeface="Wingdings" pitchFamily="2" charset="2"/>
              </a:rPr>
              <a:t></a:t>
            </a:r>
            <a:r>
              <a:rPr lang="pt-BR" sz="2400"/>
              <a:t> MEM[A</a:t>
            </a:r>
            <a:r>
              <a:rPr lang="pt-BR" sz="2400" dirty="0"/>
              <a:t>] )</a:t>
            </a:r>
          </a:p>
          <a:p>
            <a:pPr lvl="1">
              <a:spcAft>
                <a:spcPts val="1200"/>
              </a:spcAft>
            </a:pPr>
            <a:r>
              <a:rPr lang="pt-BR" sz="2400"/>
              <a:t> </a:t>
            </a:r>
            <a:r>
              <a:rPr lang="pt-BR" sz="2400" b="1"/>
              <a:t>Store</a:t>
            </a:r>
            <a:r>
              <a:rPr lang="pt-BR" sz="2400"/>
              <a:t> </a:t>
            </a:r>
            <a:r>
              <a:rPr lang="pt-BR" sz="2400" dirty="0"/>
              <a:t>A, </a:t>
            </a:r>
            <a:r>
              <a:rPr lang="pt-BR" sz="2400"/>
              <a:t>R2 	( </a:t>
            </a:r>
            <a:r>
              <a:rPr lang="pt-BR" sz="2400" dirty="0"/>
              <a:t>MEM[A] </a:t>
            </a:r>
            <a:r>
              <a:rPr lang="pt-BR" sz="2400">
                <a:sym typeface="Wingdings" pitchFamily="2" charset="2"/>
              </a:rPr>
              <a:t></a:t>
            </a:r>
            <a:r>
              <a:rPr lang="pt-BR" sz="2400"/>
              <a:t> RF[2</a:t>
            </a:r>
            <a:r>
              <a:rPr lang="pt-BR" sz="2400" dirty="0"/>
              <a:t>] )</a:t>
            </a:r>
          </a:p>
          <a:p>
            <a:pPr>
              <a:spcAft>
                <a:spcPts val="1200"/>
              </a:spcAft>
            </a:pPr>
            <a:r>
              <a:rPr lang="en-US"/>
              <a:t> </a:t>
            </a:r>
            <a:r>
              <a:rPr lang="en-US" b="1"/>
              <a:t>Control instructions (branch instruction)</a:t>
            </a:r>
            <a:endParaRPr lang="en-US" b="1" dirty="0"/>
          </a:p>
          <a:p>
            <a:pPr lvl="1">
              <a:spcAft>
                <a:spcPts val="1200"/>
              </a:spcAft>
            </a:pPr>
            <a:r>
              <a:rPr lang="pt-BR" sz="2400"/>
              <a:t> </a:t>
            </a:r>
            <a:r>
              <a:rPr lang="pt-BR" sz="2400" b="1"/>
              <a:t>Beq</a:t>
            </a:r>
            <a:r>
              <a:rPr lang="pt-BR" sz="2400"/>
              <a:t> </a:t>
            </a:r>
            <a:r>
              <a:rPr lang="pt-BR" sz="2400" dirty="0"/>
              <a:t>R2</a:t>
            </a:r>
            <a:r>
              <a:rPr lang="pt-BR" sz="2400"/>
              <a:t>, R3, A 		if </a:t>
            </a:r>
            <a:r>
              <a:rPr lang="pt-BR" sz="2400" dirty="0"/>
              <a:t>R2=R3 then PC </a:t>
            </a:r>
            <a:r>
              <a:rPr lang="pt-BR" sz="2400" dirty="0">
                <a:sym typeface="Wingdings" pitchFamily="2" charset="2"/>
              </a:rPr>
              <a:t></a:t>
            </a:r>
            <a:r>
              <a:rPr lang="pt-BR" sz="2400" dirty="0"/>
              <a:t> MEM[A]</a:t>
            </a:r>
          </a:p>
          <a:p>
            <a:pPr marL="0" indent="0">
              <a:spcAft>
                <a:spcPts val="1200"/>
              </a:spcAft>
              <a:buNone/>
            </a:pPr>
            <a:r>
              <a:rPr lang="en-US" dirty="0"/>
              <a:t>		</a:t>
            </a:r>
            <a:r>
              <a:rPr lang="en-US"/>
              <a:t>		if </a:t>
            </a:r>
            <a:r>
              <a:rPr lang="en-US" dirty="0"/>
              <a:t>R2 !=R3 then PC </a:t>
            </a:r>
            <a:r>
              <a:rPr lang="en-US" dirty="0">
                <a:sym typeface="Wingdings" pitchFamily="2" charset="2"/>
              </a:rPr>
              <a:t></a:t>
            </a:r>
            <a:r>
              <a:rPr lang="en-US" dirty="0"/>
              <a:t> PC+1</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Left Brace 4"/>
          <p:cNvSpPr/>
          <p:nvPr/>
        </p:nvSpPr>
        <p:spPr>
          <a:xfrm>
            <a:off x="3962400" y="4724400"/>
            <a:ext cx="228600" cy="914400"/>
          </a:xfrm>
          <a:prstGeom prst="lef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96226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2057400"/>
            <a:ext cx="8229600" cy="762000"/>
          </a:xfrm>
        </p:spPr>
        <p:txBody>
          <a:bodyPr>
            <a:normAutofit/>
          </a:bodyPr>
          <a:lstStyle/>
          <a:p>
            <a:pPr marL="0" indent="0">
              <a:spcAft>
                <a:spcPts val="1200"/>
              </a:spcAft>
              <a:buNone/>
            </a:pPr>
            <a:r>
              <a:rPr lang="en-US" sz="2400"/>
              <a:t> </a:t>
            </a:r>
            <a:r>
              <a:rPr lang="en-US" sz="2400" b="1"/>
              <a:t>Lind</a:t>
            </a:r>
            <a:r>
              <a:rPr lang="en-US" sz="2400"/>
              <a:t> R2, A	    ( </a:t>
            </a:r>
            <a:r>
              <a:rPr lang="en-US" sz="2200"/>
              <a:t>RF[2] </a:t>
            </a:r>
            <a:r>
              <a:rPr lang="en-US" sz="2200">
                <a:sym typeface="Wingdings" pitchFamily="2" charset="2"/>
              </a:rPr>
              <a:t></a:t>
            </a:r>
            <a:r>
              <a:rPr lang="en-US" sz="2200"/>
              <a:t> Mem[ Mem[A] ] </a:t>
            </a:r>
            <a:r>
              <a:rPr lang="en-US" sz="240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6" name="Rectangle 5"/>
          <p:cNvSpPr/>
          <p:nvPr/>
        </p:nvSpPr>
        <p:spPr>
          <a:xfrm>
            <a:off x="228600" y="1447800"/>
            <a:ext cx="2424062" cy="523220"/>
          </a:xfrm>
          <a:prstGeom prst="rect">
            <a:avLst/>
          </a:prstGeom>
        </p:spPr>
        <p:txBody>
          <a:bodyPr wrap="none">
            <a:spAutoFit/>
          </a:bodyPr>
          <a:lstStyle/>
          <a:p>
            <a:pPr marL="457200" indent="-457200">
              <a:buFont typeface="Wingdings" pitchFamily="2" charset="2"/>
              <a:buChar char="Ø"/>
            </a:pPr>
            <a:r>
              <a:rPr lang="en-US" sz="2800" b="1"/>
              <a:t>Mode field</a:t>
            </a:r>
          </a:p>
        </p:txBody>
      </p:sp>
      <p:sp>
        <p:nvSpPr>
          <p:cNvPr id="7" name="Rectangle 6"/>
          <p:cNvSpPr/>
          <p:nvPr/>
        </p:nvSpPr>
        <p:spPr>
          <a:xfrm>
            <a:off x="241300" y="3200400"/>
            <a:ext cx="3044423" cy="523220"/>
          </a:xfrm>
          <a:prstGeom prst="rect">
            <a:avLst/>
          </a:prstGeom>
        </p:spPr>
        <p:txBody>
          <a:bodyPr wrap="none">
            <a:spAutoFit/>
          </a:bodyPr>
          <a:lstStyle/>
          <a:p>
            <a:pPr marL="457200" indent="-457200">
              <a:buFont typeface="Wingdings" pitchFamily="2" charset="2"/>
              <a:buChar char="Ø"/>
            </a:pPr>
            <a:r>
              <a:rPr lang="en-US" sz="2800" b="1"/>
              <a:t>Constant field</a:t>
            </a:r>
          </a:p>
        </p:txBody>
      </p:sp>
      <p:sp>
        <p:nvSpPr>
          <p:cNvPr id="8" name="Content Placeholder 2"/>
          <p:cNvSpPr txBox="1">
            <a:spLocks/>
          </p:cNvSpPr>
          <p:nvPr/>
        </p:nvSpPr>
        <p:spPr>
          <a:xfrm>
            <a:off x="685800" y="3810000"/>
            <a:ext cx="8229600" cy="7620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Tx/>
              <a:buSzPct val="85000"/>
              <a:buFont typeface="Wingdings" pitchFamily="2" charset="2"/>
              <a:buChar char="Ø"/>
              <a:defRPr sz="2400" kern="1200">
                <a:solidFill>
                  <a:schemeClr val="tx1"/>
                </a:solidFill>
                <a:latin typeface="+mn-lt"/>
                <a:ea typeface="+mn-ea"/>
                <a:cs typeface="+mn-cs"/>
              </a:defRPr>
            </a:lvl1pPr>
            <a:lvl2pPr marL="457200" indent="-182880" algn="l" defTabSz="914400" rtl="0" eaLnBrk="1" latinLnBrk="0" hangingPunct="1">
              <a:spcBef>
                <a:spcPct val="20000"/>
              </a:spcBef>
              <a:buClrTx/>
              <a:buSzPct val="85000"/>
              <a:buFont typeface="Wingdings" pitchFamily="2" charset="2"/>
              <a:buChar char="ü"/>
              <a:defRPr sz="2000" kern="1200">
                <a:solidFill>
                  <a:schemeClr val="tx1"/>
                </a:solidFill>
                <a:latin typeface="+mn-lt"/>
                <a:ea typeface="+mn-ea"/>
                <a:cs typeface="+mn-cs"/>
              </a:defRPr>
            </a:lvl2pPr>
            <a:lvl3pPr marL="731520" indent="-182880" algn="l" defTabSz="914400" rtl="0" eaLnBrk="1" latinLnBrk="0" hangingPunct="1">
              <a:spcBef>
                <a:spcPct val="20000"/>
              </a:spcBef>
              <a:buClrTx/>
              <a:buSzPct val="90000"/>
              <a:buFont typeface="Courier New" pitchFamily="49" charset="0"/>
              <a:buChar char="o"/>
              <a:defRPr sz="1800" kern="1200">
                <a:solidFill>
                  <a:schemeClr val="tx1"/>
                </a:solidFill>
                <a:latin typeface="+mn-lt"/>
                <a:ea typeface="+mn-ea"/>
                <a:cs typeface="+mn-cs"/>
              </a:defRPr>
            </a:lvl3pPr>
            <a:lvl4pPr marL="1005840" indent="-182880" algn="l" defTabSz="914400" rtl="0" eaLnBrk="1" latinLnBrk="0" hangingPunct="1">
              <a:spcBef>
                <a:spcPct val="20000"/>
              </a:spcBef>
              <a:buClrTx/>
              <a:buSzPct val="70000"/>
              <a:buFont typeface="Wingdings" pitchFamily="2" charset="2"/>
              <a:buChar char="q"/>
              <a:defRPr sz="1600" kern="1200">
                <a:solidFill>
                  <a:schemeClr val="tx1"/>
                </a:solidFill>
                <a:latin typeface="+mn-lt"/>
                <a:ea typeface="+mn-ea"/>
                <a:cs typeface="+mn-cs"/>
              </a:defRPr>
            </a:lvl4pPr>
            <a:lvl5pPr marL="1188720" indent="-137160" algn="l" defTabSz="914400" rtl="0" eaLnBrk="1" latinLnBrk="0" hangingPunct="1">
              <a:spcBef>
                <a:spcPct val="20000"/>
              </a:spcBef>
              <a:buClrTx/>
              <a:buSzPct val="100000"/>
              <a:buFont typeface="Wingdings" pitchFamily="2" charset="2"/>
              <a:buChar char="Ø"/>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spcAft>
                <a:spcPts val="1200"/>
              </a:spcAft>
              <a:buNone/>
            </a:pPr>
            <a:r>
              <a:rPr lang="en-US" b="1"/>
              <a:t>Add</a:t>
            </a:r>
            <a:r>
              <a:rPr lang="en-US"/>
              <a:t> R2, R3, 1    ( </a:t>
            </a:r>
            <a:r>
              <a:rPr lang="en-US" sz="2200"/>
              <a:t>RF[2] </a:t>
            </a:r>
            <a:r>
              <a:rPr lang="en-US" sz="2200">
                <a:sym typeface="Wingdings" pitchFamily="2" charset="2"/>
              </a:rPr>
              <a:t></a:t>
            </a:r>
            <a:r>
              <a:rPr lang="en-US" sz="2200"/>
              <a:t> RF[3] + 1 </a:t>
            </a:r>
            <a:r>
              <a:rPr lang="en-US"/>
              <a:t>)</a:t>
            </a:r>
            <a:endParaRPr lang="en-US" dirty="0"/>
          </a:p>
        </p:txBody>
      </p:sp>
      <p:sp>
        <p:nvSpPr>
          <p:cNvPr id="9" name="Title 1"/>
          <p:cNvSpPr>
            <a:spLocks noGrp="1"/>
          </p:cNvSpPr>
          <p:nvPr>
            <p:ph type="title"/>
          </p:nvPr>
        </p:nvSpPr>
        <p:spPr>
          <a:xfrm>
            <a:off x="152400" y="381000"/>
            <a:ext cx="8839200" cy="609600"/>
          </a:xfrm>
        </p:spPr>
        <p:txBody>
          <a:bodyPr>
            <a:normAutofit fontScale="90000"/>
          </a:bodyPr>
          <a:lstStyle/>
          <a:p>
            <a:r>
              <a:rPr lang="en-US" b="1"/>
              <a:t>Typical instructions: instruction-type field</a:t>
            </a:r>
            <a:endParaRPr lang="en-US" dirty="0"/>
          </a:p>
        </p:txBody>
      </p:sp>
    </p:spTree>
    <p:extLst>
      <p:ext uri="{BB962C8B-B14F-4D97-AF65-F5344CB8AC3E}">
        <p14:creationId xmlns:p14="http://schemas.microsoft.com/office/powerpoint/2010/main" val="353486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09600"/>
          </a:xfrm>
        </p:spPr>
        <p:txBody>
          <a:bodyPr>
            <a:normAutofit/>
          </a:bodyPr>
          <a:lstStyle/>
          <a:p>
            <a:r>
              <a:rPr lang="en-US" sz="3200" b="1" dirty="0"/>
              <a:t>Number of address fields vs. performance</a:t>
            </a:r>
            <a:endParaRPr lang="en-US" sz="3200" dirty="0"/>
          </a:p>
        </p:txBody>
      </p:sp>
      <p:sp>
        <p:nvSpPr>
          <p:cNvPr id="3" name="Content Placeholder 2"/>
          <p:cNvSpPr>
            <a:spLocks noGrp="1"/>
          </p:cNvSpPr>
          <p:nvPr>
            <p:ph idx="1"/>
          </p:nvPr>
        </p:nvSpPr>
        <p:spPr>
          <a:xfrm>
            <a:off x="457200" y="914400"/>
            <a:ext cx="8610600" cy="5943600"/>
          </a:xfrm>
        </p:spPr>
        <p:txBody>
          <a:bodyPr>
            <a:normAutofit fontScale="85000" lnSpcReduction="20000"/>
          </a:bodyPr>
          <a:lstStyle/>
          <a:p>
            <a:pPr>
              <a:spcAft>
                <a:spcPts val="1200"/>
              </a:spcAft>
            </a:pPr>
            <a:r>
              <a:rPr lang="en-US"/>
              <a:t> Mathematical </a:t>
            </a:r>
            <a:r>
              <a:rPr lang="en-US" dirty="0"/>
              <a:t>expression: C = (</a:t>
            </a:r>
            <a:r>
              <a:rPr lang="en-US" dirty="0" err="1"/>
              <a:t>a+b</a:t>
            </a:r>
            <a:r>
              <a:rPr lang="en-US" dirty="0"/>
              <a:t>)(a-b)</a:t>
            </a:r>
          </a:p>
          <a:p>
            <a:pPr>
              <a:spcAft>
                <a:spcPts val="1200"/>
              </a:spcAft>
            </a:pPr>
            <a:r>
              <a:rPr lang="en-US"/>
              <a:t> Code </a:t>
            </a:r>
            <a:r>
              <a:rPr lang="en-US" dirty="0"/>
              <a:t>with </a:t>
            </a:r>
            <a:r>
              <a:rPr lang="en-US" b="1" dirty="0"/>
              <a:t>three-address instructions</a:t>
            </a:r>
            <a:r>
              <a:rPr lang="en-US" dirty="0"/>
              <a:t>:</a:t>
            </a:r>
          </a:p>
          <a:p>
            <a:pPr marL="273050" lvl="1" indent="419100">
              <a:spcAft>
                <a:spcPts val="1200"/>
              </a:spcAft>
              <a:buNone/>
            </a:pPr>
            <a:r>
              <a:rPr lang="pt-BR" sz="2400"/>
              <a:t>1. </a:t>
            </a:r>
            <a:r>
              <a:rPr lang="pt-BR" sz="2200" b="1"/>
              <a:t>Add</a:t>
            </a:r>
            <a:r>
              <a:rPr lang="pt-BR" sz="2200"/>
              <a:t> </a:t>
            </a:r>
            <a:r>
              <a:rPr lang="pt-BR" sz="2200" dirty="0"/>
              <a:t>X, A, </a:t>
            </a:r>
            <a:r>
              <a:rPr lang="pt-BR" sz="2200"/>
              <a:t>B 	( </a:t>
            </a:r>
            <a:r>
              <a:rPr lang="pt-BR" sz="2200" dirty="0"/>
              <a:t>Mem[X] </a:t>
            </a:r>
            <a:r>
              <a:rPr lang="pt-BR" sz="2200" dirty="0">
                <a:sym typeface="Wingdings" pitchFamily="2" charset="2"/>
              </a:rPr>
              <a:t></a:t>
            </a:r>
            <a:r>
              <a:rPr lang="pt-BR" sz="2200" dirty="0"/>
              <a:t> Mem[A]+ Mem[B] )</a:t>
            </a:r>
          </a:p>
          <a:p>
            <a:pPr marL="273050" lvl="1" indent="419100">
              <a:spcAft>
                <a:spcPts val="1200"/>
              </a:spcAft>
              <a:buNone/>
            </a:pPr>
            <a:r>
              <a:rPr lang="pt-BR" sz="2200"/>
              <a:t>2. </a:t>
            </a:r>
            <a:r>
              <a:rPr lang="pt-BR" sz="2200" b="1"/>
              <a:t>Sub</a:t>
            </a:r>
            <a:r>
              <a:rPr lang="pt-BR" sz="2200"/>
              <a:t> </a:t>
            </a:r>
            <a:r>
              <a:rPr lang="pt-BR" sz="2200" dirty="0"/>
              <a:t>C, A, </a:t>
            </a:r>
            <a:r>
              <a:rPr lang="pt-BR" sz="2200"/>
              <a:t>B 	( </a:t>
            </a:r>
            <a:r>
              <a:rPr lang="pt-BR" sz="2200" dirty="0"/>
              <a:t>Mem[C] </a:t>
            </a:r>
            <a:r>
              <a:rPr lang="pt-BR" sz="2200" dirty="0">
                <a:sym typeface="Wingdings" pitchFamily="2" charset="2"/>
              </a:rPr>
              <a:t></a:t>
            </a:r>
            <a:r>
              <a:rPr lang="pt-BR" sz="2200" dirty="0"/>
              <a:t> Mem[A]- Mem[B] )</a:t>
            </a:r>
          </a:p>
          <a:p>
            <a:pPr marL="273050" lvl="1" indent="419100">
              <a:spcAft>
                <a:spcPts val="1200"/>
              </a:spcAft>
              <a:buNone/>
            </a:pPr>
            <a:r>
              <a:rPr lang="pt-BR" sz="2200"/>
              <a:t>3. </a:t>
            </a:r>
            <a:r>
              <a:rPr lang="pt-BR" sz="2200" b="1"/>
              <a:t>Mul</a:t>
            </a:r>
            <a:r>
              <a:rPr lang="pt-BR" sz="2200"/>
              <a:t> </a:t>
            </a:r>
            <a:r>
              <a:rPr lang="pt-BR" sz="2200" dirty="0"/>
              <a:t>C, X, </a:t>
            </a:r>
            <a:r>
              <a:rPr lang="pt-BR" sz="2200"/>
              <a:t>C 	( </a:t>
            </a:r>
            <a:r>
              <a:rPr lang="pt-BR" sz="2200" dirty="0"/>
              <a:t>Mem[C] </a:t>
            </a:r>
            <a:r>
              <a:rPr lang="pt-BR" sz="2200" dirty="0">
                <a:sym typeface="Wingdings" pitchFamily="2" charset="2"/>
              </a:rPr>
              <a:t></a:t>
            </a:r>
            <a:r>
              <a:rPr lang="pt-BR" sz="2200" dirty="0"/>
              <a:t> Mem[X] x Mem[C] )</a:t>
            </a:r>
          </a:p>
          <a:p>
            <a:pPr>
              <a:spcAft>
                <a:spcPts val="1200"/>
              </a:spcAft>
            </a:pPr>
            <a:r>
              <a:rPr lang="en-US"/>
              <a:t> Code </a:t>
            </a:r>
            <a:r>
              <a:rPr lang="en-US" dirty="0"/>
              <a:t>size: 3 instructions</a:t>
            </a:r>
          </a:p>
          <a:p>
            <a:pPr>
              <a:spcAft>
                <a:spcPts val="1200"/>
              </a:spcAft>
            </a:pPr>
            <a:r>
              <a:rPr lang="en-US"/>
              <a:t> Code </a:t>
            </a:r>
            <a:r>
              <a:rPr lang="en-US" dirty="0"/>
              <a:t>performance</a:t>
            </a:r>
            <a:r>
              <a:rPr lang="en-US"/>
              <a:t>: </a:t>
            </a:r>
          </a:p>
          <a:p>
            <a:pPr marL="566738" indent="-160338">
              <a:lnSpc>
                <a:spcPct val="120000"/>
              </a:lnSpc>
              <a:spcBef>
                <a:spcPts val="0"/>
              </a:spcBef>
              <a:spcAft>
                <a:spcPts val="1200"/>
              </a:spcAft>
              <a:buFontTx/>
              <a:buChar char="-"/>
            </a:pPr>
            <a:r>
              <a:rPr lang="en-US" sz="2600">
                <a:latin typeface="Times New Roman" pitchFamily="18" charset="0"/>
                <a:cs typeface="Times New Roman" pitchFamily="18" charset="0"/>
              </a:rPr>
              <a:t>Assume memory sizes have 16 to 256 million words </a:t>
            </a:r>
            <a:r>
              <a:rPr lang="en-US" sz="2600">
                <a:latin typeface="Times New Roman" pitchFamily="18" charset="0"/>
                <a:cs typeface="Times New Roman" pitchFamily="18" charset="0"/>
                <a:sym typeface="Wingdings" pitchFamily="2" charset="2"/>
              </a:rPr>
              <a:t> each address would require 24 to 28 bits  3-address in each instruction would require 80 to 90 bits (including the opcode field)</a:t>
            </a:r>
          </a:p>
          <a:p>
            <a:pPr marL="566738" indent="-160338">
              <a:lnSpc>
                <a:spcPct val="120000"/>
              </a:lnSpc>
              <a:spcBef>
                <a:spcPts val="0"/>
              </a:spcBef>
              <a:spcAft>
                <a:spcPts val="1200"/>
              </a:spcAft>
              <a:buFontTx/>
              <a:buChar char="-"/>
            </a:pPr>
            <a:r>
              <a:rPr lang="en-US" sz="2600">
                <a:latin typeface="Times New Roman" pitchFamily="18" charset="0"/>
                <a:cs typeface="Times New Roman" pitchFamily="18" charset="0"/>
                <a:sym typeface="Wingdings" pitchFamily="2" charset="2"/>
              </a:rPr>
              <a:t>Assume that processor has 32-bit data and memory with 32-bit words  each instruction address would occupy </a:t>
            </a:r>
            <a:r>
              <a:rPr lang="en-US" sz="2600" i="1">
                <a:latin typeface="Times New Roman" pitchFamily="18" charset="0"/>
                <a:cs typeface="Times New Roman" pitchFamily="18" charset="0"/>
                <a:sym typeface="Wingdings" pitchFamily="2" charset="2"/>
              </a:rPr>
              <a:t>three words </a:t>
            </a:r>
            <a:r>
              <a:rPr lang="en-US" sz="2600">
                <a:latin typeface="Times New Roman" pitchFamily="18" charset="0"/>
                <a:cs typeface="Times New Roman" pitchFamily="18" charset="0"/>
                <a:sym typeface="Wingdings" pitchFamily="2" charset="2"/>
              </a:rPr>
              <a:t>in memory</a:t>
            </a:r>
            <a:endParaRPr lang="en-US" sz="2600">
              <a:latin typeface="Times New Roman" pitchFamily="18" charset="0"/>
              <a:cs typeface="Times New Roman" pitchFamily="18" charset="0"/>
            </a:endParaRPr>
          </a:p>
          <a:p>
            <a:pPr marL="290513" indent="0">
              <a:lnSpc>
                <a:spcPct val="120000"/>
              </a:lnSpc>
              <a:spcBef>
                <a:spcPts val="0"/>
              </a:spcBef>
              <a:spcAft>
                <a:spcPts val="1200"/>
              </a:spcAft>
              <a:buNone/>
            </a:pPr>
            <a:r>
              <a:rPr lang="en-US">
                <a:latin typeface="Times New Roman" pitchFamily="18" charset="0"/>
                <a:cs typeface="Times New Roman" pitchFamily="18" charset="0"/>
                <a:sym typeface="Wingdings" pitchFamily="2" charset="2"/>
              </a:rPr>
              <a:t> </a:t>
            </a:r>
            <a:r>
              <a:rPr lang="en-US" sz="2800" b="1">
                <a:latin typeface="Times New Roman" pitchFamily="18" charset="0"/>
                <a:cs typeface="Times New Roman" pitchFamily="18" charset="0"/>
                <a:sym typeface="Wingdings" pitchFamily="2" charset="2"/>
              </a:rPr>
              <a:t>9</a:t>
            </a:r>
            <a:r>
              <a:rPr lang="en-US" sz="2800">
                <a:latin typeface="Times New Roman" pitchFamily="18" charset="0"/>
                <a:cs typeface="Times New Roman" pitchFamily="18" charset="0"/>
                <a:sym typeface="Wingdings" pitchFamily="2" charset="2"/>
              </a:rPr>
              <a:t> memory accesses to fetch 3 instructions and </a:t>
            </a:r>
            <a:r>
              <a:rPr lang="en-US" sz="2800" b="1">
                <a:latin typeface="Times New Roman" pitchFamily="18" charset="0"/>
                <a:cs typeface="Times New Roman" pitchFamily="18" charset="0"/>
                <a:sym typeface="Wingdings" pitchFamily="2" charset="2"/>
              </a:rPr>
              <a:t>9</a:t>
            </a:r>
            <a:r>
              <a:rPr lang="en-US" sz="2800">
                <a:latin typeface="Times New Roman" pitchFamily="18" charset="0"/>
                <a:cs typeface="Times New Roman" pitchFamily="18" charset="0"/>
                <a:sym typeface="Wingdings" pitchFamily="2" charset="2"/>
              </a:rPr>
              <a:t> </a:t>
            </a:r>
            <a:r>
              <a:rPr lang="en-US" sz="2800">
                <a:latin typeface="Times New Roman" pitchFamily="18" charset="0"/>
                <a:cs typeface="Times New Roman" pitchFamily="18" charset="0"/>
              </a:rPr>
              <a:t>memory accesses to get the operand and store the result.</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885050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10872</TotalTime>
  <Words>2221</Words>
  <Application>Microsoft Office PowerPoint</Application>
  <PresentationFormat>On-screen Show (4:3)</PresentationFormat>
  <Paragraphs>341</Paragraphs>
  <Slides>21</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Courier New</vt:lpstr>
      <vt:lpstr>Symbol</vt:lpstr>
      <vt:lpstr>Times New Roman</vt:lpstr>
      <vt:lpstr>Wingdings</vt:lpstr>
      <vt:lpstr>Clarity</vt:lpstr>
      <vt:lpstr>Chapter 4:</vt:lpstr>
      <vt:lpstr>Outline</vt:lpstr>
      <vt:lpstr>Outline</vt:lpstr>
      <vt:lpstr>Basic definitions</vt:lpstr>
      <vt:lpstr>Basic computer architecture</vt:lpstr>
      <vt:lpstr>Instruction Set</vt:lpstr>
      <vt:lpstr>Typical instructions: instruction-type field</vt:lpstr>
      <vt:lpstr>Typical instructions: instruction-type field</vt:lpstr>
      <vt:lpstr>Number of address fields vs. performance</vt:lpstr>
      <vt:lpstr>Number of address fields vs. performance</vt:lpstr>
      <vt:lpstr>Number of address fields vs. performance</vt:lpstr>
      <vt:lpstr>Number of address fields vs. performance</vt:lpstr>
      <vt:lpstr>Number of address fields vs. performance</vt:lpstr>
      <vt:lpstr>Addressing modes</vt:lpstr>
      <vt:lpstr>Addressing modes</vt:lpstr>
      <vt:lpstr>Instruction-execution cycle</vt:lpstr>
      <vt:lpstr>Processor design flow</vt:lpstr>
      <vt:lpstr>Instruction-set design</vt:lpstr>
      <vt:lpstr>Complex instruction-set for a 16-bit processor</vt:lpstr>
      <vt:lpstr>Complex instruction-set for a 16-bit processor</vt:lpstr>
      <vt:lpstr>Bài tập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Sang NGUYEN</dc:creator>
  <cp:lastModifiedBy>DucKhai Lam</cp:lastModifiedBy>
  <cp:revision>254</cp:revision>
  <dcterms:created xsi:type="dcterms:W3CDTF">2006-08-16T00:00:00Z</dcterms:created>
  <dcterms:modified xsi:type="dcterms:W3CDTF">2018-12-20T04:03:40Z</dcterms:modified>
</cp:coreProperties>
</file>