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97" r:id="rId2"/>
    <p:sldId id="302" r:id="rId3"/>
    <p:sldId id="272" r:id="rId4"/>
    <p:sldId id="299" r:id="rId5"/>
    <p:sldId id="273" r:id="rId6"/>
    <p:sldId id="274" r:id="rId7"/>
    <p:sldId id="275" r:id="rId8"/>
    <p:sldId id="298" r:id="rId9"/>
    <p:sldId id="277" r:id="rId10"/>
    <p:sldId id="278" r:id="rId11"/>
    <p:sldId id="279" r:id="rId12"/>
    <p:sldId id="280" r:id="rId13"/>
    <p:sldId id="281" r:id="rId14"/>
    <p:sldId id="282" r:id="rId15"/>
    <p:sldId id="283" r:id="rId16"/>
    <p:sldId id="300" r:id="rId17"/>
    <p:sldId id="301" r:id="rId18"/>
    <p:sldId id="288" r:id="rId19"/>
    <p:sldId id="289" r:id="rId20"/>
    <p:sldId id="290" r:id="rId21"/>
    <p:sldId id="292" r:id="rId22"/>
    <p:sldId id="293" r:id="rId23"/>
    <p:sldId id="29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1FCF"/>
    <a:srgbClr val="2B18A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73918" autoAdjust="0"/>
  </p:normalViewPr>
  <p:slideViewPr>
    <p:cSldViewPr>
      <p:cViewPr varScale="1">
        <p:scale>
          <a:sx n="84" d="100"/>
          <a:sy n="84" d="100"/>
        </p:scale>
        <p:origin x="243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âm Đức Khải" userId="20bc2f9c-cb6d-4b5e-856a-a227dfa993ec" providerId="ADAL" clId="{C3E37A8E-8D30-41B5-932A-828F6A0C55F2}"/>
    <pc:docChg chg="custSel modSld">
      <pc:chgData name="Lâm Đức Khải" userId="20bc2f9c-cb6d-4b5e-856a-a227dfa993ec" providerId="ADAL" clId="{C3E37A8E-8D30-41B5-932A-828F6A0C55F2}" dt="2018-12-20T04:27:23.839" v="918" actId="20577"/>
      <pc:docMkLst>
        <pc:docMk/>
      </pc:docMkLst>
      <pc:sldChg chg="addSp modSp modNotesTx">
        <pc:chgData name="Lâm Đức Khải" userId="20bc2f9c-cb6d-4b5e-856a-a227dfa993ec" providerId="ADAL" clId="{C3E37A8E-8D30-41B5-932A-828F6A0C55F2}" dt="2018-12-20T04:23:18.145" v="890" actId="20577"/>
        <pc:sldMkLst>
          <pc:docMk/>
          <pc:sldMk cId="2450885654" sldId="274"/>
        </pc:sldMkLst>
        <pc:spChg chg="add mod">
          <ac:chgData name="Lâm Đức Khải" userId="20bc2f9c-cb6d-4b5e-856a-a227dfa993ec" providerId="ADAL" clId="{C3E37A8E-8D30-41B5-932A-828F6A0C55F2}" dt="2018-12-18T07:59:59.111" v="594" actId="164"/>
          <ac:spMkLst>
            <pc:docMk/>
            <pc:sldMk cId="2450885654" sldId="274"/>
            <ac:spMk id="3" creationId="{F81F60AC-B379-400C-AA36-23077D328243}"/>
          </ac:spMkLst>
        </pc:spChg>
        <pc:spChg chg="mod">
          <ac:chgData name="Lâm Đức Khải" userId="20bc2f9c-cb6d-4b5e-856a-a227dfa993ec" providerId="ADAL" clId="{C3E37A8E-8D30-41B5-932A-828F6A0C55F2}" dt="2018-12-18T07:59:44.632" v="593" actId="20577"/>
          <ac:spMkLst>
            <pc:docMk/>
            <pc:sldMk cId="2450885654" sldId="274"/>
            <ac:spMk id="5" creationId="{00000000-0000-0000-0000-000000000000}"/>
          </ac:spMkLst>
        </pc:spChg>
        <pc:grpChg chg="add mod">
          <ac:chgData name="Lâm Đức Khải" userId="20bc2f9c-cb6d-4b5e-856a-a227dfa993ec" providerId="ADAL" clId="{C3E37A8E-8D30-41B5-932A-828F6A0C55F2}" dt="2018-12-18T07:59:59.111" v="594" actId="164"/>
          <ac:grpSpMkLst>
            <pc:docMk/>
            <pc:sldMk cId="2450885654" sldId="274"/>
            <ac:grpSpMk id="7" creationId="{1C607E97-8A01-4A1F-BA6E-520B6F6CB358}"/>
          </ac:grpSpMkLst>
        </pc:grpChg>
        <pc:picChg chg="mod">
          <ac:chgData name="Lâm Đức Khải" userId="20bc2f9c-cb6d-4b5e-856a-a227dfa993ec" providerId="ADAL" clId="{C3E37A8E-8D30-41B5-932A-828F6A0C55F2}" dt="2018-12-18T07:59:59.111" v="594" actId="164"/>
          <ac:picMkLst>
            <pc:docMk/>
            <pc:sldMk cId="2450885654" sldId="274"/>
            <ac:picMk id="1026" creationId="{00000000-0000-0000-0000-000000000000}"/>
          </ac:picMkLst>
        </pc:picChg>
      </pc:sldChg>
      <pc:sldChg chg="modSp modNotesTx">
        <pc:chgData name="Lâm Đức Khải" userId="20bc2f9c-cb6d-4b5e-856a-a227dfa993ec" providerId="ADAL" clId="{C3E37A8E-8D30-41B5-932A-828F6A0C55F2}" dt="2018-12-20T04:27:23.839" v="918" actId="20577"/>
        <pc:sldMkLst>
          <pc:docMk/>
          <pc:sldMk cId="1886103355" sldId="279"/>
        </pc:sldMkLst>
        <pc:spChg chg="mod">
          <ac:chgData name="Lâm Đức Khải" userId="20bc2f9c-cb6d-4b5e-856a-a227dfa993ec" providerId="ADAL" clId="{C3E37A8E-8D30-41B5-932A-828F6A0C55F2}" dt="2018-12-18T08:49:54.685" v="596" actId="20577"/>
          <ac:spMkLst>
            <pc:docMk/>
            <pc:sldMk cId="1886103355" sldId="279"/>
            <ac:spMk id="3" creationId="{00000000-0000-0000-0000-000000000000}"/>
          </ac:spMkLst>
        </pc:spChg>
      </pc:sldChg>
      <pc:sldChg chg="modNotesTx">
        <pc:chgData name="Lâm Đức Khải" userId="20bc2f9c-cb6d-4b5e-856a-a227dfa993ec" providerId="ADAL" clId="{C3E37A8E-8D30-41B5-932A-828F6A0C55F2}" dt="2018-12-18T09:28:41.548" v="706" actId="20577"/>
        <pc:sldMkLst>
          <pc:docMk/>
          <pc:sldMk cId="3246952971" sldId="281"/>
        </pc:sldMkLst>
      </pc:sldChg>
      <pc:sldChg chg="modNotesTx">
        <pc:chgData name="Lâm Đức Khải" userId="20bc2f9c-cb6d-4b5e-856a-a227dfa993ec" providerId="ADAL" clId="{C3E37A8E-8D30-41B5-932A-828F6A0C55F2}" dt="2018-12-18T09:55:48.784" v="707" actId="113"/>
        <pc:sldMkLst>
          <pc:docMk/>
          <pc:sldMk cId="4101598827" sldId="29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4F5D9B-3CF5-48AB-B66A-C987DC750CAA}" type="datetimeFigureOut">
              <a:rPr lang="en-US" smtClean="0"/>
              <a:t>12/18/2018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2CDCC2-A593-48AC-A6EC-E49E3CBB8BD3}" type="slidenum">
              <a:rPr lang="en-US" smtClean="0"/>
              <a:t>‹#›</a:t>
            </a:fld>
            <a:endParaRPr lang="en-US"/>
          </a:p>
        </p:txBody>
      </p:sp>
    </p:spTree>
    <p:extLst>
      <p:ext uri="{BB962C8B-B14F-4D97-AF65-F5344CB8AC3E}">
        <p14:creationId xmlns:p14="http://schemas.microsoft.com/office/powerpoint/2010/main" val="40444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D3B7B7-1EC2-4D24-AAB4-A21E76051F45}" type="slidenum">
              <a:rPr lang="en-US" smtClean="0"/>
              <a:t>1</a:t>
            </a:fld>
            <a:endParaRPr lang="en-US"/>
          </a:p>
        </p:txBody>
      </p:sp>
    </p:spTree>
    <p:extLst>
      <p:ext uri="{BB962C8B-B14F-4D97-AF65-F5344CB8AC3E}">
        <p14:creationId xmlns:p14="http://schemas.microsoft.com/office/powerpoint/2010/main" val="1599136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dirty="0" err="1"/>
              <a:t>lệnh</a:t>
            </a:r>
            <a:r>
              <a:rPr lang="en-US" baseline="0" dirty="0"/>
              <a:t> </a:t>
            </a:r>
            <a:r>
              <a:rPr lang="en-US" baseline="0" dirty="0" err="1"/>
              <a:t>được</a:t>
            </a:r>
            <a:r>
              <a:rPr lang="en-US" baseline="0" dirty="0"/>
              <a:t> </a:t>
            </a:r>
            <a:r>
              <a:rPr lang="en-US" baseline="0" dirty="0" err="1"/>
              <a:t>tối</a:t>
            </a:r>
            <a:r>
              <a:rPr lang="en-US" baseline="0" dirty="0"/>
              <a:t> </a:t>
            </a:r>
            <a:r>
              <a:rPr lang="en-US" baseline="0" dirty="0" err="1"/>
              <a:t>ưu</a:t>
            </a:r>
            <a:r>
              <a:rPr lang="en-US" baseline="0" dirty="0"/>
              <a:t> </a:t>
            </a:r>
            <a:r>
              <a:rPr lang="en-US" baseline="0" dirty="0" err="1"/>
              <a:t>hóa</a:t>
            </a:r>
            <a:r>
              <a:rPr lang="en-US" baseline="0" dirty="0"/>
              <a:t> </a:t>
            </a:r>
            <a:r>
              <a:rPr lang="en-US" baseline="0" dirty="0" err="1"/>
              <a:t>còn</a:t>
            </a:r>
            <a:r>
              <a:rPr lang="en-US" baseline="0" dirty="0"/>
              <a:t> 4 </a:t>
            </a:r>
            <a:r>
              <a:rPr lang="en-US" baseline="0" dirty="0" err="1"/>
              <a:t>công</a:t>
            </a:r>
            <a:r>
              <a:rPr lang="en-US" baseline="0" dirty="0"/>
              <a:t> </a:t>
            </a:r>
            <a:r>
              <a:rPr lang="en-US" baseline="0" dirty="0" err="1"/>
              <a:t>đoạn</a:t>
            </a:r>
            <a:r>
              <a:rPr lang="en-US" baseline="0" dirty="0"/>
              <a:t>.</a:t>
            </a:r>
          </a:p>
          <a:p>
            <a:r>
              <a:rPr lang="en-US" baseline="0" dirty="0" err="1"/>
              <a:t>Các</a:t>
            </a:r>
            <a:r>
              <a:rPr lang="en-US" baseline="0" dirty="0"/>
              <a:t> </a:t>
            </a:r>
            <a:r>
              <a:rPr lang="en-US" baseline="0" dirty="0" err="1"/>
              <a:t>lệnh</a:t>
            </a:r>
            <a:r>
              <a:rPr lang="en-US" baseline="0" dirty="0"/>
              <a:t> </a:t>
            </a:r>
            <a:r>
              <a:rPr lang="en-US" baseline="0" dirty="0" err="1"/>
              <a:t>có</a:t>
            </a:r>
            <a:r>
              <a:rPr lang="en-US" baseline="0" dirty="0"/>
              <a:t> </a:t>
            </a:r>
            <a:r>
              <a:rPr lang="en-US" baseline="0" dirty="0" err="1"/>
              <a:t>độ</a:t>
            </a:r>
            <a:r>
              <a:rPr lang="en-US" baseline="0" dirty="0"/>
              <a:t> </a:t>
            </a:r>
            <a:r>
              <a:rPr lang="en-US" baseline="0" dirty="0" err="1"/>
              <a:t>dài</a:t>
            </a:r>
            <a:r>
              <a:rPr lang="en-US" baseline="0" dirty="0"/>
              <a:t> </a:t>
            </a:r>
            <a:r>
              <a:rPr lang="en-US" baseline="0" dirty="0" err="1"/>
              <a:t>như</a:t>
            </a:r>
            <a:r>
              <a:rPr lang="en-US" baseline="0" dirty="0"/>
              <a:t> </a:t>
            </a:r>
            <a:r>
              <a:rPr lang="en-US" baseline="0" dirty="0" err="1"/>
              <a:t>nhau</a:t>
            </a:r>
            <a:endParaRPr lang="en-US" baseline="0" dirty="0"/>
          </a:p>
          <a:p>
            <a:r>
              <a:rPr lang="en-US" baseline="0" dirty="0" err="1"/>
              <a:t>Thời</a:t>
            </a:r>
            <a:r>
              <a:rPr lang="en-US" baseline="0" dirty="0"/>
              <a:t> </a:t>
            </a:r>
            <a:r>
              <a:rPr lang="en-US" baseline="0" dirty="0" err="1"/>
              <a:t>gian</a:t>
            </a:r>
            <a:r>
              <a:rPr lang="en-US" baseline="0" dirty="0"/>
              <a:t> </a:t>
            </a:r>
            <a:r>
              <a:rPr lang="en-US" baseline="0" dirty="0" err="1"/>
              <a:t>thực</a:t>
            </a:r>
            <a:r>
              <a:rPr lang="en-US" baseline="0" dirty="0"/>
              <a:t> </a:t>
            </a:r>
            <a:r>
              <a:rPr lang="en-US" baseline="0" dirty="0" err="1"/>
              <a:t>thi</a:t>
            </a:r>
            <a:r>
              <a:rPr lang="en-US" baseline="0" dirty="0"/>
              <a:t> ở </a:t>
            </a:r>
            <a:r>
              <a:rPr lang="en-US" baseline="0" dirty="0" err="1"/>
              <a:t>các</a:t>
            </a:r>
            <a:r>
              <a:rPr lang="en-US" baseline="0" dirty="0"/>
              <a:t> </a:t>
            </a:r>
            <a:r>
              <a:rPr lang="en-US" baseline="0" dirty="0" err="1"/>
              <a:t>công</a:t>
            </a:r>
            <a:r>
              <a:rPr lang="en-US" baseline="0" dirty="0"/>
              <a:t> </a:t>
            </a:r>
            <a:r>
              <a:rPr lang="en-US" baseline="0" dirty="0" err="1"/>
              <a:t>đoạn</a:t>
            </a:r>
            <a:r>
              <a:rPr lang="en-US" baseline="0" dirty="0"/>
              <a:t> </a:t>
            </a:r>
            <a:r>
              <a:rPr lang="en-US" baseline="0" dirty="0" err="1"/>
              <a:t>của</a:t>
            </a:r>
            <a:r>
              <a:rPr lang="en-US" baseline="0" dirty="0"/>
              <a:t> </a:t>
            </a:r>
            <a:r>
              <a:rPr lang="en-US" baseline="0" dirty="0" err="1"/>
              <a:t>mỗi</a:t>
            </a:r>
            <a:r>
              <a:rPr lang="en-US" baseline="0" dirty="0"/>
              <a:t> </a:t>
            </a:r>
            <a:r>
              <a:rPr lang="en-US" baseline="0" dirty="0" err="1"/>
              <a:t>lệnh</a:t>
            </a:r>
            <a:r>
              <a:rPr lang="en-US" baseline="0" dirty="0"/>
              <a:t> </a:t>
            </a:r>
            <a:r>
              <a:rPr lang="en-US" baseline="0" dirty="0" err="1"/>
              <a:t>xấp</a:t>
            </a:r>
            <a:r>
              <a:rPr lang="en-US" baseline="0" dirty="0"/>
              <a:t> </a:t>
            </a:r>
            <a:r>
              <a:rPr lang="en-US" baseline="0" dirty="0" err="1"/>
              <a:t>xĩ</a:t>
            </a:r>
            <a:r>
              <a:rPr lang="en-US" baseline="0" dirty="0"/>
              <a:t> </a:t>
            </a:r>
            <a:r>
              <a:rPr lang="en-US" baseline="0" dirty="0" err="1"/>
              <a:t>bằng</a:t>
            </a:r>
            <a:r>
              <a:rPr lang="en-US" baseline="0" dirty="0"/>
              <a:t> </a:t>
            </a:r>
            <a:r>
              <a:rPr lang="en-US" baseline="0" dirty="0" err="1"/>
              <a:t>nhau</a:t>
            </a:r>
            <a:r>
              <a:rPr lang="en-US" baseline="0" dirty="0"/>
              <a:t>.</a:t>
            </a:r>
          </a:p>
          <a:p>
            <a:r>
              <a:rPr lang="en-US" baseline="0" dirty="0" err="1"/>
              <a:t>Lệnh</a:t>
            </a:r>
            <a:r>
              <a:rPr lang="en-US" baseline="0" dirty="0"/>
              <a:t> </a:t>
            </a:r>
            <a:r>
              <a:rPr lang="en-US" baseline="0" dirty="0" err="1"/>
              <a:t>có</a:t>
            </a:r>
            <a:r>
              <a:rPr lang="en-US" baseline="0" dirty="0"/>
              <a:t> data &amp; </a:t>
            </a:r>
            <a:r>
              <a:rPr lang="en-US" baseline="0" dirty="0" err="1"/>
              <a:t>không</a:t>
            </a:r>
            <a:r>
              <a:rPr lang="en-US" baseline="0" dirty="0"/>
              <a:t> data </a:t>
            </a:r>
            <a:r>
              <a:rPr lang="en-US" baseline="0" dirty="0">
                <a:sym typeface="Wingdings" pitchFamily="2" charset="2"/>
              </a:rPr>
              <a:t> </a:t>
            </a:r>
            <a:r>
              <a:rPr lang="en-US" baseline="0" dirty="0" err="1">
                <a:sym typeface="Wingdings" pitchFamily="2" charset="2"/>
              </a:rPr>
              <a:t>thời</a:t>
            </a:r>
            <a:r>
              <a:rPr lang="en-US" baseline="0" dirty="0">
                <a:sym typeface="Wingdings" pitchFamily="2" charset="2"/>
              </a:rPr>
              <a:t> </a:t>
            </a:r>
            <a:r>
              <a:rPr lang="en-US" baseline="0" dirty="0" err="1">
                <a:sym typeface="Wingdings" pitchFamily="2" charset="2"/>
              </a:rPr>
              <a:t>gian</a:t>
            </a:r>
            <a:r>
              <a:rPr lang="en-US" baseline="0" dirty="0">
                <a:sym typeface="Wingdings" pitchFamily="2" charset="2"/>
              </a:rPr>
              <a:t> </a:t>
            </a:r>
            <a:r>
              <a:rPr lang="en-US" baseline="0" dirty="0" err="1">
                <a:sym typeface="Wingdings" pitchFamily="2" charset="2"/>
              </a:rPr>
              <a:t>thực</a:t>
            </a:r>
            <a:r>
              <a:rPr lang="en-US" baseline="0" dirty="0">
                <a:sym typeface="Wingdings" pitchFamily="2" charset="2"/>
              </a:rPr>
              <a:t> </a:t>
            </a:r>
            <a:r>
              <a:rPr lang="en-US" baseline="0" dirty="0" err="1">
                <a:sym typeface="Wingdings" pitchFamily="2" charset="2"/>
              </a:rPr>
              <a:t>thi</a:t>
            </a:r>
            <a:r>
              <a:rPr lang="en-US" baseline="0" dirty="0">
                <a:sym typeface="Wingdings" pitchFamily="2" charset="2"/>
              </a:rPr>
              <a:t> </a:t>
            </a:r>
            <a:r>
              <a:rPr lang="en-US" baseline="0" dirty="0" err="1">
                <a:sym typeface="Wingdings" pitchFamily="2" charset="2"/>
              </a:rPr>
              <a:t>như</a:t>
            </a:r>
            <a:r>
              <a:rPr lang="en-US" baseline="0" dirty="0">
                <a:sym typeface="Wingdings" pitchFamily="2" charset="2"/>
              </a:rPr>
              <a:t> </a:t>
            </a:r>
            <a:r>
              <a:rPr lang="en-US" baseline="0" dirty="0" err="1">
                <a:sym typeface="Wingdings" pitchFamily="2" charset="2"/>
              </a:rPr>
              <a:t>nhau</a:t>
            </a:r>
            <a:r>
              <a:rPr lang="en-US" baseline="0" dirty="0">
                <a:sym typeface="Wingdings" pitchFamily="2" charset="2"/>
              </a:rPr>
              <a:t>. </a:t>
            </a:r>
            <a:r>
              <a:rPr lang="en-US" baseline="0" dirty="0" err="1">
                <a:sym typeface="Wingdings" pitchFamily="2" charset="2"/>
              </a:rPr>
              <a:t>Thời</a:t>
            </a:r>
            <a:r>
              <a:rPr lang="en-US" baseline="0" dirty="0">
                <a:sym typeface="Wingdings" pitchFamily="2" charset="2"/>
              </a:rPr>
              <a:t> </a:t>
            </a:r>
            <a:r>
              <a:rPr lang="en-US" baseline="0" dirty="0" err="1">
                <a:sym typeface="Wingdings" pitchFamily="2" charset="2"/>
              </a:rPr>
              <a:t>gian</a:t>
            </a:r>
            <a:r>
              <a:rPr lang="en-US" baseline="0" dirty="0">
                <a:sym typeface="Wingdings" pitchFamily="2" charset="2"/>
              </a:rPr>
              <a:t> </a:t>
            </a:r>
            <a:r>
              <a:rPr lang="en-US" baseline="0" dirty="0" err="1">
                <a:sym typeface="Wingdings" pitchFamily="2" charset="2"/>
              </a:rPr>
              <a:t>truy</a:t>
            </a:r>
            <a:r>
              <a:rPr lang="en-US" baseline="0" dirty="0">
                <a:sym typeface="Wingdings" pitchFamily="2" charset="2"/>
              </a:rPr>
              <a:t> </a:t>
            </a:r>
            <a:r>
              <a:rPr lang="en-US" baseline="0" dirty="0" err="1">
                <a:sym typeface="Wingdings" pitchFamily="2" charset="2"/>
              </a:rPr>
              <a:t>xuất</a:t>
            </a:r>
            <a:r>
              <a:rPr lang="en-US" baseline="0" dirty="0">
                <a:sym typeface="Wingdings" pitchFamily="2" charset="2"/>
              </a:rPr>
              <a:t> </a:t>
            </a:r>
            <a:r>
              <a:rPr lang="en-US" baseline="0" dirty="0" err="1">
                <a:sym typeface="Wingdings" pitchFamily="2" charset="2"/>
              </a:rPr>
              <a:t>bộ</a:t>
            </a:r>
            <a:r>
              <a:rPr lang="en-US" baseline="0" dirty="0">
                <a:sym typeface="Wingdings" pitchFamily="2" charset="2"/>
              </a:rPr>
              <a:t> </a:t>
            </a:r>
            <a:r>
              <a:rPr lang="en-US" baseline="0" dirty="0" err="1">
                <a:sym typeface="Wingdings" pitchFamily="2" charset="2"/>
              </a:rPr>
              <a:t>nhớ</a:t>
            </a:r>
            <a:r>
              <a:rPr lang="en-US" baseline="0" dirty="0">
                <a:sym typeface="Wingdings" pitchFamily="2" charset="2"/>
              </a:rPr>
              <a:t> </a:t>
            </a:r>
            <a:r>
              <a:rPr lang="en-US" baseline="0" dirty="0" err="1">
                <a:sym typeface="Wingdings" pitchFamily="2" charset="2"/>
              </a:rPr>
              <a:t>chiếm</a:t>
            </a:r>
            <a:r>
              <a:rPr lang="en-US" baseline="0" dirty="0">
                <a:sym typeface="Wingdings" pitchFamily="2" charset="2"/>
              </a:rPr>
              <a:t> </a:t>
            </a:r>
            <a:r>
              <a:rPr lang="en-US" baseline="0" dirty="0" err="1">
                <a:sym typeface="Wingdings" pitchFamily="2" charset="2"/>
              </a:rPr>
              <a:t>nhiều</a:t>
            </a:r>
            <a:r>
              <a:rPr lang="en-US" baseline="0" dirty="0">
                <a:sym typeface="Wingdings" pitchFamily="2" charset="2"/>
              </a:rPr>
              <a:t> </a:t>
            </a:r>
            <a:r>
              <a:rPr lang="en-US" baseline="0" dirty="0" err="1">
                <a:sym typeface="Wingdings" pitchFamily="2" charset="2"/>
              </a:rPr>
              <a:t>thời</a:t>
            </a:r>
            <a:r>
              <a:rPr lang="en-US" baseline="0" dirty="0">
                <a:sym typeface="Wingdings" pitchFamily="2" charset="2"/>
              </a:rPr>
              <a:t> </a:t>
            </a:r>
            <a:r>
              <a:rPr lang="en-US" baseline="0" dirty="0" err="1">
                <a:sym typeface="Wingdings" pitchFamily="2" charset="2"/>
              </a:rPr>
              <a:t>gian</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a:t>
            </a:r>
            <a:r>
              <a:rPr lang="en-US" baseline="0" dirty="0" err="1">
                <a:sym typeface="Wingdings" pitchFamily="2" charset="2"/>
              </a:rPr>
              <a:t>lúc</a:t>
            </a:r>
            <a:r>
              <a:rPr lang="en-US" baseline="0" dirty="0">
                <a:sym typeface="Wingdings" pitchFamily="2" charset="2"/>
              </a:rPr>
              <a:t> </a:t>
            </a:r>
            <a:r>
              <a:rPr lang="en-US" baseline="0" dirty="0" err="1">
                <a:sym typeface="Wingdings" pitchFamily="2" charset="2"/>
              </a:rPr>
              <a:t>thực</a:t>
            </a:r>
            <a:r>
              <a:rPr lang="en-US" baseline="0" dirty="0">
                <a:sym typeface="Wingdings" pitchFamily="2" charset="2"/>
              </a:rPr>
              <a:t> </a:t>
            </a:r>
            <a:r>
              <a:rPr lang="en-US" baseline="0" dirty="0" err="1">
                <a:sym typeface="Wingdings" pitchFamily="2" charset="2"/>
              </a:rPr>
              <a:t>thi</a:t>
            </a:r>
            <a:r>
              <a:rPr lang="en-US" baseline="0" dirty="0">
                <a:sym typeface="Wingdings" pitchFamily="2" charset="2"/>
              </a:rPr>
              <a:t>.</a:t>
            </a:r>
            <a:endParaRPr lang="en-US" dirty="0"/>
          </a:p>
          <a:p>
            <a:endParaRPr lang="en-US" dirty="0"/>
          </a:p>
        </p:txBody>
      </p:sp>
      <p:sp>
        <p:nvSpPr>
          <p:cNvPr id="4" name="Slide Number Placeholder 3"/>
          <p:cNvSpPr>
            <a:spLocks noGrp="1"/>
          </p:cNvSpPr>
          <p:nvPr>
            <p:ph type="sldNum" sz="quarter" idx="10"/>
          </p:nvPr>
        </p:nvSpPr>
        <p:spPr/>
        <p:txBody>
          <a:bodyPr/>
          <a:lstStyle/>
          <a:p>
            <a:fld id="{1B2CDCC2-A593-48AC-A6EC-E49E3CBB8BD3}" type="slidenum">
              <a:rPr lang="en-US" smtClean="0"/>
              <a:t>10</a:t>
            </a:fld>
            <a:endParaRPr lang="en-US"/>
          </a:p>
        </p:txBody>
      </p:sp>
    </p:spTree>
    <p:extLst>
      <p:ext uri="{BB962C8B-B14F-4D97-AF65-F5344CB8AC3E}">
        <p14:creationId xmlns:p14="http://schemas.microsoft.com/office/powerpoint/2010/main" val="2381325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Giống</a:t>
            </a:r>
            <a:r>
              <a:rPr lang="en-US" dirty="0"/>
              <a:t> </a:t>
            </a:r>
            <a:r>
              <a:rPr lang="en-US" dirty="0" err="1"/>
              <a:t>nh</a:t>
            </a:r>
            <a:r>
              <a:rPr lang="vi-VN" dirty="0"/>
              <a:t>ư</a:t>
            </a:r>
            <a:r>
              <a:rPr lang="en-US" dirty="0"/>
              <a:t> MIPS</a:t>
            </a:r>
          </a:p>
        </p:txBody>
      </p:sp>
      <p:sp>
        <p:nvSpPr>
          <p:cNvPr id="4" name="Slide Number Placeholder 3"/>
          <p:cNvSpPr>
            <a:spLocks noGrp="1"/>
          </p:cNvSpPr>
          <p:nvPr>
            <p:ph type="sldNum" sz="quarter" idx="10"/>
          </p:nvPr>
        </p:nvSpPr>
        <p:spPr/>
        <p:txBody>
          <a:bodyPr/>
          <a:lstStyle/>
          <a:p>
            <a:fld id="{1B2CDCC2-A593-48AC-A6EC-E49E3CBB8BD3}" type="slidenum">
              <a:rPr lang="en-US" smtClean="0"/>
              <a:t>11</a:t>
            </a:fld>
            <a:endParaRPr lang="en-US"/>
          </a:p>
        </p:txBody>
      </p:sp>
    </p:spTree>
    <p:extLst>
      <p:ext uri="{BB962C8B-B14F-4D97-AF65-F5344CB8AC3E}">
        <p14:creationId xmlns:p14="http://schemas.microsoft.com/office/powerpoint/2010/main" val="1873393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Mô</a:t>
            </a:r>
            <a:r>
              <a:rPr lang="en-US" baseline="0" dirty="0"/>
              <a:t> </a:t>
            </a:r>
            <a:r>
              <a:rPr lang="en-US" baseline="0" dirty="0" err="1"/>
              <a:t>tả</a:t>
            </a:r>
            <a:r>
              <a:rPr lang="en-US" baseline="0" dirty="0"/>
              <a:t> 4 </a:t>
            </a:r>
            <a:r>
              <a:rPr lang="en-US" baseline="0" dirty="0" err="1"/>
              <a:t>chu</a:t>
            </a:r>
            <a:r>
              <a:rPr lang="en-US" baseline="0" dirty="0"/>
              <a:t> </a:t>
            </a:r>
            <a:r>
              <a:rPr lang="en-US" baseline="0" dirty="0" err="1"/>
              <a:t>kỳ</a:t>
            </a:r>
            <a:r>
              <a:rPr lang="en-US" baseline="0" dirty="0"/>
              <a:t> </a:t>
            </a:r>
            <a:r>
              <a:rPr lang="en-US" baseline="0" dirty="0" err="1"/>
              <a:t>xung</a:t>
            </a:r>
            <a:r>
              <a:rPr lang="en-US" baseline="0" dirty="0"/>
              <a:t> clock </a:t>
            </a:r>
            <a:r>
              <a:rPr lang="en-US" baseline="0" dirty="0" err="1"/>
              <a:t>thực</a:t>
            </a:r>
            <a:r>
              <a:rPr lang="en-US" baseline="0" dirty="0"/>
              <a:t> </a:t>
            </a:r>
            <a:r>
              <a:rPr lang="en-US" baseline="0" dirty="0" err="1"/>
              <a:t>thi</a:t>
            </a:r>
            <a:r>
              <a:rPr lang="en-US" baseline="0" dirty="0"/>
              <a:t> 1 </a:t>
            </a:r>
            <a:r>
              <a:rPr lang="en-US" baseline="0" dirty="0" err="1"/>
              <a:t>lệnh</a:t>
            </a:r>
            <a:r>
              <a:rPr lang="en-US" baseline="0" dirty="0"/>
              <a:t>: </a:t>
            </a:r>
            <a:r>
              <a:rPr lang="en-US" baseline="0" dirty="0" err="1"/>
              <a:t>trang</a:t>
            </a:r>
            <a:r>
              <a:rPr lang="en-US" baseline="0" dirty="0"/>
              <a:t> 416</a:t>
            </a:r>
          </a:p>
          <a:p>
            <a:r>
              <a:rPr lang="en-US" b="1" baseline="0" dirty="0"/>
              <a:t>Chu </a:t>
            </a:r>
            <a:r>
              <a:rPr lang="en-US" b="1" baseline="0" dirty="0" err="1"/>
              <a:t>kỳ</a:t>
            </a:r>
            <a:r>
              <a:rPr lang="en-US" b="1" baseline="0" dirty="0"/>
              <a:t> 1</a:t>
            </a:r>
            <a:r>
              <a:rPr lang="en-US" baseline="0" dirty="0"/>
              <a:t>: </a:t>
            </a:r>
            <a:r>
              <a:rPr lang="en-US" baseline="0" dirty="0" err="1"/>
              <a:t>dựa</a:t>
            </a:r>
            <a:r>
              <a:rPr lang="en-US" baseline="0" dirty="0"/>
              <a:t> </a:t>
            </a:r>
            <a:r>
              <a:rPr lang="en-US" baseline="0" dirty="0" err="1"/>
              <a:t>vào</a:t>
            </a:r>
            <a:r>
              <a:rPr lang="en-US" baseline="0" dirty="0"/>
              <a:t> </a:t>
            </a:r>
            <a:r>
              <a:rPr lang="en-US" baseline="0" dirty="0" err="1"/>
              <a:t>địa</a:t>
            </a:r>
            <a:r>
              <a:rPr lang="en-US" baseline="0" dirty="0"/>
              <a:t> </a:t>
            </a:r>
            <a:r>
              <a:rPr lang="en-US" baseline="0" dirty="0" err="1"/>
              <a:t>chỉ</a:t>
            </a:r>
            <a:r>
              <a:rPr lang="en-US" baseline="0" dirty="0"/>
              <a:t> </a:t>
            </a:r>
            <a:r>
              <a:rPr lang="en-US" baseline="0" dirty="0" err="1"/>
              <a:t>trong</a:t>
            </a:r>
            <a:r>
              <a:rPr lang="en-US" baseline="0" dirty="0"/>
              <a:t> </a:t>
            </a:r>
            <a:r>
              <a:rPr lang="en-US" baseline="0" dirty="0" err="1"/>
              <a:t>thanh</a:t>
            </a:r>
            <a:r>
              <a:rPr lang="en-US" baseline="0" dirty="0"/>
              <a:t> </a:t>
            </a:r>
            <a:r>
              <a:rPr lang="en-US" baseline="0" dirty="0" err="1"/>
              <a:t>ghi</a:t>
            </a:r>
            <a:r>
              <a:rPr lang="en-US" baseline="0" dirty="0"/>
              <a:t> PC, </a:t>
            </a:r>
            <a:r>
              <a:rPr lang="en-US" baseline="0" dirty="0" err="1"/>
              <a:t>lệnh</a:t>
            </a:r>
            <a:r>
              <a:rPr lang="en-US" baseline="0" dirty="0"/>
              <a:t> t</a:t>
            </a:r>
            <a:r>
              <a:rPr lang="vi-VN" baseline="0" dirty="0"/>
              <a:t>ư</a:t>
            </a:r>
            <a:r>
              <a:rPr lang="en-US" baseline="0" dirty="0" err="1"/>
              <a:t>ơng</a:t>
            </a:r>
            <a:r>
              <a:rPr lang="en-US" baseline="0" dirty="0"/>
              <a:t> </a:t>
            </a:r>
            <a:r>
              <a:rPr lang="en-US" baseline="0" dirty="0" err="1"/>
              <a:t>ứng</a:t>
            </a:r>
            <a:r>
              <a:rPr lang="en-US" baseline="0" dirty="0"/>
              <a:t> đ</a:t>
            </a:r>
            <a:r>
              <a:rPr lang="vi-VN" baseline="0" dirty="0"/>
              <a:t>ư</a:t>
            </a:r>
            <a:r>
              <a:rPr lang="en-US" baseline="0" dirty="0" err="1"/>
              <a:t>ợc</a:t>
            </a:r>
            <a:r>
              <a:rPr lang="en-US" baseline="0" dirty="0"/>
              <a:t> </a:t>
            </a:r>
            <a:r>
              <a:rPr lang="en-US" baseline="0" dirty="0" err="1"/>
              <a:t>lấy</a:t>
            </a:r>
            <a:r>
              <a:rPr lang="en-US" baseline="0" dirty="0"/>
              <a:t> </a:t>
            </a:r>
            <a:r>
              <a:rPr lang="en-US" baseline="0" dirty="0" err="1"/>
              <a:t>ra</a:t>
            </a:r>
            <a:r>
              <a:rPr lang="en-US" baseline="0" dirty="0"/>
              <a:t> </a:t>
            </a:r>
            <a:r>
              <a:rPr lang="en-US" baseline="0" dirty="0" err="1"/>
              <a:t>từ</a:t>
            </a:r>
            <a:r>
              <a:rPr lang="en-US" baseline="0" dirty="0"/>
              <a:t> IM </a:t>
            </a:r>
            <a:r>
              <a:rPr lang="en-US" baseline="0" dirty="0" err="1"/>
              <a:t>rồi</a:t>
            </a:r>
            <a:r>
              <a:rPr lang="en-US" baseline="0" dirty="0"/>
              <a:t> </a:t>
            </a:r>
            <a:r>
              <a:rPr lang="en-US" baseline="0" dirty="0" err="1"/>
              <a:t>được</a:t>
            </a:r>
            <a:r>
              <a:rPr lang="en-US" baseline="0" dirty="0"/>
              <a:t> </a:t>
            </a:r>
            <a:r>
              <a:rPr lang="en-US" baseline="0" dirty="0" err="1"/>
              <a:t>nạp</a:t>
            </a:r>
            <a:r>
              <a:rPr lang="en-US" baseline="0" dirty="0"/>
              <a:t> </a:t>
            </a:r>
            <a:r>
              <a:rPr lang="en-US" baseline="0" dirty="0" err="1"/>
              <a:t>vào</a:t>
            </a:r>
            <a:r>
              <a:rPr lang="en-US" baseline="0" dirty="0"/>
              <a:t> </a:t>
            </a:r>
            <a:r>
              <a:rPr lang="en-US" baseline="0" dirty="0" err="1"/>
              <a:t>thanh</a:t>
            </a:r>
            <a:r>
              <a:rPr lang="en-US" baseline="0" dirty="0"/>
              <a:t> </a:t>
            </a:r>
            <a:r>
              <a:rPr lang="en-US" baseline="0" dirty="0" err="1"/>
              <a:t>ghi</a:t>
            </a:r>
            <a:r>
              <a:rPr lang="en-US" baseline="0" dirty="0"/>
              <a:t> IR.</a:t>
            </a:r>
          </a:p>
          <a:p>
            <a:endParaRPr lang="en-US" baseline="0" dirty="0"/>
          </a:p>
          <a:p>
            <a:r>
              <a:rPr lang="en-US" b="1" baseline="0" dirty="0"/>
              <a:t>Chu </a:t>
            </a:r>
            <a:r>
              <a:rPr lang="en-US" b="1" baseline="0" dirty="0" err="1"/>
              <a:t>kỳ</a:t>
            </a:r>
            <a:r>
              <a:rPr lang="en-US" b="1" baseline="0" dirty="0"/>
              <a:t> 2: </a:t>
            </a:r>
            <a:r>
              <a:rPr lang="en-US" baseline="0" dirty="0" err="1"/>
              <a:t>lệnh</a:t>
            </a:r>
            <a:r>
              <a:rPr lang="en-US" baseline="0" dirty="0"/>
              <a:t> </a:t>
            </a:r>
            <a:r>
              <a:rPr lang="en-US" baseline="0" dirty="0" err="1"/>
              <a:t>trong</a:t>
            </a:r>
            <a:r>
              <a:rPr lang="en-US" baseline="0" dirty="0"/>
              <a:t> </a:t>
            </a:r>
            <a:r>
              <a:rPr lang="en-US" baseline="0" dirty="0" err="1"/>
              <a:t>thanh</a:t>
            </a:r>
            <a:r>
              <a:rPr lang="en-US" baseline="0" dirty="0"/>
              <a:t> </a:t>
            </a:r>
            <a:r>
              <a:rPr lang="en-US" baseline="0" dirty="0" err="1"/>
              <a:t>ghi</a:t>
            </a:r>
            <a:r>
              <a:rPr lang="en-US" baseline="0" dirty="0"/>
              <a:t> IR </a:t>
            </a:r>
            <a:r>
              <a:rPr lang="en-US" baseline="0" dirty="0" err="1"/>
              <a:t>được</a:t>
            </a:r>
            <a:r>
              <a:rPr lang="en-US" baseline="0" dirty="0"/>
              <a:t> </a:t>
            </a:r>
            <a:r>
              <a:rPr lang="en-US" baseline="0" dirty="0" err="1"/>
              <a:t>giải</a:t>
            </a:r>
            <a:r>
              <a:rPr lang="en-US" baseline="0" dirty="0"/>
              <a:t> </a:t>
            </a:r>
            <a:r>
              <a:rPr lang="en-US" baseline="0" dirty="0" err="1"/>
              <a:t>mã</a:t>
            </a:r>
            <a:r>
              <a:rPr lang="en-US" baseline="0" dirty="0"/>
              <a:t> </a:t>
            </a:r>
            <a:r>
              <a:rPr lang="en-US" baseline="0" dirty="0" err="1"/>
              <a:t>thông</a:t>
            </a:r>
            <a:r>
              <a:rPr lang="en-US" baseline="0" dirty="0"/>
              <a:t> qua </a:t>
            </a:r>
            <a:r>
              <a:rPr lang="en-US" baseline="0" dirty="0" err="1"/>
              <a:t>mạch</a:t>
            </a:r>
            <a:r>
              <a:rPr lang="en-US" baseline="0" dirty="0"/>
              <a:t> decode logic, 2 </a:t>
            </a:r>
            <a:r>
              <a:rPr lang="en-US" baseline="0" dirty="0" err="1"/>
              <a:t>toán</a:t>
            </a:r>
            <a:r>
              <a:rPr lang="en-US" baseline="0" dirty="0"/>
              <a:t> </a:t>
            </a:r>
            <a:r>
              <a:rPr lang="en-US" baseline="0" dirty="0" err="1"/>
              <a:t>hạng</a:t>
            </a:r>
            <a:r>
              <a:rPr lang="en-US" baseline="0" dirty="0"/>
              <a:t> </a:t>
            </a:r>
            <a:r>
              <a:rPr lang="en-US" baseline="0" dirty="0" err="1"/>
              <a:t>được</a:t>
            </a:r>
            <a:r>
              <a:rPr lang="en-US" baseline="0" dirty="0"/>
              <a:t> </a:t>
            </a:r>
            <a:r>
              <a:rPr lang="en-US" baseline="0" dirty="0" err="1"/>
              <a:t>nạp</a:t>
            </a:r>
            <a:r>
              <a:rPr lang="en-US" baseline="0" dirty="0"/>
              <a:t> </a:t>
            </a:r>
            <a:r>
              <a:rPr lang="en-US" baseline="0" dirty="0" err="1"/>
              <a:t>từ</a:t>
            </a:r>
            <a:r>
              <a:rPr lang="en-US" baseline="0" dirty="0"/>
              <a:t> </a:t>
            </a:r>
            <a:r>
              <a:rPr lang="en-US" baseline="0" dirty="0" err="1"/>
              <a:t>thanh</a:t>
            </a:r>
            <a:r>
              <a:rPr lang="en-US" baseline="0" dirty="0"/>
              <a:t> </a:t>
            </a:r>
            <a:r>
              <a:rPr lang="en-US" baseline="0" dirty="0" err="1"/>
              <a:t>ghi</a:t>
            </a:r>
            <a:r>
              <a:rPr lang="en-US" baseline="0" dirty="0"/>
              <a:t> RF </a:t>
            </a:r>
            <a:r>
              <a:rPr lang="en-US" baseline="0" dirty="0" err="1"/>
              <a:t>vào</a:t>
            </a:r>
            <a:r>
              <a:rPr lang="en-US" baseline="0" dirty="0"/>
              <a:t> </a:t>
            </a:r>
            <a:r>
              <a:rPr lang="en-US" baseline="0" dirty="0" err="1"/>
              <a:t>trong</a:t>
            </a:r>
            <a:r>
              <a:rPr lang="en-US" baseline="0" dirty="0"/>
              <a:t> </a:t>
            </a:r>
            <a:r>
              <a:rPr lang="en-US" baseline="0" dirty="0" err="1"/>
              <a:t>thanh</a:t>
            </a:r>
            <a:r>
              <a:rPr lang="en-US" baseline="0" dirty="0"/>
              <a:t> </a:t>
            </a:r>
            <a:r>
              <a:rPr lang="en-US" baseline="0" dirty="0" err="1"/>
              <a:t>ghi</a:t>
            </a:r>
            <a:r>
              <a:rPr lang="en-US" baseline="0" dirty="0"/>
              <a:t> A, B. </a:t>
            </a:r>
            <a:r>
              <a:rPr lang="en-US" baseline="0" dirty="0" err="1"/>
              <a:t>các</a:t>
            </a:r>
            <a:r>
              <a:rPr lang="en-US" baseline="0" dirty="0"/>
              <a:t> </a:t>
            </a:r>
            <a:r>
              <a:rPr lang="en-US" baseline="0" dirty="0" err="1"/>
              <a:t>giá</a:t>
            </a:r>
            <a:r>
              <a:rPr lang="en-US" baseline="0" dirty="0"/>
              <a:t> </a:t>
            </a:r>
            <a:r>
              <a:rPr lang="en-US" baseline="0" dirty="0" err="1"/>
              <a:t>trị</a:t>
            </a:r>
            <a:r>
              <a:rPr lang="en-US" baseline="0" dirty="0"/>
              <a:t> </a:t>
            </a:r>
            <a:r>
              <a:rPr lang="en-US" baseline="0" dirty="0" err="1"/>
              <a:t>trong</a:t>
            </a:r>
            <a:r>
              <a:rPr lang="en-US" baseline="0" dirty="0"/>
              <a:t> </a:t>
            </a:r>
            <a:r>
              <a:rPr lang="en-US" baseline="0" dirty="0" err="1"/>
              <a:t>địa</a:t>
            </a:r>
            <a:r>
              <a:rPr lang="en-US" baseline="0" dirty="0"/>
              <a:t> </a:t>
            </a:r>
            <a:r>
              <a:rPr lang="en-US" baseline="0" dirty="0" err="1"/>
              <a:t>chỉ</a:t>
            </a:r>
            <a:r>
              <a:rPr lang="en-US" baseline="0" dirty="0"/>
              <a:t> </a:t>
            </a:r>
            <a:r>
              <a:rPr lang="en-US" baseline="0" dirty="0" err="1"/>
              <a:t>Dest</a:t>
            </a:r>
            <a:r>
              <a:rPr lang="en-US" baseline="0" dirty="0"/>
              <a:t> </a:t>
            </a:r>
            <a:r>
              <a:rPr lang="en-US" baseline="0" dirty="0" err="1"/>
              <a:t>và</a:t>
            </a:r>
            <a:r>
              <a:rPr lang="en-US" baseline="0" dirty="0"/>
              <a:t> offset </a:t>
            </a:r>
            <a:r>
              <a:rPr lang="en-US" baseline="0" dirty="0" err="1"/>
              <a:t>trong</a:t>
            </a:r>
            <a:r>
              <a:rPr lang="en-US" baseline="0" dirty="0"/>
              <a:t> </a:t>
            </a:r>
            <a:r>
              <a:rPr lang="en-US" baseline="0" dirty="0" err="1"/>
              <a:t>phần</a:t>
            </a:r>
            <a:r>
              <a:rPr lang="en-US" baseline="0" dirty="0"/>
              <a:t> </a:t>
            </a:r>
            <a:r>
              <a:rPr lang="en-US" baseline="0" dirty="0" err="1"/>
              <a:t>địa</a:t>
            </a:r>
            <a:r>
              <a:rPr lang="en-US" baseline="0" dirty="0"/>
              <a:t> </a:t>
            </a:r>
            <a:r>
              <a:rPr lang="en-US" baseline="0" dirty="0" err="1"/>
              <a:t>chỉ</a:t>
            </a:r>
            <a:r>
              <a:rPr lang="en-US" baseline="0" dirty="0"/>
              <a:t> </a:t>
            </a:r>
            <a:r>
              <a:rPr lang="en-US" baseline="0" dirty="0" err="1"/>
              <a:t>của</a:t>
            </a:r>
            <a:r>
              <a:rPr lang="en-US" baseline="0" dirty="0"/>
              <a:t> </a:t>
            </a:r>
            <a:r>
              <a:rPr lang="en-US" baseline="0" dirty="0" err="1"/>
              <a:t>lệnh</a:t>
            </a:r>
            <a:r>
              <a:rPr lang="en-US" baseline="0" dirty="0"/>
              <a:t> </a:t>
            </a:r>
            <a:r>
              <a:rPr lang="en-US" baseline="0" dirty="0" err="1"/>
              <a:t>cũng</a:t>
            </a:r>
            <a:r>
              <a:rPr lang="en-US" baseline="0" dirty="0"/>
              <a:t> </a:t>
            </a:r>
            <a:r>
              <a:rPr lang="en-US" baseline="0" dirty="0" err="1"/>
              <a:t>được</a:t>
            </a:r>
            <a:r>
              <a:rPr lang="en-US" baseline="0" dirty="0"/>
              <a:t> copy </a:t>
            </a:r>
            <a:r>
              <a:rPr lang="en-US" baseline="0" dirty="0" err="1"/>
              <a:t>vào</a:t>
            </a:r>
            <a:r>
              <a:rPr lang="en-US" baseline="0" dirty="0"/>
              <a:t> </a:t>
            </a:r>
            <a:r>
              <a:rPr lang="en-US" baseline="0" dirty="0" err="1"/>
              <a:t>Dest</a:t>
            </a:r>
            <a:r>
              <a:rPr lang="en-US" baseline="0" dirty="0"/>
              <a:t> </a:t>
            </a:r>
            <a:r>
              <a:rPr lang="en-US" baseline="0" dirty="0" err="1"/>
              <a:t>và</a:t>
            </a:r>
            <a:r>
              <a:rPr lang="en-US" baseline="0" dirty="0"/>
              <a:t> offset </a:t>
            </a:r>
            <a:r>
              <a:rPr lang="en-US" baseline="0" dirty="0" err="1"/>
              <a:t>trong</a:t>
            </a:r>
            <a:r>
              <a:rPr lang="en-US" baseline="0" dirty="0"/>
              <a:t> </a:t>
            </a:r>
            <a:r>
              <a:rPr lang="en-US" baseline="0" dirty="0" err="1"/>
              <a:t>thành</a:t>
            </a:r>
            <a:r>
              <a:rPr lang="en-US" baseline="0" dirty="0"/>
              <a:t> </a:t>
            </a:r>
            <a:r>
              <a:rPr lang="en-US" baseline="0" dirty="0" err="1"/>
              <a:t>ghi</a:t>
            </a:r>
            <a:r>
              <a:rPr lang="en-US" baseline="0" dirty="0"/>
              <a:t> </a:t>
            </a:r>
            <a:r>
              <a:rPr lang="en-US" baseline="0" dirty="0" err="1"/>
              <a:t>đích</a:t>
            </a:r>
            <a:r>
              <a:rPr lang="en-US" baseline="0" dirty="0"/>
              <a:t> </a:t>
            </a:r>
            <a:r>
              <a:rPr lang="en-US" baseline="0" dirty="0" err="1"/>
              <a:t>để</a:t>
            </a:r>
            <a:r>
              <a:rPr lang="en-US" baseline="0" dirty="0"/>
              <a:t> </a:t>
            </a:r>
            <a:r>
              <a:rPr lang="en-US" baseline="0" dirty="0" err="1"/>
              <a:t>được</a:t>
            </a:r>
            <a:r>
              <a:rPr lang="en-US" baseline="0" dirty="0"/>
              <a:t> </a:t>
            </a:r>
            <a:r>
              <a:rPr lang="en-US" baseline="0" dirty="0" err="1"/>
              <a:t>dùng</a:t>
            </a:r>
            <a:r>
              <a:rPr lang="en-US" baseline="0" dirty="0"/>
              <a:t> </a:t>
            </a:r>
            <a:r>
              <a:rPr lang="en-US" baseline="0" dirty="0" err="1"/>
              <a:t>sau</a:t>
            </a:r>
            <a:r>
              <a:rPr lang="en-US" baseline="0" dirty="0"/>
              <a:t>. </a:t>
            </a:r>
            <a:r>
              <a:rPr lang="en-US" baseline="0" dirty="0" err="1"/>
              <a:t>Tín</a:t>
            </a:r>
            <a:r>
              <a:rPr lang="en-US" baseline="0" dirty="0"/>
              <a:t> </a:t>
            </a:r>
            <a:r>
              <a:rPr lang="en-US" baseline="0" dirty="0" err="1"/>
              <a:t>hiệu</a:t>
            </a:r>
            <a:r>
              <a:rPr lang="en-US" baseline="0" dirty="0"/>
              <a:t> </a:t>
            </a:r>
            <a:r>
              <a:rPr lang="en-US" baseline="0" dirty="0" err="1"/>
              <a:t>điều</a:t>
            </a:r>
            <a:r>
              <a:rPr lang="en-US" baseline="0" dirty="0"/>
              <a:t> </a:t>
            </a:r>
            <a:r>
              <a:rPr lang="en-US" baseline="0" dirty="0" err="1"/>
              <a:t>khiển</a:t>
            </a:r>
            <a:r>
              <a:rPr lang="en-US" baseline="0" dirty="0"/>
              <a:t> </a:t>
            </a:r>
            <a:r>
              <a:rPr lang="en-US" baseline="0" dirty="0" err="1"/>
              <a:t>cho</a:t>
            </a:r>
            <a:r>
              <a:rPr lang="en-US" baseline="0" dirty="0"/>
              <a:t> stage 3, 4 </a:t>
            </a:r>
            <a:r>
              <a:rPr lang="en-US" baseline="0" dirty="0" err="1"/>
              <a:t>được</a:t>
            </a:r>
            <a:r>
              <a:rPr lang="en-US" baseline="0" dirty="0"/>
              <a:t> </a:t>
            </a:r>
            <a:r>
              <a:rPr lang="en-US" baseline="0" dirty="0" err="1"/>
              <a:t>lưu</a:t>
            </a:r>
            <a:r>
              <a:rPr lang="en-US" baseline="0" dirty="0"/>
              <a:t> </a:t>
            </a:r>
            <a:r>
              <a:rPr lang="en-US" baseline="0" dirty="0" err="1"/>
              <a:t>trữ</a:t>
            </a:r>
            <a:r>
              <a:rPr lang="en-US" baseline="0" dirty="0"/>
              <a:t> </a:t>
            </a:r>
            <a:r>
              <a:rPr lang="en-US" baseline="0" dirty="0" err="1"/>
              <a:t>để</a:t>
            </a:r>
            <a:r>
              <a:rPr lang="en-US" baseline="0" dirty="0"/>
              <a:t> </a:t>
            </a:r>
            <a:r>
              <a:rPr lang="en-US" baseline="0" dirty="0" err="1"/>
              <a:t>xử</a:t>
            </a:r>
            <a:r>
              <a:rPr lang="en-US" baseline="0" dirty="0"/>
              <a:t> </a:t>
            </a:r>
            <a:r>
              <a:rPr lang="en-US" baseline="0" dirty="0" err="1"/>
              <a:t>lý</a:t>
            </a:r>
            <a:r>
              <a:rPr lang="en-US" baseline="0" dirty="0"/>
              <a:t> </a:t>
            </a:r>
            <a:r>
              <a:rPr lang="en-US" baseline="0" dirty="0" err="1"/>
              <a:t>sau</a:t>
            </a:r>
            <a:endParaRPr lang="en-US" baseline="0" dirty="0"/>
          </a:p>
          <a:p>
            <a:endParaRPr lang="en-US" baseline="0" dirty="0"/>
          </a:p>
          <a:p>
            <a:r>
              <a:rPr lang="en-US" b="1" baseline="0" dirty="0"/>
              <a:t>Chu </a:t>
            </a:r>
            <a:r>
              <a:rPr lang="en-US" b="1" baseline="0" dirty="0" err="1"/>
              <a:t>kỳ</a:t>
            </a:r>
            <a:r>
              <a:rPr lang="en-US" b="1" baseline="0" dirty="0"/>
              <a:t> 3: </a:t>
            </a:r>
            <a:r>
              <a:rPr lang="en-US" baseline="0" dirty="0" err="1"/>
              <a:t>thực</a:t>
            </a:r>
            <a:r>
              <a:rPr lang="en-US" baseline="0" dirty="0"/>
              <a:t> </a:t>
            </a:r>
            <a:r>
              <a:rPr lang="en-US" baseline="0" dirty="0" err="1"/>
              <a:t>thi</a:t>
            </a:r>
            <a:r>
              <a:rPr lang="en-US" baseline="0" dirty="0"/>
              <a:t> </a:t>
            </a:r>
            <a:r>
              <a:rPr lang="en-US" baseline="0" dirty="0" err="1"/>
              <a:t>tác</a:t>
            </a:r>
            <a:r>
              <a:rPr lang="en-US" baseline="0" dirty="0"/>
              <a:t> </a:t>
            </a:r>
            <a:r>
              <a:rPr lang="en-US" baseline="0" dirty="0" err="1"/>
              <a:t>vụ</a:t>
            </a:r>
            <a:r>
              <a:rPr lang="en-US" baseline="0" dirty="0"/>
              <a:t> </a:t>
            </a:r>
            <a:r>
              <a:rPr lang="en-US" baseline="0" dirty="0" err="1"/>
              <a:t>tư</a:t>
            </a:r>
            <a:r>
              <a:rPr lang="en-US" baseline="0" dirty="0"/>
              <a:t> </a:t>
            </a:r>
            <a:r>
              <a:rPr lang="en-US" baseline="0" dirty="0" err="1"/>
              <a:t>toán</a:t>
            </a:r>
            <a:r>
              <a:rPr lang="en-US" baseline="0" dirty="0"/>
              <a:t> </a:t>
            </a:r>
            <a:r>
              <a:rPr lang="en-US" baseline="0" dirty="0" err="1"/>
              <a:t>hạng</a:t>
            </a:r>
            <a:r>
              <a:rPr lang="en-US" baseline="0" dirty="0"/>
              <a:t> A, B </a:t>
            </a:r>
            <a:r>
              <a:rPr lang="en-US" baseline="0" dirty="0" err="1"/>
              <a:t>và</a:t>
            </a:r>
            <a:r>
              <a:rPr lang="en-US" baseline="0" dirty="0"/>
              <a:t> </a:t>
            </a:r>
            <a:r>
              <a:rPr lang="en-US" baseline="0" dirty="0" err="1"/>
              <a:t>lưu</a:t>
            </a:r>
            <a:r>
              <a:rPr lang="en-US" baseline="0" dirty="0"/>
              <a:t> </a:t>
            </a:r>
            <a:r>
              <a:rPr lang="en-US" baseline="0" dirty="0" err="1"/>
              <a:t>trữ</a:t>
            </a:r>
            <a:r>
              <a:rPr lang="en-US" baseline="0" dirty="0"/>
              <a:t> </a:t>
            </a:r>
            <a:r>
              <a:rPr lang="en-US" baseline="0" dirty="0" err="1"/>
              <a:t>kết</a:t>
            </a:r>
            <a:r>
              <a:rPr lang="en-US" baseline="0" dirty="0"/>
              <a:t> </a:t>
            </a:r>
            <a:r>
              <a:rPr lang="en-US" baseline="0" dirty="0" err="1"/>
              <a:t>quả</a:t>
            </a:r>
            <a:r>
              <a:rPr lang="en-US" baseline="0" dirty="0"/>
              <a:t> </a:t>
            </a:r>
            <a:r>
              <a:rPr lang="en-US" baseline="0" dirty="0" err="1"/>
              <a:t>trong</a:t>
            </a:r>
            <a:r>
              <a:rPr lang="en-US" baseline="0" dirty="0"/>
              <a:t> </a:t>
            </a:r>
            <a:r>
              <a:rPr lang="en-US" baseline="0" dirty="0" err="1"/>
              <a:t>thanh</a:t>
            </a:r>
            <a:r>
              <a:rPr lang="en-US" baseline="0" dirty="0"/>
              <a:t> </a:t>
            </a:r>
            <a:r>
              <a:rPr lang="en-US" baseline="0" dirty="0" err="1"/>
              <a:t>ghi</a:t>
            </a:r>
            <a:r>
              <a:rPr lang="en-US" baseline="0" dirty="0"/>
              <a:t> DR. </a:t>
            </a:r>
          </a:p>
          <a:p>
            <a:r>
              <a:rPr lang="en-US" baseline="0" dirty="0"/>
              <a:t>   </a:t>
            </a:r>
            <a:r>
              <a:rPr lang="en-US" baseline="0" dirty="0" err="1"/>
              <a:t>Nếu</a:t>
            </a:r>
            <a:r>
              <a:rPr lang="en-US" baseline="0" dirty="0"/>
              <a:t> </a:t>
            </a:r>
            <a:r>
              <a:rPr lang="en-US" baseline="0" dirty="0" err="1"/>
              <a:t>là</a:t>
            </a:r>
            <a:r>
              <a:rPr lang="en-US" baseline="0" dirty="0"/>
              <a:t> </a:t>
            </a:r>
            <a:r>
              <a:rPr lang="en-US" baseline="0" dirty="0" err="1"/>
              <a:t>lệnh</a:t>
            </a:r>
            <a:r>
              <a:rPr lang="en-US" baseline="0" dirty="0"/>
              <a:t> </a:t>
            </a:r>
            <a:r>
              <a:rPr lang="en-US" baseline="0" dirty="0" err="1"/>
              <a:t>lưu</a:t>
            </a:r>
            <a:r>
              <a:rPr lang="en-US" baseline="0" dirty="0"/>
              <a:t> </a:t>
            </a:r>
            <a:r>
              <a:rPr lang="en-US" baseline="0" dirty="0" err="1"/>
              <a:t>trữ</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thì</a:t>
            </a:r>
            <a:r>
              <a:rPr lang="en-US" baseline="0" dirty="0"/>
              <a:t> </a:t>
            </a:r>
            <a:r>
              <a:rPr lang="en-US" baseline="0" dirty="0" err="1"/>
              <a:t>giá</a:t>
            </a:r>
            <a:r>
              <a:rPr lang="en-US" baseline="0" dirty="0"/>
              <a:t> </a:t>
            </a:r>
            <a:r>
              <a:rPr lang="en-US" baseline="0" dirty="0" err="1"/>
              <a:t>trị</a:t>
            </a:r>
            <a:r>
              <a:rPr lang="en-US" baseline="0" dirty="0"/>
              <a:t> Base ô </a:t>
            </a:r>
            <a:r>
              <a:rPr lang="en-US" baseline="0" dirty="0" err="1"/>
              <a:t>nhớ</a:t>
            </a:r>
            <a:r>
              <a:rPr lang="en-US" baseline="0" dirty="0"/>
              <a:t> (</a:t>
            </a:r>
            <a:r>
              <a:rPr lang="en-US" i="1" dirty="0"/>
              <a:t>RF[Src2])</a:t>
            </a:r>
            <a:r>
              <a:rPr lang="en-US" baseline="0" dirty="0"/>
              <a:t> </a:t>
            </a:r>
            <a:r>
              <a:rPr lang="en-US" baseline="0" dirty="0" err="1"/>
              <a:t>trong</a:t>
            </a:r>
            <a:r>
              <a:rPr lang="en-US" baseline="0" dirty="0"/>
              <a:t> </a:t>
            </a:r>
            <a:r>
              <a:rPr lang="en-US" baseline="0" dirty="0" err="1"/>
              <a:t>thanh</a:t>
            </a:r>
            <a:r>
              <a:rPr lang="en-US" baseline="0" dirty="0"/>
              <a:t> </a:t>
            </a:r>
            <a:r>
              <a:rPr lang="en-US" baseline="0" dirty="0" err="1"/>
              <a:t>ghi</a:t>
            </a:r>
            <a:r>
              <a:rPr lang="en-US" baseline="0" dirty="0"/>
              <a:t> B </a:t>
            </a:r>
            <a:r>
              <a:rPr lang="en-US" baseline="0" dirty="0" err="1"/>
              <a:t>và</a:t>
            </a:r>
            <a:r>
              <a:rPr lang="en-US" baseline="0" dirty="0"/>
              <a:t> offset </a:t>
            </a:r>
            <a:r>
              <a:rPr lang="en-US" baseline="0" dirty="0" err="1"/>
              <a:t>nằm</a:t>
            </a:r>
            <a:r>
              <a:rPr lang="en-US" baseline="0" dirty="0"/>
              <a:t> </a:t>
            </a:r>
            <a:r>
              <a:rPr lang="en-US" baseline="0" dirty="0" err="1"/>
              <a:t>trong</a:t>
            </a:r>
            <a:r>
              <a:rPr lang="en-US" baseline="0" dirty="0"/>
              <a:t> </a:t>
            </a:r>
            <a:r>
              <a:rPr lang="en-US" baseline="0" dirty="0" err="1"/>
              <a:t>thanh</a:t>
            </a:r>
            <a:r>
              <a:rPr lang="en-US" baseline="0" dirty="0"/>
              <a:t> </a:t>
            </a:r>
            <a:r>
              <a:rPr lang="en-US" baseline="0" dirty="0" err="1"/>
              <a:t>ghi</a:t>
            </a:r>
            <a:r>
              <a:rPr lang="en-US" baseline="0" dirty="0"/>
              <a:t> offset, </a:t>
            </a:r>
            <a:r>
              <a:rPr lang="en-US" baseline="0" dirty="0" err="1"/>
              <a:t>chuyển</a:t>
            </a:r>
            <a:r>
              <a:rPr lang="en-US" baseline="0" dirty="0"/>
              <a:t> </a:t>
            </a:r>
            <a:r>
              <a:rPr lang="en-US" baseline="0" dirty="0" err="1"/>
              <a:t>giá</a:t>
            </a:r>
            <a:r>
              <a:rPr lang="en-US" baseline="0" dirty="0"/>
              <a:t> </a:t>
            </a:r>
            <a:r>
              <a:rPr lang="en-US" baseline="0" dirty="0" err="1"/>
              <a:t>trị</a:t>
            </a:r>
            <a:r>
              <a:rPr lang="en-US" baseline="0" dirty="0"/>
              <a:t> </a:t>
            </a:r>
            <a:r>
              <a:rPr lang="en-US" baseline="0" dirty="0" err="1"/>
              <a:t>nằm</a:t>
            </a:r>
            <a:r>
              <a:rPr lang="en-US" baseline="0" dirty="0"/>
              <a:t> </a:t>
            </a:r>
            <a:r>
              <a:rPr lang="en-US" baseline="0" dirty="0" err="1"/>
              <a:t>trong</a:t>
            </a:r>
            <a:r>
              <a:rPr lang="en-US" baseline="0" dirty="0"/>
              <a:t> </a:t>
            </a:r>
            <a:r>
              <a:rPr lang="en-US" baseline="0" dirty="0" err="1"/>
              <a:t>thanh</a:t>
            </a:r>
            <a:r>
              <a:rPr lang="en-US" baseline="0" dirty="0"/>
              <a:t> </a:t>
            </a:r>
            <a:r>
              <a:rPr lang="en-US" baseline="0" dirty="0" err="1"/>
              <a:t>ghi</a:t>
            </a:r>
            <a:r>
              <a:rPr lang="en-US" baseline="0" dirty="0"/>
              <a:t> A ((</a:t>
            </a:r>
            <a:r>
              <a:rPr lang="en-US" i="1" dirty="0"/>
              <a:t>RF[Src1])) </a:t>
            </a:r>
            <a:r>
              <a:rPr lang="en-US" baseline="0" dirty="0" err="1"/>
              <a:t>đến</a:t>
            </a:r>
            <a:r>
              <a:rPr lang="en-US" baseline="0" dirty="0"/>
              <a:t> </a:t>
            </a:r>
            <a:r>
              <a:rPr lang="en-US" baseline="0" dirty="0" err="1"/>
              <a:t>thanh</a:t>
            </a:r>
            <a:r>
              <a:rPr lang="en-US" baseline="0" dirty="0"/>
              <a:t> </a:t>
            </a:r>
            <a:r>
              <a:rPr lang="en-US" baseline="0" dirty="0" err="1"/>
              <a:t>ghi</a:t>
            </a:r>
            <a:r>
              <a:rPr lang="en-US" baseline="0" dirty="0"/>
              <a:t> DR.</a:t>
            </a:r>
          </a:p>
          <a:p>
            <a:r>
              <a:rPr lang="en-US" baseline="0" dirty="0"/>
              <a:t>   </a:t>
            </a:r>
            <a:r>
              <a:rPr lang="en-US" baseline="0" dirty="0" err="1"/>
              <a:t>Nếu</a:t>
            </a:r>
            <a:r>
              <a:rPr lang="en-US" baseline="0" dirty="0"/>
              <a:t> </a:t>
            </a:r>
            <a:r>
              <a:rPr lang="en-US" baseline="0" dirty="0" err="1"/>
              <a:t>như</a:t>
            </a:r>
            <a:r>
              <a:rPr lang="en-US" baseline="0" dirty="0"/>
              <a:t> </a:t>
            </a:r>
            <a:r>
              <a:rPr lang="en-US" baseline="0" dirty="0" err="1"/>
              <a:t>có</a:t>
            </a:r>
            <a:r>
              <a:rPr lang="en-US" baseline="0" dirty="0"/>
              <a:t> </a:t>
            </a:r>
            <a:r>
              <a:rPr lang="en-US" baseline="0" dirty="0" err="1"/>
              <a:t>phụ</a:t>
            </a:r>
            <a:r>
              <a:rPr lang="en-US" baseline="0" dirty="0"/>
              <a:t> </a:t>
            </a:r>
            <a:r>
              <a:rPr lang="en-US" baseline="0" dirty="0" err="1"/>
              <a:t>thuộc</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hoặc</a:t>
            </a:r>
            <a:r>
              <a:rPr lang="en-US" baseline="0" dirty="0"/>
              <a:t> </a:t>
            </a:r>
            <a:r>
              <a:rPr lang="en-US" baseline="0" dirty="0" err="1"/>
              <a:t>lệnh</a:t>
            </a:r>
            <a:r>
              <a:rPr lang="en-US" baseline="0" dirty="0"/>
              <a:t> </a:t>
            </a:r>
            <a:r>
              <a:rPr lang="en-US" baseline="0" dirty="0" err="1"/>
              <a:t>nhảy</a:t>
            </a:r>
            <a:r>
              <a:rPr lang="en-US" baseline="0" dirty="0"/>
              <a:t>, </a:t>
            </a:r>
            <a:r>
              <a:rPr lang="en-US" baseline="0" dirty="0" err="1"/>
              <a:t>lệnh</a:t>
            </a:r>
            <a:r>
              <a:rPr lang="en-US" baseline="0" dirty="0"/>
              <a:t> </a:t>
            </a:r>
            <a:r>
              <a:rPr lang="en-US" baseline="0" dirty="0" err="1"/>
              <a:t>điều</a:t>
            </a:r>
            <a:r>
              <a:rPr lang="en-US" baseline="0" dirty="0"/>
              <a:t> </a:t>
            </a:r>
            <a:r>
              <a:rPr lang="en-US" baseline="0" dirty="0" err="1"/>
              <a:t>kiện</a:t>
            </a:r>
            <a:r>
              <a:rPr lang="en-US" baseline="0" dirty="0"/>
              <a:t> </a:t>
            </a:r>
            <a:r>
              <a:rPr lang="en-US" baseline="0" dirty="0" err="1"/>
              <a:t>thì</a:t>
            </a:r>
            <a:r>
              <a:rPr lang="en-US" baseline="0" dirty="0"/>
              <a:t> PC </a:t>
            </a:r>
            <a:r>
              <a:rPr lang="en-US" baseline="0" dirty="0" err="1"/>
              <a:t>sẽ</a:t>
            </a:r>
            <a:r>
              <a:rPr lang="en-US" baseline="0" dirty="0"/>
              <a:t> </a:t>
            </a:r>
            <a:r>
              <a:rPr lang="en-US" baseline="0" dirty="0" err="1"/>
              <a:t>cộng</a:t>
            </a:r>
            <a:r>
              <a:rPr lang="en-US" baseline="0" dirty="0"/>
              <a:t> 3 </a:t>
            </a:r>
            <a:r>
              <a:rPr lang="en-US" baseline="0" dirty="0">
                <a:sym typeface="Wingdings" pitchFamily="2" charset="2"/>
              </a:rPr>
              <a:t> </a:t>
            </a:r>
            <a:r>
              <a:rPr lang="en-US" baseline="0" dirty="0" err="1">
                <a:sym typeface="Wingdings" pitchFamily="2" charset="2"/>
              </a:rPr>
              <a:t>chèn</a:t>
            </a:r>
            <a:r>
              <a:rPr lang="en-US" baseline="0" dirty="0">
                <a:sym typeface="Wingdings" pitchFamily="2" charset="2"/>
              </a:rPr>
              <a:t> </a:t>
            </a:r>
            <a:r>
              <a:rPr lang="en-US" baseline="0" dirty="0" err="1">
                <a:sym typeface="Wingdings" pitchFamily="2" charset="2"/>
              </a:rPr>
              <a:t>vào</a:t>
            </a:r>
            <a:r>
              <a:rPr lang="en-US" baseline="0" dirty="0">
                <a:sym typeface="Wingdings" pitchFamily="2" charset="2"/>
              </a:rPr>
              <a:t> 3 </a:t>
            </a:r>
            <a:r>
              <a:rPr lang="en-US" baseline="0" dirty="0" err="1">
                <a:sym typeface="Wingdings" pitchFamily="2" charset="2"/>
              </a:rPr>
              <a:t>lệnh</a:t>
            </a:r>
            <a:r>
              <a:rPr lang="en-US" baseline="0" dirty="0">
                <a:sym typeface="Wingdings" pitchFamily="2" charset="2"/>
              </a:rPr>
              <a:t> no-op</a:t>
            </a:r>
          </a:p>
          <a:p>
            <a:endParaRPr lang="en-US" baseline="0" dirty="0"/>
          </a:p>
          <a:p>
            <a:r>
              <a:rPr lang="en-US" b="1" baseline="0" dirty="0"/>
              <a:t>Chu </a:t>
            </a:r>
            <a:r>
              <a:rPr lang="en-US" b="1" baseline="0" dirty="0" err="1"/>
              <a:t>kỳ</a:t>
            </a:r>
            <a:r>
              <a:rPr lang="en-US" b="1" baseline="0" dirty="0"/>
              <a:t> 4: </a:t>
            </a:r>
            <a:r>
              <a:rPr lang="en-US" baseline="0" dirty="0" err="1"/>
              <a:t>đọc</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từ</a:t>
            </a:r>
            <a:r>
              <a:rPr lang="en-US" baseline="0" dirty="0"/>
              <a:t> </a:t>
            </a:r>
            <a:r>
              <a:rPr lang="en-US" baseline="0" dirty="0" err="1"/>
              <a:t>bộ</a:t>
            </a:r>
            <a:r>
              <a:rPr lang="en-US" baseline="0" dirty="0"/>
              <a:t> </a:t>
            </a:r>
            <a:r>
              <a:rPr lang="en-US" baseline="0" dirty="0" err="1"/>
              <a:t>nhớ</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và</a:t>
            </a:r>
            <a:r>
              <a:rPr lang="en-US" baseline="0" dirty="0"/>
              <a:t> </a:t>
            </a:r>
            <a:r>
              <a:rPr lang="en-US" baseline="0" dirty="0" err="1"/>
              <a:t>lưu</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vào</a:t>
            </a:r>
            <a:r>
              <a:rPr lang="en-US" baseline="0" dirty="0"/>
              <a:t> </a:t>
            </a:r>
            <a:r>
              <a:rPr lang="en-US" baseline="0" dirty="0" err="1"/>
              <a:t>trong</a:t>
            </a:r>
            <a:r>
              <a:rPr lang="en-US" baseline="0" dirty="0"/>
              <a:t> </a:t>
            </a:r>
            <a:r>
              <a:rPr lang="en-US" baseline="0" dirty="0" err="1"/>
              <a:t>thanh</a:t>
            </a:r>
            <a:r>
              <a:rPr lang="en-US" baseline="0" dirty="0"/>
              <a:t> </a:t>
            </a:r>
            <a:r>
              <a:rPr lang="en-US" baseline="0" dirty="0" err="1"/>
              <a:t>ghi</a:t>
            </a:r>
            <a:r>
              <a:rPr lang="en-US" baseline="0" dirty="0"/>
              <a:t> RF. </a:t>
            </a:r>
            <a:r>
              <a:rPr lang="en-US" baseline="0" dirty="0" err="1"/>
              <a:t>Đia</a:t>
            </a:r>
            <a:r>
              <a:rPr lang="en-US" baseline="0" dirty="0"/>
              <a:t> </a:t>
            </a:r>
            <a:r>
              <a:rPr lang="en-US" baseline="0" dirty="0" err="1"/>
              <a:t>chỉ</a:t>
            </a:r>
            <a:r>
              <a:rPr lang="en-US" baseline="0" dirty="0"/>
              <a:t> </a:t>
            </a:r>
            <a:r>
              <a:rPr lang="en-US" baseline="0" dirty="0" err="1"/>
              <a:t>lưu</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nằm</a:t>
            </a:r>
            <a:r>
              <a:rPr lang="en-US" baseline="0" dirty="0"/>
              <a:t> </a:t>
            </a:r>
            <a:r>
              <a:rPr lang="en-US" baseline="0" dirty="0" err="1"/>
              <a:t>trong</a:t>
            </a:r>
            <a:r>
              <a:rPr lang="en-US" baseline="0" dirty="0"/>
              <a:t> </a:t>
            </a:r>
            <a:r>
              <a:rPr lang="en-US" baseline="0" dirty="0" err="1"/>
              <a:t>thanh</a:t>
            </a:r>
            <a:r>
              <a:rPr lang="en-US" baseline="0" dirty="0"/>
              <a:t> </a:t>
            </a:r>
            <a:r>
              <a:rPr lang="en-US" baseline="0" dirty="0" err="1"/>
              <a:t>ghi</a:t>
            </a:r>
            <a:r>
              <a:rPr lang="en-US" baseline="0" dirty="0"/>
              <a:t> </a:t>
            </a:r>
            <a:r>
              <a:rPr lang="en-US" baseline="0" dirty="0" err="1"/>
              <a:t>đích</a:t>
            </a:r>
            <a:r>
              <a:rPr lang="en-US" baseline="0" dirty="0"/>
              <a:t>, </a:t>
            </a:r>
            <a:r>
              <a:rPr lang="en-US" baseline="0" dirty="0" err="1"/>
              <a:t>còn</a:t>
            </a:r>
            <a:r>
              <a:rPr lang="en-US" baseline="0" dirty="0"/>
              <a:t> </a:t>
            </a:r>
            <a:r>
              <a:rPr lang="en-US" baseline="0" dirty="0" err="1"/>
              <a:t>giá</a:t>
            </a:r>
            <a:r>
              <a:rPr lang="en-US" baseline="0" dirty="0"/>
              <a:t> </a:t>
            </a:r>
            <a:r>
              <a:rPr lang="en-US" baseline="0" dirty="0" err="1"/>
              <a:t>trị</a:t>
            </a:r>
            <a:r>
              <a:rPr lang="en-US" baseline="0" dirty="0"/>
              <a:t> </a:t>
            </a:r>
            <a:r>
              <a:rPr lang="en-US" baseline="0" dirty="0" err="1"/>
              <a:t>nằm</a:t>
            </a:r>
            <a:r>
              <a:rPr lang="en-US" baseline="0" dirty="0"/>
              <a:t> </a:t>
            </a:r>
            <a:r>
              <a:rPr lang="en-US" baseline="0" dirty="0" err="1"/>
              <a:t>trong</a:t>
            </a:r>
            <a:r>
              <a:rPr lang="en-US" baseline="0" dirty="0"/>
              <a:t> </a:t>
            </a:r>
            <a:r>
              <a:rPr lang="en-US" baseline="0" dirty="0" err="1"/>
              <a:t>thanh</a:t>
            </a:r>
            <a:r>
              <a:rPr lang="en-US" baseline="0" dirty="0"/>
              <a:t> </a:t>
            </a:r>
            <a:r>
              <a:rPr lang="en-US" baseline="0" dirty="0" err="1"/>
              <a:t>ghi</a:t>
            </a:r>
            <a:r>
              <a:rPr lang="en-US" baseline="0" dirty="0"/>
              <a:t> DR.  </a:t>
            </a:r>
            <a:r>
              <a:rPr lang="en-US" baseline="0" dirty="0" err="1"/>
              <a:t>Trong</a:t>
            </a:r>
            <a:r>
              <a:rPr lang="en-US" baseline="0" dirty="0"/>
              <a:t> </a:t>
            </a:r>
            <a:r>
              <a:rPr lang="en-US" baseline="0" dirty="0" err="1"/>
              <a:t>giai</a:t>
            </a:r>
            <a:r>
              <a:rPr lang="en-US" baseline="0" dirty="0"/>
              <a:t> </a:t>
            </a:r>
            <a:r>
              <a:rPr lang="en-US" baseline="0" dirty="0" err="1"/>
              <a:t>đoạn</a:t>
            </a:r>
            <a:r>
              <a:rPr lang="en-US" baseline="0" dirty="0"/>
              <a:t> </a:t>
            </a:r>
            <a:r>
              <a:rPr lang="en-US" baseline="0" dirty="0" err="1"/>
              <a:t>này</a:t>
            </a:r>
            <a:r>
              <a:rPr lang="en-US" baseline="0" dirty="0"/>
              <a:t> </a:t>
            </a:r>
            <a:r>
              <a:rPr lang="en-US" baseline="0" dirty="0" err="1"/>
              <a:t>nếu</a:t>
            </a:r>
            <a:r>
              <a:rPr lang="en-US" baseline="0" dirty="0"/>
              <a:t> </a:t>
            </a:r>
            <a:r>
              <a:rPr lang="en-US" baseline="0" dirty="0" err="1"/>
              <a:t>là</a:t>
            </a:r>
            <a:r>
              <a:rPr lang="en-US" baseline="0" dirty="0"/>
              <a:t> </a:t>
            </a:r>
            <a:r>
              <a:rPr lang="en-US" baseline="0" dirty="0" err="1"/>
              <a:t>lệnh</a:t>
            </a:r>
            <a:r>
              <a:rPr lang="en-US" baseline="0" dirty="0"/>
              <a:t> jump </a:t>
            </a:r>
            <a:r>
              <a:rPr lang="en-US" baseline="0" dirty="0" err="1"/>
              <a:t>và</a:t>
            </a:r>
            <a:r>
              <a:rPr lang="en-US" baseline="0" dirty="0"/>
              <a:t> branch </a:t>
            </a:r>
            <a:r>
              <a:rPr lang="en-US" baseline="0" dirty="0" err="1"/>
              <a:t>thì</a:t>
            </a:r>
            <a:r>
              <a:rPr lang="en-US" baseline="0" dirty="0"/>
              <a:t> </a:t>
            </a:r>
            <a:r>
              <a:rPr lang="en-US" baseline="0" dirty="0" err="1"/>
              <a:t>nó</a:t>
            </a:r>
            <a:r>
              <a:rPr lang="en-US" baseline="0" dirty="0"/>
              <a:t> </a:t>
            </a:r>
            <a:r>
              <a:rPr lang="en-US" baseline="0" dirty="0" err="1"/>
              <a:t>tính</a:t>
            </a:r>
            <a:r>
              <a:rPr lang="en-US" baseline="0" dirty="0"/>
              <a:t> </a:t>
            </a:r>
            <a:r>
              <a:rPr lang="en-US" baseline="0" dirty="0" err="1"/>
              <a:t>toán</a:t>
            </a:r>
            <a:r>
              <a:rPr lang="en-US" baseline="0" dirty="0"/>
              <a:t> </a:t>
            </a:r>
            <a:r>
              <a:rPr lang="en-US" baseline="0" dirty="0" err="1"/>
              <a:t>địa</a:t>
            </a:r>
            <a:r>
              <a:rPr lang="en-US" baseline="0" dirty="0"/>
              <a:t> </a:t>
            </a:r>
            <a:r>
              <a:rPr lang="en-US" baseline="0" dirty="0" err="1"/>
              <a:t>mà</a:t>
            </a:r>
            <a:r>
              <a:rPr lang="en-US" baseline="0" dirty="0"/>
              <a:t> </a:t>
            </a:r>
            <a:r>
              <a:rPr lang="en-US" baseline="0" dirty="0" err="1"/>
              <a:t>lệnh</a:t>
            </a:r>
            <a:r>
              <a:rPr lang="en-US" baseline="0" dirty="0"/>
              <a:t> </a:t>
            </a:r>
            <a:r>
              <a:rPr lang="en-US" baseline="0" dirty="0" err="1"/>
              <a:t>kế</a:t>
            </a:r>
            <a:r>
              <a:rPr lang="en-US" baseline="0" dirty="0"/>
              <a:t> </a:t>
            </a:r>
            <a:r>
              <a:rPr lang="en-US" baseline="0" dirty="0" err="1"/>
              <a:t>tiếp</a:t>
            </a:r>
            <a:r>
              <a:rPr lang="en-US" baseline="0" dirty="0"/>
              <a:t> </a:t>
            </a:r>
            <a:r>
              <a:rPr lang="en-US" baseline="0" dirty="0" err="1"/>
              <a:t>nhảy</a:t>
            </a:r>
            <a:r>
              <a:rPr lang="en-US" baseline="0" dirty="0"/>
              <a:t> </a:t>
            </a:r>
            <a:r>
              <a:rPr lang="en-US" baseline="0" dirty="0" err="1"/>
              <a:t>tới</a:t>
            </a:r>
            <a:r>
              <a:rPr lang="en-US" baseline="0" dirty="0"/>
              <a:t>. </a:t>
            </a:r>
            <a:r>
              <a:rPr lang="en-US" baseline="0" dirty="0" err="1"/>
              <a:t>Phụ</a:t>
            </a:r>
            <a:r>
              <a:rPr lang="en-US" baseline="0" dirty="0"/>
              <a:t> </a:t>
            </a:r>
            <a:r>
              <a:rPr lang="en-US" baseline="0" dirty="0" err="1"/>
              <a:t>thuộc</a:t>
            </a:r>
            <a:r>
              <a:rPr lang="en-US" baseline="0" dirty="0"/>
              <a:t> </a:t>
            </a:r>
            <a:r>
              <a:rPr lang="en-US" baseline="0" dirty="0" err="1"/>
              <a:t>vào</a:t>
            </a:r>
            <a:r>
              <a:rPr lang="en-US" baseline="0" dirty="0"/>
              <a:t> bit </a:t>
            </a:r>
            <a:r>
              <a:rPr lang="en-US" baseline="0" dirty="0" err="1"/>
              <a:t>cụ</a:t>
            </a:r>
            <a:r>
              <a:rPr lang="en-US" baseline="0" dirty="0"/>
              <a:t> </a:t>
            </a:r>
            <a:r>
              <a:rPr lang="en-US" baseline="0" dirty="0" err="1"/>
              <a:t>thể</a:t>
            </a:r>
            <a:r>
              <a:rPr lang="en-US" baseline="0" dirty="0"/>
              <a:t> </a:t>
            </a:r>
            <a:r>
              <a:rPr lang="en-US" baseline="0" dirty="0" err="1"/>
              <a:t>trong</a:t>
            </a:r>
            <a:r>
              <a:rPr lang="en-US" baseline="0" dirty="0"/>
              <a:t> </a:t>
            </a:r>
            <a:r>
              <a:rPr lang="en-US" baseline="0" dirty="0" err="1"/>
              <a:t>thanh</a:t>
            </a:r>
            <a:r>
              <a:rPr lang="en-US" baseline="0" dirty="0"/>
              <a:t> </a:t>
            </a:r>
            <a:r>
              <a:rPr lang="en-US" baseline="0" dirty="0" err="1"/>
              <a:t>ghiTrạng</a:t>
            </a:r>
            <a:r>
              <a:rPr lang="en-US" baseline="0" dirty="0"/>
              <a:t> </a:t>
            </a:r>
            <a:r>
              <a:rPr lang="en-US" baseline="0" dirty="0" err="1"/>
              <a:t>thái</a:t>
            </a:r>
            <a:r>
              <a:rPr lang="en-US" baseline="0" dirty="0"/>
              <a:t>. </a:t>
            </a:r>
            <a:r>
              <a:rPr lang="en-US" baseline="0" dirty="0" err="1"/>
              <a:t>Địa</a:t>
            </a:r>
            <a:r>
              <a:rPr lang="en-US" baseline="0" dirty="0"/>
              <a:t> </a:t>
            </a:r>
            <a:r>
              <a:rPr lang="en-US" baseline="0" dirty="0" err="1"/>
              <a:t>chỉ</a:t>
            </a:r>
            <a:r>
              <a:rPr lang="en-US" baseline="0" dirty="0"/>
              <a:t> </a:t>
            </a:r>
            <a:r>
              <a:rPr lang="en-US" baseline="0" dirty="0" err="1"/>
              <a:t>lệnh</a:t>
            </a:r>
            <a:r>
              <a:rPr lang="en-US" baseline="0" dirty="0"/>
              <a:t> </a:t>
            </a:r>
            <a:r>
              <a:rPr lang="en-US" baseline="0" dirty="0" err="1"/>
              <a:t>sẽ</a:t>
            </a:r>
            <a:r>
              <a:rPr lang="en-US" baseline="0" dirty="0"/>
              <a:t> </a:t>
            </a:r>
            <a:r>
              <a:rPr lang="en-US" baseline="0" dirty="0" err="1"/>
              <a:t>được</a:t>
            </a:r>
            <a:r>
              <a:rPr lang="en-US" baseline="0" dirty="0"/>
              <a:t> </a:t>
            </a:r>
            <a:r>
              <a:rPr lang="en-US" baseline="0" dirty="0" err="1"/>
              <a:t>tính</a:t>
            </a:r>
            <a:r>
              <a:rPr lang="en-US" baseline="0" dirty="0"/>
              <a:t> </a:t>
            </a:r>
            <a:r>
              <a:rPr lang="en-US" baseline="0" dirty="0" err="1"/>
              <a:t>bằng</a:t>
            </a:r>
            <a:r>
              <a:rPr lang="en-US" baseline="0" dirty="0"/>
              <a:t> </a:t>
            </a:r>
            <a:r>
              <a:rPr lang="en-US" baseline="0" dirty="0" err="1"/>
              <a:t>cách</a:t>
            </a:r>
            <a:r>
              <a:rPr lang="en-US" baseline="0" dirty="0"/>
              <a:t> </a:t>
            </a:r>
            <a:r>
              <a:rPr lang="en-US" baseline="0" dirty="0" err="1"/>
              <a:t>lấy</a:t>
            </a:r>
            <a:r>
              <a:rPr lang="en-US" baseline="0" dirty="0"/>
              <a:t> PC </a:t>
            </a:r>
            <a:r>
              <a:rPr lang="en-US" baseline="0" dirty="0" err="1"/>
              <a:t>cộng</a:t>
            </a:r>
            <a:r>
              <a:rPr lang="en-US" baseline="0" dirty="0"/>
              <a:t> </a:t>
            </a:r>
            <a:r>
              <a:rPr lang="en-US" baseline="0" dirty="0" err="1"/>
              <a:t>với</a:t>
            </a:r>
            <a:r>
              <a:rPr lang="en-US" baseline="0" dirty="0"/>
              <a:t> offset </a:t>
            </a:r>
            <a:r>
              <a:rPr lang="en-US" baseline="0" dirty="0" err="1"/>
              <a:t>trong</a:t>
            </a:r>
            <a:r>
              <a:rPr lang="en-US" baseline="0" dirty="0"/>
              <a:t>  </a:t>
            </a:r>
            <a:r>
              <a:rPr lang="en-US" baseline="0" dirty="0" err="1"/>
              <a:t>thanh</a:t>
            </a:r>
            <a:r>
              <a:rPr lang="en-US" baseline="0" dirty="0"/>
              <a:t> </a:t>
            </a:r>
            <a:r>
              <a:rPr lang="en-US" baseline="0" dirty="0" err="1"/>
              <a:t>ghi</a:t>
            </a:r>
            <a:r>
              <a:rPr lang="en-US" baseline="0" dirty="0"/>
              <a:t> offset.</a:t>
            </a:r>
            <a:endParaRPr lang="en-US" dirty="0"/>
          </a:p>
          <a:p>
            <a:endParaRPr lang="en-US" dirty="0"/>
          </a:p>
          <a:p>
            <a:r>
              <a:rPr lang="en-US" dirty="0"/>
              <a:t>=======================================</a:t>
            </a:r>
          </a:p>
          <a:p>
            <a:r>
              <a:rPr lang="en-US" b="1" dirty="0"/>
              <a:t>Sang ideal:</a:t>
            </a:r>
          </a:p>
          <a:p>
            <a:pPr marL="228600" indent="-228600">
              <a:buAutoNum type="arabicPeriod"/>
            </a:pPr>
            <a:r>
              <a:rPr lang="en-US" dirty="0" err="1"/>
              <a:t>Các</a:t>
            </a:r>
            <a:r>
              <a:rPr lang="en-US" baseline="0" dirty="0"/>
              <a:t> </a:t>
            </a:r>
            <a:r>
              <a:rPr lang="en-US" baseline="0" dirty="0" err="1"/>
              <a:t>tầng</a:t>
            </a:r>
            <a:r>
              <a:rPr lang="en-US" baseline="0" dirty="0"/>
              <a:t> ở </a:t>
            </a:r>
            <a:r>
              <a:rPr lang="en-US" baseline="0" dirty="0" err="1"/>
              <a:t>trên</a:t>
            </a:r>
            <a:r>
              <a:rPr lang="en-US" baseline="0" dirty="0"/>
              <a:t> </a:t>
            </a:r>
            <a:r>
              <a:rPr lang="en-US" baseline="0" dirty="0" err="1"/>
              <a:t>được</a:t>
            </a:r>
            <a:r>
              <a:rPr lang="en-US" baseline="0" dirty="0"/>
              <a:t> </a:t>
            </a:r>
            <a:r>
              <a:rPr lang="en-US" baseline="0" dirty="0" err="1"/>
              <a:t>tính</a:t>
            </a:r>
            <a:r>
              <a:rPr lang="en-US" baseline="0" dirty="0"/>
              <a:t> </a:t>
            </a:r>
            <a:r>
              <a:rPr lang="en-US" baseline="0" dirty="0" err="1"/>
              <a:t>sau</a:t>
            </a:r>
            <a:r>
              <a:rPr lang="en-US" baseline="0" dirty="0"/>
              <a:t> </a:t>
            </a:r>
            <a:r>
              <a:rPr lang="en-US" baseline="0" dirty="0" err="1"/>
              <a:t>các</a:t>
            </a:r>
            <a:r>
              <a:rPr lang="en-US" baseline="0" dirty="0"/>
              <a:t> </a:t>
            </a:r>
            <a:r>
              <a:rPr lang="en-US" baseline="0" dirty="0" err="1"/>
              <a:t>thanh</a:t>
            </a:r>
            <a:r>
              <a:rPr lang="en-US" baseline="0" dirty="0"/>
              <a:t> </a:t>
            </a:r>
            <a:r>
              <a:rPr lang="en-US" baseline="0" dirty="0" err="1"/>
              <a:t>ghi</a:t>
            </a:r>
            <a:r>
              <a:rPr lang="en-US" baseline="0" dirty="0"/>
              <a:t>. VD: Stage 1 </a:t>
            </a:r>
            <a:r>
              <a:rPr lang="en-US" baseline="0" dirty="0" err="1"/>
              <a:t>là</a:t>
            </a:r>
            <a:r>
              <a:rPr lang="en-US" baseline="0" dirty="0"/>
              <a:t> </a:t>
            </a:r>
            <a:r>
              <a:rPr lang="en-US" baseline="0" dirty="0" err="1"/>
              <a:t>sau</a:t>
            </a:r>
            <a:r>
              <a:rPr lang="en-US" baseline="0" dirty="0"/>
              <a:t> PC </a:t>
            </a:r>
            <a:r>
              <a:rPr lang="en-US" baseline="0" dirty="0" err="1"/>
              <a:t>sẽ</a:t>
            </a:r>
            <a:r>
              <a:rPr lang="en-US" baseline="0" dirty="0"/>
              <a:t> </a:t>
            </a:r>
            <a:r>
              <a:rPr lang="en-US" baseline="0" dirty="0" err="1"/>
              <a:t>thực</a:t>
            </a:r>
            <a:r>
              <a:rPr lang="en-US" baseline="0" dirty="0"/>
              <a:t> </a:t>
            </a:r>
            <a:r>
              <a:rPr lang="en-US" baseline="0" dirty="0" err="1"/>
              <a:t>hiện</a:t>
            </a:r>
            <a:r>
              <a:rPr lang="en-US" baseline="0" dirty="0"/>
              <a:t> Fetch Instr., Stage 2 </a:t>
            </a:r>
            <a:r>
              <a:rPr lang="en-US" baseline="0" dirty="0" err="1"/>
              <a:t>là</a:t>
            </a:r>
            <a:r>
              <a:rPr lang="en-US" baseline="0" dirty="0"/>
              <a:t> </a:t>
            </a:r>
            <a:r>
              <a:rPr lang="en-US" baseline="0" dirty="0" err="1"/>
              <a:t>sau</a:t>
            </a:r>
            <a:r>
              <a:rPr lang="en-US" baseline="0" dirty="0"/>
              <a:t> IR </a:t>
            </a:r>
            <a:r>
              <a:rPr lang="en-US" baseline="0" dirty="0" err="1"/>
              <a:t>sẽ</a:t>
            </a:r>
            <a:r>
              <a:rPr lang="en-US" baseline="0" dirty="0"/>
              <a:t> Fetch operand or address (jump), …</a:t>
            </a:r>
          </a:p>
          <a:p>
            <a:pPr marL="0" indent="0">
              <a:buNone/>
            </a:pPr>
            <a:r>
              <a:rPr lang="en-US" baseline="0" dirty="0"/>
              <a:t> </a:t>
            </a:r>
          </a:p>
          <a:p>
            <a:pPr marL="0" indent="0">
              <a:buNone/>
            </a:pPr>
            <a:r>
              <a:rPr lang="en-US" dirty="0"/>
              <a:t>2. </a:t>
            </a:r>
            <a:r>
              <a:rPr lang="en-US" dirty="0" err="1"/>
              <a:t>Trong</a:t>
            </a:r>
            <a:r>
              <a:rPr lang="en-US" dirty="0"/>
              <a:t> </a:t>
            </a:r>
            <a:r>
              <a:rPr lang="en-US" dirty="0" err="1"/>
              <a:t>trường</a:t>
            </a:r>
            <a:r>
              <a:rPr lang="en-US" baseline="0" dirty="0"/>
              <a:t> </a:t>
            </a:r>
            <a:r>
              <a:rPr lang="en-US" baseline="0" dirty="0" err="1"/>
              <a:t>hợp</a:t>
            </a:r>
            <a:r>
              <a:rPr lang="en-US" baseline="0" dirty="0"/>
              <a:t> </a:t>
            </a:r>
            <a:r>
              <a:rPr lang="en-US" baseline="0" dirty="0" err="1"/>
              <a:t>thực</a:t>
            </a:r>
            <a:r>
              <a:rPr lang="en-US" baseline="0" dirty="0"/>
              <a:t> </a:t>
            </a:r>
            <a:r>
              <a:rPr lang="en-US" baseline="0" dirty="0" err="1"/>
              <a:t>hiện</a:t>
            </a:r>
            <a:r>
              <a:rPr lang="en-US" baseline="0" dirty="0"/>
              <a:t> </a:t>
            </a:r>
            <a:r>
              <a:rPr lang="en-US" baseline="0" dirty="0" err="1"/>
              <a:t>các</a:t>
            </a:r>
            <a:r>
              <a:rPr lang="en-US" baseline="0" dirty="0"/>
              <a:t> </a:t>
            </a:r>
            <a:r>
              <a:rPr lang="en-US" baseline="0" dirty="0" err="1"/>
              <a:t>lệnh</a:t>
            </a:r>
            <a:r>
              <a:rPr lang="en-US" baseline="0" dirty="0"/>
              <a:t> </a:t>
            </a:r>
            <a:r>
              <a:rPr lang="en-US" baseline="0" dirty="0" err="1"/>
              <a:t>theo</a:t>
            </a:r>
            <a:r>
              <a:rPr lang="en-US" baseline="0" dirty="0"/>
              <a:t> </a:t>
            </a:r>
            <a:r>
              <a:rPr lang="en-US" baseline="0" dirty="0" err="1"/>
              <a:t>trình</a:t>
            </a:r>
            <a:r>
              <a:rPr lang="en-US" baseline="0" dirty="0"/>
              <a:t> </a:t>
            </a:r>
            <a:r>
              <a:rPr lang="en-US" baseline="0" dirty="0" err="1"/>
              <a:t>tự</a:t>
            </a:r>
            <a:r>
              <a:rPr lang="en-US" baseline="0" dirty="0"/>
              <a:t>:</a:t>
            </a:r>
          </a:p>
          <a:p>
            <a:r>
              <a:rPr lang="en-US" baseline="0" dirty="0"/>
              <a:t>   add R1, R2, R3</a:t>
            </a:r>
          </a:p>
          <a:p>
            <a:r>
              <a:rPr lang="en-US" baseline="0" dirty="0"/>
              <a:t>   sub R4, R1, R2</a:t>
            </a:r>
          </a:p>
          <a:p>
            <a:endParaRPr lang="en-US" baseline="0" dirty="0"/>
          </a:p>
          <a:p>
            <a:r>
              <a:rPr lang="en-US" baseline="0" dirty="0" err="1"/>
              <a:t>Thì</a:t>
            </a:r>
            <a:r>
              <a:rPr lang="en-US" baseline="0" dirty="0"/>
              <a:t> R1 </a:t>
            </a:r>
            <a:r>
              <a:rPr lang="en-US" baseline="0" dirty="0" err="1"/>
              <a:t>sẽ</a:t>
            </a:r>
            <a:r>
              <a:rPr lang="en-US" baseline="0" dirty="0"/>
              <a:t> </a:t>
            </a:r>
            <a:r>
              <a:rPr lang="en-US" baseline="0" dirty="0" err="1"/>
              <a:t>dùng</a:t>
            </a:r>
            <a:r>
              <a:rPr lang="en-US" baseline="0" dirty="0"/>
              <a:t> Data-forwarding </a:t>
            </a:r>
            <a:r>
              <a:rPr lang="en-US" baseline="0" dirty="0" err="1"/>
              <a:t>để</a:t>
            </a:r>
            <a:r>
              <a:rPr lang="en-US" baseline="0" dirty="0"/>
              <a:t> </a:t>
            </a:r>
            <a:r>
              <a:rPr lang="en-US" baseline="0" dirty="0" err="1"/>
              <a:t>tính</a:t>
            </a:r>
            <a:r>
              <a:rPr lang="en-US" baseline="0" dirty="0"/>
              <a:t> </a:t>
            </a:r>
            <a:r>
              <a:rPr lang="en-US" baseline="0" dirty="0" err="1"/>
              <a:t>toán</a:t>
            </a:r>
            <a:r>
              <a:rPr lang="en-US" baseline="0" dirty="0"/>
              <a:t> </a:t>
            </a:r>
            <a:r>
              <a:rPr lang="en-US" baseline="0" dirty="0" err="1"/>
              <a:t>cho</a:t>
            </a:r>
            <a:r>
              <a:rPr lang="en-US" baseline="0" dirty="0"/>
              <a:t> </a:t>
            </a:r>
            <a:r>
              <a:rPr lang="en-US" baseline="0" dirty="0" err="1"/>
              <a:t>lệnh</a:t>
            </a:r>
            <a:r>
              <a:rPr lang="en-US" baseline="0" dirty="0"/>
              <a:t> Sub, </a:t>
            </a:r>
            <a:r>
              <a:rPr lang="en-US" baseline="0" dirty="0" err="1"/>
              <a:t>đồng</a:t>
            </a:r>
            <a:r>
              <a:rPr lang="en-US" baseline="0" dirty="0"/>
              <a:t> </a:t>
            </a:r>
            <a:r>
              <a:rPr lang="en-US" baseline="0" dirty="0" err="1"/>
              <a:t>thời</a:t>
            </a:r>
            <a:r>
              <a:rPr lang="en-US" baseline="0" dirty="0"/>
              <a:t> </a:t>
            </a:r>
            <a:r>
              <a:rPr lang="en-US" baseline="0" dirty="0" err="1"/>
              <a:t>vẫn</a:t>
            </a:r>
            <a:r>
              <a:rPr lang="en-US" baseline="0" dirty="0"/>
              <a:t> </a:t>
            </a:r>
            <a:r>
              <a:rPr lang="en-US" baseline="0" dirty="0" err="1"/>
              <a:t>ghi</a:t>
            </a:r>
            <a:r>
              <a:rPr lang="en-US" baseline="0" dirty="0"/>
              <a:t> </a:t>
            </a:r>
            <a:r>
              <a:rPr lang="en-US" baseline="0" dirty="0" err="1"/>
              <a:t>giá</a:t>
            </a:r>
            <a:r>
              <a:rPr lang="en-US" baseline="0" dirty="0"/>
              <a:t> </a:t>
            </a:r>
            <a:r>
              <a:rPr lang="en-US" baseline="0" dirty="0" err="1"/>
              <a:t>trị</a:t>
            </a:r>
            <a:r>
              <a:rPr lang="en-US" baseline="0" dirty="0"/>
              <a:t> </a:t>
            </a:r>
            <a:r>
              <a:rPr lang="en-US" baseline="0" dirty="0" err="1"/>
              <a:t>của</a:t>
            </a:r>
            <a:r>
              <a:rPr lang="en-US" baseline="0" dirty="0"/>
              <a:t> </a:t>
            </a:r>
            <a:r>
              <a:rPr lang="en-US" baseline="0" dirty="0" err="1"/>
              <a:t>lệnh</a:t>
            </a:r>
            <a:r>
              <a:rPr lang="en-US" baseline="0" dirty="0"/>
              <a:t> Add </a:t>
            </a:r>
            <a:r>
              <a:rPr lang="en-US" baseline="0" dirty="0" err="1"/>
              <a:t>vào</a:t>
            </a:r>
            <a:r>
              <a:rPr lang="en-US" baseline="0" dirty="0"/>
              <a:t> R1 (</a:t>
            </a:r>
            <a:r>
              <a:rPr lang="en-US" baseline="0" dirty="0" err="1"/>
              <a:t>trong</a:t>
            </a:r>
            <a:r>
              <a:rPr lang="en-US" baseline="0" dirty="0"/>
              <a:t> </a:t>
            </a:r>
            <a:r>
              <a:rPr lang="en-US" baseline="0" dirty="0" err="1"/>
              <a:t>chu</a:t>
            </a:r>
            <a:r>
              <a:rPr lang="en-US" baseline="0" dirty="0"/>
              <a:t> </a:t>
            </a:r>
            <a:r>
              <a:rPr lang="en-US" baseline="0" dirty="0" err="1"/>
              <a:t>kì</a:t>
            </a:r>
            <a:r>
              <a:rPr lang="en-US" baseline="0" dirty="0"/>
              <a:t> </a:t>
            </a:r>
            <a:r>
              <a:rPr lang="en-US" baseline="0" dirty="0" err="1"/>
              <a:t>tiếp</a:t>
            </a:r>
            <a:r>
              <a:rPr lang="en-US" baseline="0" dirty="0"/>
              <a:t> </a:t>
            </a:r>
            <a:r>
              <a:rPr lang="en-US" baseline="0" dirty="0" err="1"/>
              <a:t>theo</a:t>
            </a:r>
            <a:r>
              <a:rPr lang="en-US" baseline="0" dirty="0"/>
              <a:t>)</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B2CDCC2-A593-48AC-A6EC-E49E3CBB8BD3}" type="slidenum">
              <a:rPr lang="en-US" smtClean="0"/>
              <a:t>13</a:t>
            </a:fld>
            <a:endParaRPr lang="en-US"/>
          </a:p>
        </p:txBody>
      </p:sp>
    </p:spTree>
    <p:extLst>
      <p:ext uri="{BB962C8B-B14F-4D97-AF65-F5344CB8AC3E}">
        <p14:creationId xmlns:p14="http://schemas.microsoft.com/office/powerpoint/2010/main" val="360157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Từ chương</a:t>
            </a:r>
            <a:r>
              <a:rPr lang="en-US" baseline="0"/>
              <a:t> trình nguồn viết sang lệnh assembly</a:t>
            </a:r>
          </a:p>
          <a:p>
            <a:r>
              <a:rPr lang="en-US" baseline="0"/>
              <a:t>Viết sắp xếp lệnh lưu trữ dữ liệu vào trước</a:t>
            </a:r>
          </a:p>
          <a:p>
            <a:r>
              <a:rPr lang="en-US" baseline="0"/>
              <a:t>Thực hiện tác vụ xong lúc đó mới thực hiện lưu trữ dữ liệu vào bộ nhớ dữ liệu.</a:t>
            </a:r>
          </a:p>
          <a:p>
            <a:r>
              <a:rPr lang="en-US" baseline="0"/>
              <a:t>Cột thể hiện trạng thái chu kỳ xung clock</a:t>
            </a:r>
          </a:p>
          <a:p>
            <a:r>
              <a:rPr lang="en-US" baseline="0"/>
              <a:t>Hàng thể hiện 1 giai đoạn của lệnh.</a:t>
            </a:r>
            <a:endParaRPr lang="en-US" dirty="0"/>
          </a:p>
        </p:txBody>
      </p:sp>
      <p:sp>
        <p:nvSpPr>
          <p:cNvPr id="4" name="Slide Number Placeholder 3"/>
          <p:cNvSpPr>
            <a:spLocks noGrp="1"/>
          </p:cNvSpPr>
          <p:nvPr>
            <p:ph type="sldNum" sz="quarter" idx="10"/>
          </p:nvPr>
        </p:nvSpPr>
        <p:spPr/>
        <p:txBody>
          <a:bodyPr/>
          <a:lstStyle/>
          <a:p>
            <a:fld id="{1B2CDCC2-A593-48AC-A6EC-E49E3CBB8BD3}" type="slidenum">
              <a:rPr lang="en-US" smtClean="0"/>
              <a:t>14</a:t>
            </a:fld>
            <a:endParaRPr lang="en-US"/>
          </a:p>
        </p:txBody>
      </p:sp>
    </p:spTree>
    <p:extLst>
      <p:ext uri="{BB962C8B-B14F-4D97-AF65-F5344CB8AC3E}">
        <p14:creationId xmlns:p14="http://schemas.microsoft.com/office/powerpoint/2010/main" val="1066569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Pipeline 4 </a:t>
            </a:r>
            <a:r>
              <a:rPr lang="en-US" b="1" dirty="0" err="1"/>
              <a:t>tầng</a:t>
            </a:r>
            <a:r>
              <a:rPr lang="en-US" b="1" dirty="0"/>
              <a:t>:</a:t>
            </a:r>
          </a:p>
          <a:p>
            <a:r>
              <a:rPr lang="en-US" baseline="0" dirty="0" err="1"/>
              <a:t>Từ</a:t>
            </a:r>
            <a:r>
              <a:rPr lang="en-US" baseline="0" dirty="0"/>
              <a:t> </a:t>
            </a:r>
            <a:r>
              <a:rPr lang="en-US" baseline="0" dirty="0" err="1"/>
              <a:t>giá</a:t>
            </a:r>
            <a:r>
              <a:rPr lang="en-US" baseline="0" dirty="0"/>
              <a:t> </a:t>
            </a:r>
            <a:r>
              <a:rPr lang="en-US" baseline="0" dirty="0" err="1"/>
              <a:t>trị</a:t>
            </a:r>
            <a:r>
              <a:rPr lang="en-US" baseline="0" dirty="0"/>
              <a:t> </a:t>
            </a:r>
            <a:r>
              <a:rPr lang="en-US" b="1" baseline="0" dirty="0"/>
              <a:t>PC</a:t>
            </a:r>
            <a:r>
              <a:rPr lang="en-US" baseline="0" dirty="0"/>
              <a:t> </a:t>
            </a:r>
            <a:r>
              <a:rPr lang="en-US" baseline="0" dirty="0" err="1"/>
              <a:t>của</a:t>
            </a:r>
            <a:r>
              <a:rPr lang="en-US" baseline="0" dirty="0"/>
              <a:t> </a:t>
            </a:r>
            <a:r>
              <a:rPr lang="en-US" baseline="0" dirty="0" err="1"/>
              <a:t>biến</a:t>
            </a:r>
            <a:r>
              <a:rPr lang="en-US" baseline="0" dirty="0"/>
              <a:t> </a:t>
            </a:r>
            <a:r>
              <a:rPr lang="en-US" baseline="0" dirty="0" err="1"/>
              <a:t>được</a:t>
            </a:r>
            <a:r>
              <a:rPr lang="en-US" baseline="0" dirty="0"/>
              <a:t> </a:t>
            </a:r>
            <a:r>
              <a:rPr lang="en-US" baseline="0" dirty="0" err="1"/>
              <a:t>ghi</a:t>
            </a:r>
            <a:r>
              <a:rPr lang="en-US" baseline="0" dirty="0"/>
              <a:t>, </a:t>
            </a:r>
            <a:r>
              <a:rPr lang="en-US" baseline="0" dirty="0" err="1"/>
              <a:t>thì</a:t>
            </a:r>
            <a:r>
              <a:rPr lang="en-US" baseline="0" dirty="0"/>
              <a:t> </a:t>
            </a:r>
            <a:r>
              <a:rPr lang="en-US" baseline="0" dirty="0" err="1"/>
              <a:t>tới</a:t>
            </a:r>
            <a:r>
              <a:rPr lang="en-US" baseline="0" dirty="0"/>
              <a:t> </a:t>
            </a:r>
            <a:r>
              <a:rPr lang="en-US" b="1" baseline="0" dirty="0"/>
              <a:t>PC + 4 </a:t>
            </a:r>
            <a:r>
              <a:rPr lang="en-US" baseline="0" dirty="0" err="1"/>
              <a:t>thì</a:t>
            </a:r>
            <a:r>
              <a:rPr lang="en-US" baseline="0" dirty="0"/>
              <a:t> </a:t>
            </a:r>
            <a:r>
              <a:rPr lang="en-US" baseline="0" dirty="0" err="1"/>
              <a:t>mới</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đọc</a:t>
            </a:r>
            <a:r>
              <a:rPr lang="en-US" baseline="0" dirty="0"/>
              <a:t>) </a:t>
            </a:r>
            <a:r>
              <a:rPr lang="en-US" baseline="0" dirty="0" err="1"/>
              <a:t>được</a:t>
            </a:r>
            <a:r>
              <a:rPr lang="en-US" baseline="0" dirty="0"/>
              <a:t> </a:t>
            </a:r>
            <a:r>
              <a:rPr lang="en-US" baseline="0" dirty="0" err="1"/>
              <a:t>biến</a:t>
            </a:r>
            <a:r>
              <a:rPr lang="en-US" baseline="0" dirty="0"/>
              <a:t> </a:t>
            </a:r>
            <a:r>
              <a:rPr lang="en-US" baseline="0" dirty="0" err="1"/>
              <a:t>đó</a:t>
            </a:r>
            <a:endParaRPr lang="en-US" baseline="0" dirty="0"/>
          </a:p>
          <a:p>
            <a:r>
              <a:rPr lang="en-US" baseline="0" dirty="0" err="1"/>
              <a:t>Nhưng</a:t>
            </a:r>
            <a:r>
              <a:rPr lang="en-US" baseline="0" dirty="0"/>
              <a:t> </a:t>
            </a:r>
            <a:r>
              <a:rPr lang="en-US" baseline="0" dirty="0" err="1"/>
              <a:t>từ</a:t>
            </a:r>
            <a:r>
              <a:rPr lang="en-US" baseline="0" dirty="0"/>
              <a:t> </a:t>
            </a:r>
            <a:r>
              <a:rPr lang="en-US" b="1" u="sng" baseline="0" dirty="0"/>
              <a:t>PC + 3</a:t>
            </a:r>
            <a:r>
              <a:rPr lang="en-US" b="1" baseline="0" dirty="0"/>
              <a:t>, </a:t>
            </a:r>
            <a:r>
              <a:rPr lang="en-US" b="0" baseline="0" dirty="0"/>
              <a:t>ta </a:t>
            </a:r>
            <a:r>
              <a:rPr lang="en-US" b="0" baseline="0" dirty="0" err="1"/>
              <a:t>có</a:t>
            </a:r>
            <a:r>
              <a:rPr lang="en-US" b="0" baseline="0" dirty="0"/>
              <a:t> </a:t>
            </a:r>
            <a:r>
              <a:rPr lang="en-US" b="0" baseline="0" dirty="0" err="1"/>
              <a:t>thể</a:t>
            </a:r>
            <a:r>
              <a:rPr lang="en-US" b="0" baseline="0" dirty="0"/>
              <a:t> </a:t>
            </a:r>
            <a:r>
              <a:rPr lang="en-US" b="0" baseline="0" dirty="0" err="1"/>
              <a:t>viết</a:t>
            </a:r>
            <a:r>
              <a:rPr lang="en-US" b="0" baseline="0" dirty="0"/>
              <a:t> </a:t>
            </a:r>
            <a:r>
              <a:rPr lang="en-US" b="0" baseline="0" dirty="0" err="1"/>
              <a:t>lệnh</a:t>
            </a:r>
            <a:r>
              <a:rPr lang="en-US" b="0" baseline="0" dirty="0"/>
              <a:t> Assembly, </a:t>
            </a:r>
            <a:r>
              <a:rPr lang="en-US" b="0" baseline="0" dirty="0" err="1"/>
              <a:t>vì</a:t>
            </a:r>
            <a:r>
              <a:rPr lang="en-US" b="0" baseline="0" dirty="0"/>
              <a:t> </a:t>
            </a:r>
            <a:r>
              <a:rPr lang="en-US" b="0" baseline="0" dirty="0" err="1"/>
              <a:t>nó</a:t>
            </a:r>
            <a:r>
              <a:rPr lang="en-US" b="0" baseline="0" dirty="0"/>
              <a:t> </a:t>
            </a:r>
            <a:r>
              <a:rPr lang="en-US" b="0" baseline="0" dirty="0" err="1"/>
              <a:t>sẽ</a:t>
            </a:r>
            <a:r>
              <a:rPr lang="en-US" b="0" baseline="0" dirty="0"/>
              <a:t> </a:t>
            </a:r>
            <a:r>
              <a:rPr lang="en-US" b="0" baseline="0" dirty="0" err="1"/>
              <a:t>tốn</a:t>
            </a:r>
            <a:r>
              <a:rPr lang="en-US" b="0" baseline="0" dirty="0"/>
              <a:t> 1 </a:t>
            </a:r>
            <a:r>
              <a:rPr lang="en-US" b="0" baseline="0" dirty="0" err="1"/>
              <a:t>chu</a:t>
            </a:r>
            <a:r>
              <a:rPr lang="en-US" b="0" baseline="0" dirty="0"/>
              <a:t> </a:t>
            </a:r>
            <a:r>
              <a:rPr lang="en-US" b="0" baseline="0" dirty="0" err="1"/>
              <a:t>kì</a:t>
            </a:r>
            <a:r>
              <a:rPr lang="en-US" b="0" baseline="0" dirty="0"/>
              <a:t> </a:t>
            </a:r>
            <a:r>
              <a:rPr lang="en-US" b="0" baseline="0" dirty="0" err="1"/>
              <a:t>để</a:t>
            </a:r>
            <a:r>
              <a:rPr lang="en-US" b="0" baseline="0" dirty="0"/>
              <a:t> </a:t>
            </a:r>
            <a:r>
              <a:rPr lang="en-US" b="0" baseline="0" dirty="0" err="1"/>
              <a:t>giải</a:t>
            </a:r>
            <a:r>
              <a:rPr lang="en-US" b="0" baseline="0" dirty="0"/>
              <a:t> </a:t>
            </a:r>
            <a:r>
              <a:rPr lang="en-US" b="0" baseline="0" dirty="0" err="1"/>
              <a:t>mã</a:t>
            </a:r>
            <a:r>
              <a:rPr lang="en-US" b="0" baseline="0" dirty="0"/>
              <a:t> </a:t>
            </a:r>
            <a:r>
              <a:rPr lang="en-US" b="0" baseline="0" dirty="0" err="1"/>
              <a:t>lệnh</a:t>
            </a:r>
            <a:r>
              <a:rPr lang="en-US" b="0" baseline="0" dirty="0"/>
              <a:t> </a:t>
            </a:r>
            <a:r>
              <a:rPr lang="en-US" b="0" baseline="0" dirty="0">
                <a:sym typeface="Wingdings" panose="05000000000000000000" pitchFamily="2" charset="2"/>
              </a:rPr>
              <a:t> </a:t>
            </a:r>
            <a:r>
              <a:rPr lang="en-US" b="0" baseline="0" dirty="0" err="1">
                <a:sym typeface="Wingdings" panose="05000000000000000000" pitchFamily="2" charset="2"/>
              </a:rPr>
              <a:t>thực</a:t>
            </a:r>
            <a:r>
              <a:rPr lang="en-US" b="0" baseline="0" dirty="0">
                <a:sym typeface="Wingdings" panose="05000000000000000000" pitchFamily="2" charset="2"/>
              </a:rPr>
              <a:t> </a:t>
            </a:r>
            <a:r>
              <a:rPr lang="en-US" b="0" baseline="0" dirty="0" err="1">
                <a:sym typeface="Wingdings" panose="05000000000000000000" pitchFamily="2" charset="2"/>
              </a:rPr>
              <a:t>sự</a:t>
            </a:r>
            <a:r>
              <a:rPr lang="en-US" b="0" baseline="0" dirty="0">
                <a:sym typeface="Wingdings" panose="05000000000000000000" pitchFamily="2" charset="2"/>
              </a:rPr>
              <a:t> </a:t>
            </a:r>
            <a:r>
              <a:rPr lang="en-US" b="0" baseline="0" dirty="0" err="1">
                <a:sym typeface="Wingdings" panose="05000000000000000000" pitchFamily="2" charset="2"/>
              </a:rPr>
              <a:t>tới</a:t>
            </a:r>
            <a:r>
              <a:rPr lang="en-US" b="0" baseline="0" dirty="0">
                <a:sym typeface="Wingdings" panose="05000000000000000000" pitchFamily="2" charset="2"/>
              </a:rPr>
              <a:t> </a:t>
            </a:r>
            <a:r>
              <a:rPr lang="en-US" b="1" baseline="0" dirty="0">
                <a:sym typeface="Wingdings" panose="05000000000000000000" pitchFamily="2" charset="2"/>
              </a:rPr>
              <a:t>PC + 4</a:t>
            </a:r>
            <a:r>
              <a:rPr lang="en-US" b="0" baseline="0" dirty="0">
                <a:sym typeface="Wingdings" panose="05000000000000000000" pitchFamily="2" charset="2"/>
              </a:rPr>
              <a:t>, ta </a:t>
            </a:r>
            <a:r>
              <a:rPr lang="en-US" b="0" baseline="0" dirty="0" err="1">
                <a:sym typeface="Wingdings" panose="05000000000000000000" pitchFamily="2" charset="2"/>
              </a:rPr>
              <a:t>mới</a:t>
            </a:r>
            <a:r>
              <a:rPr lang="en-US" b="0" baseline="0" dirty="0">
                <a:sym typeface="Wingdings" panose="05000000000000000000" pitchFamily="2" charset="2"/>
              </a:rPr>
              <a:t> </a:t>
            </a:r>
            <a:r>
              <a:rPr lang="en-US" b="0" baseline="0" dirty="0" err="1">
                <a:sym typeface="Wingdings" panose="05000000000000000000" pitchFamily="2" charset="2"/>
              </a:rPr>
              <a:t>đọc</a:t>
            </a:r>
            <a:r>
              <a:rPr lang="en-US" b="0" baseline="0" dirty="0">
                <a:sym typeface="Wingdings" panose="05000000000000000000" pitchFamily="2" charset="2"/>
              </a:rPr>
              <a:t> </a:t>
            </a:r>
            <a:r>
              <a:rPr lang="en-US" b="0" baseline="0" dirty="0" err="1">
                <a:sym typeface="Wingdings" panose="05000000000000000000" pitchFamily="2" charset="2"/>
              </a:rPr>
              <a:t>biến</a:t>
            </a:r>
            <a:endParaRPr lang="en-US" b="0" baseline="0" dirty="0">
              <a:sym typeface="Wingdings" panose="05000000000000000000" pitchFamily="2" charset="2"/>
            </a:endParaRPr>
          </a:p>
          <a:p>
            <a:endParaRPr lang="en-US" b="0" baseline="0" dirty="0">
              <a:sym typeface="Wingdings" panose="05000000000000000000" pitchFamily="2" charset="2"/>
            </a:endParaRPr>
          </a:p>
          <a:p>
            <a:r>
              <a:rPr lang="en-US" dirty="0" err="1"/>
              <a:t>Ví</a:t>
            </a:r>
            <a:r>
              <a:rPr lang="en-US" baseline="0" dirty="0"/>
              <a:t> </a:t>
            </a:r>
            <a:r>
              <a:rPr lang="en-US" baseline="0" dirty="0" err="1"/>
              <a:t>dụ</a:t>
            </a:r>
            <a:r>
              <a:rPr lang="en-US" baseline="0" dirty="0"/>
              <a:t>: </a:t>
            </a:r>
            <a:r>
              <a:rPr lang="en-US" baseline="0" dirty="0" err="1"/>
              <a:t>Lệnh</a:t>
            </a:r>
            <a:r>
              <a:rPr lang="en-US" baseline="0" dirty="0"/>
              <a:t> </a:t>
            </a:r>
            <a:r>
              <a:rPr lang="en-US" b="1" baseline="0" dirty="0"/>
              <a:t>Load b</a:t>
            </a:r>
            <a:r>
              <a:rPr lang="en-US" baseline="0" dirty="0"/>
              <a:t> ở </a:t>
            </a:r>
            <a:r>
              <a:rPr lang="en-US" b="1" baseline="0" dirty="0"/>
              <a:t>PC=101</a:t>
            </a:r>
            <a:r>
              <a:rPr lang="en-US" baseline="0" dirty="0"/>
              <a:t>, </a:t>
            </a:r>
            <a:r>
              <a:rPr lang="en-US" baseline="0" dirty="0" err="1"/>
              <a:t>thực</a:t>
            </a:r>
            <a:r>
              <a:rPr lang="en-US" baseline="0" dirty="0"/>
              <a:t> </a:t>
            </a:r>
            <a:r>
              <a:rPr lang="en-US" baseline="0" dirty="0" err="1"/>
              <a:t>chất</a:t>
            </a:r>
            <a:r>
              <a:rPr lang="en-US" baseline="0" dirty="0"/>
              <a:t> </a:t>
            </a:r>
            <a:r>
              <a:rPr lang="en-US" baseline="0" dirty="0" err="1"/>
              <a:t>thì</a:t>
            </a:r>
            <a:r>
              <a:rPr lang="en-US" baseline="0" dirty="0"/>
              <a:t> </a:t>
            </a:r>
            <a:r>
              <a:rPr lang="en-US" baseline="0" dirty="0" err="1"/>
              <a:t>tới</a:t>
            </a:r>
            <a:r>
              <a:rPr lang="en-US" baseline="0" dirty="0"/>
              <a:t> </a:t>
            </a:r>
            <a:r>
              <a:rPr lang="en-US" b="1" baseline="0" dirty="0"/>
              <a:t>PC+4=105</a:t>
            </a:r>
            <a:r>
              <a:rPr lang="en-US" baseline="0" dirty="0"/>
              <a:t> ta </a:t>
            </a:r>
            <a:r>
              <a:rPr lang="en-US" baseline="0" dirty="0" err="1"/>
              <a:t>mới</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được</a:t>
            </a:r>
            <a:r>
              <a:rPr lang="en-US" baseline="0" dirty="0"/>
              <a:t> </a:t>
            </a:r>
            <a:r>
              <a:rPr lang="en-US" baseline="0" dirty="0" err="1"/>
              <a:t>giá</a:t>
            </a:r>
            <a:r>
              <a:rPr lang="en-US" baseline="0" dirty="0"/>
              <a:t> </a:t>
            </a:r>
            <a:r>
              <a:rPr lang="en-US" baseline="0" dirty="0" err="1"/>
              <a:t>trị</a:t>
            </a:r>
            <a:r>
              <a:rPr lang="en-US" baseline="0" dirty="0"/>
              <a:t> </a:t>
            </a:r>
            <a:r>
              <a:rPr lang="en-US" b="1" baseline="0" dirty="0" err="1"/>
              <a:t>biến</a:t>
            </a:r>
            <a:r>
              <a:rPr lang="en-US" b="1" baseline="0" dirty="0"/>
              <a:t> b </a:t>
            </a:r>
            <a:r>
              <a:rPr lang="en-US" baseline="0" dirty="0" err="1"/>
              <a:t>này</a:t>
            </a:r>
            <a:r>
              <a:rPr lang="en-US" baseline="0" dirty="0"/>
              <a:t>,</a:t>
            </a:r>
          </a:p>
          <a:p>
            <a:r>
              <a:rPr lang="en-US" baseline="0" dirty="0"/>
              <a:t>         </a:t>
            </a:r>
            <a:r>
              <a:rPr lang="en-US" baseline="0" dirty="0" err="1"/>
              <a:t>nhưng</a:t>
            </a:r>
            <a:r>
              <a:rPr lang="en-US" baseline="0" dirty="0"/>
              <a:t> </a:t>
            </a:r>
            <a:r>
              <a:rPr lang="en-US" baseline="0" dirty="0" err="1"/>
              <a:t>từ</a:t>
            </a:r>
            <a:r>
              <a:rPr lang="en-US" baseline="0" dirty="0"/>
              <a:t> </a:t>
            </a:r>
            <a:r>
              <a:rPr lang="en-US" b="1" baseline="0" dirty="0"/>
              <a:t>PC= 104</a:t>
            </a:r>
            <a:r>
              <a:rPr lang="en-US" baseline="0" dirty="0"/>
              <a:t>, ta </a:t>
            </a:r>
            <a:r>
              <a:rPr lang="en-US" baseline="0" dirty="0" err="1"/>
              <a:t>có</a:t>
            </a:r>
            <a:r>
              <a:rPr lang="en-US" baseline="0" dirty="0"/>
              <a:t> </a:t>
            </a:r>
            <a:r>
              <a:rPr lang="en-US" baseline="0" dirty="0" err="1"/>
              <a:t>thể</a:t>
            </a:r>
            <a:r>
              <a:rPr lang="en-US" baseline="0" dirty="0"/>
              <a:t> </a:t>
            </a:r>
            <a:r>
              <a:rPr lang="en-US" baseline="0" dirty="0" err="1"/>
              <a:t>ghi</a:t>
            </a:r>
            <a:r>
              <a:rPr lang="en-US" baseline="0" dirty="0"/>
              <a:t> </a:t>
            </a:r>
            <a:r>
              <a:rPr lang="en-US" baseline="0" dirty="0" err="1"/>
              <a:t>lệnh</a:t>
            </a:r>
            <a:r>
              <a:rPr lang="en-US" baseline="0" dirty="0"/>
              <a:t> </a:t>
            </a:r>
            <a:r>
              <a:rPr lang="en-US" b="1" baseline="0" dirty="0"/>
              <a:t>Add </a:t>
            </a:r>
            <a:r>
              <a:rPr lang="en-US" b="1" baseline="0" dirty="0" err="1"/>
              <a:t>sum,a,b</a:t>
            </a:r>
            <a:r>
              <a:rPr lang="en-US" b="1" baseline="0" dirty="0"/>
              <a:t> </a:t>
            </a:r>
            <a:r>
              <a:rPr lang="en-US" baseline="0" dirty="0" err="1"/>
              <a:t>vì</a:t>
            </a:r>
            <a:r>
              <a:rPr lang="en-US" baseline="0" dirty="0"/>
              <a:t> </a:t>
            </a:r>
            <a:r>
              <a:rPr lang="en-US" baseline="0" dirty="0" err="1"/>
              <a:t>mỗi</a:t>
            </a:r>
            <a:r>
              <a:rPr lang="en-US" baseline="0" dirty="0"/>
              <a:t> </a:t>
            </a:r>
            <a:r>
              <a:rPr lang="en-US" baseline="0" dirty="0" err="1"/>
              <a:t>lệnh</a:t>
            </a:r>
            <a:r>
              <a:rPr lang="en-US" baseline="0" dirty="0"/>
              <a:t> </a:t>
            </a:r>
            <a:r>
              <a:rPr lang="en-US" baseline="0" dirty="0" err="1"/>
              <a:t>sẽ</a:t>
            </a:r>
            <a:r>
              <a:rPr lang="en-US" baseline="0" dirty="0"/>
              <a:t> </a:t>
            </a:r>
            <a:r>
              <a:rPr lang="en-US" i="1" baseline="0" dirty="0" err="1"/>
              <a:t>tốn</a:t>
            </a:r>
            <a:r>
              <a:rPr lang="en-US" i="1" baseline="0" dirty="0"/>
              <a:t> 1 </a:t>
            </a:r>
            <a:r>
              <a:rPr lang="en-US" i="1" baseline="0" dirty="0" err="1"/>
              <a:t>chu</a:t>
            </a:r>
            <a:r>
              <a:rPr lang="en-US" i="1" baseline="0" dirty="0"/>
              <a:t> </a:t>
            </a:r>
            <a:r>
              <a:rPr lang="en-US" i="1" baseline="0" dirty="0" err="1"/>
              <a:t>kì</a:t>
            </a:r>
            <a:r>
              <a:rPr lang="en-US" i="1" baseline="0" dirty="0"/>
              <a:t> </a:t>
            </a:r>
            <a:r>
              <a:rPr lang="en-US" i="1" baseline="0" dirty="0" err="1"/>
              <a:t>để</a:t>
            </a:r>
            <a:r>
              <a:rPr lang="en-US" i="1" baseline="0" dirty="0"/>
              <a:t> </a:t>
            </a:r>
            <a:r>
              <a:rPr lang="en-US" i="1" baseline="0" dirty="0" err="1"/>
              <a:t>giải</a:t>
            </a:r>
            <a:r>
              <a:rPr lang="en-US" i="1" baseline="0" dirty="0"/>
              <a:t> </a:t>
            </a:r>
            <a:r>
              <a:rPr lang="en-US" i="1" baseline="0" dirty="0" err="1"/>
              <a:t>mã</a:t>
            </a:r>
            <a:r>
              <a:rPr lang="en-US" i="1" baseline="0" dirty="0"/>
              <a:t> </a:t>
            </a:r>
            <a:r>
              <a:rPr lang="en-US" i="1" baseline="0" dirty="0" err="1"/>
              <a:t>lệnh</a:t>
            </a:r>
            <a:r>
              <a:rPr lang="en-US" i="1" baseline="0" dirty="0"/>
              <a:t> </a:t>
            </a:r>
            <a:r>
              <a:rPr lang="en-US" baseline="0" dirty="0">
                <a:sym typeface="Wingdings" panose="05000000000000000000" pitchFamily="2" charset="2"/>
              </a:rPr>
              <a:t> </a:t>
            </a:r>
            <a:r>
              <a:rPr lang="en-US" baseline="0" dirty="0" err="1">
                <a:sym typeface="Wingdings" panose="05000000000000000000" pitchFamily="2" charset="2"/>
              </a:rPr>
              <a:t>tới</a:t>
            </a:r>
            <a:r>
              <a:rPr lang="en-US" baseline="0" dirty="0">
                <a:sym typeface="Wingdings" panose="05000000000000000000" pitchFamily="2" charset="2"/>
              </a:rPr>
              <a:t> </a:t>
            </a:r>
            <a:r>
              <a:rPr lang="en-US" b="1" baseline="0" dirty="0">
                <a:sym typeface="Wingdings" panose="05000000000000000000" pitchFamily="2" charset="2"/>
              </a:rPr>
              <a:t>PC=105</a:t>
            </a:r>
            <a:r>
              <a:rPr lang="en-US" baseline="0" dirty="0">
                <a:sym typeface="Wingdings" panose="05000000000000000000" pitchFamily="2" charset="2"/>
              </a:rPr>
              <a:t> </a:t>
            </a:r>
            <a:r>
              <a:rPr lang="en-US" baseline="0" dirty="0" err="1">
                <a:sym typeface="Wingdings" panose="05000000000000000000" pitchFamily="2" charset="2"/>
              </a:rPr>
              <a:t>nó</a:t>
            </a:r>
            <a:r>
              <a:rPr lang="en-US" baseline="0" dirty="0">
                <a:sym typeface="Wingdings" panose="05000000000000000000" pitchFamily="2" charset="2"/>
              </a:rPr>
              <a:t> </a:t>
            </a:r>
            <a:r>
              <a:rPr lang="en-US" baseline="0" dirty="0" err="1">
                <a:sym typeface="Wingdings" panose="05000000000000000000" pitchFamily="2" charset="2"/>
              </a:rPr>
              <a:t>mới</a:t>
            </a:r>
            <a:r>
              <a:rPr lang="en-US" baseline="0" dirty="0">
                <a:sym typeface="Wingdings" panose="05000000000000000000" pitchFamily="2" charset="2"/>
              </a:rPr>
              <a:t> </a:t>
            </a:r>
            <a:r>
              <a:rPr lang="en-US" baseline="0" dirty="0" err="1">
                <a:sym typeface="Wingdings" panose="05000000000000000000" pitchFamily="2" charset="2"/>
              </a:rPr>
              <a:t>thật</a:t>
            </a:r>
            <a:r>
              <a:rPr lang="en-US" baseline="0" dirty="0">
                <a:sym typeface="Wingdings" panose="05000000000000000000" pitchFamily="2" charset="2"/>
              </a:rPr>
              <a:t> </a:t>
            </a:r>
            <a:r>
              <a:rPr lang="en-US" baseline="0" dirty="0" err="1">
                <a:sym typeface="Wingdings" panose="05000000000000000000" pitchFamily="2" charset="2"/>
              </a:rPr>
              <a:t>sự</a:t>
            </a:r>
            <a:r>
              <a:rPr lang="en-US" baseline="0" dirty="0">
                <a:sym typeface="Wingdings" panose="05000000000000000000" pitchFamily="2" charset="2"/>
              </a:rPr>
              <a:t> </a:t>
            </a:r>
            <a:r>
              <a:rPr lang="en-US" baseline="0" dirty="0" err="1">
                <a:sym typeface="Wingdings" panose="05000000000000000000" pitchFamily="2" charset="2"/>
              </a:rPr>
              <a:t>cần</a:t>
            </a:r>
            <a:r>
              <a:rPr lang="en-US" baseline="0" dirty="0">
                <a:sym typeface="Wingdings" panose="05000000000000000000" pitchFamily="2" charset="2"/>
              </a:rPr>
              <a:t> </a:t>
            </a:r>
            <a:r>
              <a:rPr lang="en-US" baseline="0" dirty="0" err="1">
                <a:sym typeface="Wingdings" panose="05000000000000000000" pitchFamily="2" charset="2"/>
              </a:rPr>
              <a:t>dùng</a:t>
            </a:r>
            <a:r>
              <a:rPr lang="en-US" baseline="0" dirty="0">
                <a:sym typeface="Wingdings" panose="05000000000000000000" pitchFamily="2" charset="2"/>
              </a:rPr>
              <a:t> </a:t>
            </a:r>
            <a:r>
              <a:rPr lang="en-US" b="1" baseline="0" dirty="0" err="1">
                <a:sym typeface="Wingdings" panose="05000000000000000000" pitchFamily="2" charset="2"/>
              </a:rPr>
              <a:t>biến</a:t>
            </a:r>
            <a:r>
              <a:rPr lang="en-US" b="1" baseline="0" dirty="0">
                <a:sym typeface="Wingdings" panose="05000000000000000000" pitchFamily="2" charset="2"/>
              </a:rPr>
              <a:t> b</a:t>
            </a:r>
            <a:r>
              <a:rPr lang="en-US" baseline="0" dirty="0">
                <a:sym typeface="Wingdings" panose="05000000000000000000" pitchFamily="2" charset="2"/>
              </a:rPr>
              <a:t>,</a:t>
            </a:r>
          </a:p>
          <a:p>
            <a:r>
              <a:rPr lang="en-US" baseline="0" dirty="0">
                <a:sym typeface="Wingdings" panose="05000000000000000000" pitchFamily="2" charset="2"/>
              </a:rPr>
              <a:t>         </a:t>
            </a:r>
            <a:r>
              <a:rPr lang="en-US" baseline="0" dirty="0" err="1">
                <a:sym typeface="Wingdings" panose="05000000000000000000" pitchFamily="2" charset="2"/>
              </a:rPr>
              <a:t>khi</a:t>
            </a:r>
            <a:r>
              <a:rPr lang="en-US" baseline="0" dirty="0">
                <a:sym typeface="Wingdings" panose="05000000000000000000" pitchFamily="2" charset="2"/>
              </a:rPr>
              <a:t> </a:t>
            </a:r>
            <a:r>
              <a:rPr lang="en-US" baseline="0" dirty="0" err="1">
                <a:sym typeface="Wingdings" panose="05000000000000000000" pitchFamily="2" charset="2"/>
              </a:rPr>
              <a:t>đó</a:t>
            </a:r>
            <a:r>
              <a:rPr lang="en-US" baseline="0" dirty="0">
                <a:sym typeface="Wingdings" panose="05000000000000000000" pitchFamily="2" charset="2"/>
              </a:rPr>
              <a:t> </a:t>
            </a:r>
            <a:r>
              <a:rPr lang="en-US" baseline="0" dirty="0" err="1">
                <a:sym typeface="Wingdings" panose="05000000000000000000" pitchFamily="2" charset="2"/>
              </a:rPr>
              <a:t>thì</a:t>
            </a:r>
            <a:r>
              <a:rPr lang="en-US" baseline="0" dirty="0">
                <a:sym typeface="Wingdings" panose="05000000000000000000" pitchFamily="2" charset="2"/>
              </a:rPr>
              <a:t> </a:t>
            </a:r>
            <a:r>
              <a:rPr lang="en-US" b="1" baseline="0" dirty="0" err="1">
                <a:sym typeface="Wingdings" panose="05000000000000000000" pitchFamily="2" charset="2"/>
              </a:rPr>
              <a:t>biến</a:t>
            </a:r>
            <a:r>
              <a:rPr lang="en-US" b="1" baseline="0" dirty="0">
                <a:sym typeface="Wingdings" panose="05000000000000000000" pitchFamily="2" charset="2"/>
              </a:rPr>
              <a:t> b </a:t>
            </a:r>
            <a:r>
              <a:rPr lang="en-US" b="1" baseline="0" dirty="0" err="1">
                <a:sym typeface="Wingdings" panose="05000000000000000000" pitchFamily="2" charset="2"/>
              </a:rPr>
              <a:t>đã</a:t>
            </a:r>
            <a:r>
              <a:rPr lang="en-US" b="1" baseline="0" dirty="0">
                <a:sym typeface="Wingdings" panose="05000000000000000000" pitchFamily="2" charset="2"/>
              </a:rPr>
              <a:t> valid</a:t>
            </a:r>
            <a:r>
              <a:rPr lang="en-US" baseline="0" dirty="0">
                <a:sym typeface="Wingdings" panose="05000000000000000000" pitchFamily="2" charset="2"/>
              </a:rPr>
              <a:t>.</a:t>
            </a:r>
            <a:endParaRPr lang="en-US" dirty="0"/>
          </a:p>
          <a:p>
            <a:r>
              <a:rPr lang="en-US" dirty="0"/>
              <a:t>====================================================</a:t>
            </a:r>
          </a:p>
          <a:p>
            <a:endParaRPr lang="en-US" dirty="0"/>
          </a:p>
          <a:p>
            <a:endParaRPr lang="en-US" dirty="0"/>
          </a:p>
          <a:p>
            <a:r>
              <a:rPr lang="en-US" dirty="0" err="1"/>
              <a:t>Phụ</a:t>
            </a:r>
            <a:r>
              <a:rPr lang="en-US" dirty="0"/>
              <a:t> </a:t>
            </a:r>
            <a:r>
              <a:rPr lang="en-US" dirty="0" err="1"/>
              <a:t>thuộc</a:t>
            </a:r>
            <a:r>
              <a:rPr lang="en-US" baseline="0" dirty="0"/>
              <a:t> </a:t>
            </a:r>
            <a:r>
              <a:rPr lang="en-US" baseline="0" dirty="0" err="1"/>
              <a:t>dữ</a:t>
            </a:r>
            <a:r>
              <a:rPr lang="en-US" baseline="0" dirty="0"/>
              <a:t> </a:t>
            </a:r>
            <a:r>
              <a:rPr lang="en-US" baseline="0" dirty="0" err="1"/>
              <a:t>liệu</a:t>
            </a:r>
            <a:endParaRPr lang="en-US" baseline="0" dirty="0"/>
          </a:p>
          <a:p>
            <a:r>
              <a:rPr lang="en-US" baseline="0" dirty="0"/>
              <a:t>101 </a:t>
            </a:r>
            <a:r>
              <a:rPr lang="en-US" baseline="0" dirty="0">
                <a:sym typeface="Wingdings" pitchFamily="2" charset="2"/>
              </a:rPr>
              <a:t> b </a:t>
            </a:r>
            <a:r>
              <a:rPr lang="en-US" baseline="0" dirty="0" err="1">
                <a:sym typeface="Wingdings" pitchFamily="2" charset="2"/>
              </a:rPr>
              <a:t>chưa</a:t>
            </a:r>
            <a:r>
              <a:rPr lang="en-US" baseline="0" dirty="0">
                <a:sym typeface="Wingdings" pitchFamily="2" charset="2"/>
              </a:rPr>
              <a:t> </a:t>
            </a:r>
            <a:r>
              <a:rPr lang="en-US" baseline="0" dirty="0" err="1">
                <a:sym typeface="Wingdings" pitchFamily="2" charset="2"/>
              </a:rPr>
              <a:t>nạp</a:t>
            </a:r>
            <a:r>
              <a:rPr lang="en-US" baseline="0" dirty="0">
                <a:sym typeface="Wingdings" pitchFamily="2" charset="2"/>
              </a:rPr>
              <a:t> </a:t>
            </a:r>
            <a:r>
              <a:rPr lang="en-US" baseline="0" dirty="0" err="1">
                <a:sym typeface="Wingdings" pitchFamily="2" charset="2"/>
              </a:rPr>
              <a:t>xong</a:t>
            </a:r>
            <a:r>
              <a:rPr lang="en-US" baseline="0" dirty="0">
                <a:sym typeface="Wingdings" pitchFamily="2" charset="2"/>
              </a:rPr>
              <a:t> </a:t>
            </a:r>
            <a:r>
              <a:rPr lang="en-US" baseline="0" dirty="0" err="1">
                <a:sym typeface="Wingdings" pitchFamily="2" charset="2"/>
              </a:rPr>
              <a:t>nên</a:t>
            </a:r>
            <a:r>
              <a:rPr lang="en-US" baseline="0" dirty="0">
                <a:sym typeface="Wingdings" pitchFamily="2" charset="2"/>
              </a:rPr>
              <a:t> 103 </a:t>
            </a:r>
            <a:r>
              <a:rPr lang="en-US" baseline="0" dirty="0" err="1">
                <a:sym typeface="Wingdings" pitchFamily="2" charset="2"/>
              </a:rPr>
              <a:t>cần</a:t>
            </a:r>
            <a:r>
              <a:rPr lang="en-US" baseline="0" dirty="0">
                <a:sym typeface="Wingdings" pitchFamily="2" charset="2"/>
              </a:rPr>
              <a:t> </a:t>
            </a:r>
            <a:r>
              <a:rPr lang="en-US" baseline="0" dirty="0" err="1">
                <a:sym typeface="Wingdings" pitchFamily="2" charset="2"/>
              </a:rPr>
              <a:t>phải</a:t>
            </a:r>
            <a:r>
              <a:rPr lang="en-US" baseline="0" dirty="0">
                <a:sym typeface="Wingdings" pitchFamily="2" charset="2"/>
              </a:rPr>
              <a:t> no-op</a:t>
            </a:r>
          </a:p>
          <a:p>
            <a:r>
              <a:rPr lang="en-US" baseline="0" dirty="0">
                <a:sym typeface="Wingdings" pitchFamily="2" charset="2"/>
              </a:rPr>
              <a:t>104  sum </a:t>
            </a:r>
            <a:r>
              <a:rPr lang="en-US" baseline="0" dirty="0" err="1">
                <a:sym typeface="Wingdings" pitchFamily="2" charset="2"/>
              </a:rPr>
              <a:t>chưa</a:t>
            </a:r>
            <a:r>
              <a:rPr lang="en-US" baseline="0" dirty="0">
                <a:sym typeface="Wingdings" pitchFamily="2" charset="2"/>
              </a:rPr>
              <a:t> </a:t>
            </a:r>
            <a:r>
              <a:rPr lang="en-US" baseline="0" dirty="0" err="1">
                <a:sym typeface="Wingdings" pitchFamily="2" charset="2"/>
              </a:rPr>
              <a:t>ghi</a:t>
            </a:r>
            <a:r>
              <a:rPr lang="en-US" baseline="0" dirty="0">
                <a:sym typeface="Wingdings" pitchFamily="2" charset="2"/>
              </a:rPr>
              <a:t> </a:t>
            </a:r>
            <a:r>
              <a:rPr lang="en-US" baseline="0" dirty="0" err="1">
                <a:sym typeface="Wingdings" pitchFamily="2" charset="2"/>
              </a:rPr>
              <a:t>vào</a:t>
            </a:r>
            <a:r>
              <a:rPr lang="en-US" baseline="0" dirty="0">
                <a:sym typeface="Wingdings" pitchFamily="2" charset="2"/>
              </a:rPr>
              <a:t> </a:t>
            </a:r>
            <a:r>
              <a:rPr lang="en-US" baseline="0" dirty="0" err="1">
                <a:sym typeface="Wingdings" pitchFamily="2" charset="2"/>
              </a:rPr>
              <a:t>Mem</a:t>
            </a:r>
            <a:r>
              <a:rPr lang="en-US" baseline="0" dirty="0">
                <a:sym typeface="Wingdings" pitchFamily="2" charset="2"/>
              </a:rPr>
              <a:t> </a:t>
            </a:r>
            <a:r>
              <a:rPr lang="en-US" baseline="0" dirty="0" err="1">
                <a:sym typeface="Wingdings" pitchFamily="2" charset="2"/>
              </a:rPr>
              <a:t>nên</a:t>
            </a:r>
            <a:r>
              <a:rPr lang="en-US" baseline="0" dirty="0">
                <a:sym typeface="Wingdings" pitchFamily="2" charset="2"/>
              </a:rPr>
              <a:t> </a:t>
            </a:r>
            <a:r>
              <a:rPr lang="en-US" baseline="0" dirty="0" err="1">
                <a:sym typeface="Wingdings" pitchFamily="2" charset="2"/>
              </a:rPr>
              <a:t>cần</a:t>
            </a:r>
            <a:r>
              <a:rPr lang="en-US" baseline="0" dirty="0">
                <a:sym typeface="Wingdings" pitchFamily="2" charset="2"/>
              </a:rPr>
              <a:t> 2 no-op </a:t>
            </a:r>
            <a:r>
              <a:rPr lang="en-US" baseline="0" dirty="0" err="1">
                <a:sym typeface="Wingdings" pitchFamily="2" charset="2"/>
              </a:rPr>
              <a:t>để</a:t>
            </a:r>
            <a:endParaRPr lang="en-US" baseline="0" dirty="0">
              <a:sym typeface="Wingdings" pitchFamily="2" charset="2"/>
            </a:endParaRPr>
          </a:p>
          <a:p>
            <a:r>
              <a:rPr lang="en-US" baseline="0" dirty="0">
                <a:sym typeface="Wingdings" pitchFamily="2" charset="2"/>
              </a:rPr>
              <a:t>107  total </a:t>
            </a:r>
            <a:r>
              <a:rPr lang="en-US" baseline="0" dirty="0" err="1">
                <a:sym typeface="Wingdings" pitchFamily="2" charset="2"/>
              </a:rPr>
              <a:t>cũng</a:t>
            </a:r>
            <a:r>
              <a:rPr lang="en-US" baseline="0" dirty="0">
                <a:sym typeface="Wingdings" pitchFamily="2" charset="2"/>
              </a:rPr>
              <a:t> </a:t>
            </a:r>
            <a:r>
              <a:rPr lang="en-US" baseline="0" dirty="0" err="1">
                <a:sym typeface="Wingdings" pitchFamily="2" charset="2"/>
              </a:rPr>
              <a:t>chưa</a:t>
            </a:r>
            <a:r>
              <a:rPr lang="en-US" baseline="0" dirty="0">
                <a:sym typeface="Wingdings" pitchFamily="2" charset="2"/>
              </a:rPr>
              <a:t> </a:t>
            </a:r>
            <a:r>
              <a:rPr lang="en-US" baseline="0" dirty="0" err="1">
                <a:sym typeface="Wingdings" pitchFamily="2" charset="2"/>
              </a:rPr>
              <a:t>ghi</a:t>
            </a:r>
            <a:r>
              <a:rPr lang="en-US" baseline="0" dirty="0">
                <a:sym typeface="Wingdings" pitchFamily="2" charset="2"/>
              </a:rPr>
              <a:t> </a:t>
            </a:r>
            <a:r>
              <a:rPr lang="en-US" baseline="0" dirty="0" err="1">
                <a:sym typeface="Wingdings" pitchFamily="2" charset="2"/>
              </a:rPr>
              <a:t>xuống</a:t>
            </a:r>
            <a:r>
              <a:rPr lang="en-US" baseline="0" dirty="0">
                <a:sym typeface="Wingdings" pitchFamily="2" charset="2"/>
              </a:rPr>
              <a:t> </a:t>
            </a:r>
            <a:r>
              <a:rPr lang="en-US" baseline="0" dirty="0" err="1">
                <a:sym typeface="Wingdings" pitchFamily="2" charset="2"/>
              </a:rPr>
              <a:t>thanh</a:t>
            </a:r>
            <a:r>
              <a:rPr lang="en-US" baseline="0" dirty="0">
                <a:sym typeface="Wingdings" pitchFamily="2" charset="2"/>
              </a:rPr>
              <a:t> </a:t>
            </a:r>
            <a:r>
              <a:rPr lang="en-US" baseline="0" dirty="0" err="1">
                <a:sym typeface="Wingdings" pitchFamily="2" charset="2"/>
              </a:rPr>
              <a:t>ghi</a:t>
            </a:r>
            <a:r>
              <a:rPr lang="en-US" baseline="0" dirty="0">
                <a:sym typeface="Wingdings" pitchFamily="2" charset="2"/>
              </a:rPr>
              <a:t> RF </a:t>
            </a:r>
            <a:r>
              <a:rPr lang="en-US" baseline="0" dirty="0" err="1">
                <a:sym typeface="Wingdings" pitchFamily="2" charset="2"/>
              </a:rPr>
              <a:t>nên</a:t>
            </a:r>
            <a:r>
              <a:rPr lang="en-US" baseline="0" dirty="0">
                <a:sym typeface="Wingdings" pitchFamily="2" charset="2"/>
              </a:rPr>
              <a:t> </a:t>
            </a:r>
            <a:r>
              <a:rPr lang="en-US" baseline="0" dirty="0" err="1">
                <a:sym typeface="Wingdings" pitchFamily="2" charset="2"/>
              </a:rPr>
              <a:t>chưa</a:t>
            </a:r>
            <a:r>
              <a:rPr lang="en-US" baseline="0" dirty="0">
                <a:sym typeface="Wingdings" pitchFamily="2" charset="2"/>
              </a:rPr>
              <a:t> </a:t>
            </a:r>
            <a:r>
              <a:rPr lang="en-US" baseline="0" dirty="0" err="1">
                <a:sym typeface="Wingdings" pitchFamily="2" charset="2"/>
              </a:rPr>
              <a:t>thể</a:t>
            </a:r>
            <a:r>
              <a:rPr lang="en-US" baseline="0" dirty="0">
                <a:sym typeface="Wingdings" pitchFamily="2" charset="2"/>
              </a:rPr>
              <a:t> </a:t>
            </a:r>
            <a:r>
              <a:rPr lang="en-US" baseline="0" dirty="0" err="1">
                <a:sym typeface="Wingdings" pitchFamily="2" charset="2"/>
              </a:rPr>
              <a:t>lưu</a:t>
            </a:r>
            <a:r>
              <a:rPr lang="en-US" baseline="0" dirty="0">
                <a:sym typeface="Wingdings" pitchFamily="2" charset="2"/>
              </a:rPr>
              <a:t> </a:t>
            </a:r>
            <a:r>
              <a:rPr lang="en-US" baseline="0" dirty="0" err="1">
                <a:sym typeface="Wingdings" pitchFamily="2" charset="2"/>
              </a:rPr>
              <a:t>trữ</a:t>
            </a:r>
            <a:r>
              <a:rPr lang="en-US" baseline="0" dirty="0">
                <a:sym typeface="Wingdings" pitchFamily="2" charset="2"/>
              </a:rPr>
              <a:t> </a:t>
            </a:r>
            <a:r>
              <a:rPr lang="en-US" baseline="0" dirty="0" err="1">
                <a:sym typeface="Wingdings" pitchFamily="2" charset="2"/>
              </a:rPr>
              <a:t>xuống</a:t>
            </a:r>
            <a:r>
              <a:rPr lang="en-US" baseline="0" dirty="0">
                <a:sym typeface="Wingdings" pitchFamily="2" charset="2"/>
              </a:rPr>
              <a:t> </a:t>
            </a:r>
            <a:r>
              <a:rPr lang="en-US" baseline="0" dirty="0" err="1">
                <a:sym typeface="Wingdings" pitchFamily="2" charset="2"/>
              </a:rPr>
              <a:t>thanh</a:t>
            </a:r>
            <a:r>
              <a:rPr lang="en-US" baseline="0" dirty="0">
                <a:sym typeface="Wingdings" pitchFamily="2" charset="2"/>
              </a:rPr>
              <a:t> </a:t>
            </a:r>
            <a:r>
              <a:rPr lang="en-US" baseline="0" dirty="0" err="1">
                <a:sym typeface="Wingdings" pitchFamily="2" charset="2"/>
              </a:rPr>
              <a:t>ghi</a:t>
            </a:r>
            <a:r>
              <a:rPr lang="en-US" baseline="0" dirty="0">
                <a:sym typeface="Wingdings" pitchFamily="2" charset="2"/>
              </a:rPr>
              <a:t> – </a:t>
            </a:r>
            <a:r>
              <a:rPr lang="en-US" baseline="0" dirty="0" err="1">
                <a:sym typeface="Wingdings" pitchFamily="2" charset="2"/>
              </a:rPr>
              <a:t>bộ</a:t>
            </a:r>
            <a:r>
              <a:rPr lang="en-US" baseline="0" dirty="0">
                <a:sym typeface="Wingdings" pitchFamily="2" charset="2"/>
              </a:rPr>
              <a:t> </a:t>
            </a:r>
            <a:r>
              <a:rPr lang="en-US" baseline="0" dirty="0" err="1">
                <a:sym typeface="Wingdings" pitchFamily="2" charset="2"/>
              </a:rPr>
              <a:t>nhớ</a:t>
            </a:r>
            <a:r>
              <a:rPr lang="en-US" baseline="0" dirty="0">
                <a:sym typeface="Wingdings" pitchFamily="2" charset="2"/>
              </a:rPr>
              <a:t> do </a:t>
            </a:r>
            <a:r>
              <a:rPr lang="en-US" baseline="0" dirty="0" err="1">
                <a:sym typeface="Wingdings" pitchFamily="2" charset="2"/>
              </a:rPr>
              <a:t>đó</a:t>
            </a:r>
            <a:r>
              <a:rPr lang="en-US" baseline="0" dirty="0">
                <a:sym typeface="Wingdings" pitchFamily="2" charset="2"/>
              </a:rPr>
              <a:t> </a:t>
            </a:r>
            <a:r>
              <a:rPr lang="en-US" baseline="0" dirty="0" err="1">
                <a:sym typeface="Wingdings" pitchFamily="2" charset="2"/>
              </a:rPr>
              <a:t>cần</a:t>
            </a:r>
            <a:r>
              <a:rPr lang="en-US" baseline="0" dirty="0">
                <a:sym typeface="Wingdings" pitchFamily="2" charset="2"/>
              </a:rPr>
              <a:t> 2 no-op </a:t>
            </a:r>
            <a:endParaRPr lang="en-US" dirty="0"/>
          </a:p>
          <a:p>
            <a:endParaRPr lang="en-US" dirty="0"/>
          </a:p>
        </p:txBody>
      </p:sp>
      <p:sp>
        <p:nvSpPr>
          <p:cNvPr id="4" name="Slide Number Placeholder 3"/>
          <p:cNvSpPr>
            <a:spLocks noGrp="1"/>
          </p:cNvSpPr>
          <p:nvPr>
            <p:ph type="sldNum" sz="quarter" idx="10"/>
          </p:nvPr>
        </p:nvSpPr>
        <p:spPr/>
        <p:txBody>
          <a:bodyPr/>
          <a:lstStyle/>
          <a:p>
            <a:fld id="{1B2CDCC2-A593-48AC-A6EC-E49E3CBB8BD3}" type="slidenum">
              <a:rPr lang="en-US" smtClean="0"/>
              <a:t>15</a:t>
            </a:fld>
            <a:endParaRPr lang="en-US"/>
          </a:p>
        </p:txBody>
      </p:sp>
    </p:spTree>
    <p:extLst>
      <p:ext uri="{BB962C8B-B14F-4D97-AF65-F5344CB8AC3E}">
        <p14:creationId xmlns:p14="http://schemas.microsoft.com/office/powerpoint/2010/main" val="21205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Sách</a:t>
            </a:r>
            <a:r>
              <a:rPr lang="en-US" b="1" baseline="0"/>
              <a:t> và slide cũ sai</a:t>
            </a:r>
          </a:p>
          <a:p>
            <a:r>
              <a:rPr lang="en-US"/>
              <a:t>Cách</a:t>
            </a:r>
            <a:r>
              <a:rPr lang="en-US" baseline="0"/>
              <a:t> khắc phục dùng forward data.</a:t>
            </a:r>
          </a:p>
          <a:p>
            <a:r>
              <a:rPr lang="en-US" baseline="0"/>
              <a:t>Chuyển dữ liệu từ DR đến thanh ghi RF </a:t>
            </a:r>
            <a:r>
              <a:rPr lang="en-US" baseline="0">
                <a:sym typeface="Wingdings" pitchFamily="2" charset="2"/>
              </a:rPr>
              <a:t> giai đoạn này nằm ở stage 3.</a:t>
            </a:r>
            <a:endParaRPr lang="en-US"/>
          </a:p>
          <a:p>
            <a:endParaRPr lang="en-US" b="1"/>
          </a:p>
        </p:txBody>
      </p:sp>
      <p:sp>
        <p:nvSpPr>
          <p:cNvPr id="4" name="Slide Number Placeholder 3"/>
          <p:cNvSpPr>
            <a:spLocks noGrp="1"/>
          </p:cNvSpPr>
          <p:nvPr>
            <p:ph type="sldNum" sz="quarter" idx="10"/>
          </p:nvPr>
        </p:nvSpPr>
        <p:spPr/>
        <p:txBody>
          <a:bodyPr/>
          <a:lstStyle/>
          <a:p>
            <a:fld id="{1B2CDCC2-A593-48AC-A6EC-E49E3CBB8BD3}" type="slidenum">
              <a:rPr lang="en-US" smtClean="0"/>
              <a:t>16</a:t>
            </a:fld>
            <a:endParaRPr lang="en-US"/>
          </a:p>
        </p:txBody>
      </p:sp>
    </p:spTree>
    <p:extLst>
      <p:ext uri="{BB962C8B-B14F-4D97-AF65-F5344CB8AC3E}">
        <p14:creationId xmlns:p14="http://schemas.microsoft.com/office/powerpoint/2010/main" val="662085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a:t>Sách</a:t>
            </a:r>
            <a:r>
              <a:rPr lang="en-US" b="1" baseline="0"/>
              <a:t> và slide cũ sai</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a:t>
            </a:r>
          </a:p>
          <a:p>
            <a:r>
              <a:rPr lang="en-US"/>
              <a:t>Để</a:t>
            </a:r>
            <a:r>
              <a:rPr lang="en-US" baseline="0"/>
              <a:t> có thể chọn được 2 dữ liệu từ data-forward, ta có thể dùng Selector 4-to-1, và dùng thêm tín hiệu control từ Control register</a:t>
            </a:r>
            <a:endParaRPr lang="en-US"/>
          </a:p>
          <a:p>
            <a:r>
              <a:rPr lang="en-US"/>
              <a:t>====================================================</a:t>
            </a:r>
          </a:p>
          <a:p>
            <a:r>
              <a:rPr lang="en-US"/>
              <a:t>Cách</a:t>
            </a:r>
            <a:r>
              <a:rPr lang="en-US" baseline="0"/>
              <a:t> khắc phục dùng forward data.</a:t>
            </a:r>
          </a:p>
          <a:p>
            <a:r>
              <a:rPr lang="en-US" baseline="0"/>
              <a:t>Chuyển dữ liệu từ DR đến thanh ghi RF </a:t>
            </a:r>
            <a:r>
              <a:rPr lang="en-US" baseline="0">
                <a:sym typeface="Wingdings" pitchFamily="2" charset="2"/>
              </a:rPr>
              <a:t> giai đoạn này nằm ở stage 3.</a:t>
            </a: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Slide Number Placeholder 3"/>
          <p:cNvSpPr>
            <a:spLocks noGrp="1"/>
          </p:cNvSpPr>
          <p:nvPr>
            <p:ph type="sldNum" sz="quarter" idx="10"/>
          </p:nvPr>
        </p:nvSpPr>
        <p:spPr/>
        <p:txBody>
          <a:bodyPr/>
          <a:lstStyle/>
          <a:p>
            <a:fld id="{1B2CDCC2-A593-48AC-A6EC-E49E3CBB8BD3}" type="slidenum">
              <a:rPr lang="en-US" smtClean="0"/>
              <a:t>17</a:t>
            </a:fld>
            <a:endParaRPr lang="en-US"/>
          </a:p>
        </p:txBody>
      </p:sp>
    </p:spTree>
    <p:extLst>
      <p:ext uri="{BB962C8B-B14F-4D97-AF65-F5344CB8AC3E}">
        <p14:creationId xmlns:p14="http://schemas.microsoft.com/office/powerpoint/2010/main" val="662085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a:t>
            </a:r>
            <a:r>
              <a:rPr lang="en-US" b="1" dirty="0" err="1"/>
              <a:t>cũ</a:t>
            </a:r>
            <a:r>
              <a:rPr lang="en-US" b="1" baseline="0" dirty="0"/>
              <a:t> </a:t>
            </a:r>
            <a:r>
              <a:rPr lang="en-US" b="1" baseline="0" dirty="0" err="1"/>
              <a:t>sai</a:t>
            </a:r>
            <a:r>
              <a:rPr lang="en-US" b="1" baseline="0" dirty="0"/>
              <a:t> (a&gt;b) </a:t>
            </a:r>
            <a:r>
              <a:rPr lang="en-US" b="1" baseline="0" dirty="0">
                <a:sym typeface="Wingdings" panose="05000000000000000000" pitchFamily="2" charset="2"/>
              </a:rPr>
              <a:t> a&gt;=b</a:t>
            </a:r>
            <a:endParaRPr lang="en-US" b="1" dirty="0"/>
          </a:p>
          <a:p>
            <a:r>
              <a:rPr lang="en-US" dirty="0"/>
              <a:t>====================</a:t>
            </a:r>
          </a:p>
          <a:p>
            <a:r>
              <a:rPr lang="en-US" dirty="0" err="1"/>
              <a:t>Chờ</a:t>
            </a:r>
            <a:r>
              <a:rPr lang="en-US" dirty="0"/>
              <a:t> </a:t>
            </a:r>
            <a:r>
              <a:rPr lang="en-US" dirty="0" err="1"/>
              <a:t>để</a:t>
            </a:r>
            <a:r>
              <a:rPr lang="en-US" baseline="0" dirty="0"/>
              <a:t> </a:t>
            </a:r>
            <a:r>
              <a:rPr lang="en-US" baseline="0" dirty="0" err="1"/>
              <a:t>biết</a:t>
            </a:r>
            <a:r>
              <a:rPr lang="en-US" baseline="0" dirty="0"/>
              <a:t> </a:t>
            </a:r>
            <a:r>
              <a:rPr lang="en-US" baseline="0" dirty="0" err="1"/>
              <a:t>kết</a:t>
            </a:r>
            <a:r>
              <a:rPr lang="en-US" baseline="0" dirty="0"/>
              <a:t> </a:t>
            </a:r>
            <a:r>
              <a:rPr lang="en-US" baseline="0" dirty="0" err="1"/>
              <a:t>quả</a:t>
            </a:r>
            <a:r>
              <a:rPr lang="en-US" baseline="0" dirty="0"/>
              <a:t> </a:t>
            </a:r>
            <a:r>
              <a:rPr lang="en-US" baseline="0" dirty="0" err="1"/>
              <a:t>lệnh</a:t>
            </a:r>
            <a:r>
              <a:rPr lang="en-US" baseline="0" dirty="0"/>
              <a:t> 100 </a:t>
            </a:r>
            <a:r>
              <a:rPr lang="en-US" baseline="0" dirty="0" err="1"/>
              <a:t>thực</a:t>
            </a:r>
            <a:r>
              <a:rPr lang="en-US" baseline="0" dirty="0"/>
              <a:t> </a:t>
            </a:r>
            <a:r>
              <a:rPr lang="en-US" baseline="0" dirty="0" err="1"/>
              <a:t>hiện</a:t>
            </a:r>
            <a:r>
              <a:rPr lang="en-US" baseline="0" dirty="0"/>
              <a:t> </a:t>
            </a:r>
            <a:r>
              <a:rPr lang="en-US" baseline="0" dirty="0" err="1"/>
              <a:t>nhánh</a:t>
            </a:r>
            <a:r>
              <a:rPr lang="en-US" baseline="0" dirty="0"/>
              <a:t> if hay </a:t>
            </a:r>
            <a:r>
              <a:rPr lang="en-US" baseline="0" dirty="0" err="1"/>
              <a:t>nhánh</a:t>
            </a:r>
            <a:r>
              <a:rPr lang="en-US" baseline="0" dirty="0"/>
              <a:t> else – </a:t>
            </a:r>
            <a:r>
              <a:rPr lang="en-US" baseline="0" dirty="0" err="1"/>
              <a:t>cần</a:t>
            </a:r>
            <a:r>
              <a:rPr lang="en-US" baseline="0" dirty="0"/>
              <a:t> </a:t>
            </a:r>
            <a:r>
              <a:rPr lang="en-US" baseline="0" dirty="0" err="1"/>
              <a:t>vào</a:t>
            </a:r>
            <a:r>
              <a:rPr lang="en-US" baseline="0" dirty="0"/>
              <a:t> 3 no-op</a:t>
            </a:r>
          </a:p>
          <a:p>
            <a:r>
              <a:rPr lang="en-US" baseline="0" dirty="0"/>
              <a:t>Jump </a:t>
            </a:r>
            <a:r>
              <a:rPr lang="en-US" baseline="0" dirty="0">
                <a:sym typeface="Wingdings" pitchFamily="2" charset="2"/>
              </a:rPr>
              <a:t> </a:t>
            </a:r>
            <a:r>
              <a:rPr lang="en-US" baseline="0" dirty="0" err="1">
                <a:sym typeface="Wingdings" pitchFamily="2" charset="2"/>
              </a:rPr>
              <a:t>chưa</a:t>
            </a:r>
            <a:r>
              <a:rPr lang="en-US" baseline="0" dirty="0">
                <a:sym typeface="Wingdings" pitchFamily="2" charset="2"/>
              </a:rPr>
              <a:t> </a:t>
            </a:r>
            <a:r>
              <a:rPr lang="en-US" baseline="0" dirty="0" err="1">
                <a:sym typeface="Wingdings" pitchFamily="2" charset="2"/>
              </a:rPr>
              <a:t>xác</a:t>
            </a:r>
            <a:r>
              <a:rPr lang="en-US" baseline="0" dirty="0">
                <a:sym typeface="Wingdings" pitchFamily="2" charset="2"/>
              </a:rPr>
              <a:t> </a:t>
            </a:r>
            <a:r>
              <a:rPr lang="en-US" baseline="0" dirty="0" err="1">
                <a:sym typeface="Wingdings" pitchFamily="2" charset="2"/>
              </a:rPr>
              <a:t>định</a:t>
            </a:r>
            <a:r>
              <a:rPr lang="en-US" baseline="0" dirty="0">
                <a:sym typeface="Wingdings" pitchFamily="2" charset="2"/>
              </a:rPr>
              <a:t> </a:t>
            </a:r>
            <a:r>
              <a:rPr lang="en-US" baseline="0" dirty="0" err="1">
                <a:sym typeface="Wingdings" pitchFamily="2" charset="2"/>
              </a:rPr>
              <a:t>được</a:t>
            </a:r>
            <a:r>
              <a:rPr lang="en-US" baseline="0" dirty="0">
                <a:sym typeface="Wingdings" pitchFamily="2" charset="2"/>
              </a:rPr>
              <a:t> </a:t>
            </a:r>
            <a:r>
              <a:rPr lang="en-US" baseline="0" dirty="0" err="1">
                <a:sym typeface="Wingdings" pitchFamily="2" charset="2"/>
              </a:rPr>
              <a:t>lệnh</a:t>
            </a:r>
            <a:r>
              <a:rPr lang="en-US" baseline="0" dirty="0">
                <a:sym typeface="Wingdings" pitchFamily="2" charset="2"/>
              </a:rPr>
              <a:t> </a:t>
            </a:r>
            <a:r>
              <a:rPr lang="en-US" baseline="0" dirty="0" err="1">
                <a:sym typeface="Wingdings" pitchFamily="2" charset="2"/>
              </a:rPr>
              <a:t>kế</a:t>
            </a:r>
            <a:r>
              <a:rPr lang="en-US" baseline="0" dirty="0">
                <a:sym typeface="Wingdings" pitchFamily="2" charset="2"/>
              </a:rPr>
              <a:t> </a:t>
            </a:r>
            <a:r>
              <a:rPr lang="en-US" baseline="0" dirty="0" err="1">
                <a:sym typeface="Wingdings" pitchFamily="2" charset="2"/>
              </a:rPr>
              <a:t>tiếp</a:t>
            </a:r>
            <a:r>
              <a:rPr lang="en-US" baseline="0" dirty="0">
                <a:sym typeface="Wingdings" pitchFamily="2" charset="2"/>
              </a:rPr>
              <a:t> </a:t>
            </a:r>
            <a:r>
              <a:rPr lang="en-US" baseline="0" dirty="0" err="1">
                <a:sym typeface="Wingdings" pitchFamily="2" charset="2"/>
              </a:rPr>
              <a:t>thực</a:t>
            </a:r>
            <a:r>
              <a:rPr lang="en-US" baseline="0" dirty="0">
                <a:sym typeface="Wingdings" pitchFamily="2" charset="2"/>
              </a:rPr>
              <a:t> </a:t>
            </a:r>
            <a:r>
              <a:rPr lang="en-US" baseline="0" dirty="0" err="1">
                <a:sym typeface="Wingdings" pitchFamily="2" charset="2"/>
              </a:rPr>
              <a:t>thi</a:t>
            </a:r>
            <a:r>
              <a:rPr lang="en-US" baseline="0" dirty="0">
                <a:sym typeface="Wingdings" pitchFamily="2" charset="2"/>
              </a:rPr>
              <a:t> </a:t>
            </a:r>
            <a:r>
              <a:rPr lang="en-US" baseline="0" dirty="0" err="1">
                <a:sym typeface="Wingdings" pitchFamily="2" charset="2"/>
              </a:rPr>
              <a:t>là</a:t>
            </a:r>
            <a:r>
              <a:rPr lang="en-US" baseline="0" dirty="0">
                <a:sym typeface="Wingdings" pitchFamily="2" charset="2"/>
              </a:rPr>
              <a:t> </a:t>
            </a:r>
            <a:r>
              <a:rPr lang="en-US" baseline="0" dirty="0" err="1">
                <a:sym typeface="Wingdings" pitchFamily="2" charset="2"/>
              </a:rPr>
              <a:t>lệnh</a:t>
            </a:r>
            <a:r>
              <a:rPr lang="en-US" baseline="0" dirty="0">
                <a:sym typeface="Wingdings" pitchFamily="2" charset="2"/>
              </a:rPr>
              <a:t> </a:t>
            </a:r>
            <a:r>
              <a:rPr lang="en-US" baseline="0" dirty="0" err="1">
                <a:sym typeface="Wingdings" pitchFamily="2" charset="2"/>
              </a:rPr>
              <a:t>nào</a:t>
            </a:r>
            <a:r>
              <a:rPr lang="en-US" baseline="0" dirty="0">
                <a:sym typeface="Wingdings" pitchFamily="2" charset="2"/>
              </a:rPr>
              <a:t> – </a:t>
            </a:r>
            <a:r>
              <a:rPr lang="en-US" baseline="0" dirty="0" err="1">
                <a:sym typeface="Wingdings" pitchFamily="2" charset="2"/>
              </a:rPr>
              <a:t>cần</a:t>
            </a:r>
            <a:r>
              <a:rPr lang="en-US" baseline="0" dirty="0">
                <a:sym typeface="Wingdings" pitchFamily="2" charset="2"/>
              </a:rPr>
              <a:t> 3 no-op </a:t>
            </a:r>
            <a:r>
              <a:rPr lang="en-US" baseline="0" dirty="0" err="1">
                <a:sym typeface="Wingdings" pitchFamily="2" charset="2"/>
              </a:rPr>
              <a:t>để</a:t>
            </a:r>
            <a:r>
              <a:rPr lang="en-US" baseline="0" dirty="0">
                <a:sym typeface="Wingdings" pitchFamily="2" charset="2"/>
              </a:rPr>
              <a:t> </a:t>
            </a:r>
            <a:r>
              <a:rPr lang="en-US" baseline="0" dirty="0" err="1">
                <a:sym typeface="Wingdings" pitchFamily="2" charset="2"/>
              </a:rPr>
              <a:t>xác</a:t>
            </a:r>
            <a:r>
              <a:rPr lang="en-US" baseline="0" dirty="0">
                <a:sym typeface="Wingdings" pitchFamily="2" charset="2"/>
              </a:rPr>
              <a:t> </a:t>
            </a:r>
            <a:r>
              <a:rPr lang="en-US" baseline="0" dirty="0" err="1">
                <a:sym typeface="Wingdings" pitchFamily="2" charset="2"/>
              </a:rPr>
              <a:t>định</a:t>
            </a:r>
            <a:r>
              <a:rPr lang="en-US" baseline="0" dirty="0">
                <a:sym typeface="Wingdings" pitchFamily="2" charset="2"/>
              </a:rPr>
              <a:t> </a:t>
            </a:r>
            <a:r>
              <a:rPr lang="en-US" baseline="0" dirty="0" err="1">
                <a:sym typeface="Wingdings" pitchFamily="2" charset="2"/>
              </a:rPr>
              <a:t>lệnh</a:t>
            </a:r>
            <a:r>
              <a:rPr lang="en-US" baseline="0" dirty="0">
                <a:sym typeface="Wingdings" pitchFamily="2" charset="2"/>
              </a:rPr>
              <a:t> </a:t>
            </a:r>
            <a:r>
              <a:rPr lang="en-US" baseline="0" dirty="0" err="1">
                <a:sym typeface="Wingdings" pitchFamily="2" charset="2"/>
              </a:rPr>
              <a:t>kế</a:t>
            </a:r>
            <a:r>
              <a:rPr lang="en-US" baseline="0" dirty="0">
                <a:sym typeface="Wingdings" pitchFamily="2" charset="2"/>
              </a:rPr>
              <a:t> </a:t>
            </a:r>
            <a:r>
              <a:rPr lang="en-US" baseline="0" dirty="0" err="1">
                <a:sym typeface="Wingdings" pitchFamily="2" charset="2"/>
              </a:rPr>
              <a:t>tiếp</a:t>
            </a:r>
            <a:r>
              <a:rPr lang="en-US" baseline="0" dirty="0">
                <a:sym typeface="Wingdings" pitchFamily="2" charset="2"/>
              </a:rPr>
              <a:t> </a:t>
            </a:r>
            <a:r>
              <a:rPr lang="en-US" baseline="0" dirty="0" err="1">
                <a:sym typeface="Wingdings" pitchFamily="2" charset="2"/>
              </a:rPr>
              <a:t>nạp</a:t>
            </a:r>
            <a:r>
              <a:rPr lang="en-US" baseline="0" dirty="0">
                <a:sym typeface="Wingdings" pitchFamily="2" charset="2"/>
              </a:rPr>
              <a:t> </a:t>
            </a:r>
            <a:r>
              <a:rPr lang="en-US" baseline="0" dirty="0" err="1">
                <a:sym typeface="Wingdings" pitchFamily="2" charset="2"/>
              </a:rPr>
              <a:t>vào</a:t>
            </a:r>
            <a:r>
              <a:rPr lang="en-US" baseline="0" dirty="0">
                <a:sym typeface="Wingdings" pitchFamily="2" charset="2"/>
              </a:rPr>
              <a:t> PC.</a:t>
            </a:r>
            <a:endParaRPr lang="en-US" dirty="0"/>
          </a:p>
          <a:p>
            <a:endParaRPr lang="en-US" dirty="0"/>
          </a:p>
        </p:txBody>
      </p:sp>
      <p:sp>
        <p:nvSpPr>
          <p:cNvPr id="4" name="Slide Number Placeholder 3"/>
          <p:cNvSpPr>
            <a:spLocks noGrp="1"/>
          </p:cNvSpPr>
          <p:nvPr>
            <p:ph type="sldNum" sz="quarter" idx="10"/>
          </p:nvPr>
        </p:nvSpPr>
        <p:spPr/>
        <p:txBody>
          <a:bodyPr/>
          <a:lstStyle/>
          <a:p>
            <a:fld id="{1B2CDCC2-A593-48AC-A6EC-E49E3CBB8BD3}" type="slidenum">
              <a:rPr lang="en-US" smtClean="0"/>
              <a:t>18</a:t>
            </a:fld>
            <a:endParaRPr lang="en-US"/>
          </a:p>
        </p:txBody>
      </p:sp>
    </p:spTree>
    <p:extLst>
      <p:ext uri="{BB962C8B-B14F-4D97-AF65-F5344CB8AC3E}">
        <p14:creationId xmlns:p14="http://schemas.microsoft.com/office/powerpoint/2010/main" val="397213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1B2CDCC2-A593-48AC-A6EC-E49E3CBB8BD3}" type="slidenum">
              <a:rPr lang="en-US" smtClean="0"/>
              <a:t>19</a:t>
            </a:fld>
            <a:endParaRPr lang="en-US"/>
          </a:p>
        </p:txBody>
      </p:sp>
    </p:spTree>
    <p:extLst>
      <p:ext uri="{BB962C8B-B14F-4D97-AF65-F5344CB8AC3E}">
        <p14:creationId xmlns:p14="http://schemas.microsoft.com/office/powerpoint/2010/main" val="3016128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2CDCC2-A593-48AC-A6EC-E49E3CBB8BD3}" type="slidenum">
              <a:rPr lang="en-US" smtClean="0"/>
              <a:t>21</a:t>
            </a:fld>
            <a:endParaRPr lang="en-US"/>
          </a:p>
        </p:txBody>
      </p:sp>
    </p:spTree>
    <p:extLst>
      <p:ext uri="{BB962C8B-B14F-4D97-AF65-F5344CB8AC3E}">
        <p14:creationId xmlns:p14="http://schemas.microsoft.com/office/powerpoint/2010/main" val="3437030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 Complex Instruction Set Computer</a:t>
            </a:r>
          </a:p>
          <a:p>
            <a:r>
              <a:rPr lang="en-US" dirty="0"/>
              <a:t>- </a:t>
            </a:r>
            <a:r>
              <a:rPr lang="en-US" sz="1200" b="0" i="0" kern="1200" dirty="0">
                <a:solidFill>
                  <a:schemeClr val="tx1"/>
                </a:solidFill>
                <a:effectLst/>
                <a:latin typeface="+mn-lt"/>
                <a:ea typeface="+mn-ea"/>
                <a:cs typeface="+mn-cs"/>
              </a:rPr>
              <a:t>The CISC approach attempts to minimize the number of instructions per program, sacrificing the number of cycles per instruction.</a:t>
            </a:r>
            <a:endParaRPr lang="en-US" dirty="0"/>
          </a:p>
          <a:p>
            <a:r>
              <a:rPr lang="en-US" sz="1200" b="0" i="0" kern="1200" dirty="0">
                <a:solidFill>
                  <a:schemeClr val="tx1"/>
                </a:solidFill>
                <a:effectLst/>
                <a:latin typeface="+mn-lt"/>
                <a:ea typeface="+mn-ea"/>
                <a:cs typeface="+mn-cs"/>
              </a:rPr>
              <a:t>- The primary goal of CISC architecture is to complete a task in as few lines of assembly as possible. This is achieved by building processor hardware that is capable of understanding and executing a series of operations.</a:t>
            </a:r>
          </a:p>
          <a:p>
            <a:r>
              <a:rPr lang="en-US" sz="1200" b="0" i="0" kern="1200" dirty="0">
                <a:solidFill>
                  <a:schemeClr val="tx1"/>
                </a:solidFill>
                <a:effectLst/>
                <a:latin typeface="+mn-lt"/>
                <a:ea typeface="+mn-ea"/>
                <a:cs typeface="+mn-cs"/>
              </a:rPr>
              <a:t>- One of the primary advantages of this system is that the compiler has to do very little work to translate a high-level language statement into assembly. Because the length of the code is relatively short, very little RAM is required to store instructions. The emphasis is put on building complex instructions directly into the hardware.</a:t>
            </a:r>
          </a:p>
          <a:p>
            <a:endParaRPr lang="en-US" dirty="0"/>
          </a:p>
          <a:p>
            <a:r>
              <a:rPr lang="en-US" dirty="0"/>
              <a:t>RISC: Reduced Instruction Set Cycle (MIPS is RISC style)</a:t>
            </a:r>
          </a:p>
          <a:p>
            <a:r>
              <a:rPr lang="en-US" dirty="0"/>
              <a:t>-   </a:t>
            </a:r>
            <a:r>
              <a:rPr lang="en-US" sz="1200" b="0" i="0" kern="1200" dirty="0">
                <a:solidFill>
                  <a:schemeClr val="tx1"/>
                </a:solidFill>
                <a:effectLst/>
                <a:latin typeface="+mn-lt"/>
                <a:ea typeface="+mn-ea"/>
                <a:cs typeface="+mn-cs"/>
              </a:rPr>
              <a:t>The CISC approach attempts to reduce the cycles per instruction, sacrificing the number of instructions per program.</a:t>
            </a:r>
            <a:endParaRPr lang="en-US" dirty="0"/>
          </a:p>
          <a:p>
            <a:pPr marL="171450" indent="-171450">
              <a:buFontTx/>
              <a:buChar char="-"/>
            </a:pPr>
            <a:r>
              <a:rPr lang="en-US" sz="1200" b="0" i="0" kern="1200" dirty="0">
                <a:solidFill>
                  <a:schemeClr val="tx1"/>
                </a:solidFill>
                <a:effectLst/>
                <a:latin typeface="+mn-lt"/>
                <a:ea typeface="+mn-ea"/>
                <a:cs typeface="+mn-cs"/>
              </a:rPr>
              <a:t>RISC processors only use simple instructions that can be executed within one clock cycle.</a:t>
            </a:r>
          </a:p>
          <a:p>
            <a:pPr marL="171450" indent="-171450">
              <a:buFontTx/>
              <a:buChar char="-"/>
            </a:pPr>
            <a:r>
              <a:rPr lang="en-US" sz="1200" b="0" i="0" kern="1200" dirty="0">
                <a:solidFill>
                  <a:schemeClr val="tx1"/>
                </a:solidFill>
                <a:effectLst/>
                <a:latin typeface="+mn-lt"/>
                <a:ea typeface="+mn-ea"/>
                <a:cs typeface="+mn-cs"/>
              </a:rPr>
              <a:t>Disadvantages:</a:t>
            </a:r>
          </a:p>
          <a:p>
            <a:pPr marL="0" indent="0">
              <a:buFontTx/>
              <a:buNone/>
            </a:pPr>
            <a:r>
              <a:rPr lang="en-US" sz="1200" b="0" i="0" kern="1200" dirty="0">
                <a:solidFill>
                  <a:schemeClr val="tx1"/>
                </a:solidFill>
                <a:effectLst/>
                <a:latin typeface="+mn-lt"/>
                <a:ea typeface="+mn-ea"/>
                <a:cs typeface="+mn-cs"/>
              </a:rPr>
              <a:t>	+ There are more lines of code, more RAM is needed to store the assembly level instructions.</a:t>
            </a:r>
          </a:p>
          <a:p>
            <a:pPr marL="0" indent="0">
              <a:buFontTx/>
              <a:buNone/>
            </a:pPr>
            <a:r>
              <a:rPr lang="en-US" sz="1200" b="0" i="0" kern="1200" dirty="0">
                <a:solidFill>
                  <a:schemeClr val="tx1"/>
                </a:solidFill>
                <a:effectLst/>
                <a:latin typeface="+mn-lt"/>
                <a:ea typeface="+mn-ea"/>
                <a:cs typeface="+mn-cs"/>
              </a:rPr>
              <a:t>	+ The compiler must also perform more work to convert a high-level language statement into code of this form.</a:t>
            </a:r>
          </a:p>
          <a:p>
            <a:pPr marL="0" indent="0">
              <a:buFontTx/>
              <a:buNone/>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Advantages:</a:t>
            </a:r>
          </a:p>
          <a:p>
            <a:pPr marL="914400" lvl="2" indent="0">
              <a:buFontTx/>
              <a:buNone/>
            </a:pPr>
            <a:r>
              <a:rPr lang="en-US" sz="1200" b="0" i="0" kern="1200" dirty="0">
                <a:solidFill>
                  <a:schemeClr val="tx1"/>
                </a:solidFill>
                <a:effectLst/>
                <a:latin typeface="+mn-lt"/>
                <a:ea typeface="+mn-ea"/>
                <a:cs typeface="+mn-cs"/>
              </a:rPr>
              <a:t>+ Each instruction requires only one clock cycle to execute, the entire program will execute in approximately the same amount of time as the multi-cycle.</a:t>
            </a:r>
            <a:endParaRPr lang="en-US" dirty="0"/>
          </a:p>
        </p:txBody>
      </p:sp>
      <p:sp>
        <p:nvSpPr>
          <p:cNvPr id="4" name="Slide Number Placeholder 3"/>
          <p:cNvSpPr>
            <a:spLocks noGrp="1"/>
          </p:cNvSpPr>
          <p:nvPr>
            <p:ph type="sldNum" sz="quarter" idx="10"/>
          </p:nvPr>
        </p:nvSpPr>
        <p:spPr/>
        <p:txBody>
          <a:bodyPr/>
          <a:lstStyle/>
          <a:p>
            <a:fld id="{1B2CDCC2-A593-48AC-A6EC-E49E3CBB8BD3}" type="slidenum">
              <a:rPr lang="en-US" smtClean="0"/>
              <a:t>2</a:t>
            </a:fld>
            <a:endParaRPr lang="en-US"/>
          </a:p>
        </p:txBody>
      </p:sp>
    </p:spTree>
    <p:extLst>
      <p:ext uri="{BB962C8B-B14F-4D97-AF65-F5344CB8AC3E}">
        <p14:creationId xmlns:p14="http://schemas.microsoft.com/office/powerpoint/2010/main" val="2209280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 Complex Instruction Set Computer</a:t>
            </a:r>
          </a:p>
          <a:p>
            <a:r>
              <a:rPr lang="en-US" sz="1200" b="0" i="0" kern="1200" dirty="0">
                <a:solidFill>
                  <a:schemeClr val="tx1"/>
                </a:solidFill>
                <a:effectLst/>
                <a:latin typeface="+mn-lt"/>
                <a:ea typeface="+mn-ea"/>
                <a:cs typeface="+mn-cs"/>
              </a:rPr>
              <a:t>- The primary goal of CISC architecture is to complete a task in as few lines of assembly as possible. This is achieved by building processor hardware that is capable of understanding and executing a series of operations.</a:t>
            </a:r>
          </a:p>
          <a:p>
            <a:r>
              <a:rPr lang="en-US" sz="1200" b="0" i="0" kern="1200" dirty="0">
                <a:solidFill>
                  <a:schemeClr val="tx1"/>
                </a:solidFill>
                <a:effectLst/>
                <a:latin typeface="+mn-lt"/>
                <a:ea typeface="+mn-ea"/>
                <a:cs typeface="+mn-cs"/>
              </a:rPr>
              <a:t>- One of the primary advantages of this system is that the compiler has to do very little work to translate a high-level language statement into assembly. Because the length of the code is relatively short, very little RAM is required to store instructions. The emphasis is put on building complex instructions directly into the hardware.</a:t>
            </a:r>
          </a:p>
          <a:p>
            <a:endParaRPr lang="en-US" dirty="0"/>
          </a:p>
          <a:p>
            <a:r>
              <a:rPr lang="en-US" dirty="0"/>
              <a:t>RISC: Reduced Instruction Set Cycle</a:t>
            </a:r>
          </a:p>
          <a:p>
            <a:pPr marL="171450" indent="-171450">
              <a:buFontTx/>
              <a:buChar char="-"/>
            </a:pPr>
            <a:r>
              <a:rPr lang="en-US" sz="1200" b="0" i="0" kern="1200" dirty="0">
                <a:solidFill>
                  <a:schemeClr val="tx1"/>
                </a:solidFill>
                <a:effectLst/>
                <a:latin typeface="+mn-lt"/>
                <a:ea typeface="+mn-ea"/>
                <a:cs typeface="+mn-cs"/>
              </a:rPr>
              <a:t>RISC processors only use simple instructions that can be executed within one clock cycle. </a:t>
            </a:r>
          </a:p>
          <a:p>
            <a:pPr marL="171450" indent="-171450">
              <a:buFontTx/>
              <a:buChar char="-"/>
            </a:pPr>
            <a:r>
              <a:rPr lang="en-US" sz="1200" b="0" i="0" kern="1200" dirty="0">
                <a:solidFill>
                  <a:schemeClr val="tx1"/>
                </a:solidFill>
                <a:effectLst/>
                <a:latin typeface="+mn-lt"/>
                <a:ea typeface="+mn-ea"/>
                <a:cs typeface="+mn-cs"/>
              </a:rPr>
              <a:t>Disadvantages: </a:t>
            </a:r>
          </a:p>
          <a:p>
            <a:pPr marL="0" indent="0">
              <a:buFontTx/>
              <a:buNone/>
            </a:pPr>
            <a:r>
              <a:rPr lang="en-US" sz="1200" b="0" i="0" kern="1200" dirty="0">
                <a:solidFill>
                  <a:schemeClr val="tx1"/>
                </a:solidFill>
                <a:effectLst/>
                <a:latin typeface="+mn-lt"/>
                <a:ea typeface="+mn-ea"/>
                <a:cs typeface="+mn-cs"/>
              </a:rPr>
              <a:t>	+ There are more lines of code, more RAM is needed to store the assembly level instructions. </a:t>
            </a:r>
          </a:p>
          <a:p>
            <a:pPr marL="0" indent="0">
              <a:buFontTx/>
              <a:buNone/>
            </a:pPr>
            <a:r>
              <a:rPr lang="en-US" sz="1200" b="0" i="0" kern="1200" dirty="0">
                <a:solidFill>
                  <a:schemeClr val="tx1"/>
                </a:solidFill>
                <a:effectLst/>
                <a:latin typeface="+mn-lt"/>
                <a:ea typeface="+mn-ea"/>
                <a:cs typeface="+mn-cs"/>
              </a:rPr>
              <a:t>	+ The compiler must also perform more work to convert a high-level language statement into code of this form.</a:t>
            </a:r>
          </a:p>
          <a:p>
            <a:pPr marL="0" indent="0">
              <a:buFontTx/>
              <a:buNone/>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Advantages:</a:t>
            </a:r>
          </a:p>
          <a:p>
            <a:pPr marL="914400" lvl="2" indent="0">
              <a:buFontTx/>
              <a:buNone/>
            </a:pPr>
            <a:r>
              <a:rPr lang="en-US" sz="1200" b="0" i="0" kern="1200" dirty="0">
                <a:solidFill>
                  <a:schemeClr val="tx1"/>
                </a:solidFill>
                <a:effectLst/>
                <a:latin typeface="+mn-lt"/>
                <a:ea typeface="+mn-ea"/>
                <a:cs typeface="+mn-cs"/>
              </a:rPr>
              <a:t>+ Each instruction requires only one clock cycle to execute, the entire program will execute in approximately the same amount of time as the multi-cycle.</a:t>
            </a:r>
          </a:p>
          <a:p>
            <a:pPr marL="914400" lvl="2" indent="0">
              <a:buFontTx/>
              <a:buNone/>
            </a:pP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endParaRPr lang="en-US" dirty="0"/>
          </a:p>
          <a:p>
            <a:r>
              <a:rPr lang="en-US" dirty="0"/>
              <a:t>Cho </a:t>
            </a:r>
            <a:r>
              <a:rPr lang="en-US" dirty="0" err="1"/>
              <a:t>biết</a:t>
            </a:r>
            <a:r>
              <a:rPr lang="en-US" baseline="0" dirty="0"/>
              <a:t> </a:t>
            </a:r>
            <a:r>
              <a:rPr lang="en-US" baseline="0" dirty="0" err="1"/>
              <a:t>tuần</a:t>
            </a:r>
            <a:r>
              <a:rPr lang="en-US" baseline="0" dirty="0"/>
              <a:t> </a:t>
            </a:r>
            <a:r>
              <a:rPr lang="en-US" baseline="0" dirty="0" err="1"/>
              <a:t>tự</a:t>
            </a:r>
            <a:r>
              <a:rPr lang="en-US" baseline="0" dirty="0"/>
              <a:t> </a:t>
            </a:r>
            <a:r>
              <a:rPr lang="en-US" baseline="0" dirty="0" err="1"/>
              <a:t>thực</a:t>
            </a:r>
            <a:r>
              <a:rPr lang="en-US" baseline="0" dirty="0"/>
              <a:t> </a:t>
            </a:r>
            <a:r>
              <a:rPr lang="en-US" baseline="0" dirty="0" err="1"/>
              <a:t>thi</a:t>
            </a:r>
            <a:r>
              <a:rPr lang="en-US" baseline="0" dirty="0"/>
              <a:t> </a:t>
            </a:r>
            <a:r>
              <a:rPr lang="en-US" baseline="0" dirty="0" err="1"/>
              <a:t>các</a:t>
            </a:r>
            <a:r>
              <a:rPr lang="en-US" baseline="0" dirty="0"/>
              <a:t> </a:t>
            </a:r>
            <a:r>
              <a:rPr lang="en-US" baseline="0" dirty="0" err="1"/>
              <a:t>lệnh</a:t>
            </a:r>
            <a:r>
              <a:rPr lang="en-US" baseline="0" dirty="0"/>
              <a:t>. </a:t>
            </a:r>
            <a:r>
              <a:rPr lang="en-US" baseline="0" dirty="0" err="1"/>
              <a:t>Không</a:t>
            </a:r>
            <a:r>
              <a:rPr lang="en-US" baseline="0" dirty="0"/>
              <a:t> </a:t>
            </a:r>
            <a:r>
              <a:rPr lang="en-US" baseline="0" dirty="0" err="1"/>
              <a:t>liên</a:t>
            </a:r>
            <a:r>
              <a:rPr lang="en-US" baseline="0" dirty="0"/>
              <a:t> </a:t>
            </a:r>
            <a:r>
              <a:rPr lang="en-US" baseline="0" dirty="0" err="1"/>
              <a:t>quan</a:t>
            </a:r>
            <a:r>
              <a:rPr lang="en-US" baseline="0" dirty="0"/>
              <a:t> </a:t>
            </a:r>
            <a:r>
              <a:rPr lang="en-US" baseline="0" dirty="0" err="1"/>
              <a:t>đến</a:t>
            </a:r>
            <a:r>
              <a:rPr lang="en-US" baseline="0" dirty="0"/>
              <a:t> chu </a:t>
            </a:r>
            <a:r>
              <a:rPr lang="en-US" baseline="0" dirty="0" err="1"/>
              <a:t>kỳ</a:t>
            </a:r>
            <a:r>
              <a:rPr lang="en-US" baseline="0" dirty="0"/>
              <a:t> </a:t>
            </a:r>
            <a:r>
              <a:rPr lang="en-US" baseline="0" dirty="0" err="1"/>
              <a:t>xung</a:t>
            </a:r>
            <a:r>
              <a:rPr lang="en-US" baseline="0" dirty="0"/>
              <a:t> clock</a:t>
            </a:r>
          </a:p>
          <a:p>
            <a:r>
              <a:rPr lang="en-US" baseline="0" dirty="0" err="1"/>
              <a:t>Gồm</a:t>
            </a:r>
            <a:r>
              <a:rPr lang="en-US" baseline="0" dirty="0"/>
              <a:t> 4 </a:t>
            </a:r>
            <a:r>
              <a:rPr lang="en-US" baseline="0" dirty="0" err="1"/>
              <a:t>dạng</a:t>
            </a:r>
            <a:r>
              <a:rPr lang="en-US" baseline="0" dirty="0"/>
              <a:t> </a:t>
            </a:r>
            <a:r>
              <a:rPr lang="en-US" baseline="0" dirty="0" err="1"/>
              <a:t>lệnh</a:t>
            </a:r>
            <a:r>
              <a:rPr lang="en-US" baseline="0" dirty="0"/>
              <a:t> </a:t>
            </a:r>
            <a:r>
              <a:rPr lang="en-US" baseline="0" dirty="0" err="1"/>
              <a:t>được</a:t>
            </a:r>
            <a:r>
              <a:rPr lang="en-US" baseline="0" dirty="0"/>
              <a:t> </a:t>
            </a:r>
            <a:r>
              <a:rPr lang="en-US" baseline="0" dirty="0" err="1"/>
              <a:t>miêu</a:t>
            </a:r>
            <a:r>
              <a:rPr lang="en-US" baseline="0" dirty="0"/>
              <a:t> </a:t>
            </a:r>
            <a:r>
              <a:rPr lang="en-US" baseline="0" dirty="0" err="1"/>
              <a:t>tả</a:t>
            </a:r>
            <a:r>
              <a:rPr lang="en-US" baseline="0" dirty="0"/>
              <a:t> </a:t>
            </a:r>
            <a:r>
              <a:rPr lang="en-US" baseline="0" dirty="0" err="1"/>
              <a:t>trước</a:t>
            </a:r>
            <a:r>
              <a:rPr lang="en-US" baseline="0" dirty="0"/>
              <a:t> </a:t>
            </a:r>
            <a:r>
              <a:rPr lang="en-US" baseline="0" dirty="0" err="1"/>
              <a:t>đó</a:t>
            </a:r>
            <a:r>
              <a:rPr lang="en-US" baseline="0" dirty="0"/>
              <a:t>.</a:t>
            </a:r>
          </a:p>
        </p:txBody>
      </p:sp>
      <p:sp>
        <p:nvSpPr>
          <p:cNvPr id="4" name="Slide Number Placeholder 3"/>
          <p:cNvSpPr>
            <a:spLocks noGrp="1"/>
          </p:cNvSpPr>
          <p:nvPr>
            <p:ph type="sldNum" sz="quarter" idx="10"/>
          </p:nvPr>
        </p:nvSpPr>
        <p:spPr/>
        <p:txBody>
          <a:bodyPr/>
          <a:lstStyle/>
          <a:p>
            <a:fld id="{1B2CDCC2-A593-48AC-A6EC-E49E3CBB8BD3}" type="slidenum">
              <a:rPr lang="en-US" smtClean="0"/>
              <a:t>3</a:t>
            </a:fld>
            <a:endParaRPr lang="en-US"/>
          </a:p>
        </p:txBody>
      </p:sp>
    </p:spTree>
    <p:extLst>
      <p:ext uri="{BB962C8B-B14F-4D97-AF65-F5344CB8AC3E}">
        <p14:creationId xmlns:p14="http://schemas.microsoft.com/office/powerpoint/2010/main" val="807142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EA: Effective Address</a:t>
            </a:r>
          </a:p>
          <a:p>
            <a:r>
              <a:rPr lang="en-US" b="0" dirty="0" err="1"/>
              <a:t>Giai</a:t>
            </a:r>
            <a:r>
              <a:rPr lang="en-US" b="0" dirty="0"/>
              <a:t> </a:t>
            </a:r>
            <a:r>
              <a:rPr lang="en-US" b="0" dirty="0" err="1"/>
              <a:t>thich</a:t>
            </a:r>
            <a:r>
              <a:rPr lang="en-US" b="0" dirty="0"/>
              <a:t>:</a:t>
            </a:r>
          </a:p>
          <a:p>
            <a:r>
              <a:rPr lang="en-US" b="0" dirty="0" err="1"/>
              <a:t>Doi</a:t>
            </a:r>
            <a:r>
              <a:rPr lang="en-US" b="0" dirty="0"/>
              <a:t> </a:t>
            </a:r>
            <a:r>
              <a:rPr lang="en-US" b="0" dirty="0" err="1"/>
              <a:t>voi</a:t>
            </a:r>
            <a:r>
              <a:rPr lang="en-US" b="0" dirty="0"/>
              <a:t> </a:t>
            </a:r>
            <a:r>
              <a:rPr lang="en-US" b="0" dirty="0" err="1"/>
              <a:t>lenh</a:t>
            </a:r>
            <a:r>
              <a:rPr lang="en-US" b="0" dirty="0"/>
              <a:t> 1 word </a:t>
            </a:r>
            <a:r>
              <a:rPr lang="en-US" b="0" dirty="0" err="1"/>
              <a:t>thi</a:t>
            </a:r>
            <a:r>
              <a:rPr lang="en-US" b="0" dirty="0"/>
              <a:t>:</a:t>
            </a:r>
          </a:p>
          <a:p>
            <a:pPr marL="228600" indent="-228600">
              <a:buAutoNum type="arabicPeriod"/>
            </a:pPr>
            <a:r>
              <a:rPr lang="en-US" b="0" dirty="0"/>
              <a:t>IR &lt;- Mem(PC): Nap </a:t>
            </a:r>
            <a:r>
              <a:rPr lang="en-US" b="0" dirty="0" err="1"/>
              <a:t>lenh</a:t>
            </a:r>
            <a:endParaRPr lang="en-US" b="0" dirty="0"/>
          </a:p>
          <a:p>
            <a:pPr marL="228600" indent="-228600">
              <a:buAutoNum type="arabicPeriod"/>
            </a:pPr>
            <a:r>
              <a:rPr lang="en-US" b="0" dirty="0"/>
              <a:t>PC &lt;- PC + 1: Tang PC </a:t>
            </a:r>
            <a:r>
              <a:rPr lang="en-US" b="0" dirty="0" err="1"/>
              <a:t>len</a:t>
            </a:r>
            <a:r>
              <a:rPr lang="en-US" b="0" dirty="0"/>
              <a:t> 1 </a:t>
            </a:r>
            <a:r>
              <a:rPr lang="en-US" b="0" dirty="0" err="1"/>
              <a:t>đe</a:t>
            </a:r>
            <a:r>
              <a:rPr lang="en-US" b="0" dirty="0"/>
              <a:t> nap </a:t>
            </a:r>
            <a:r>
              <a:rPr lang="en-US" b="0" dirty="0" err="1"/>
              <a:t>lenh</a:t>
            </a:r>
            <a:r>
              <a:rPr lang="en-US" b="0" dirty="0"/>
              <a:t> </a:t>
            </a:r>
            <a:r>
              <a:rPr lang="en-US" b="0" dirty="0" err="1"/>
              <a:t>ke</a:t>
            </a:r>
            <a:r>
              <a:rPr lang="en-US" b="0" dirty="0"/>
              <a:t> </a:t>
            </a:r>
            <a:r>
              <a:rPr lang="en-US" b="0" dirty="0" err="1"/>
              <a:t>tiep</a:t>
            </a:r>
            <a:endParaRPr lang="en-US" b="0" dirty="0"/>
          </a:p>
          <a:p>
            <a:pPr marL="228600" indent="-228600">
              <a:buAutoNum type="arabicPeriod"/>
            </a:pPr>
            <a:r>
              <a:rPr lang="en-US" b="0" dirty="0" err="1"/>
              <a:t>Thuc</a:t>
            </a:r>
            <a:r>
              <a:rPr lang="en-US" b="0" dirty="0"/>
              <a:t> </a:t>
            </a:r>
            <a:r>
              <a:rPr lang="en-US" b="0" dirty="0" err="1"/>
              <a:t>hien</a:t>
            </a:r>
            <a:r>
              <a:rPr lang="en-US" b="0" dirty="0"/>
              <a:t> </a:t>
            </a:r>
            <a:r>
              <a:rPr lang="en-US" b="0" dirty="0" err="1"/>
              <a:t>lenh</a:t>
            </a:r>
            <a:endParaRPr lang="en-US" b="0" dirty="0"/>
          </a:p>
          <a:p>
            <a:pPr marL="0" indent="0">
              <a:buNone/>
            </a:pPr>
            <a:r>
              <a:rPr lang="en-US" b="0" dirty="0" err="1"/>
              <a:t>Doi</a:t>
            </a:r>
            <a:r>
              <a:rPr lang="en-US" b="0" dirty="0"/>
              <a:t> </a:t>
            </a:r>
            <a:r>
              <a:rPr lang="en-US" b="0" dirty="0" err="1"/>
              <a:t>voi</a:t>
            </a:r>
            <a:r>
              <a:rPr lang="en-US" b="0" dirty="0"/>
              <a:t> </a:t>
            </a:r>
            <a:r>
              <a:rPr lang="en-US" b="0" dirty="0" err="1"/>
              <a:t>lenh</a:t>
            </a:r>
            <a:r>
              <a:rPr lang="en-US" b="0" dirty="0"/>
              <a:t> 2 word </a:t>
            </a:r>
            <a:r>
              <a:rPr lang="en-US" b="0" dirty="0" err="1"/>
              <a:t>thi</a:t>
            </a:r>
            <a:r>
              <a:rPr lang="en-US" b="0" dirty="0"/>
              <a:t>:</a:t>
            </a:r>
          </a:p>
          <a:p>
            <a:pPr marL="228600" indent="-228600">
              <a:buAutoNum type="arabicPeriod"/>
            </a:pPr>
            <a:r>
              <a:rPr lang="en-US" b="0" dirty="0"/>
              <a:t>IR &lt;- Mem(PC): Nap word </a:t>
            </a:r>
            <a:r>
              <a:rPr lang="en-US" b="0" dirty="0" err="1"/>
              <a:t>thu</a:t>
            </a:r>
            <a:r>
              <a:rPr lang="en-US" b="0" dirty="0"/>
              <a:t> </a:t>
            </a:r>
            <a:r>
              <a:rPr lang="en-US" b="0" dirty="0" err="1"/>
              <a:t>nhat</a:t>
            </a:r>
            <a:r>
              <a:rPr lang="en-US" b="0" dirty="0"/>
              <a:t> </a:t>
            </a:r>
            <a:r>
              <a:rPr lang="en-US" b="0" dirty="0" err="1"/>
              <a:t>cua</a:t>
            </a:r>
            <a:r>
              <a:rPr lang="en-US" b="0" dirty="0"/>
              <a:t> </a:t>
            </a:r>
            <a:r>
              <a:rPr lang="en-US" b="0" dirty="0" err="1"/>
              <a:t>lenh</a:t>
            </a:r>
            <a:endParaRPr lang="en-US" b="0" dirty="0"/>
          </a:p>
          <a:p>
            <a:pPr marL="228600" indent="-228600">
              <a:buAutoNum type="arabicPeriod"/>
            </a:pPr>
            <a:r>
              <a:rPr lang="en-US" b="0" dirty="0"/>
              <a:t>PC &lt;- PC + 1: Tang PC </a:t>
            </a:r>
            <a:r>
              <a:rPr lang="en-US" b="0" dirty="0" err="1"/>
              <a:t>len</a:t>
            </a:r>
            <a:r>
              <a:rPr lang="en-US" b="0" dirty="0"/>
              <a:t> 1 de nap word </a:t>
            </a:r>
            <a:r>
              <a:rPr lang="en-US" b="0" dirty="0" err="1"/>
              <a:t>thu</a:t>
            </a:r>
            <a:r>
              <a:rPr lang="en-US" b="0" dirty="0"/>
              <a:t> </a:t>
            </a:r>
            <a:r>
              <a:rPr lang="en-US" b="0" dirty="0" err="1"/>
              <a:t>hai</a:t>
            </a:r>
            <a:r>
              <a:rPr lang="en-US" b="0" dirty="0"/>
              <a:t> </a:t>
            </a:r>
            <a:r>
              <a:rPr lang="en-US" b="0" dirty="0" err="1"/>
              <a:t>cua</a:t>
            </a:r>
            <a:r>
              <a:rPr lang="en-US" b="0" dirty="0"/>
              <a:t> </a:t>
            </a:r>
            <a:r>
              <a:rPr lang="en-US" b="0" dirty="0" err="1"/>
              <a:t>lenh</a:t>
            </a:r>
            <a:endParaRPr lang="en-US" b="0" dirty="0"/>
          </a:p>
          <a:p>
            <a:pPr marL="228600" indent="-228600">
              <a:buAutoNum type="arabicPeriod"/>
            </a:pPr>
            <a:r>
              <a:rPr lang="en-US" b="0" dirty="0"/>
              <a:t>RF(</a:t>
            </a:r>
            <a:r>
              <a:rPr lang="en-US" b="0" dirty="0" err="1"/>
              <a:t>Dest</a:t>
            </a:r>
            <a:r>
              <a:rPr lang="en-US" b="0" dirty="0"/>
              <a:t>) &lt;- Mem(PC) | EA &lt;- Mem(PC)| … : Nap word </a:t>
            </a:r>
            <a:r>
              <a:rPr lang="en-US" b="0" dirty="0" err="1"/>
              <a:t>thu</a:t>
            </a:r>
            <a:r>
              <a:rPr lang="en-US" b="0" dirty="0"/>
              <a:t> </a:t>
            </a:r>
            <a:r>
              <a:rPr lang="en-US" b="0" dirty="0" err="1"/>
              <a:t>hai</a:t>
            </a:r>
            <a:r>
              <a:rPr lang="en-US" b="0" dirty="0"/>
              <a:t> </a:t>
            </a:r>
            <a:r>
              <a:rPr lang="en-US" b="0" dirty="0" err="1"/>
              <a:t>cua</a:t>
            </a:r>
            <a:r>
              <a:rPr lang="en-US" b="0" dirty="0"/>
              <a:t> </a:t>
            </a:r>
            <a:r>
              <a:rPr lang="en-US" b="0" dirty="0" err="1"/>
              <a:t>lenh</a:t>
            </a:r>
            <a:endParaRPr lang="en-US" b="0" dirty="0"/>
          </a:p>
          <a:p>
            <a:pPr marL="228600" indent="-228600">
              <a:buAutoNum type="arabicPeriod"/>
            </a:pPr>
            <a:r>
              <a:rPr lang="en-US" b="0" dirty="0" err="1"/>
              <a:t>Thuc</a:t>
            </a:r>
            <a:r>
              <a:rPr lang="en-US" b="0" dirty="0"/>
              <a:t> </a:t>
            </a:r>
            <a:r>
              <a:rPr lang="en-US" b="0" dirty="0" err="1"/>
              <a:t>hien</a:t>
            </a:r>
            <a:r>
              <a:rPr lang="en-US" b="0" dirty="0"/>
              <a:t> </a:t>
            </a:r>
            <a:r>
              <a:rPr lang="en-US" b="0" dirty="0" err="1"/>
              <a:t>lenh</a:t>
            </a:r>
            <a:endParaRPr lang="en-US" b="0" dirty="0"/>
          </a:p>
          <a:p>
            <a:pPr marL="228600" indent="-228600">
              <a:buAutoNum type="arabicPeriod"/>
            </a:pPr>
            <a:r>
              <a:rPr lang="en-US" b="0" dirty="0"/>
              <a:t>PC &lt;- PC + 1: Tang PC </a:t>
            </a:r>
            <a:r>
              <a:rPr lang="en-US" b="0" dirty="0" err="1"/>
              <a:t>len</a:t>
            </a:r>
            <a:r>
              <a:rPr lang="en-US" b="0" dirty="0"/>
              <a:t> 1 </a:t>
            </a:r>
            <a:r>
              <a:rPr lang="en-US" b="0" dirty="0" err="1"/>
              <a:t>đe</a:t>
            </a:r>
            <a:r>
              <a:rPr lang="en-US" b="0" dirty="0"/>
              <a:t> nap </a:t>
            </a:r>
            <a:r>
              <a:rPr lang="en-US" b="0" dirty="0" err="1"/>
              <a:t>lenh</a:t>
            </a:r>
            <a:r>
              <a:rPr lang="en-US" b="0" dirty="0"/>
              <a:t> </a:t>
            </a:r>
            <a:r>
              <a:rPr lang="en-US" b="0" dirty="0" err="1"/>
              <a:t>ke</a:t>
            </a:r>
            <a:r>
              <a:rPr lang="en-US" b="0" dirty="0"/>
              <a:t> </a:t>
            </a:r>
            <a:r>
              <a:rPr lang="en-US" b="0" dirty="0" err="1"/>
              <a:t>tiep</a:t>
            </a:r>
            <a:endParaRPr lang="en-US" b="0" dirty="0"/>
          </a:p>
          <a:p>
            <a:pPr marL="228600" indent="-228600">
              <a:buAutoNum type="arabicPeriod"/>
            </a:pPr>
            <a:endParaRPr lang="en-US" b="1" dirty="0"/>
          </a:p>
          <a:p>
            <a:endParaRPr lang="en-US" b="1" dirty="0"/>
          </a:p>
          <a:p>
            <a:r>
              <a:rPr lang="en-US" b="1" dirty="0" err="1"/>
              <a:t>Sách</a:t>
            </a:r>
            <a:r>
              <a:rPr lang="en-US" b="1" baseline="0" dirty="0"/>
              <a:t> </a:t>
            </a:r>
            <a:r>
              <a:rPr lang="en-US" b="1" baseline="0" dirty="0" err="1"/>
              <a:t>sai</a:t>
            </a:r>
            <a:r>
              <a:rPr lang="en-US" b="1" baseline="0" dirty="0"/>
              <a:t> </a:t>
            </a:r>
            <a:r>
              <a:rPr lang="en-US" b="1" baseline="0" dirty="0" err="1"/>
              <a:t>chỗ</a:t>
            </a:r>
            <a:r>
              <a:rPr lang="en-US" b="1" baseline="0" dirty="0"/>
              <a:t> </a:t>
            </a:r>
            <a:r>
              <a:rPr lang="en-US" b="1" baseline="0" dirty="0" err="1"/>
              <a:t>chữ</a:t>
            </a:r>
            <a:r>
              <a:rPr lang="en-US" b="1" baseline="0" dirty="0"/>
              <a:t> </a:t>
            </a:r>
            <a:r>
              <a:rPr lang="en-US" b="1" baseline="0" dirty="0" err="1"/>
              <a:t>đỏ</a:t>
            </a:r>
            <a:endParaRPr lang="en-US" b="1" dirty="0"/>
          </a:p>
        </p:txBody>
      </p:sp>
      <p:sp>
        <p:nvSpPr>
          <p:cNvPr id="4" name="Slide Number Placeholder 3"/>
          <p:cNvSpPr>
            <a:spLocks noGrp="1"/>
          </p:cNvSpPr>
          <p:nvPr>
            <p:ph type="sldNum" sz="quarter" idx="10"/>
          </p:nvPr>
        </p:nvSpPr>
        <p:spPr/>
        <p:txBody>
          <a:bodyPr/>
          <a:lstStyle/>
          <a:p>
            <a:fld id="{1B2CDCC2-A593-48AC-A6EC-E49E3CBB8BD3}" type="slidenum">
              <a:rPr lang="en-US" smtClean="0"/>
              <a:t>4</a:t>
            </a:fld>
            <a:endParaRPr lang="en-US"/>
          </a:p>
        </p:txBody>
      </p:sp>
    </p:spTree>
    <p:extLst>
      <p:ext uri="{BB962C8B-B14F-4D97-AF65-F5344CB8AC3E}">
        <p14:creationId xmlns:p14="http://schemas.microsoft.com/office/powerpoint/2010/main" val="807142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2CDCC2-A593-48AC-A6EC-E49E3CBB8BD3}" type="slidenum">
              <a:rPr lang="en-US" smtClean="0"/>
              <a:t>5</a:t>
            </a:fld>
            <a:endParaRPr lang="en-US"/>
          </a:p>
        </p:txBody>
      </p:sp>
    </p:spTree>
    <p:extLst>
      <p:ext uri="{BB962C8B-B14F-4D97-AF65-F5344CB8AC3E}">
        <p14:creationId xmlns:p14="http://schemas.microsoft.com/office/powerpoint/2010/main" val="2595088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Thời</a:t>
            </a:r>
            <a:r>
              <a:rPr lang="en-US" dirty="0"/>
              <a:t> </a:t>
            </a:r>
            <a:r>
              <a:rPr lang="en-US" dirty="0" err="1"/>
              <a:t>gian</a:t>
            </a:r>
            <a:r>
              <a:rPr lang="en-US" dirty="0"/>
              <a:t> </a:t>
            </a:r>
            <a:r>
              <a:rPr lang="en-US" dirty="0" err="1"/>
              <a:t>truy</a:t>
            </a:r>
            <a:r>
              <a:rPr lang="en-US" dirty="0"/>
              <a:t> </a:t>
            </a:r>
            <a:r>
              <a:rPr lang="en-US" dirty="0" err="1"/>
              <a:t>xuất</a:t>
            </a:r>
            <a:r>
              <a:rPr lang="en-US" baseline="0" dirty="0"/>
              <a:t> </a:t>
            </a:r>
            <a:r>
              <a:rPr lang="en-US" baseline="0" dirty="0" err="1"/>
              <a:t>bộ</a:t>
            </a:r>
            <a:r>
              <a:rPr lang="en-US" baseline="0" dirty="0"/>
              <a:t> </a:t>
            </a:r>
            <a:r>
              <a:rPr lang="en-US" baseline="0" dirty="0" err="1"/>
              <a:t>nhớ</a:t>
            </a:r>
            <a:r>
              <a:rPr lang="en-US" baseline="0" dirty="0"/>
              <a:t> </a:t>
            </a:r>
            <a:r>
              <a:rPr lang="en-US" baseline="0" dirty="0" err="1"/>
              <a:t>rất</a:t>
            </a:r>
            <a:r>
              <a:rPr lang="en-US" baseline="0" dirty="0"/>
              <a:t> </a:t>
            </a:r>
            <a:r>
              <a:rPr lang="en-US" baseline="0" dirty="0" err="1"/>
              <a:t>lâu</a:t>
            </a:r>
            <a:r>
              <a:rPr lang="en-US" baseline="0" dirty="0"/>
              <a:t>, do </a:t>
            </a:r>
            <a:r>
              <a:rPr lang="en-US" baseline="0" dirty="0" err="1"/>
              <a:t>đó</a:t>
            </a:r>
            <a:r>
              <a:rPr lang="en-US" baseline="0" dirty="0"/>
              <a:t> </a:t>
            </a:r>
            <a:r>
              <a:rPr lang="en-US" baseline="0" dirty="0" err="1"/>
              <a:t>để</a:t>
            </a:r>
            <a:r>
              <a:rPr lang="en-US" baseline="0" dirty="0"/>
              <a:t> </a:t>
            </a:r>
            <a:r>
              <a:rPr lang="en-US" baseline="0" dirty="0" err="1"/>
              <a:t>cải</a:t>
            </a:r>
            <a:r>
              <a:rPr lang="en-US" baseline="0" dirty="0"/>
              <a:t> </a:t>
            </a:r>
            <a:r>
              <a:rPr lang="en-US" baseline="0" dirty="0" err="1"/>
              <a:t>thiện</a:t>
            </a:r>
            <a:r>
              <a:rPr lang="en-US" baseline="0" dirty="0"/>
              <a:t> </a:t>
            </a:r>
            <a:r>
              <a:rPr lang="en-US" baseline="0" dirty="0" err="1"/>
              <a:t>việc</a:t>
            </a:r>
            <a:r>
              <a:rPr lang="en-US" baseline="0" dirty="0"/>
              <a:t> </a:t>
            </a:r>
            <a:r>
              <a:rPr lang="en-US" baseline="0" dirty="0" err="1"/>
              <a:t>truy</a:t>
            </a:r>
            <a:r>
              <a:rPr lang="en-US" baseline="0" dirty="0"/>
              <a:t> </a:t>
            </a:r>
            <a:r>
              <a:rPr lang="en-US" baseline="0" dirty="0" err="1"/>
              <a:t>xuất</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trong</a:t>
            </a:r>
            <a:r>
              <a:rPr lang="en-US" baseline="0" dirty="0"/>
              <a:t> </a:t>
            </a:r>
            <a:r>
              <a:rPr lang="en-US" baseline="0" dirty="0" err="1"/>
              <a:t>các</a:t>
            </a:r>
            <a:r>
              <a:rPr lang="en-US" baseline="0" dirty="0"/>
              <a:t> </a:t>
            </a:r>
            <a:r>
              <a:rPr lang="en-US" baseline="0" dirty="0" err="1"/>
              <a:t>bộ</a:t>
            </a:r>
            <a:r>
              <a:rPr lang="en-US" baseline="0" dirty="0"/>
              <a:t> </a:t>
            </a:r>
            <a:r>
              <a:rPr lang="en-US" baseline="0" dirty="0" err="1"/>
              <a:t>nhớ</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thêm</a:t>
            </a:r>
            <a:r>
              <a:rPr lang="en-US" baseline="0" dirty="0"/>
              <a:t> 2 </a:t>
            </a:r>
            <a:r>
              <a:rPr lang="en-US" baseline="0" dirty="0" err="1"/>
              <a:t>thanh</a:t>
            </a:r>
            <a:r>
              <a:rPr lang="en-US" baseline="0" dirty="0"/>
              <a:t> </a:t>
            </a:r>
            <a:r>
              <a:rPr lang="en-US" baseline="0" dirty="0" err="1"/>
              <a:t>ghi</a:t>
            </a:r>
            <a:r>
              <a:rPr lang="en-US" baseline="0" dirty="0"/>
              <a:t> AR, DR (</a:t>
            </a:r>
            <a:r>
              <a:rPr lang="en-US" baseline="0" dirty="0" err="1"/>
              <a:t>hoặc</a:t>
            </a:r>
            <a:r>
              <a:rPr lang="en-US" baseline="0" dirty="0"/>
              <a:t> </a:t>
            </a:r>
            <a:r>
              <a:rPr lang="en-US" baseline="0" dirty="0" err="1"/>
              <a:t>có</a:t>
            </a:r>
            <a:r>
              <a:rPr lang="en-US" baseline="0" dirty="0"/>
              <a:t> </a:t>
            </a:r>
            <a:r>
              <a:rPr lang="en-US" baseline="0" dirty="0" err="1"/>
              <a:t>thể</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các</a:t>
            </a:r>
            <a:r>
              <a:rPr lang="en-US" baseline="0" dirty="0"/>
              <a:t> </a:t>
            </a:r>
            <a:r>
              <a:rPr lang="en-US" baseline="0" dirty="0" err="1"/>
              <a:t>thanh</a:t>
            </a:r>
            <a:r>
              <a:rPr lang="en-US" baseline="0" dirty="0"/>
              <a:t> </a:t>
            </a:r>
            <a:r>
              <a:rPr lang="en-US" baseline="0" dirty="0" err="1"/>
              <a:t>ghi</a:t>
            </a:r>
            <a:r>
              <a:rPr lang="en-US" baseline="0" dirty="0"/>
              <a:t> </a:t>
            </a:r>
            <a:r>
              <a:rPr lang="en-US" baseline="0" dirty="0" err="1"/>
              <a:t>trong</a:t>
            </a:r>
            <a:r>
              <a:rPr lang="en-US" baseline="0" dirty="0"/>
              <a:t> RF, </a:t>
            </a:r>
            <a:r>
              <a:rPr lang="en-US" baseline="0" dirty="0" err="1"/>
              <a:t>nh</a:t>
            </a:r>
            <a:r>
              <a:rPr lang="vi-VN" baseline="0" dirty="0"/>
              <a:t>ư</a:t>
            </a:r>
            <a:r>
              <a:rPr lang="en-US" baseline="0" dirty="0"/>
              <a:t>ng </a:t>
            </a:r>
            <a:r>
              <a:rPr lang="en-US" baseline="0" dirty="0" err="1"/>
              <a:t>sử</a:t>
            </a:r>
            <a:r>
              <a:rPr lang="en-US" baseline="0" dirty="0"/>
              <a:t> </a:t>
            </a:r>
            <a:r>
              <a:rPr lang="en-US" baseline="0" dirty="0" err="1"/>
              <a:t>dụng</a:t>
            </a:r>
            <a:r>
              <a:rPr lang="en-US" baseline="0" dirty="0"/>
              <a:t> 2 </a:t>
            </a:r>
            <a:r>
              <a:rPr lang="en-US" baseline="0" dirty="0" err="1"/>
              <a:t>thanh</a:t>
            </a:r>
            <a:r>
              <a:rPr lang="en-US" baseline="0" dirty="0"/>
              <a:t> </a:t>
            </a:r>
            <a:r>
              <a:rPr lang="en-US" baseline="0" dirty="0" err="1"/>
              <a:t>ghi</a:t>
            </a:r>
            <a:r>
              <a:rPr lang="en-US" baseline="0" dirty="0"/>
              <a:t> AR </a:t>
            </a:r>
            <a:r>
              <a:rPr lang="en-US" baseline="0" dirty="0" err="1"/>
              <a:t>và</a:t>
            </a:r>
            <a:r>
              <a:rPr lang="en-US" baseline="0" dirty="0"/>
              <a:t> DR </a:t>
            </a:r>
            <a:r>
              <a:rPr lang="en-US" baseline="0" dirty="0" err="1"/>
              <a:t>độc</a:t>
            </a:r>
            <a:r>
              <a:rPr lang="en-US" baseline="0" dirty="0"/>
              <a:t> </a:t>
            </a:r>
            <a:r>
              <a:rPr lang="en-US" baseline="0" dirty="0" err="1"/>
              <a:t>lập</a:t>
            </a:r>
            <a:r>
              <a:rPr lang="en-US" baseline="0" dirty="0"/>
              <a:t> </a:t>
            </a:r>
            <a:r>
              <a:rPr lang="en-US" baseline="0" dirty="0" err="1"/>
              <a:t>vẫn</a:t>
            </a:r>
            <a:r>
              <a:rPr lang="en-US" baseline="0" dirty="0"/>
              <a:t> </a:t>
            </a:r>
            <a:r>
              <a:rPr lang="en-US" baseline="0" dirty="0" err="1"/>
              <a:t>nhanh</a:t>
            </a:r>
            <a:r>
              <a:rPr lang="en-US" baseline="0" dirty="0"/>
              <a:t> h</a:t>
            </a:r>
            <a:r>
              <a:rPr lang="vi-VN" baseline="0" dirty="0"/>
              <a:t>ơ</a:t>
            </a:r>
            <a:r>
              <a:rPr lang="en-US" baseline="0" dirty="0"/>
              <a:t>n) </a:t>
            </a:r>
            <a:r>
              <a:rPr lang="en-US" baseline="0" dirty="0">
                <a:sym typeface="Wingdings" pitchFamily="2" charset="2"/>
              </a:rPr>
              <a:t> </a:t>
            </a:r>
            <a:r>
              <a:rPr lang="en-US" baseline="0" dirty="0" err="1">
                <a:sym typeface="Wingdings" pitchFamily="2" charset="2"/>
              </a:rPr>
              <a:t>giảm</a:t>
            </a:r>
            <a:r>
              <a:rPr lang="en-US" baseline="0" dirty="0">
                <a:sym typeface="Wingdings" pitchFamily="2" charset="2"/>
              </a:rPr>
              <a:t> </a:t>
            </a:r>
            <a:r>
              <a:rPr lang="en-US" baseline="0" dirty="0" err="1">
                <a:sym typeface="Wingdings" pitchFamily="2" charset="2"/>
              </a:rPr>
              <a:t>bớt</a:t>
            </a:r>
            <a:r>
              <a:rPr lang="en-US" baseline="0" dirty="0">
                <a:sym typeface="Wingdings" pitchFamily="2" charset="2"/>
              </a:rPr>
              <a:t> </a:t>
            </a:r>
            <a:r>
              <a:rPr lang="en-US" baseline="0" dirty="0" err="1">
                <a:sym typeface="Wingdings" pitchFamily="2" charset="2"/>
              </a:rPr>
              <a:t>thời</a:t>
            </a:r>
            <a:r>
              <a:rPr lang="en-US" baseline="0" dirty="0">
                <a:sym typeface="Wingdings" pitchFamily="2" charset="2"/>
              </a:rPr>
              <a:t> </a:t>
            </a:r>
            <a:r>
              <a:rPr lang="en-US" baseline="0" dirty="0" err="1">
                <a:sym typeface="Wingdings" pitchFamily="2" charset="2"/>
              </a:rPr>
              <a:t>gian</a:t>
            </a:r>
            <a:r>
              <a:rPr lang="en-US" baseline="0" dirty="0">
                <a:sym typeface="Wingdings" pitchFamily="2" charset="2"/>
              </a:rPr>
              <a:t> </a:t>
            </a:r>
            <a:r>
              <a:rPr lang="en-US" baseline="0" dirty="0" err="1">
                <a:sym typeface="Wingdings" pitchFamily="2" charset="2"/>
              </a:rPr>
              <a:t>truy</a:t>
            </a:r>
            <a:r>
              <a:rPr lang="en-US" baseline="0" dirty="0">
                <a:sym typeface="Wingdings" pitchFamily="2" charset="2"/>
              </a:rPr>
              <a:t> </a:t>
            </a:r>
            <a:r>
              <a:rPr lang="en-US" baseline="0" dirty="0" err="1">
                <a:sym typeface="Wingdings" pitchFamily="2" charset="2"/>
              </a:rPr>
              <a:t>xuất</a:t>
            </a:r>
            <a:r>
              <a:rPr lang="en-US" baseline="0" dirty="0">
                <a:sym typeface="Wingdings" pitchFamily="2" charset="2"/>
              </a:rPr>
              <a:t> </a:t>
            </a:r>
            <a:r>
              <a:rPr lang="en-US" baseline="0" dirty="0" err="1">
                <a:sym typeface="Wingdings" pitchFamily="2" charset="2"/>
              </a:rPr>
              <a:t>xung</a:t>
            </a:r>
            <a:r>
              <a:rPr lang="en-US" baseline="0" dirty="0">
                <a:sym typeface="Wingdings" pitchFamily="2" charset="2"/>
              </a:rPr>
              <a:t> clock  </a:t>
            </a:r>
            <a:r>
              <a:rPr lang="en-US" baseline="0" dirty="0" err="1">
                <a:sym typeface="Wingdings" pitchFamily="2" charset="2"/>
              </a:rPr>
              <a:t>cải</a:t>
            </a:r>
            <a:r>
              <a:rPr lang="en-US" baseline="0" dirty="0">
                <a:sym typeface="Wingdings" pitchFamily="2" charset="2"/>
              </a:rPr>
              <a:t> </a:t>
            </a:r>
            <a:r>
              <a:rPr lang="en-US" baseline="0" dirty="0" err="1">
                <a:sym typeface="Wingdings" pitchFamily="2" charset="2"/>
              </a:rPr>
              <a:t>thiện</a:t>
            </a:r>
            <a:r>
              <a:rPr lang="en-US" baseline="0" dirty="0">
                <a:sym typeface="Wingdings" pitchFamily="2" charset="2"/>
              </a:rPr>
              <a:t> </a:t>
            </a:r>
            <a:r>
              <a:rPr lang="en-US" baseline="0" dirty="0" err="1">
                <a:sym typeface="Wingdings" pitchFamily="2" charset="2"/>
              </a:rPr>
              <a:t>hiệu</a:t>
            </a:r>
            <a:r>
              <a:rPr lang="en-US" baseline="0" dirty="0">
                <a:sym typeface="Wingdings" pitchFamily="2" charset="2"/>
              </a:rPr>
              <a:t> </a:t>
            </a:r>
            <a:r>
              <a:rPr lang="en-US" baseline="0" dirty="0" err="1">
                <a:sym typeface="Wingdings" pitchFamily="2" charset="2"/>
              </a:rPr>
              <a:t>xuất</a:t>
            </a:r>
            <a:r>
              <a:rPr lang="en-US" baseline="0" dirty="0">
                <a:sym typeface="Wingdings" pitchFamily="2" charset="2"/>
              </a:rPr>
              <a:t> </a:t>
            </a:r>
            <a:r>
              <a:rPr lang="en-US" baseline="0" dirty="0" err="1">
                <a:sym typeface="Wingdings" pitchFamily="2" charset="2"/>
              </a:rPr>
              <a:t>của</a:t>
            </a:r>
            <a:r>
              <a:rPr lang="en-US" baseline="0" dirty="0">
                <a:sym typeface="Wingdings" pitchFamily="2" charset="2"/>
              </a:rPr>
              <a:t> processor.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itchFamily="2" charset="2"/>
              </a:rPr>
              <a:t>AR is used to store EA value for Load/Store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itchFamily="2" charset="2"/>
              </a:rPr>
              <a:t>DR is used to store RF[src1] for Store instruction</a:t>
            </a:r>
            <a:endParaRPr lang="en-US" dirty="0"/>
          </a:p>
          <a:p>
            <a:endParaRPr lang="en-US" dirty="0"/>
          </a:p>
        </p:txBody>
      </p:sp>
      <p:sp>
        <p:nvSpPr>
          <p:cNvPr id="4" name="Slide Number Placeholder 3"/>
          <p:cNvSpPr>
            <a:spLocks noGrp="1"/>
          </p:cNvSpPr>
          <p:nvPr>
            <p:ph type="sldNum" sz="quarter" idx="10"/>
          </p:nvPr>
        </p:nvSpPr>
        <p:spPr/>
        <p:txBody>
          <a:bodyPr/>
          <a:lstStyle/>
          <a:p>
            <a:fld id="{1B2CDCC2-A593-48AC-A6EC-E49E3CBB8BD3}" type="slidenum">
              <a:rPr lang="en-US" smtClean="0"/>
              <a:t>6</a:t>
            </a:fld>
            <a:endParaRPr lang="en-US"/>
          </a:p>
        </p:txBody>
      </p:sp>
    </p:spTree>
    <p:extLst>
      <p:ext uri="{BB962C8B-B14F-4D97-AF65-F5344CB8AC3E}">
        <p14:creationId xmlns:p14="http://schemas.microsoft.com/office/powerpoint/2010/main" val="12062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Tương</a:t>
            </a:r>
            <a:r>
              <a:rPr lang="en-US" baseline="0" dirty="0"/>
              <a:t> </a:t>
            </a:r>
            <a:r>
              <a:rPr lang="en-US" baseline="0" dirty="0" err="1"/>
              <a:t>tự</a:t>
            </a:r>
            <a:r>
              <a:rPr lang="en-US" baseline="0" dirty="0"/>
              <a:t> </a:t>
            </a:r>
            <a:r>
              <a:rPr lang="en-US" baseline="0" dirty="0" err="1"/>
              <a:t>như</a:t>
            </a:r>
            <a:r>
              <a:rPr lang="en-US" baseline="0" dirty="0"/>
              <a:t> </a:t>
            </a:r>
            <a:r>
              <a:rPr lang="en-US" baseline="0" dirty="0" err="1"/>
              <a:t>bước</a:t>
            </a:r>
            <a:r>
              <a:rPr lang="en-US" baseline="0" dirty="0"/>
              <a:t> IS flowchart, </a:t>
            </a:r>
            <a:r>
              <a:rPr lang="en-US" baseline="0" dirty="0" err="1"/>
              <a:t>nhưng</a:t>
            </a:r>
            <a:r>
              <a:rPr lang="en-US" baseline="0" dirty="0"/>
              <a:t> ASM chart </a:t>
            </a:r>
            <a:r>
              <a:rPr lang="en-US" baseline="0" dirty="0" err="1"/>
              <a:t>dựa</a:t>
            </a:r>
            <a:r>
              <a:rPr lang="en-US" baseline="0" dirty="0"/>
              <a:t> </a:t>
            </a:r>
            <a:r>
              <a:rPr lang="en-US" baseline="0" dirty="0" err="1"/>
              <a:t>vào</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của</a:t>
            </a:r>
            <a:r>
              <a:rPr lang="en-US" baseline="0" dirty="0"/>
              <a:t> </a:t>
            </a:r>
            <a:r>
              <a:rPr lang="en-US" baseline="0" dirty="0" err="1"/>
              <a:t>Datapath</a:t>
            </a:r>
            <a:r>
              <a:rPr lang="en-US" baseline="0" dirty="0"/>
              <a:t> </a:t>
            </a:r>
            <a:r>
              <a:rPr lang="en-US" baseline="0" dirty="0" err="1"/>
              <a:t>để</a:t>
            </a:r>
            <a:r>
              <a:rPr lang="en-US" baseline="0" dirty="0"/>
              <a:t> </a:t>
            </a:r>
            <a:r>
              <a:rPr lang="en-US" baseline="0" dirty="0" err="1"/>
              <a:t>định</a:t>
            </a:r>
            <a:r>
              <a:rPr lang="en-US" baseline="0" dirty="0"/>
              <a:t> </a:t>
            </a:r>
            <a:r>
              <a:rPr lang="en-US" baseline="0" dirty="0" err="1"/>
              <a:t>ra</a:t>
            </a:r>
            <a:r>
              <a:rPr lang="en-US" baseline="0" dirty="0"/>
              <a:t> </a:t>
            </a:r>
            <a:r>
              <a:rPr lang="en-US" baseline="0" dirty="0" err="1"/>
              <a:t>số</a:t>
            </a:r>
            <a:r>
              <a:rPr lang="en-US" baseline="0" dirty="0"/>
              <a:t> </a:t>
            </a:r>
            <a:r>
              <a:rPr lang="en-US" baseline="0" dirty="0" err="1"/>
              <a:t>chu</a:t>
            </a:r>
            <a:r>
              <a:rPr lang="en-US" baseline="0" dirty="0"/>
              <a:t> </a:t>
            </a:r>
            <a:r>
              <a:rPr lang="en-US" baseline="0" dirty="0" err="1"/>
              <a:t>kì</a:t>
            </a:r>
            <a:r>
              <a:rPr lang="en-US" baseline="0" dirty="0"/>
              <a:t> </a:t>
            </a:r>
            <a:r>
              <a:rPr lang="en-US" baseline="0" dirty="0" err="1"/>
              <a:t>cần</a:t>
            </a:r>
            <a:r>
              <a:rPr lang="en-US" baseline="0" dirty="0"/>
              <a:t> </a:t>
            </a:r>
            <a:r>
              <a:rPr lang="en-US" baseline="0" dirty="0" err="1"/>
              <a:t>để</a:t>
            </a:r>
            <a:r>
              <a:rPr lang="en-US" baseline="0" dirty="0"/>
              <a:t> </a:t>
            </a:r>
            <a:r>
              <a:rPr lang="en-US" baseline="0" dirty="0" err="1"/>
              <a:t>thực</a:t>
            </a:r>
            <a:r>
              <a:rPr lang="en-US" baseline="0" dirty="0"/>
              <a:t> </a:t>
            </a:r>
            <a:r>
              <a:rPr lang="en-US" baseline="0" dirty="0" err="1"/>
              <a:t>thi</a:t>
            </a:r>
            <a:r>
              <a:rPr lang="en-US" baseline="0" dirty="0"/>
              <a:t> </a:t>
            </a:r>
            <a:r>
              <a:rPr lang="en-US" baseline="0" dirty="0" err="1"/>
              <a:t>cho</a:t>
            </a:r>
            <a:r>
              <a:rPr lang="en-US" baseline="0" dirty="0"/>
              <a:t> </a:t>
            </a:r>
            <a:r>
              <a:rPr lang="en-US" baseline="0" dirty="0" err="1"/>
              <a:t>mỗi</a:t>
            </a:r>
            <a:r>
              <a:rPr lang="en-US" baseline="0" dirty="0"/>
              <a:t> </a:t>
            </a:r>
            <a:r>
              <a:rPr lang="en-US" baseline="0" dirty="0" err="1"/>
              <a:t>lệnh</a:t>
            </a:r>
            <a:endParaRPr lang="en-US" dirty="0"/>
          </a:p>
        </p:txBody>
      </p:sp>
      <p:sp>
        <p:nvSpPr>
          <p:cNvPr id="4" name="Slide Number Placeholder 3"/>
          <p:cNvSpPr>
            <a:spLocks noGrp="1"/>
          </p:cNvSpPr>
          <p:nvPr>
            <p:ph type="sldNum" sz="quarter" idx="10"/>
          </p:nvPr>
        </p:nvSpPr>
        <p:spPr/>
        <p:txBody>
          <a:bodyPr/>
          <a:lstStyle/>
          <a:p>
            <a:fld id="{1B2CDCC2-A593-48AC-A6EC-E49E3CBB8BD3}" type="slidenum">
              <a:rPr lang="en-US" smtClean="0"/>
              <a:t>7</a:t>
            </a:fld>
            <a:endParaRPr lang="en-US"/>
          </a:p>
        </p:txBody>
      </p:sp>
    </p:spTree>
    <p:extLst>
      <p:ext uri="{BB962C8B-B14F-4D97-AF65-F5344CB8AC3E}">
        <p14:creationId xmlns:p14="http://schemas.microsoft.com/office/powerpoint/2010/main" val="744812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Có</a:t>
            </a:r>
            <a:r>
              <a:rPr lang="en-US" baseline="0" dirty="0"/>
              <a:t> </a:t>
            </a:r>
            <a:r>
              <a:rPr lang="en-US" baseline="0" dirty="0" err="1"/>
              <a:t>thể</a:t>
            </a:r>
            <a:r>
              <a:rPr lang="en-US" baseline="0" dirty="0"/>
              <a:t> </a:t>
            </a:r>
            <a:r>
              <a:rPr lang="en-US" baseline="0" dirty="0" err="1"/>
              <a:t>vẽ</a:t>
            </a:r>
            <a:r>
              <a:rPr lang="en-US" baseline="0" dirty="0"/>
              <a:t> </a:t>
            </a:r>
            <a:r>
              <a:rPr lang="en-US" baseline="0" dirty="0" err="1"/>
              <a:t>trên</a:t>
            </a:r>
            <a:r>
              <a:rPr lang="en-US" baseline="0" dirty="0"/>
              <a:t> </a:t>
            </a:r>
            <a:r>
              <a:rPr lang="en-US" baseline="0" dirty="0" err="1"/>
              <a:t>bảng</a:t>
            </a:r>
            <a:r>
              <a:rPr lang="en-US" baseline="0" dirty="0"/>
              <a:t> </a:t>
            </a:r>
            <a:r>
              <a:rPr lang="en-US" baseline="0" dirty="0" err="1"/>
              <a:t>để</a:t>
            </a:r>
            <a:r>
              <a:rPr lang="en-US" baseline="0" dirty="0"/>
              <a:t> minh </a:t>
            </a:r>
            <a:r>
              <a:rPr lang="en-US" baseline="0" dirty="0" err="1"/>
              <a:t>họa</a:t>
            </a:r>
            <a:r>
              <a:rPr lang="en-US" baseline="0" dirty="0"/>
              <a:t> </a:t>
            </a:r>
            <a:r>
              <a:rPr lang="en-US" baseline="0" dirty="0" err="1"/>
              <a:t>chương</a:t>
            </a:r>
            <a:r>
              <a:rPr lang="en-US" baseline="0" dirty="0"/>
              <a:t> </a:t>
            </a:r>
            <a:r>
              <a:rPr lang="en-US" baseline="0" dirty="0" err="1"/>
              <a:t>trình</a:t>
            </a:r>
            <a:r>
              <a:rPr lang="en-US" baseline="0" dirty="0"/>
              <a:t> </a:t>
            </a:r>
            <a:r>
              <a:rPr lang="en-US" baseline="0" dirty="0" err="1"/>
              <a:t>có</a:t>
            </a:r>
            <a:r>
              <a:rPr lang="en-US" baseline="0" dirty="0"/>
              <a:t> </a:t>
            </a:r>
            <a:r>
              <a:rPr lang="en-US" baseline="0" dirty="0" err="1"/>
              <a:t>dùng</a:t>
            </a:r>
            <a:r>
              <a:rPr lang="en-US" baseline="0" dirty="0"/>
              <a:t> </a:t>
            </a:r>
            <a:r>
              <a:rPr lang="en-US" baseline="0" dirty="0" err="1"/>
              <a:t>lệnh</a:t>
            </a:r>
            <a:r>
              <a:rPr lang="en-US" baseline="0" dirty="0"/>
              <a:t> </a:t>
            </a:r>
            <a:r>
              <a:rPr lang="en-US" b="1" baseline="0" dirty="0"/>
              <a:t>Call </a:t>
            </a:r>
            <a:r>
              <a:rPr lang="en-US" b="1" baseline="0" dirty="0" err="1"/>
              <a:t>và</a:t>
            </a:r>
            <a:r>
              <a:rPr lang="en-US" b="1" baseline="0" dirty="0"/>
              <a:t> Return</a:t>
            </a:r>
            <a:endParaRPr lang="en-US" b="1" dirty="0"/>
          </a:p>
        </p:txBody>
      </p:sp>
      <p:sp>
        <p:nvSpPr>
          <p:cNvPr id="4" name="Slide Number Placeholder 3"/>
          <p:cNvSpPr>
            <a:spLocks noGrp="1"/>
          </p:cNvSpPr>
          <p:nvPr>
            <p:ph type="sldNum" sz="quarter" idx="10"/>
          </p:nvPr>
        </p:nvSpPr>
        <p:spPr/>
        <p:txBody>
          <a:bodyPr/>
          <a:lstStyle/>
          <a:p>
            <a:fld id="{1B2CDCC2-A593-48AC-A6EC-E49E3CBB8BD3}" type="slidenum">
              <a:rPr lang="en-US" smtClean="0"/>
              <a:t>8</a:t>
            </a:fld>
            <a:endParaRPr lang="en-US"/>
          </a:p>
        </p:txBody>
      </p:sp>
    </p:spTree>
    <p:extLst>
      <p:ext uri="{BB962C8B-B14F-4D97-AF65-F5344CB8AC3E}">
        <p14:creationId xmlns:p14="http://schemas.microsoft.com/office/powerpoint/2010/main" val="744812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Từ</a:t>
            </a:r>
            <a:r>
              <a:rPr lang="en-US" dirty="0"/>
              <a:t> </a:t>
            </a:r>
            <a:r>
              <a:rPr lang="en-US" dirty="0" err="1"/>
              <a:t>sơ</a:t>
            </a:r>
            <a:r>
              <a:rPr lang="en-US" baseline="0" dirty="0"/>
              <a:t> </a:t>
            </a:r>
            <a:r>
              <a:rPr lang="en-US" baseline="0" dirty="0" err="1"/>
              <a:t>đồ</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trên</a:t>
            </a:r>
            <a:r>
              <a:rPr lang="en-US" baseline="0" dirty="0"/>
              <a:t> ta </a:t>
            </a:r>
            <a:r>
              <a:rPr lang="en-US" baseline="0" dirty="0" err="1"/>
              <a:t>thêm</a:t>
            </a:r>
            <a:r>
              <a:rPr lang="en-US" baseline="0" dirty="0"/>
              <a:t> </a:t>
            </a:r>
            <a:r>
              <a:rPr lang="en-US" baseline="0" dirty="0" err="1"/>
              <a:t>các</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khác</a:t>
            </a:r>
            <a:r>
              <a:rPr lang="en-US" baseline="0" dirty="0"/>
              <a:t> </a:t>
            </a:r>
            <a:r>
              <a:rPr lang="en-US" baseline="0" dirty="0" err="1"/>
              <a:t>vào</a:t>
            </a:r>
            <a:r>
              <a:rPr lang="en-US" baseline="0" dirty="0"/>
              <a:t> </a:t>
            </a:r>
            <a:r>
              <a:rPr lang="en-US" baseline="0" dirty="0" err="1"/>
              <a:t>để</a:t>
            </a:r>
            <a:r>
              <a:rPr lang="en-US" baseline="0" dirty="0"/>
              <a:t> </a:t>
            </a:r>
            <a:r>
              <a:rPr lang="en-US" baseline="0" dirty="0" err="1"/>
              <a:t>hoàn</a:t>
            </a:r>
            <a:r>
              <a:rPr lang="en-US" baseline="0" dirty="0"/>
              <a:t> </a:t>
            </a:r>
            <a:r>
              <a:rPr lang="en-US" baseline="0" dirty="0" err="1"/>
              <a:t>chỉnh</a:t>
            </a:r>
            <a:r>
              <a:rPr lang="en-US" baseline="0" dirty="0"/>
              <a:t>: </a:t>
            </a:r>
          </a:p>
          <a:p>
            <a:r>
              <a:rPr lang="en-US" baseline="0" dirty="0"/>
              <a:t>Data bus (</a:t>
            </a:r>
            <a:r>
              <a:rPr lang="en-US" baseline="0" dirty="0" err="1"/>
              <a:t>dịch</a:t>
            </a:r>
            <a:r>
              <a:rPr lang="en-US" baseline="0" dirty="0"/>
              <a:t> </a:t>
            </a:r>
            <a:r>
              <a:rPr lang="en-US" baseline="0" dirty="0" err="1"/>
              <a:t>chuyển</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từ</a:t>
            </a:r>
            <a:r>
              <a:rPr lang="en-US" baseline="0" dirty="0"/>
              <a:t> </a:t>
            </a:r>
            <a:r>
              <a:rPr lang="en-US" baseline="0" dirty="0" err="1"/>
              <a:t>thanh</a:t>
            </a:r>
            <a:r>
              <a:rPr lang="en-US" baseline="0" dirty="0"/>
              <a:t> </a:t>
            </a:r>
            <a:r>
              <a:rPr lang="en-US" baseline="0" dirty="0" err="1"/>
              <a:t>ghi</a:t>
            </a:r>
            <a:r>
              <a:rPr lang="en-US" baseline="0" dirty="0"/>
              <a:t> </a:t>
            </a:r>
            <a:r>
              <a:rPr lang="en-US" baseline="0" dirty="0" err="1"/>
              <a:t>đến</a:t>
            </a:r>
            <a:r>
              <a:rPr lang="en-US" baseline="0" dirty="0"/>
              <a:t> </a:t>
            </a:r>
            <a:r>
              <a:rPr lang="en-US" baseline="0" dirty="0" err="1"/>
              <a:t>bộ</a:t>
            </a:r>
            <a:r>
              <a:rPr lang="en-US" baseline="0" dirty="0"/>
              <a:t> </a:t>
            </a:r>
            <a:r>
              <a:rPr lang="en-US" baseline="0" dirty="0" err="1"/>
              <a:t>nhớ</a:t>
            </a:r>
            <a:r>
              <a:rPr lang="en-US" baseline="0" dirty="0"/>
              <a:t>, </a:t>
            </a:r>
            <a:r>
              <a:rPr lang="en-US" baseline="0" dirty="0" err="1"/>
              <a:t>và</a:t>
            </a:r>
            <a:r>
              <a:rPr lang="en-US" baseline="0" dirty="0"/>
              <a:t> </a:t>
            </a:r>
            <a:r>
              <a:rPr lang="en-US" baseline="0" dirty="0" err="1"/>
              <a:t>dùng</a:t>
            </a:r>
            <a:r>
              <a:rPr lang="en-US" baseline="0" dirty="0"/>
              <a:t> </a:t>
            </a:r>
            <a:r>
              <a:rPr lang="en-US" baseline="0" dirty="0" err="1"/>
              <a:t>để</a:t>
            </a:r>
            <a:r>
              <a:rPr lang="en-US" baseline="0" dirty="0"/>
              <a:t> </a:t>
            </a:r>
            <a:r>
              <a:rPr lang="en-US" baseline="0" dirty="0" err="1"/>
              <a:t>lưu</a:t>
            </a:r>
            <a:r>
              <a:rPr lang="en-US" baseline="0" dirty="0"/>
              <a:t> </a:t>
            </a:r>
            <a:r>
              <a:rPr lang="en-US" baseline="0" dirty="0" err="1"/>
              <a:t>trữ</a:t>
            </a:r>
            <a:r>
              <a:rPr lang="en-US" baseline="0" dirty="0"/>
              <a:t> </a:t>
            </a:r>
            <a:r>
              <a:rPr lang="en-US" baseline="0" dirty="0" err="1"/>
              <a:t>các</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từ</a:t>
            </a:r>
            <a:r>
              <a:rPr lang="en-US" baseline="0" dirty="0"/>
              <a:t> </a:t>
            </a:r>
            <a:r>
              <a:rPr lang="en-US" baseline="0" dirty="0" err="1"/>
              <a:t>các</a:t>
            </a:r>
            <a:r>
              <a:rPr lang="en-US" baseline="0" dirty="0"/>
              <a:t> </a:t>
            </a:r>
            <a:r>
              <a:rPr lang="en-US" baseline="0" dirty="0" err="1"/>
              <a:t>thanh</a:t>
            </a:r>
            <a:r>
              <a:rPr lang="en-US" baseline="0" dirty="0"/>
              <a:t> </a:t>
            </a:r>
            <a:r>
              <a:rPr lang="en-US" baseline="0" dirty="0" err="1"/>
              <a:t>ghi</a:t>
            </a:r>
            <a:r>
              <a:rPr lang="en-US" baseline="0" dirty="0"/>
              <a:t> </a:t>
            </a:r>
            <a:r>
              <a:rPr lang="en-US" baseline="0" dirty="0" err="1"/>
              <a:t>vào</a:t>
            </a:r>
            <a:r>
              <a:rPr lang="en-US" baseline="0" dirty="0"/>
              <a:t> </a:t>
            </a:r>
            <a:r>
              <a:rPr lang="en-US" baseline="0" dirty="0" err="1"/>
              <a:t>trong</a:t>
            </a:r>
            <a:r>
              <a:rPr lang="en-US" baseline="0" dirty="0"/>
              <a:t> </a:t>
            </a:r>
            <a:r>
              <a:rPr lang="en-US" baseline="0" dirty="0" err="1"/>
              <a:t>bộ</a:t>
            </a:r>
            <a:r>
              <a:rPr lang="en-US" baseline="0" dirty="0"/>
              <a:t> </a:t>
            </a:r>
            <a:r>
              <a:rPr lang="en-US" baseline="0" dirty="0" err="1"/>
              <a:t>nhớ</a:t>
            </a:r>
            <a:r>
              <a:rPr lang="en-US" baseline="0" dirty="0"/>
              <a:t>), </a:t>
            </a:r>
          </a:p>
          <a:p>
            <a:r>
              <a:rPr lang="en-US" baseline="0" dirty="0"/>
              <a:t>Address bus (), Control bus ( </a:t>
            </a:r>
            <a:r>
              <a:rPr lang="en-US" baseline="0" dirty="0" err="1"/>
              <a:t>chưa</a:t>
            </a:r>
            <a:r>
              <a:rPr lang="en-US" baseline="0" dirty="0"/>
              <a:t> </a:t>
            </a:r>
            <a:r>
              <a:rPr lang="en-US" baseline="0" dirty="0" err="1"/>
              <a:t>các</a:t>
            </a:r>
            <a:r>
              <a:rPr lang="en-US" baseline="0" dirty="0"/>
              <a:t> </a:t>
            </a:r>
            <a:r>
              <a:rPr lang="en-US" baseline="0" dirty="0" err="1"/>
              <a:t>tín</a:t>
            </a:r>
            <a:r>
              <a:rPr lang="en-US" baseline="0" dirty="0"/>
              <a:t> </a:t>
            </a:r>
            <a:r>
              <a:rPr lang="en-US" baseline="0" dirty="0" err="1"/>
              <a:t>hiệu</a:t>
            </a:r>
            <a:r>
              <a:rPr lang="en-US" baseline="0" dirty="0"/>
              <a:t> </a:t>
            </a:r>
            <a:r>
              <a:rPr lang="en-US" baseline="0" dirty="0" err="1"/>
              <a:t>điều</a:t>
            </a:r>
            <a:r>
              <a:rPr lang="en-US" baseline="0" dirty="0"/>
              <a:t> </a:t>
            </a:r>
            <a:r>
              <a:rPr lang="en-US" baseline="0" dirty="0" err="1"/>
              <a:t>khiển</a:t>
            </a:r>
            <a:r>
              <a:rPr lang="en-US" baseline="0" dirty="0"/>
              <a:t> </a:t>
            </a:r>
            <a:r>
              <a:rPr lang="en-US" baseline="0" dirty="0" err="1"/>
              <a:t>bộ</a:t>
            </a:r>
            <a:r>
              <a:rPr lang="en-US" baseline="0" dirty="0"/>
              <a:t> </a:t>
            </a:r>
            <a:r>
              <a:rPr lang="en-US" baseline="0" dirty="0" err="1"/>
              <a:t>nhớ</a:t>
            </a:r>
            <a:r>
              <a:rPr lang="en-US" baseline="0" dirty="0"/>
              <a:t> - </a:t>
            </a:r>
            <a:r>
              <a:rPr lang="en-US" baseline="0" dirty="0" err="1"/>
              <a:t>các</a:t>
            </a:r>
            <a:r>
              <a:rPr lang="en-US" baseline="0" dirty="0"/>
              <a:t> </a:t>
            </a:r>
            <a:r>
              <a:rPr lang="en-US" baseline="0" dirty="0" err="1"/>
              <a:t>tín</a:t>
            </a:r>
            <a:r>
              <a:rPr lang="en-US" baseline="0" dirty="0"/>
              <a:t> </a:t>
            </a:r>
            <a:r>
              <a:rPr lang="en-US" baseline="0" dirty="0" err="1"/>
              <a:t>hiệu</a:t>
            </a:r>
            <a:r>
              <a:rPr lang="en-US" baseline="0" dirty="0"/>
              <a:t> </a:t>
            </a:r>
            <a:r>
              <a:rPr lang="en-US" baseline="0" dirty="0" err="1"/>
              <a:t>điều</a:t>
            </a:r>
            <a:r>
              <a:rPr lang="en-US" baseline="0" dirty="0"/>
              <a:t> </a:t>
            </a:r>
            <a:r>
              <a:rPr lang="en-US" baseline="0" dirty="0" err="1"/>
              <a:t>khiển</a:t>
            </a:r>
            <a:r>
              <a:rPr lang="en-US" baseline="0" dirty="0"/>
              <a:t> ở </a:t>
            </a:r>
            <a:r>
              <a:rPr lang="en-US" baseline="0" dirty="0" err="1"/>
              <a:t>trên</a:t>
            </a:r>
            <a:r>
              <a:rPr lang="en-US" baseline="0" dirty="0"/>
              <a:t> </a:t>
            </a:r>
            <a:r>
              <a:rPr lang="en-US" baseline="0" dirty="0" err="1"/>
              <a:t>chỉ</a:t>
            </a:r>
            <a:r>
              <a:rPr lang="en-US" baseline="0" dirty="0"/>
              <a:t> </a:t>
            </a:r>
            <a:r>
              <a:rPr lang="en-US" baseline="0" dirty="0" err="1"/>
              <a:t>sử</a:t>
            </a:r>
            <a:r>
              <a:rPr lang="en-US" baseline="0" dirty="0"/>
              <a:t> </a:t>
            </a:r>
            <a:r>
              <a:rPr lang="en-US" baseline="0" dirty="0" err="1"/>
              <a:t>dụng</a:t>
            </a:r>
            <a:r>
              <a:rPr lang="en-US" baseline="0" dirty="0"/>
              <a:t> 1 chu </a:t>
            </a:r>
            <a:r>
              <a:rPr lang="en-US" baseline="0" dirty="0" err="1"/>
              <a:t>kỳ</a:t>
            </a:r>
            <a:r>
              <a:rPr lang="en-US" baseline="0" dirty="0"/>
              <a:t> </a:t>
            </a:r>
            <a:r>
              <a:rPr lang="en-US" baseline="0" dirty="0" err="1"/>
              <a:t>xung</a:t>
            </a:r>
            <a:r>
              <a:rPr lang="en-US" baseline="0" dirty="0"/>
              <a:t> clock, </a:t>
            </a:r>
            <a:r>
              <a:rPr lang="en-US" baseline="0" dirty="0" err="1"/>
              <a:t>nếu</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hơn</a:t>
            </a:r>
            <a:r>
              <a:rPr lang="en-US" baseline="0" dirty="0"/>
              <a:t> 1 chu </a:t>
            </a:r>
            <a:r>
              <a:rPr lang="en-US" baseline="0" dirty="0" err="1"/>
              <a:t>kỳ</a:t>
            </a:r>
            <a:r>
              <a:rPr lang="en-US" baseline="0" dirty="0"/>
              <a:t> </a:t>
            </a:r>
            <a:r>
              <a:rPr lang="en-US" baseline="0" dirty="0" err="1"/>
              <a:t>xung</a:t>
            </a:r>
            <a:r>
              <a:rPr lang="en-US" baseline="0" dirty="0"/>
              <a:t> clock </a:t>
            </a:r>
            <a:r>
              <a:rPr lang="en-US" baseline="0" dirty="0" err="1"/>
              <a:t>thì</a:t>
            </a:r>
            <a:r>
              <a:rPr lang="en-US" baseline="0" dirty="0"/>
              <a:t> </a:t>
            </a:r>
            <a:r>
              <a:rPr lang="en-US" baseline="0" dirty="0" err="1"/>
              <a:t>buộc</a:t>
            </a:r>
            <a:r>
              <a:rPr lang="en-US" baseline="0" dirty="0"/>
              <a:t> </a:t>
            </a:r>
            <a:r>
              <a:rPr lang="en-US" baseline="0" dirty="0" err="1"/>
              <a:t>phải</a:t>
            </a:r>
            <a:r>
              <a:rPr lang="en-US" baseline="0" dirty="0"/>
              <a:t> </a:t>
            </a:r>
            <a:r>
              <a:rPr lang="en-US" baseline="0" dirty="0" err="1"/>
              <a:t>thiết</a:t>
            </a:r>
            <a:r>
              <a:rPr lang="en-US" baseline="0" dirty="0"/>
              <a:t> </a:t>
            </a:r>
            <a:r>
              <a:rPr lang="en-US" baseline="0" dirty="0" err="1"/>
              <a:t>lế</a:t>
            </a:r>
            <a:r>
              <a:rPr lang="en-US" baseline="0" dirty="0"/>
              <a:t> </a:t>
            </a:r>
            <a:r>
              <a:rPr lang="en-US" baseline="0" dirty="0" err="1"/>
              <a:t>lại</a:t>
            </a:r>
            <a:r>
              <a:rPr lang="en-US" baseline="0" dirty="0"/>
              <a:t> – </a:t>
            </a:r>
            <a:r>
              <a:rPr lang="en-US" baseline="0" dirty="0" err="1"/>
              <a:t>xem</a:t>
            </a:r>
            <a:r>
              <a:rPr lang="en-US" baseline="0" dirty="0"/>
              <a:t> </a:t>
            </a:r>
            <a:r>
              <a:rPr lang="en-US" baseline="0" dirty="0" err="1"/>
              <a:t>xét</a:t>
            </a:r>
            <a:r>
              <a:rPr lang="en-US" baseline="0" dirty="0"/>
              <a:t> </a:t>
            </a:r>
            <a:r>
              <a:rPr lang="en-US" baseline="0" dirty="0" err="1"/>
              <a:t>nên</a:t>
            </a:r>
            <a:r>
              <a:rPr lang="en-US" baseline="0" dirty="0"/>
              <a:t> </a:t>
            </a:r>
            <a:r>
              <a:rPr lang="en-US" baseline="0" dirty="0" err="1"/>
              <a:t>gắn</a:t>
            </a:r>
            <a:r>
              <a:rPr lang="en-US" baseline="0" dirty="0"/>
              <a:t> </a:t>
            </a:r>
            <a:r>
              <a:rPr lang="en-US" baseline="0" dirty="0" err="1"/>
              <a:t>thêm</a:t>
            </a:r>
            <a:r>
              <a:rPr lang="en-US" baseline="0" dirty="0"/>
              <a:t> </a:t>
            </a:r>
            <a:r>
              <a:rPr lang="en-US" baseline="0" dirty="0" err="1"/>
              <a:t>thanh</a:t>
            </a:r>
            <a:r>
              <a:rPr lang="en-US" baseline="0" dirty="0"/>
              <a:t> </a:t>
            </a:r>
            <a:r>
              <a:rPr lang="en-US" baseline="0" dirty="0" err="1"/>
              <a:t>ghi</a:t>
            </a:r>
            <a:r>
              <a:rPr lang="en-US" baseline="0" dirty="0"/>
              <a:t> </a:t>
            </a:r>
            <a:r>
              <a:rPr lang="en-US" baseline="0" dirty="0" err="1"/>
              <a:t>nào</a:t>
            </a:r>
            <a:r>
              <a:rPr lang="en-US" baseline="0" dirty="0"/>
              <a:t>, </a:t>
            </a:r>
            <a:r>
              <a:rPr lang="en-US" baseline="0" dirty="0" err="1"/>
              <a:t>nên</a:t>
            </a:r>
            <a:r>
              <a:rPr lang="en-US" baseline="0" dirty="0"/>
              <a:t> </a:t>
            </a:r>
            <a:r>
              <a:rPr lang="en-US" baseline="0" dirty="0" err="1"/>
              <a:t>loại</a:t>
            </a:r>
            <a:r>
              <a:rPr lang="en-US" baseline="0" dirty="0"/>
              <a:t> </a:t>
            </a:r>
            <a:r>
              <a:rPr lang="en-US" baseline="0" dirty="0" err="1"/>
              <a:t>bỏ</a:t>
            </a:r>
            <a:r>
              <a:rPr lang="en-US" baseline="0" dirty="0"/>
              <a:t> </a:t>
            </a:r>
            <a:r>
              <a:rPr lang="en-US" baseline="0" dirty="0" err="1"/>
              <a:t>thanh</a:t>
            </a:r>
            <a:r>
              <a:rPr lang="en-US" baseline="0" dirty="0"/>
              <a:t> </a:t>
            </a:r>
            <a:r>
              <a:rPr lang="en-US" baseline="0" dirty="0" err="1"/>
              <a:t>ghi</a:t>
            </a:r>
            <a:r>
              <a:rPr lang="en-US" baseline="0" dirty="0"/>
              <a:t> </a:t>
            </a:r>
            <a:r>
              <a:rPr lang="en-US" baseline="0" dirty="0" err="1"/>
              <a:t>nào</a:t>
            </a:r>
            <a:r>
              <a:rPr lang="en-US" baseline="0" dirty="0"/>
              <a:t>). </a:t>
            </a:r>
          </a:p>
          <a:p>
            <a:r>
              <a:rPr lang="en-US" baseline="0" dirty="0" err="1"/>
              <a:t>Thêm</a:t>
            </a:r>
            <a:r>
              <a:rPr lang="en-US" baseline="0" dirty="0"/>
              <a:t> </a:t>
            </a:r>
            <a:r>
              <a:rPr lang="en-US" baseline="0" dirty="0" err="1"/>
              <a:t>vào</a:t>
            </a:r>
            <a:r>
              <a:rPr lang="en-US" baseline="0" dirty="0"/>
              <a:t> </a:t>
            </a:r>
            <a:r>
              <a:rPr lang="en-US" baseline="0" dirty="0" err="1"/>
              <a:t>các</a:t>
            </a:r>
            <a:r>
              <a:rPr lang="en-US" baseline="0" dirty="0"/>
              <a:t> bus </a:t>
            </a:r>
            <a:r>
              <a:rPr lang="en-US" baseline="0" dirty="0" err="1"/>
              <a:t>cho</a:t>
            </a:r>
            <a:r>
              <a:rPr lang="en-US" baseline="0" dirty="0"/>
              <a:t> </a:t>
            </a:r>
            <a:r>
              <a:rPr lang="en-US" baseline="0" dirty="0" err="1"/>
              <a:t>phép</a:t>
            </a:r>
            <a:r>
              <a:rPr lang="en-US" baseline="0" dirty="0"/>
              <a:t> </a:t>
            </a:r>
            <a:r>
              <a:rPr lang="en-US" baseline="0" dirty="0" err="1"/>
              <a:t>nối</a:t>
            </a:r>
            <a:r>
              <a:rPr lang="en-US" baseline="0" dirty="0"/>
              <a:t> </a:t>
            </a:r>
            <a:r>
              <a:rPr lang="en-US" baseline="0" dirty="0" err="1"/>
              <a:t>các</a:t>
            </a:r>
            <a:r>
              <a:rPr lang="en-US" baseline="0" dirty="0"/>
              <a:t> </a:t>
            </a:r>
            <a:r>
              <a:rPr lang="en-US" baseline="0" dirty="0" err="1"/>
              <a:t>thanh</a:t>
            </a:r>
            <a:r>
              <a:rPr lang="en-US" baseline="0" dirty="0"/>
              <a:t> </a:t>
            </a:r>
            <a:r>
              <a:rPr lang="en-US" baseline="0" dirty="0" err="1"/>
              <a:t>ghi</a:t>
            </a:r>
            <a:r>
              <a:rPr lang="en-US" baseline="0" dirty="0"/>
              <a:t> </a:t>
            </a:r>
            <a:r>
              <a:rPr lang="en-US" baseline="0" dirty="0" err="1"/>
              <a:t>lại</a:t>
            </a:r>
            <a:r>
              <a:rPr lang="en-US" baseline="0" dirty="0"/>
              <a:t> </a:t>
            </a:r>
            <a:r>
              <a:rPr lang="en-US" baseline="0" dirty="0" err="1"/>
              <a:t>với</a:t>
            </a:r>
            <a:r>
              <a:rPr lang="en-US" baseline="0" dirty="0"/>
              <a:t> </a:t>
            </a:r>
            <a:r>
              <a:rPr lang="en-US" baseline="0" dirty="0" err="1"/>
              <a:t>nhau</a:t>
            </a:r>
            <a:r>
              <a:rPr lang="en-US" baseline="0" dirty="0"/>
              <a:t>.</a:t>
            </a:r>
          </a:p>
          <a:p>
            <a:r>
              <a:rPr lang="en-US" baseline="0" dirty="0"/>
              <a:t>Thanh </a:t>
            </a:r>
            <a:r>
              <a:rPr lang="en-US" baseline="0" dirty="0" err="1"/>
              <a:t>ghi</a:t>
            </a:r>
            <a:r>
              <a:rPr lang="en-US" baseline="0" dirty="0"/>
              <a:t> </a:t>
            </a:r>
            <a:r>
              <a:rPr lang="en-US" baseline="0" dirty="0" err="1"/>
              <a:t>trạng</a:t>
            </a:r>
            <a:r>
              <a:rPr lang="en-US" baseline="0" dirty="0"/>
              <a:t> </a:t>
            </a:r>
            <a:r>
              <a:rPr lang="en-US" baseline="0" dirty="0" err="1"/>
              <a:t>thái</a:t>
            </a:r>
            <a:r>
              <a:rPr lang="en-US" baseline="0" dirty="0"/>
              <a:t> </a:t>
            </a:r>
            <a:r>
              <a:rPr lang="en-US" baseline="0" dirty="0" err="1"/>
              <a:t>là</a:t>
            </a:r>
            <a:r>
              <a:rPr lang="en-US" baseline="0" dirty="0"/>
              <a:t> </a:t>
            </a:r>
            <a:r>
              <a:rPr lang="en-US" baseline="0" dirty="0" err="1"/>
              <a:t>bộ</a:t>
            </a:r>
            <a:r>
              <a:rPr lang="en-US" baseline="0" dirty="0"/>
              <a:t> </a:t>
            </a:r>
            <a:r>
              <a:rPr lang="en-US" baseline="0" dirty="0" err="1"/>
              <a:t>đếm</a:t>
            </a:r>
            <a:r>
              <a:rPr lang="en-US" baseline="0" dirty="0"/>
              <a:t> mod-n </a:t>
            </a:r>
            <a:r>
              <a:rPr lang="en-US" baseline="0" dirty="0" err="1"/>
              <a:t>với</a:t>
            </a:r>
            <a:r>
              <a:rPr lang="en-US" baseline="0" dirty="0"/>
              <a:t> n </a:t>
            </a:r>
            <a:r>
              <a:rPr lang="en-US" baseline="0" dirty="0" err="1"/>
              <a:t>là</a:t>
            </a:r>
            <a:r>
              <a:rPr lang="en-US" baseline="0" dirty="0"/>
              <a:t> </a:t>
            </a:r>
            <a:r>
              <a:rPr lang="en-US" baseline="0" dirty="0" err="1"/>
              <a:t>số</a:t>
            </a:r>
            <a:r>
              <a:rPr lang="en-US" baseline="0" dirty="0"/>
              <a:t> </a:t>
            </a:r>
            <a:r>
              <a:rPr lang="en-US" baseline="0" dirty="0" err="1"/>
              <a:t>trạng</a:t>
            </a:r>
            <a:r>
              <a:rPr lang="en-US" baseline="0" dirty="0"/>
              <a:t> </a:t>
            </a:r>
            <a:r>
              <a:rPr lang="en-US" baseline="0" dirty="0" err="1"/>
              <a:t>thái</a:t>
            </a:r>
            <a:r>
              <a:rPr lang="en-US" baseline="0" dirty="0"/>
              <a:t> </a:t>
            </a:r>
            <a:r>
              <a:rPr lang="en-US" baseline="0" dirty="0" err="1"/>
              <a:t>tối</a:t>
            </a:r>
            <a:r>
              <a:rPr lang="en-US" baseline="0" dirty="0"/>
              <a:t> </a:t>
            </a:r>
            <a:r>
              <a:rPr lang="en-US" baseline="0" dirty="0" err="1"/>
              <a:t>đa</a:t>
            </a:r>
            <a:r>
              <a:rPr lang="en-US" baseline="0" dirty="0"/>
              <a:t> </a:t>
            </a:r>
            <a:r>
              <a:rPr lang="en-US" baseline="0" dirty="0" err="1"/>
              <a:t>cho</a:t>
            </a:r>
            <a:r>
              <a:rPr lang="en-US" baseline="0" dirty="0"/>
              <a:t> </a:t>
            </a:r>
            <a:r>
              <a:rPr lang="en-US" baseline="0" dirty="0" err="1"/>
              <a:t>bất</a:t>
            </a:r>
            <a:r>
              <a:rPr lang="en-US" baseline="0" dirty="0"/>
              <a:t> </a:t>
            </a:r>
            <a:r>
              <a:rPr lang="en-US" baseline="0" dirty="0" err="1"/>
              <a:t>kỳ</a:t>
            </a:r>
            <a:r>
              <a:rPr lang="en-US" baseline="0" dirty="0"/>
              <a:t> </a:t>
            </a:r>
            <a:r>
              <a:rPr lang="en-US" baseline="0" dirty="0" err="1"/>
              <a:t>datapath</a:t>
            </a:r>
            <a:r>
              <a:rPr lang="en-US" baseline="0" dirty="0"/>
              <a:t> </a:t>
            </a:r>
            <a:r>
              <a:rPr lang="en-US" baseline="0" dirty="0" err="1"/>
              <a:t>nào</a:t>
            </a:r>
            <a:r>
              <a:rPr lang="en-US" baseline="0" dirty="0"/>
              <a:t> </a:t>
            </a:r>
            <a:r>
              <a:rPr lang="en-US" baseline="0" dirty="0" err="1"/>
              <a:t>trong</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sơ</a:t>
            </a:r>
            <a:r>
              <a:rPr lang="en-US" baseline="0" dirty="0"/>
              <a:t> </a:t>
            </a:r>
            <a:r>
              <a:rPr lang="en-US" baseline="0" dirty="0" err="1"/>
              <a:t>đồ</a:t>
            </a:r>
            <a:r>
              <a:rPr lang="en-US" baseline="0" dirty="0"/>
              <a:t> ASM </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a:t>
            </a:r>
            <a:r>
              <a:rPr lang="en-US" baseline="0" dirty="0" err="1">
                <a:sym typeface="Wingdings" pitchFamily="2" charset="2"/>
              </a:rPr>
              <a:t>ví</a:t>
            </a:r>
            <a:r>
              <a:rPr lang="en-US" baseline="0" dirty="0">
                <a:sym typeface="Wingdings" pitchFamily="2" charset="2"/>
              </a:rPr>
              <a:t> </a:t>
            </a:r>
            <a:r>
              <a:rPr lang="en-US" baseline="0" dirty="0" err="1">
                <a:sym typeface="Wingdings" pitchFamily="2" charset="2"/>
              </a:rPr>
              <a:t>dụ</a:t>
            </a:r>
            <a:r>
              <a:rPr lang="en-US" baseline="0" dirty="0">
                <a:sym typeface="Wingdings" pitchFamily="2" charset="2"/>
              </a:rPr>
              <a:t> </a:t>
            </a:r>
            <a:r>
              <a:rPr lang="en-US" baseline="0" dirty="0" err="1">
                <a:sym typeface="Wingdings" pitchFamily="2" charset="2"/>
              </a:rPr>
              <a:t>này</a:t>
            </a:r>
            <a:r>
              <a:rPr lang="en-US" baseline="0" dirty="0">
                <a:sym typeface="Wingdings" pitchFamily="2" charset="2"/>
              </a:rPr>
              <a:t> </a:t>
            </a:r>
            <a:r>
              <a:rPr lang="en-US" baseline="0" dirty="0" err="1">
                <a:sym typeface="Wingdings" pitchFamily="2" charset="2"/>
              </a:rPr>
              <a:t>thì</a:t>
            </a:r>
            <a:r>
              <a:rPr lang="en-US" baseline="0" dirty="0">
                <a:sym typeface="Wingdings" pitchFamily="2" charset="2"/>
              </a:rPr>
              <a:t> </a:t>
            </a:r>
            <a:r>
              <a:rPr lang="en-US" baseline="0" dirty="0" err="1">
                <a:sym typeface="Wingdings" pitchFamily="2" charset="2"/>
              </a:rPr>
              <a:t>bộ</a:t>
            </a:r>
            <a:r>
              <a:rPr lang="en-US" baseline="0" dirty="0">
                <a:sym typeface="Wingdings" pitchFamily="2" charset="2"/>
              </a:rPr>
              <a:t> </a:t>
            </a:r>
            <a:r>
              <a:rPr lang="en-US" baseline="0" dirty="0" err="1">
                <a:sym typeface="Wingdings" pitchFamily="2" charset="2"/>
              </a:rPr>
              <a:t>thiết</a:t>
            </a:r>
            <a:r>
              <a:rPr lang="en-US" baseline="0" dirty="0">
                <a:sym typeface="Wingdings" pitchFamily="2" charset="2"/>
              </a:rPr>
              <a:t> </a:t>
            </a:r>
            <a:r>
              <a:rPr lang="en-US" baseline="0" dirty="0" err="1">
                <a:sym typeface="Wingdings" pitchFamily="2" charset="2"/>
              </a:rPr>
              <a:t>kế</a:t>
            </a:r>
            <a:r>
              <a:rPr lang="en-US" baseline="0" dirty="0">
                <a:sym typeface="Wingdings" pitchFamily="2" charset="2"/>
              </a:rPr>
              <a:t> mod-4.</a:t>
            </a:r>
          </a:p>
          <a:p>
            <a:r>
              <a:rPr lang="en-US" baseline="0" dirty="0">
                <a:sym typeface="Wingdings" pitchFamily="2" charset="2"/>
              </a:rPr>
              <a:t>Control logic </a:t>
            </a:r>
            <a:r>
              <a:rPr lang="en-US" baseline="0" dirty="0" err="1">
                <a:sym typeface="Wingdings" pitchFamily="2" charset="2"/>
              </a:rPr>
              <a:t>là</a:t>
            </a:r>
            <a:r>
              <a:rPr lang="en-US" baseline="0" dirty="0">
                <a:sym typeface="Wingdings" pitchFamily="2" charset="2"/>
              </a:rPr>
              <a:t> 1 </a:t>
            </a:r>
            <a:r>
              <a:rPr lang="en-US" baseline="0" dirty="0" err="1">
                <a:sym typeface="Wingdings" pitchFamily="2" charset="2"/>
              </a:rPr>
              <a:t>mạch</a:t>
            </a:r>
            <a:r>
              <a:rPr lang="en-US" baseline="0" dirty="0">
                <a:sym typeface="Wingdings" pitchFamily="2" charset="2"/>
              </a:rPr>
              <a:t> </a:t>
            </a:r>
            <a:r>
              <a:rPr lang="en-US" baseline="0" dirty="0" err="1">
                <a:sym typeface="Wingdings" pitchFamily="2" charset="2"/>
              </a:rPr>
              <a:t>tổ</a:t>
            </a:r>
            <a:r>
              <a:rPr lang="en-US" baseline="0" dirty="0">
                <a:sym typeface="Wingdings" pitchFamily="2" charset="2"/>
              </a:rPr>
              <a:t> </a:t>
            </a:r>
            <a:r>
              <a:rPr lang="en-US" baseline="0" dirty="0" err="1">
                <a:sym typeface="Wingdings" pitchFamily="2" charset="2"/>
              </a:rPr>
              <a:t>hợp</a:t>
            </a:r>
            <a:r>
              <a:rPr lang="en-US" baseline="0" dirty="0">
                <a:sym typeface="Wingdings" pitchFamily="2" charset="2"/>
              </a:rPr>
              <a:t> </a:t>
            </a:r>
            <a:r>
              <a:rPr lang="en-US" baseline="0" dirty="0" err="1">
                <a:sym typeface="Wingdings" pitchFamily="2" charset="2"/>
              </a:rPr>
              <a:t>tổng</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tích</a:t>
            </a:r>
            <a:r>
              <a:rPr lang="en-US" baseline="0" dirty="0">
                <a:sym typeface="Wingdings" pitchFamily="2" charset="2"/>
              </a:rPr>
              <a:t>.</a:t>
            </a:r>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1B2CDCC2-A593-48AC-A6EC-E49E3CBB8BD3}" type="slidenum">
              <a:rPr lang="en-US" smtClean="0"/>
              <a:t>9</a:t>
            </a:fld>
            <a:endParaRPr lang="en-US"/>
          </a:p>
        </p:txBody>
      </p:sp>
    </p:spTree>
    <p:extLst>
      <p:ext uri="{BB962C8B-B14F-4D97-AF65-F5344CB8AC3E}">
        <p14:creationId xmlns:p14="http://schemas.microsoft.com/office/powerpoint/2010/main" val="1747962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A06E0E-EE80-471E-8816-D278101B5EE5}" type="datetime1">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579D6F-405E-4B95-B730-874669D6646A}" type="datetime1">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F426C-43FE-45D6-9BFA-C5FD17F919F2}" type="datetime1">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lstStyle/>
          <a:p>
            <a:r>
              <a:rPr lang="en-US" dirty="0"/>
              <a:t>Click to edit Master title style</a:t>
            </a:r>
          </a:p>
        </p:txBody>
      </p:sp>
      <p:sp>
        <p:nvSpPr>
          <p:cNvPr id="3" name="Content Placeholder 2"/>
          <p:cNvSpPr>
            <a:spLocks noGrp="1"/>
          </p:cNvSpPr>
          <p:nvPr>
            <p:ph idx="1"/>
          </p:nvPr>
        </p:nvSpPr>
        <p:spPr>
          <a:xfrm>
            <a:off x="457200" y="1066800"/>
            <a:ext cx="8229600" cy="5715000"/>
          </a:xfrm>
        </p:spPr>
        <p:txBody>
          <a:bodyPr/>
          <a:lstStyle>
            <a:lvl1pPr marL="182880" indent="-182880">
              <a:buClrTx/>
              <a:buFont typeface="Wingdings" pitchFamily="2" charset="2"/>
              <a:buChar char="Ø"/>
              <a:defRPr/>
            </a:lvl1pPr>
            <a:lvl2pPr marL="457200" indent="-182880">
              <a:buClrTx/>
              <a:buFont typeface="Wingdings" pitchFamily="2" charset="2"/>
              <a:buChar char="ü"/>
              <a:defRPr/>
            </a:lvl2pPr>
            <a:lvl3pPr marL="731520" indent="-182880">
              <a:buClrTx/>
              <a:buFont typeface="Courier New" pitchFamily="49" charset="0"/>
              <a:buChar char="o"/>
              <a:defRPr/>
            </a:lvl3pPr>
            <a:lvl4pPr marL="1005840" indent="-182880">
              <a:buClrTx/>
              <a:buSzPct val="70000"/>
              <a:buFont typeface="Wingdings" pitchFamily="2" charset="2"/>
              <a:buChar char="q"/>
              <a:defRPr/>
            </a:lvl4pPr>
            <a:lvl5pPr marL="1188720" indent="-137160">
              <a:buClrTx/>
              <a:buFont typeface="Wingdings"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AF1397-36F2-4EF4-B80E-51C7C9BC077A}" type="datetime1">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8D92A5-11C7-4E4D-AD14-152BAD6FA7C0}" type="datetime1">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C2CFC9-2398-441A-B6E2-0E1F459139D5}" type="datetime1">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480B69-0604-4205-BC33-3E16A6853BFE}" type="datetime1">
              <a:rPr lang="en-US" smtClean="0"/>
              <a:t>12/18/2018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3990D8-3F16-4482-8A66-9EAD4331EB79}" type="datetime1">
              <a:rPr lang="en-US" smtClean="0"/>
              <a:t>12/18/2018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D4224-0C4F-4321-9651-4DDED17E3557}" type="datetime1">
              <a:rPr lang="en-US" smtClean="0"/>
              <a:t>12/18/2018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125768-BE5F-44B6-A641-898A00DA1C7A}" type="datetime1">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AA1C6-A0DD-4E1D-BFA7-EDD2B0D1CDAB}" type="datetime1">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C2B3ABF-CE70-45D6-99B5-97C6E6F963C9}" type="datetime1">
              <a:rPr lang="en-US" smtClean="0"/>
              <a:t>12/18/2018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Tx/>
        <a:buSzPct val="85000"/>
        <a:buFont typeface="Wingdings" pitchFamily="2" charset="2"/>
        <a:buChar char="Ø"/>
        <a:defRPr sz="2400" kern="1200">
          <a:solidFill>
            <a:schemeClr val="tx1"/>
          </a:solidFill>
          <a:latin typeface="+mn-lt"/>
          <a:ea typeface="+mn-ea"/>
          <a:cs typeface="+mn-cs"/>
        </a:defRPr>
      </a:lvl1pPr>
      <a:lvl2pPr marL="457200" indent="-182880" algn="l" defTabSz="914400" rtl="0" eaLnBrk="1" latinLnBrk="0" hangingPunct="1">
        <a:spcBef>
          <a:spcPct val="20000"/>
        </a:spcBef>
        <a:buClrTx/>
        <a:buSzPct val="85000"/>
        <a:buFont typeface="Wingdings" pitchFamily="2" charset="2"/>
        <a:buChar char="ü"/>
        <a:defRPr sz="2000" kern="1200">
          <a:solidFill>
            <a:schemeClr val="tx1"/>
          </a:solidFill>
          <a:latin typeface="+mn-lt"/>
          <a:ea typeface="+mn-ea"/>
          <a:cs typeface="+mn-cs"/>
        </a:defRPr>
      </a:lvl2pPr>
      <a:lvl3pPr marL="731520" indent="-182880" algn="l" defTabSz="914400" rtl="0" eaLnBrk="1" latinLnBrk="0" hangingPunct="1">
        <a:spcBef>
          <a:spcPct val="20000"/>
        </a:spcBef>
        <a:buClrTx/>
        <a:buSzPct val="90000"/>
        <a:buFont typeface="Courier New" pitchFamily="49" charset="0"/>
        <a:buChar char="o"/>
        <a:defRPr sz="1800" kern="1200">
          <a:solidFill>
            <a:schemeClr val="tx1"/>
          </a:solidFill>
          <a:latin typeface="+mn-lt"/>
          <a:ea typeface="+mn-ea"/>
          <a:cs typeface="+mn-cs"/>
        </a:defRPr>
      </a:lvl3pPr>
      <a:lvl4pPr marL="1005840" indent="-182880" algn="l" defTabSz="914400" rtl="0" eaLnBrk="1" latinLnBrk="0" hangingPunct="1">
        <a:spcBef>
          <a:spcPct val="20000"/>
        </a:spcBef>
        <a:buClrTx/>
        <a:buFont typeface="Wingdings" pitchFamily="2" charset="2"/>
        <a:buChar char="q"/>
        <a:defRPr sz="1600" kern="1200">
          <a:solidFill>
            <a:schemeClr val="tx1"/>
          </a:solidFill>
          <a:latin typeface="+mn-lt"/>
          <a:ea typeface="+mn-ea"/>
          <a:cs typeface="+mn-cs"/>
        </a:defRPr>
      </a:lvl4pPr>
      <a:lvl5pPr marL="1188720" indent="-137160" algn="l" defTabSz="914400" rtl="0" eaLnBrk="1" latinLnBrk="0" hangingPunct="1">
        <a:spcBef>
          <a:spcPct val="20000"/>
        </a:spcBef>
        <a:buClrTx/>
        <a:buSzPct val="100000"/>
        <a:buFont typeface="Wingdings" pitchFamily="2" charset="2"/>
        <a:buChar char="Ø"/>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429000"/>
            <a:ext cx="3962400" cy="936625"/>
          </a:xfrm>
        </p:spPr>
        <p:txBody>
          <a:bodyPr/>
          <a:lstStyle/>
          <a:p>
            <a:r>
              <a:rPr lang="en-US" sz="4000" b="1"/>
              <a:t>Chapter 4:</a:t>
            </a:r>
            <a:endParaRPr lang="en-US" sz="40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Title 1"/>
          <p:cNvSpPr txBox="1">
            <a:spLocks/>
          </p:cNvSpPr>
          <p:nvPr/>
        </p:nvSpPr>
        <p:spPr>
          <a:xfrm>
            <a:off x="762000" y="1066800"/>
            <a:ext cx="7848600" cy="1774825"/>
          </a:xfrm>
          <a:prstGeom prst="rect">
            <a:avLst/>
          </a:prstGeom>
        </p:spPr>
        <p:txBody>
          <a:bodyPr vert="horz" lIns="91440" tIns="45720" rIns="91440" bIns="45720" rtlCol="0" anchor="b">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pPr algn="ctr"/>
            <a:r>
              <a:rPr lang="en-US" b="1"/>
              <a:t>DIGITAL LOGIC DESIGN</a:t>
            </a:r>
            <a:br>
              <a:rPr lang="en-US" b="1"/>
            </a:br>
            <a:r>
              <a:rPr lang="en-US" sz="4000"/>
              <a:t>( </a:t>
            </a:r>
            <a:r>
              <a:rPr lang="en-US" sz="4000" b="1"/>
              <a:t>ce_118</a:t>
            </a:r>
            <a:r>
              <a:rPr lang="en-US" sz="4000"/>
              <a:t> )</a:t>
            </a:r>
            <a:endParaRPr lang="en-US" sz="4000" dirty="0"/>
          </a:p>
        </p:txBody>
      </p:sp>
      <p:sp>
        <p:nvSpPr>
          <p:cNvPr id="7" name="Subtitle 2"/>
          <p:cNvSpPr txBox="1">
            <a:spLocks/>
          </p:cNvSpPr>
          <p:nvPr/>
        </p:nvSpPr>
        <p:spPr>
          <a:xfrm>
            <a:off x="647700" y="4495800"/>
            <a:ext cx="8077200"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ClrTx/>
              <a:buSzPct val="85000"/>
              <a:buFont typeface="Wingdings" pitchFamily="2"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Tx/>
              <a:buSzPct val="85000"/>
              <a:buFont typeface="Courier New" pitchFamily="49"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Tx/>
              <a:buSzPct val="75000"/>
              <a:buFont typeface="Wingdings" pitchFamily="2" charset="2"/>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Tx/>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Tx/>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pPr algn="ctr"/>
            <a:r>
              <a:rPr lang="en-US" sz="5000" b="1" i="1"/>
              <a:t>PROCESSOR DESIGN</a:t>
            </a:r>
          </a:p>
          <a:p>
            <a:pPr algn="ctr"/>
            <a:r>
              <a:rPr lang="en-US" sz="4000" b="1" i="1"/>
              <a:t>(part_2)</a:t>
            </a:r>
            <a:endParaRPr lang="en-US" sz="4000" dirty="0"/>
          </a:p>
        </p:txBody>
      </p:sp>
    </p:spTree>
    <p:extLst>
      <p:ext uri="{BB962C8B-B14F-4D97-AF65-F5344CB8AC3E}">
        <p14:creationId xmlns:p14="http://schemas.microsoft.com/office/powerpoint/2010/main" val="223739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6629400" cy="990600"/>
          </a:xfrm>
        </p:spPr>
        <p:txBody>
          <a:bodyPr>
            <a:normAutofit fontScale="90000"/>
          </a:bodyPr>
          <a:lstStyle/>
          <a:p>
            <a:pPr algn="ctr"/>
            <a:r>
              <a:rPr lang="en-US" b="1" dirty="0"/>
              <a:t>Reduced </a:t>
            </a:r>
            <a:r>
              <a:rPr lang="en-US" b="1"/>
              <a:t>instruction-set cycle</a:t>
            </a:r>
            <a:br>
              <a:rPr lang="en-US" b="1"/>
            </a:br>
            <a:r>
              <a:rPr lang="en-US" b="1"/>
              <a:t>(RISC design)</a:t>
            </a:r>
            <a:endParaRPr lang="en-US" dirty="0"/>
          </a:p>
        </p:txBody>
      </p:sp>
      <p:sp>
        <p:nvSpPr>
          <p:cNvPr id="3" name="Content Placeholder 2"/>
          <p:cNvSpPr>
            <a:spLocks noGrp="1"/>
          </p:cNvSpPr>
          <p:nvPr>
            <p:ph idx="1"/>
          </p:nvPr>
        </p:nvSpPr>
        <p:spPr>
          <a:xfrm>
            <a:off x="228600" y="1524000"/>
            <a:ext cx="5257800" cy="5181600"/>
          </a:xfrm>
        </p:spPr>
        <p:txBody>
          <a:bodyPr>
            <a:normAutofit/>
          </a:bodyPr>
          <a:lstStyle/>
          <a:p>
            <a:pPr algn="just">
              <a:spcBef>
                <a:spcPts val="0"/>
              </a:spcBef>
              <a:spcAft>
                <a:spcPts val="600"/>
              </a:spcAft>
            </a:pPr>
            <a:r>
              <a:rPr lang="en-US">
                <a:latin typeface="Times New Roman" pitchFamily="18" charset="0"/>
                <a:cs typeface="Times New Roman" pitchFamily="18" charset="0"/>
              </a:rPr>
              <a:t> Register </a:t>
            </a:r>
            <a:r>
              <a:rPr lang="en-US" dirty="0">
                <a:latin typeface="Times New Roman" pitchFamily="18" charset="0"/>
                <a:cs typeface="Times New Roman" pitchFamily="18" charset="0"/>
              </a:rPr>
              <a:t>and misc. instructions do not need address fetch and effective address computation</a:t>
            </a:r>
          </a:p>
          <a:p>
            <a:pPr algn="just">
              <a:spcBef>
                <a:spcPts val="0"/>
              </a:spcBef>
              <a:spcAft>
                <a:spcPts val="600"/>
              </a:spcAft>
            </a:pPr>
            <a:r>
              <a:rPr lang="en-US">
                <a:latin typeface="Times New Roman" pitchFamily="18" charset="0"/>
                <a:cs typeface="Times New Roman" pitchFamily="18" charset="0"/>
              </a:rPr>
              <a:t> Memory </a:t>
            </a:r>
            <a:r>
              <a:rPr lang="en-US" dirty="0">
                <a:latin typeface="Times New Roman" pitchFamily="18" charset="0"/>
                <a:cs typeface="Times New Roman" pitchFamily="18" charset="0"/>
              </a:rPr>
              <a:t>and control instructions do not need operand fetch and operation execution</a:t>
            </a:r>
          </a:p>
          <a:p>
            <a:pPr algn="just">
              <a:spcBef>
                <a:spcPts val="0"/>
              </a:spcBef>
              <a:spcAft>
                <a:spcPts val="600"/>
              </a:spcAft>
            </a:pPr>
            <a:r>
              <a:rPr lang="en-US">
                <a:latin typeface="Times New Roman" pitchFamily="18" charset="0"/>
                <a:cs typeface="Times New Roman" pitchFamily="18" charset="0"/>
              </a:rPr>
              <a:t> Share </a:t>
            </a:r>
            <a:r>
              <a:rPr lang="en-US" dirty="0">
                <a:latin typeface="Times New Roman" pitchFamily="18" charset="0"/>
                <a:cs typeface="Times New Roman" pitchFamily="18" charset="0"/>
              </a:rPr>
              <a:t>operand fetch and address fetch</a:t>
            </a:r>
          </a:p>
          <a:p>
            <a:pPr algn="just">
              <a:spcBef>
                <a:spcPts val="0"/>
              </a:spcBef>
              <a:spcAft>
                <a:spcPts val="600"/>
              </a:spcAft>
            </a:pPr>
            <a:r>
              <a:rPr lang="en-US">
                <a:latin typeface="Times New Roman" pitchFamily="18" charset="0"/>
                <a:cs typeface="Times New Roman" pitchFamily="18" charset="0"/>
              </a:rPr>
              <a:t> Share </a:t>
            </a:r>
            <a:r>
              <a:rPr lang="en-US" dirty="0">
                <a:latin typeface="Times New Roman" pitchFamily="18" charset="0"/>
                <a:cs typeface="Times New Roman" pitchFamily="18" charset="0"/>
              </a:rPr>
              <a:t>operand execution and effective address computation</a:t>
            </a:r>
          </a:p>
          <a:p>
            <a:pPr algn="just">
              <a:spcBef>
                <a:spcPts val="0"/>
              </a:spcBef>
              <a:spcAft>
                <a:spcPts val="600"/>
              </a:spcAft>
            </a:pPr>
            <a:r>
              <a:rPr lang="en-US">
                <a:latin typeface="Times New Roman" pitchFamily="18" charset="0"/>
                <a:cs typeface="Times New Roman" pitchFamily="18" charset="0"/>
              </a:rPr>
              <a:t> Thus</a:t>
            </a:r>
            <a:r>
              <a:rPr lang="en-US" dirty="0">
                <a:latin typeface="Times New Roman" pitchFamily="18" charset="0"/>
                <a:cs typeface="Times New Roman" pitchFamily="18" charset="0"/>
              </a:rPr>
              <a:t>, instruction cycle reduced </a:t>
            </a:r>
            <a:r>
              <a:rPr lang="en-US">
                <a:latin typeface="Times New Roman" pitchFamily="18" charset="0"/>
                <a:cs typeface="Times New Roman" pitchFamily="18" charset="0"/>
              </a:rPr>
              <a:t>to </a:t>
            </a:r>
            <a:br>
              <a:rPr lang="en-US">
                <a:latin typeface="Times New Roman" pitchFamily="18" charset="0"/>
                <a:cs typeface="Times New Roman" pitchFamily="18" charset="0"/>
              </a:rPr>
            </a:br>
            <a:r>
              <a:rPr lang="en-US">
                <a:latin typeface="Times New Roman" pitchFamily="18" charset="0"/>
                <a:cs typeface="Times New Roman" pitchFamily="18" charset="0"/>
              </a:rPr>
              <a:t>4 </a:t>
            </a:r>
            <a:r>
              <a:rPr lang="en-US" dirty="0">
                <a:latin typeface="Times New Roman" pitchFamily="18" charset="0"/>
                <a:cs typeface="Times New Roman" pitchFamily="18" charset="0"/>
              </a:rPr>
              <a:t>steps</a:t>
            </a:r>
          </a:p>
        </p:txBody>
      </p:sp>
      <p:sp>
        <p:nvSpPr>
          <p:cNvPr id="4" name="Slide Number Placeholder 3"/>
          <p:cNvSpPr>
            <a:spLocks noGrp="1"/>
          </p:cNvSpPr>
          <p:nvPr>
            <p:ph type="sldNum" sz="quarter" idx="12"/>
          </p:nvPr>
        </p:nvSpPr>
        <p:spPr>
          <a:xfrm>
            <a:off x="0" y="0"/>
            <a:ext cx="1066800" cy="329184"/>
          </a:xfrm>
        </p:spPr>
        <p:txBody>
          <a:bodyPr/>
          <a:lstStyle/>
          <a:p>
            <a:fld id="{B6F15528-21DE-4FAA-801E-634DDDAF4B2B}" type="slidenum">
              <a:rPr lang="en-US" smtClean="0"/>
              <a:pPr/>
              <a:t>10</a:t>
            </a:fld>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0"/>
            <a:ext cx="2351171" cy="337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5621" y="3810000"/>
            <a:ext cx="2722179"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686353" y="3352800"/>
            <a:ext cx="2294218" cy="307777"/>
          </a:xfrm>
          <a:prstGeom prst="rect">
            <a:avLst/>
          </a:prstGeom>
          <a:noFill/>
        </p:spPr>
        <p:txBody>
          <a:bodyPr wrap="none" rtlCol="0">
            <a:spAutoFit/>
          </a:bodyPr>
          <a:lstStyle/>
          <a:p>
            <a:r>
              <a:rPr lang="en-US" sz="1400"/>
              <a:t>Instruction-execution cycle</a:t>
            </a:r>
          </a:p>
        </p:txBody>
      </p:sp>
      <p:sp>
        <p:nvSpPr>
          <p:cNvPr id="8" name="TextBox 7"/>
          <p:cNvSpPr txBox="1"/>
          <p:nvPr/>
        </p:nvSpPr>
        <p:spPr>
          <a:xfrm>
            <a:off x="6948824" y="6553200"/>
            <a:ext cx="1737976" cy="307777"/>
          </a:xfrm>
          <a:prstGeom prst="rect">
            <a:avLst/>
          </a:prstGeom>
          <a:noFill/>
        </p:spPr>
        <p:txBody>
          <a:bodyPr wrap="none" rtlCol="0">
            <a:spAutoFit/>
          </a:bodyPr>
          <a:lstStyle/>
          <a:p>
            <a:r>
              <a:rPr lang="en-US" sz="1400"/>
              <a:t>Pipelined execution</a:t>
            </a:r>
          </a:p>
        </p:txBody>
      </p:sp>
    </p:spTree>
    <p:extLst>
      <p:ext uri="{BB962C8B-B14F-4D97-AF65-F5344CB8AC3E}">
        <p14:creationId xmlns:p14="http://schemas.microsoft.com/office/powerpoint/2010/main" val="2356420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067800" cy="762000"/>
          </a:xfrm>
        </p:spPr>
        <p:txBody>
          <a:bodyPr>
            <a:noAutofit/>
          </a:bodyPr>
          <a:lstStyle/>
          <a:p>
            <a:pPr algn="ctr"/>
            <a:r>
              <a:rPr lang="en-US" sz="2800" b="1" dirty="0"/>
              <a:t>Reduced instruction-set for a </a:t>
            </a:r>
            <a:r>
              <a:rPr lang="en-US" sz="2800" b="1"/>
              <a:t>32-bit processor </a:t>
            </a:r>
            <a:br>
              <a:rPr lang="en-US" sz="2800" b="1"/>
            </a:br>
            <a:r>
              <a:rPr lang="en-US" sz="2800" b="1"/>
              <a:t>(RISC type)</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6" name="Rectangle 5"/>
          <p:cNvSpPr/>
          <p:nvPr/>
        </p:nvSpPr>
        <p:spPr>
          <a:xfrm>
            <a:off x="2107952" y="1996112"/>
            <a:ext cx="2890535" cy="1708160"/>
          </a:xfrm>
          <a:prstGeom prst="rect">
            <a:avLst/>
          </a:prstGeom>
        </p:spPr>
        <p:txBody>
          <a:bodyPr wrap="none">
            <a:spAutoFit/>
          </a:bodyPr>
          <a:lstStyle/>
          <a:p>
            <a:pPr algn="ctr"/>
            <a:r>
              <a:rPr lang="en-US" b="1" u="sng" dirty="0"/>
              <a:t>Name</a:t>
            </a:r>
          </a:p>
          <a:p>
            <a:pPr>
              <a:spcAft>
                <a:spcPts val="600"/>
              </a:spcAft>
            </a:pPr>
            <a:r>
              <a:rPr lang="en-US" b="1" i="1" dirty="0"/>
              <a:t>Op</a:t>
            </a:r>
            <a:r>
              <a:rPr lang="en-US" i="1" dirty="0"/>
              <a:t> </a:t>
            </a:r>
            <a:r>
              <a:rPr lang="en-US" i="1" dirty="0" err="1"/>
              <a:t>Dest</a:t>
            </a:r>
            <a:r>
              <a:rPr lang="en-US" i="1" dirty="0"/>
              <a:t>, Src1, Src2</a:t>
            </a:r>
          </a:p>
          <a:p>
            <a:pPr>
              <a:spcAft>
                <a:spcPts val="600"/>
              </a:spcAft>
            </a:pPr>
            <a:r>
              <a:rPr lang="en-US" b="1" i="1" dirty="0"/>
              <a:t>Op</a:t>
            </a:r>
            <a:r>
              <a:rPr lang="en-US" i="1" dirty="0"/>
              <a:t> </a:t>
            </a:r>
            <a:r>
              <a:rPr lang="en-US" i="1" dirty="0" err="1"/>
              <a:t>Dest</a:t>
            </a:r>
            <a:r>
              <a:rPr lang="en-US" i="1" dirty="0"/>
              <a:t>, Src1, Src2</a:t>
            </a:r>
          </a:p>
          <a:p>
            <a:pPr>
              <a:spcAft>
                <a:spcPts val="600"/>
              </a:spcAft>
            </a:pPr>
            <a:r>
              <a:rPr lang="en-US" b="1" i="1" dirty="0"/>
              <a:t>Move</a:t>
            </a:r>
            <a:r>
              <a:rPr lang="en-US" i="1" dirty="0"/>
              <a:t> </a:t>
            </a:r>
            <a:r>
              <a:rPr lang="en-US" i="1" dirty="0" err="1"/>
              <a:t>Dest</a:t>
            </a:r>
            <a:r>
              <a:rPr lang="en-US" i="1" dirty="0"/>
              <a:t>, Src1</a:t>
            </a:r>
          </a:p>
          <a:p>
            <a:pPr>
              <a:spcAft>
                <a:spcPts val="600"/>
              </a:spcAft>
            </a:pPr>
            <a:r>
              <a:rPr lang="en-US" b="1" i="1" dirty="0"/>
              <a:t>Shift</a:t>
            </a:r>
            <a:r>
              <a:rPr lang="en-US" i="1" dirty="0"/>
              <a:t> </a:t>
            </a:r>
            <a:r>
              <a:rPr lang="en-US" i="1" dirty="0" err="1"/>
              <a:t>Dest</a:t>
            </a:r>
            <a:r>
              <a:rPr lang="en-US" i="1" dirty="0"/>
              <a:t>, Src1, Constant</a:t>
            </a:r>
            <a:endParaRPr lang="en-US" dirty="0"/>
          </a:p>
        </p:txBody>
      </p:sp>
      <p:sp>
        <p:nvSpPr>
          <p:cNvPr id="7" name="Rectangle 6"/>
          <p:cNvSpPr/>
          <p:nvPr/>
        </p:nvSpPr>
        <p:spPr>
          <a:xfrm>
            <a:off x="5238123" y="1996112"/>
            <a:ext cx="3905877" cy="1708160"/>
          </a:xfrm>
          <a:prstGeom prst="rect">
            <a:avLst/>
          </a:prstGeom>
        </p:spPr>
        <p:txBody>
          <a:bodyPr wrap="none">
            <a:spAutoFit/>
          </a:bodyPr>
          <a:lstStyle/>
          <a:p>
            <a:pPr algn="ctr"/>
            <a:r>
              <a:rPr lang="en-US" b="1" u="sng" dirty="0"/>
              <a:t>Action</a:t>
            </a:r>
          </a:p>
          <a:p>
            <a:pPr>
              <a:spcAft>
                <a:spcPts val="600"/>
              </a:spcAft>
            </a:pPr>
            <a:r>
              <a:rPr lang="de-DE" i="1" dirty="0"/>
              <a:t>RF (Dest</a:t>
            </a:r>
            <a:r>
              <a:rPr lang="de-DE" i="1"/>
              <a:t>) </a:t>
            </a:r>
            <a:r>
              <a:rPr lang="en-US" i="1">
                <a:sym typeface="Wingdings" panose="05000000000000000000" pitchFamily="2" charset="2"/>
              </a:rPr>
              <a:t></a:t>
            </a:r>
            <a:r>
              <a:rPr lang="de-DE" i="1"/>
              <a:t> </a:t>
            </a:r>
            <a:r>
              <a:rPr lang="de-DE" i="1" dirty="0"/>
              <a:t>RF[Src1] Op RF[Src2]</a:t>
            </a:r>
          </a:p>
          <a:p>
            <a:pPr>
              <a:spcAft>
                <a:spcPts val="600"/>
              </a:spcAft>
            </a:pPr>
            <a:r>
              <a:rPr lang="fr-FR" i="1" dirty="0"/>
              <a:t>RF (Dest</a:t>
            </a:r>
            <a:r>
              <a:rPr lang="fr-FR" i="1"/>
              <a:t>) </a:t>
            </a:r>
            <a:r>
              <a:rPr lang="en-US" i="1">
                <a:sym typeface="Wingdings" panose="05000000000000000000" pitchFamily="2" charset="2"/>
              </a:rPr>
              <a:t></a:t>
            </a:r>
            <a:r>
              <a:rPr lang="fr-FR" i="1"/>
              <a:t> </a:t>
            </a:r>
            <a:r>
              <a:rPr lang="fr-FR" i="1" dirty="0"/>
              <a:t>RF[Src1] Op Constant</a:t>
            </a:r>
          </a:p>
          <a:p>
            <a:pPr>
              <a:spcAft>
                <a:spcPts val="600"/>
              </a:spcAft>
            </a:pPr>
            <a:r>
              <a:rPr lang="en-US" i="1" dirty="0"/>
              <a:t>RF (</a:t>
            </a:r>
            <a:r>
              <a:rPr lang="en-US" i="1" dirty="0" err="1"/>
              <a:t>Dest</a:t>
            </a:r>
            <a:r>
              <a:rPr lang="en-US" i="1"/>
              <a:t>) </a:t>
            </a:r>
            <a:r>
              <a:rPr lang="en-US" i="1">
                <a:sym typeface="Wingdings" panose="05000000000000000000" pitchFamily="2" charset="2"/>
              </a:rPr>
              <a:t></a:t>
            </a:r>
            <a:r>
              <a:rPr lang="en-US" i="1"/>
              <a:t> </a:t>
            </a:r>
            <a:r>
              <a:rPr lang="en-US" i="1" dirty="0"/>
              <a:t>RF[Src1]</a:t>
            </a:r>
          </a:p>
          <a:p>
            <a:pPr>
              <a:spcAft>
                <a:spcPts val="600"/>
              </a:spcAft>
            </a:pPr>
            <a:r>
              <a:rPr lang="fr-FR" i="1" dirty="0"/>
              <a:t>RF (Dest</a:t>
            </a:r>
            <a:r>
              <a:rPr lang="fr-FR" i="1"/>
              <a:t>) </a:t>
            </a:r>
            <a:r>
              <a:rPr lang="en-US" i="1">
                <a:sym typeface="Wingdings" panose="05000000000000000000" pitchFamily="2" charset="2"/>
              </a:rPr>
              <a:t></a:t>
            </a:r>
            <a:r>
              <a:rPr lang="fr-FR" i="1"/>
              <a:t> </a:t>
            </a:r>
            <a:r>
              <a:rPr lang="fr-FR" i="1" dirty="0"/>
              <a:t>RF[Src1] shift Constant</a:t>
            </a:r>
            <a:endParaRPr lang="en-US" dirty="0"/>
          </a:p>
        </p:txBody>
      </p:sp>
      <p:sp>
        <p:nvSpPr>
          <p:cNvPr id="8" name="Rectangle 7"/>
          <p:cNvSpPr/>
          <p:nvPr/>
        </p:nvSpPr>
        <p:spPr>
          <a:xfrm>
            <a:off x="0" y="1339840"/>
            <a:ext cx="2743200" cy="923330"/>
          </a:xfrm>
          <a:prstGeom prst="rect">
            <a:avLst/>
          </a:prstGeom>
        </p:spPr>
        <p:txBody>
          <a:bodyPr wrap="square">
            <a:spAutoFit/>
          </a:bodyPr>
          <a:lstStyle/>
          <a:p>
            <a:r>
              <a:rPr lang="en-US" dirty="0"/>
              <a:t>a) </a:t>
            </a:r>
            <a:r>
              <a:rPr lang="en-US" b="1"/>
              <a:t>Register Instructions</a:t>
            </a:r>
            <a:endParaRPr lang="en-US" dirty="0"/>
          </a:p>
          <a:p>
            <a:r>
              <a:rPr lang="en-US" dirty="0"/>
              <a:t>arithmetic, logic, move and shift</a:t>
            </a: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121557"/>
            <a:ext cx="6324600" cy="465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2179972" y="4739312"/>
            <a:ext cx="2544286" cy="1708160"/>
          </a:xfrm>
          <a:prstGeom prst="rect">
            <a:avLst/>
          </a:prstGeom>
        </p:spPr>
        <p:txBody>
          <a:bodyPr wrap="none">
            <a:spAutoFit/>
          </a:bodyPr>
          <a:lstStyle/>
          <a:p>
            <a:pPr algn="ctr"/>
            <a:r>
              <a:rPr lang="en-US" b="1" u="sng" dirty="0"/>
              <a:t>Name</a:t>
            </a:r>
          </a:p>
          <a:p>
            <a:pPr>
              <a:spcAft>
                <a:spcPts val="600"/>
              </a:spcAft>
            </a:pPr>
            <a:r>
              <a:rPr lang="en-US" b="1" i="1"/>
              <a:t>L</a:t>
            </a:r>
            <a:r>
              <a:rPr lang="en-US" i="1"/>
              <a:t> </a:t>
            </a:r>
            <a:r>
              <a:rPr lang="en-US" i="1" dirty="0" err="1"/>
              <a:t>immU</a:t>
            </a:r>
            <a:r>
              <a:rPr lang="en-US" i="1" dirty="0"/>
              <a:t> </a:t>
            </a:r>
            <a:r>
              <a:rPr lang="en-US" i="1" dirty="0" err="1"/>
              <a:t>Dest</a:t>
            </a:r>
            <a:endParaRPr lang="en-US" i="1" dirty="0"/>
          </a:p>
          <a:p>
            <a:pPr>
              <a:spcAft>
                <a:spcPts val="600"/>
              </a:spcAft>
            </a:pPr>
            <a:r>
              <a:rPr lang="en-US" b="1" i="1"/>
              <a:t>L </a:t>
            </a:r>
            <a:r>
              <a:rPr lang="en-US" i="1"/>
              <a:t>immL </a:t>
            </a:r>
            <a:r>
              <a:rPr lang="en-US" i="1" dirty="0" err="1"/>
              <a:t>Dest</a:t>
            </a:r>
            <a:endParaRPr lang="en-US" i="1" dirty="0"/>
          </a:p>
          <a:p>
            <a:pPr>
              <a:spcAft>
                <a:spcPts val="600"/>
              </a:spcAft>
            </a:pPr>
            <a:r>
              <a:rPr lang="fr-FR" b="1" i="1"/>
              <a:t>L</a:t>
            </a:r>
            <a:r>
              <a:rPr lang="fr-FR" i="1"/>
              <a:t> </a:t>
            </a:r>
            <a:r>
              <a:rPr lang="fr-FR" i="1" dirty="0" err="1"/>
              <a:t>rel</a:t>
            </a:r>
            <a:r>
              <a:rPr lang="fr-FR" i="1" dirty="0"/>
              <a:t> Dest, Src2, Offset</a:t>
            </a:r>
          </a:p>
          <a:p>
            <a:pPr>
              <a:spcAft>
                <a:spcPts val="600"/>
              </a:spcAft>
            </a:pPr>
            <a:r>
              <a:rPr lang="en-US" b="1" i="1"/>
              <a:t>S</a:t>
            </a:r>
            <a:r>
              <a:rPr lang="en-US" i="1"/>
              <a:t> </a:t>
            </a:r>
            <a:r>
              <a:rPr lang="en-US" i="1" dirty="0" err="1"/>
              <a:t>rel</a:t>
            </a:r>
            <a:r>
              <a:rPr lang="en-US" i="1" dirty="0"/>
              <a:t> Src1, Src2, Offset</a:t>
            </a:r>
            <a:endParaRPr lang="en-US" dirty="0"/>
          </a:p>
        </p:txBody>
      </p:sp>
      <p:sp>
        <p:nvSpPr>
          <p:cNvPr id="10" name="Rectangle 9"/>
          <p:cNvSpPr/>
          <p:nvPr/>
        </p:nvSpPr>
        <p:spPr>
          <a:xfrm>
            <a:off x="5181600" y="4768840"/>
            <a:ext cx="3939540" cy="1708160"/>
          </a:xfrm>
          <a:prstGeom prst="rect">
            <a:avLst/>
          </a:prstGeom>
        </p:spPr>
        <p:txBody>
          <a:bodyPr wrap="none">
            <a:spAutoFit/>
          </a:bodyPr>
          <a:lstStyle/>
          <a:p>
            <a:pPr algn="ctr"/>
            <a:r>
              <a:rPr lang="en-US" b="1" u="sng" dirty="0"/>
              <a:t>Action</a:t>
            </a:r>
          </a:p>
          <a:p>
            <a:pPr>
              <a:spcAft>
                <a:spcPts val="600"/>
              </a:spcAft>
            </a:pPr>
            <a:r>
              <a:rPr lang="en-US" i="1" dirty="0"/>
              <a:t>RF [</a:t>
            </a:r>
            <a:r>
              <a:rPr lang="en-US" i="1" dirty="0" err="1"/>
              <a:t>Dest</a:t>
            </a:r>
            <a:r>
              <a:rPr lang="en-US" i="1" dirty="0"/>
              <a:t>(31…16)] </a:t>
            </a:r>
            <a:r>
              <a:rPr lang="en-US" i="1" dirty="0">
                <a:sym typeface="Wingdings" pitchFamily="2" charset="2"/>
              </a:rPr>
              <a:t></a:t>
            </a:r>
            <a:r>
              <a:rPr lang="en-US" i="1" dirty="0"/>
              <a:t> Offset</a:t>
            </a:r>
          </a:p>
          <a:p>
            <a:pPr>
              <a:spcAft>
                <a:spcPts val="600"/>
              </a:spcAft>
            </a:pPr>
            <a:r>
              <a:rPr lang="en-US" i="1" dirty="0"/>
              <a:t>RF [</a:t>
            </a:r>
            <a:r>
              <a:rPr lang="en-US" i="1" dirty="0" err="1"/>
              <a:t>Dest</a:t>
            </a:r>
            <a:r>
              <a:rPr lang="en-US" i="1" dirty="0"/>
              <a:t>(15…0)] </a:t>
            </a:r>
            <a:r>
              <a:rPr lang="en-US" i="1" dirty="0">
                <a:sym typeface="Wingdings" pitchFamily="2" charset="2"/>
              </a:rPr>
              <a:t></a:t>
            </a:r>
            <a:r>
              <a:rPr lang="en-US" i="1" dirty="0"/>
              <a:t> Offset</a:t>
            </a:r>
          </a:p>
          <a:p>
            <a:pPr>
              <a:spcAft>
                <a:spcPts val="600"/>
              </a:spcAft>
            </a:pPr>
            <a:r>
              <a:rPr lang="en-US" i="1" dirty="0"/>
              <a:t>RF [</a:t>
            </a:r>
            <a:r>
              <a:rPr lang="en-US" i="1" dirty="0" err="1"/>
              <a:t>Dest</a:t>
            </a:r>
            <a:r>
              <a:rPr lang="en-US" i="1" dirty="0"/>
              <a:t>] </a:t>
            </a:r>
            <a:r>
              <a:rPr lang="en-US" i="1" dirty="0">
                <a:sym typeface="Wingdings" pitchFamily="2" charset="2"/>
              </a:rPr>
              <a:t></a:t>
            </a:r>
            <a:r>
              <a:rPr lang="en-US" i="1" dirty="0"/>
              <a:t> </a:t>
            </a:r>
            <a:r>
              <a:rPr lang="en-US" i="1" dirty="0" err="1"/>
              <a:t>Mem</a:t>
            </a:r>
            <a:r>
              <a:rPr lang="en-US" i="1" dirty="0"/>
              <a:t>[RF[Src2] + Offset]</a:t>
            </a:r>
          </a:p>
          <a:p>
            <a:pPr>
              <a:spcAft>
                <a:spcPts val="600"/>
              </a:spcAft>
            </a:pPr>
            <a:r>
              <a:rPr lang="en-US" i="1" dirty="0"/>
              <a:t>Mem[RF[Src2] + Offset] </a:t>
            </a:r>
            <a:r>
              <a:rPr lang="en-US" i="1" dirty="0">
                <a:sym typeface="Wingdings" pitchFamily="2" charset="2"/>
              </a:rPr>
              <a:t></a:t>
            </a:r>
            <a:r>
              <a:rPr lang="en-US" i="1" dirty="0"/>
              <a:t> RF [Src1]</a:t>
            </a:r>
            <a:endParaRPr lang="en-US" dirty="0"/>
          </a:p>
        </p:txBody>
      </p:sp>
      <p:sp>
        <p:nvSpPr>
          <p:cNvPr id="12" name="Rectangle 11"/>
          <p:cNvSpPr/>
          <p:nvPr/>
        </p:nvSpPr>
        <p:spPr>
          <a:xfrm>
            <a:off x="0" y="3977312"/>
            <a:ext cx="2743200" cy="646331"/>
          </a:xfrm>
          <a:prstGeom prst="rect">
            <a:avLst/>
          </a:prstGeom>
        </p:spPr>
        <p:txBody>
          <a:bodyPr wrap="square">
            <a:spAutoFit/>
          </a:bodyPr>
          <a:lstStyle/>
          <a:p>
            <a:r>
              <a:rPr lang="en-US" dirty="0"/>
              <a:t>b) </a:t>
            </a:r>
            <a:r>
              <a:rPr lang="en-US" b="1"/>
              <a:t>Memory instructions</a:t>
            </a:r>
            <a:endParaRPr lang="en-US" dirty="0"/>
          </a:p>
          <a:p>
            <a:r>
              <a:rPr lang="en-US" dirty="0"/>
              <a:t>load and store</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416040"/>
            <a:ext cx="6324600" cy="465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5105400" y="2148512"/>
            <a:ext cx="0" cy="15557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029200" y="4891712"/>
            <a:ext cx="0" cy="15557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6200" y="5207927"/>
            <a:ext cx="1828800" cy="738664"/>
          </a:xfrm>
          <a:prstGeom prst="rect">
            <a:avLst/>
          </a:prstGeom>
          <a:noFill/>
          <a:ln>
            <a:solidFill>
              <a:srgbClr val="0000CC"/>
            </a:solidFill>
          </a:ln>
        </p:spPr>
        <p:txBody>
          <a:bodyPr wrap="square" rtlCol="0">
            <a:spAutoFit/>
          </a:bodyPr>
          <a:lstStyle/>
          <a:p>
            <a:r>
              <a:rPr lang="en-US" sz="1400" dirty="0"/>
              <a:t>2 addressing mode:</a:t>
            </a:r>
          </a:p>
          <a:p>
            <a:pPr marL="285750" indent="-171450">
              <a:buFontTx/>
              <a:buChar char="-"/>
            </a:pPr>
            <a:r>
              <a:rPr lang="en-US" sz="1400" dirty="0"/>
              <a:t>Immediate</a:t>
            </a:r>
          </a:p>
          <a:p>
            <a:pPr marL="285750" indent="-171450">
              <a:buFontTx/>
              <a:buChar char="-"/>
            </a:pPr>
            <a:r>
              <a:rPr lang="en-US" sz="1400" dirty="0"/>
              <a:t>Relative</a:t>
            </a:r>
          </a:p>
        </p:txBody>
      </p:sp>
    </p:spTree>
    <p:extLst>
      <p:ext uri="{BB962C8B-B14F-4D97-AF65-F5344CB8AC3E}">
        <p14:creationId xmlns:p14="http://schemas.microsoft.com/office/powerpoint/2010/main" val="1886103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6076950" cy="477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495800" y="2083896"/>
            <a:ext cx="4754228" cy="1785104"/>
          </a:xfrm>
          <a:prstGeom prst="rect">
            <a:avLst/>
          </a:prstGeom>
        </p:spPr>
        <p:txBody>
          <a:bodyPr wrap="square">
            <a:spAutoFit/>
          </a:bodyPr>
          <a:lstStyle/>
          <a:p>
            <a:pPr algn="ctr"/>
            <a:r>
              <a:rPr lang="en-US" b="1" u="sng" dirty="0"/>
              <a:t>Action</a:t>
            </a:r>
          </a:p>
          <a:p>
            <a:pPr>
              <a:spcAft>
                <a:spcPts val="1200"/>
              </a:spcAft>
            </a:pPr>
            <a:r>
              <a:rPr lang="en-US" i="1"/>
              <a:t>PC </a:t>
            </a:r>
            <a:r>
              <a:rPr lang="en-US" i="1">
                <a:sym typeface="Wingdings" panose="05000000000000000000" pitchFamily="2" charset="2"/>
              </a:rPr>
              <a:t></a:t>
            </a:r>
            <a:r>
              <a:rPr lang="en-US" i="1"/>
              <a:t> </a:t>
            </a:r>
            <a:r>
              <a:rPr lang="en-US" i="1" dirty="0"/>
              <a:t>PC + offset</a:t>
            </a:r>
          </a:p>
          <a:p>
            <a:pPr>
              <a:spcAft>
                <a:spcPts val="1200"/>
              </a:spcAft>
            </a:pPr>
            <a:r>
              <a:rPr lang="en-US" i="1"/>
              <a:t>PC </a:t>
            </a:r>
            <a:r>
              <a:rPr lang="en-US" i="1">
                <a:sym typeface="Wingdings" panose="05000000000000000000" pitchFamily="2" charset="2"/>
              </a:rPr>
              <a:t></a:t>
            </a:r>
            <a:r>
              <a:rPr lang="en-US" i="1"/>
              <a:t> </a:t>
            </a:r>
            <a:r>
              <a:rPr lang="en-US" i="1" dirty="0"/>
              <a:t>RF[Src2] </a:t>
            </a:r>
            <a:r>
              <a:rPr lang="en-US" i="1"/>
              <a:t>+ offset</a:t>
            </a:r>
          </a:p>
          <a:p>
            <a:r>
              <a:rPr lang="en-US" i="1"/>
              <a:t>PC </a:t>
            </a:r>
            <a:r>
              <a:rPr lang="en-US" i="1">
                <a:sym typeface="Wingdings" panose="05000000000000000000" pitchFamily="2" charset="2"/>
              </a:rPr>
              <a:t></a:t>
            </a:r>
            <a:r>
              <a:rPr lang="en-US" i="1"/>
              <a:t> PC+1 </a:t>
            </a:r>
            <a:r>
              <a:rPr lang="en-US" sz="1600" i="1"/>
              <a:t>	   if </a:t>
            </a:r>
            <a:r>
              <a:rPr lang="en-US" sz="1600" i="1" dirty="0"/>
              <a:t>RF[Src1</a:t>
            </a:r>
            <a:r>
              <a:rPr lang="en-US" sz="1600" i="1"/>
              <a:t>] not rel </a:t>
            </a:r>
            <a:r>
              <a:rPr lang="en-US" sz="1600" i="1" dirty="0"/>
              <a:t>RF[Src2]</a:t>
            </a:r>
          </a:p>
          <a:p>
            <a:pPr>
              <a:spcAft>
                <a:spcPts val="1200"/>
              </a:spcAft>
            </a:pPr>
            <a:r>
              <a:rPr lang="en-US" i="1"/>
              <a:t>PC </a:t>
            </a:r>
            <a:r>
              <a:rPr lang="en-US" i="1">
                <a:sym typeface="Wingdings" panose="05000000000000000000" pitchFamily="2" charset="2"/>
              </a:rPr>
              <a:t></a:t>
            </a:r>
            <a:r>
              <a:rPr lang="en-US" i="1"/>
              <a:t> PC+Offset    </a:t>
            </a:r>
            <a:r>
              <a:rPr lang="en-US" sz="1600" i="1"/>
              <a:t>if RF[Src1] </a:t>
            </a:r>
            <a:r>
              <a:rPr lang="en-US" sz="1600" i="1" dirty="0" err="1"/>
              <a:t>rel</a:t>
            </a:r>
            <a:r>
              <a:rPr lang="en-US" sz="1600" i="1" dirty="0"/>
              <a:t> RF[Src2]</a:t>
            </a:r>
            <a:endParaRPr lang="en-US" sz="1600" dirty="0"/>
          </a:p>
        </p:txBody>
      </p:sp>
      <p:sp>
        <p:nvSpPr>
          <p:cNvPr id="6" name="Rectangle 5"/>
          <p:cNvSpPr/>
          <p:nvPr/>
        </p:nvSpPr>
        <p:spPr>
          <a:xfrm>
            <a:off x="1905000" y="2073295"/>
            <a:ext cx="2518638" cy="1508105"/>
          </a:xfrm>
          <a:prstGeom prst="rect">
            <a:avLst/>
          </a:prstGeom>
        </p:spPr>
        <p:txBody>
          <a:bodyPr wrap="none">
            <a:spAutoFit/>
          </a:bodyPr>
          <a:lstStyle/>
          <a:p>
            <a:pPr algn="ctr"/>
            <a:r>
              <a:rPr lang="en-US" b="1" u="sng" dirty="0"/>
              <a:t>Name </a:t>
            </a:r>
          </a:p>
          <a:p>
            <a:pPr>
              <a:spcAft>
                <a:spcPts val="1200"/>
              </a:spcAft>
            </a:pPr>
            <a:r>
              <a:rPr lang="en-US" b="1" i="1" dirty="0"/>
              <a:t>Jump</a:t>
            </a:r>
            <a:r>
              <a:rPr lang="en-US" i="1" dirty="0"/>
              <a:t> Offset</a:t>
            </a:r>
          </a:p>
          <a:p>
            <a:pPr>
              <a:spcAft>
                <a:spcPts val="1200"/>
              </a:spcAft>
            </a:pPr>
            <a:r>
              <a:rPr lang="en-US" b="1" i="1" dirty="0"/>
              <a:t>Jump</a:t>
            </a:r>
            <a:r>
              <a:rPr lang="en-US" i="1" dirty="0"/>
              <a:t> Src2</a:t>
            </a:r>
            <a:r>
              <a:rPr lang="en-US" i="1"/>
              <a:t>, Offset</a:t>
            </a:r>
            <a:endParaRPr lang="en-US" i="1" dirty="0"/>
          </a:p>
          <a:p>
            <a:pPr>
              <a:spcAft>
                <a:spcPts val="1200"/>
              </a:spcAft>
            </a:pPr>
            <a:r>
              <a:rPr lang="en-US" b="1" i="1" dirty="0" err="1"/>
              <a:t>Brel</a:t>
            </a:r>
            <a:r>
              <a:rPr lang="en-US" i="1" dirty="0"/>
              <a:t> Src1, Src2, Offset</a:t>
            </a:r>
            <a:endParaRPr lang="en-US" dirty="0"/>
          </a:p>
        </p:txBody>
      </p:sp>
      <p:sp>
        <p:nvSpPr>
          <p:cNvPr id="7" name="Rectangle 6"/>
          <p:cNvSpPr/>
          <p:nvPr/>
        </p:nvSpPr>
        <p:spPr>
          <a:xfrm>
            <a:off x="76199" y="1447799"/>
            <a:ext cx="2817135" cy="646331"/>
          </a:xfrm>
          <a:prstGeom prst="rect">
            <a:avLst/>
          </a:prstGeom>
        </p:spPr>
        <p:txBody>
          <a:bodyPr wrap="square">
            <a:spAutoFit/>
          </a:bodyPr>
          <a:lstStyle/>
          <a:p>
            <a:r>
              <a:rPr lang="en-US" dirty="0"/>
              <a:t>c) </a:t>
            </a:r>
            <a:r>
              <a:rPr lang="en-US" b="1"/>
              <a:t>Control instructions</a:t>
            </a:r>
            <a:endParaRPr lang="en-US" b="1" dirty="0"/>
          </a:p>
          <a:p>
            <a:r>
              <a:rPr lang="en-US" dirty="0"/>
              <a:t>jump and branch</a:t>
            </a:r>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3335" y="4321250"/>
            <a:ext cx="6076950" cy="447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172200" y="4921240"/>
            <a:ext cx="2286000" cy="1708160"/>
          </a:xfrm>
          <a:prstGeom prst="rect">
            <a:avLst/>
          </a:prstGeom>
        </p:spPr>
        <p:txBody>
          <a:bodyPr wrap="square">
            <a:spAutoFit/>
          </a:bodyPr>
          <a:lstStyle/>
          <a:p>
            <a:pPr algn="ctr"/>
            <a:r>
              <a:rPr lang="en-US" b="1" u="sng" dirty="0"/>
              <a:t>Action</a:t>
            </a:r>
          </a:p>
          <a:p>
            <a:pPr>
              <a:spcAft>
                <a:spcPts val="600"/>
              </a:spcAft>
            </a:pPr>
            <a:r>
              <a:rPr lang="en-US" i="1" dirty="0"/>
              <a:t>Do nothing</a:t>
            </a:r>
          </a:p>
          <a:p>
            <a:pPr>
              <a:spcAft>
                <a:spcPts val="600"/>
              </a:spcAft>
            </a:pPr>
            <a:r>
              <a:rPr lang="en-US" i="1" dirty="0"/>
              <a:t>RF [</a:t>
            </a:r>
            <a:r>
              <a:rPr lang="en-US" i="1" dirty="0" err="1"/>
              <a:t>Dest</a:t>
            </a:r>
            <a:r>
              <a:rPr lang="en-US" i="1"/>
              <a:t>]      </a:t>
            </a:r>
            <a:r>
              <a:rPr lang="en-US" i="1">
                <a:sym typeface="Wingdings" panose="05000000000000000000" pitchFamily="2" charset="2"/>
              </a:rPr>
              <a:t></a:t>
            </a:r>
            <a:r>
              <a:rPr lang="en-US" i="1"/>
              <a:t> </a:t>
            </a:r>
            <a:r>
              <a:rPr lang="en-US" i="1" dirty="0"/>
              <a:t>0</a:t>
            </a:r>
          </a:p>
          <a:p>
            <a:pPr>
              <a:spcAft>
                <a:spcPts val="600"/>
              </a:spcAft>
            </a:pPr>
            <a:r>
              <a:rPr lang="en-US" i="1" dirty="0"/>
              <a:t>status [</a:t>
            </a:r>
            <a:r>
              <a:rPr lang="en-US" i="1" dirty="0" err="1"/>
              <a:t>Dest</a:t>
            </a:r>
            <a:r>
              <a:rPr lang="en-US" i="1"/>
              <a:t>] </a:t>
            </a:r>
            <a:r>
              <a:rPr lang="en-US" i="1">
                <a:sym typeface="Wingdings" panose="05000000000000000000" pitchFamily="2" charset="2"/>
              </a:rPr>
              <a:t></a:t>
            </a:r>
            <a:r>
              <a:rPr lang="en-US" i="1"/>
              <a:t> </a:t>
            </a:r>
            <a:r>
              <a:rPr lang="en-US" i="1" dirty="0"/>
              <a:t>1</a:t>
            </a:r>
          </a:p>
          <a:p>
            <a:pPr>
              <a:spcAft>
                <a:spcPts val="600"/>
              </a:spcAft>
            </a:pPr>
            <a:r>
              <a:rPr lang="en-US" i="1" dirty="0"/>
              <a:t>status [</a:t>
            </a:r>
            <a:r>
              <a:rPr lang="en-US" i="1" dirty="0" err="1"/>
              <a:t>Dest</a:t>
            </a:r>
            <a:r>
              <a:rPr lang="en-US" i="1"/>
              <a:t>] </a:t>
            </a:r>
            <a:r>
              <a:rPr lang="en-US" i="1">
                <a:sym typeface="Wingdings" panose="05000000000000000000" pitchFamily="2" charset="2"/>
              </a:rPr>
              <a:t></a:t>
            </a:r>
            <a:r>
              <a:rPr lang="en-US" i="1"/>
              <a:t> </a:t>
            </a:r>
            <a:r>
              <a:rPr lang="en-US" i="1" dirty="0"/>
              <a:t>0</a:t>
            </a:r>
            <a:endParaRPr lang="en-US" dirty="0"/>
          </a:p>
        </p:txBody>
      </p:sp>
      <p:sp>
        <p:nvSpPr>
          <p:cNvPr id="9" name="Rectangle 8"/>
          <p:cNvSpPr/>
          <p:nvPr/>
        </p:nvSpPr>
        <p:spPr>
          <a:xfrm>
            <a:off x="3483240" y="4918551"/>
            <a:ext cx="1300356" cy="1708160"/>
          </a:xfrm>
          <a:prstGeom prst="rect">
            <a:avLst/>
          </a:prstGeom>
        </p:spPr>
        <p:txBody>
          <a:bodyPr wrap="none">
            <a:spAutoFit/>
          </a:bodyPr>
          <a:lstStyle/>
          <a:p>
            <a:pPr algn="ctr"/>
            <a:r>
              <a:rPr lang="en-US" b="1" u="sng" dirty="0"/>
              <a:t>Name</a:t>
            </a:r>
          </a:p>
          <a:p>
            <a:pPr>
              <a:spcAft>
                <a:spcPts val="600"/>
              </a:spcAft>
            </a:pPr>
            <a:r>
              <a:rPr lang="en-US" b="1" dirty="0"/>
              <a:t>No-op </a:t>
            </a:r>
          </a:p>
          <a:p>
            <a:pPr>
              <a:spcAft>
                <a:spcPts val="600"/>
              </a:spcAft>
            </a:pPr>
            <a:r>
              <a:rPr lang="en-US" b="1" i="1" dirty="0"/>
              <a:t>Clear</a:t>
            </a:r>
            <a:r>
              <a:rPr lang="en-US" i="1" dirty="0"/>
              <a:t> </a:t>
            </a:r>
            <a:r>
              <a:rPr lang="en-US" i="1" dirty="0" err="1"/>
              <a:t>Dest</a:t>
            </a:r>
            <a:endParaRPr lang="en-US" i="1" dirty="0"/>
          </a:p>
          <a:p>
            <a:pPr>
              <a:spcAft>
                <a:spcPts val="600"/>
              </a:spcAft>
            </a:pPr>
            <a:r>
              <a:rPr lang="en-US" b="1" i="1" dirty="0" err="1"/>
              <a:t>Sstat</a:t>
            </a:r>
            <a:r>
              <a:rPr lang="en-US" i="1" dirty="0"/>
              <a:t> </a:t>
            </a:r>
            <a:r>
              <a:rPr lang="en-US" i="1" dirty="0" err="1"/>
              <a:t>Dest</a:t>
            </a:r>
            <a:endParaRPr lang="en-US" i="1" dirty="0"/>
          </a:p>
          <a:p>
            <a:pPr>
              <a:spcAft>
                <a:spcPts val="600"/>
              </a:spcAft>
            </a:pPr>
            <a:r>
              <a:rPr lang="en-US" b="1" i="1" dirty="0" err="1"/>
              <a:t>Rstat</a:t>
            </a:r>
            <a:r>
              <a:rPr lang="en-US" i="1" dirty="0"/>
              <a:t> </a:t>
            </a:r>
            <a:r>
              <a:rPr lang="en-US" i="1" dirty="0" err="1"/>
              <a:t>Dest</a:t>
            </a:r>
            <a:endParaRPr lang="en-US" dirty="0"/>
          </a:p>
        </p:txBody>
      </p:sp>
      <p:sp>
        <p:nvSpPr>
          <p:cNvPr id="10" name="Rectangle 9"/>
          <p:cNvSpPr/>
          <p:nvPr/>
        </p:nvSpPr>
        <p:spPr>
          <a:xfrm>
            <a:off x="76200" y="4311183"/>
            <a:ext cx="3352800" cy="1200329"/>
          </a:xfrm>
          <a:prstGeom prst="rect">
            <a:avLst/>
          </a:prstGeom>
        </p:spPr>
        <p:txBody>
          <a:bodyPr wrap="square">
            <a:spAutoFit/>
          </a:bodyPr>
          <a:lstStyle/>
          <a:p>
            <a:r>
              <a:rPr lang="en-US" dirty="0"/>
              <a:t>d) </a:t>
            </a:r>
            <a:r>
              <a:rPr lang="en-US" b="1"/>
              <a:t>Miscellaneous instructions</a:t>
            </a:r>
            <a:endParaRPr lang="en-US"/>
          </a:p>
          <a:p>
            <a:r>
              <a:rPr lang="en-US"/>
              <a:t> </a:t>
            </a:r>
            <a:r>
              <a:rPr lang="en-US" dirty="0"/>
              <a:t>no-op, clear,</a:t>
            </a:r>
          </a:p>
          <a:p>
            <a:r>
              <a:rPr lang="en-US" dirty="0"/>
              <a:t>set and reset</a:t>
            </a:r>
          </a:p>
        </p:txBody>
      </p:sp>
      <p:sp>
        <p:nvSpPr>
          <p:cNvPr id="11" name="TextBox 10"/>
          <p:cNvSpPr txBox="1"/>
          <p:nvPr/>
        </p:nvSpPr>
        <p:spPr>
          <a:xfrm>
            <a:off x="228600" y="2131874"/>
            <a:ext cx="1256166" cy="1754326"/>
          </a:xfrm>
          <a:prstGeom prst="rect">
            <a:avLst/>
          </a:prstGeom>
          <a:noFill/>
        </p:spPr>
        <p:txBody>
          <a:bodyPr wrap="square" rtlCol="0">
            <a:spAutoFit/>
          </a:bodyPr>
          <a:lstStyle/>
          <a:p>
            <a:r>
              <a:rPr lang="en-US"/>
              <a:t>Beq (=)</a:t>
            </a:r>
            <a:endParaRPr lang="en-US" dirty="0"/>
          </a:p>
          <a:p>
            <a:r>
              <a:rPr lang="en-US"/>
              <a:t>Bgre (&gt;)</a:t>
            </a:r>
            <a:endParaRPr lang="en-US" dirty="0"/>
          </a:p>
          <a:p>
            <a:r>
              <a:rPr lang="en-US"/>
              <a:t>Bgoeq (≥)</a:t>
            </a:r>
            <a:endParaRPr lang="en-US" dirty="0"/>
          </a:p>
          <a:p>
            <a:r>
              <a:rPr lang="en-US"/>
              <a:t>Bless (&lt;)</a:t>
            </a:r>
            <a:endParaRPr lang="en-US" dirty="0"/>
          </a:p>
          <a:p>
            <a:r>
              <a:rPr lang="en-US"/>
              <a:t>Bloeq (≤)</a:t>
            </a:r>
            <a:endParaRPr lang="en-US" dirty="0"/>
          </a:p>
          <a:p>
            <a:r>
              <a:rPr lang="en-US"/>
              <a:t>Bneq (≠)</a:t>
            </a:r>
            <a:endParaRPr lang="en-US" dirty="0"/>
          </a:p>
        </p:txBody>
      </p:sp>
      <p:cxnSp>
        <p:nvCxnSpPr>
          <p:cNvPr id="13" name="Straight Connector 12"/>
          <p:cNvCxnSpPr/>
          <p:nvPr/>
        </p:nvCxnSpPr>
        <p:spPr>
          <a:xfrm>
            <a:off x="4419600" y="2209800"/>
            <a:ext cx="0" cy="16019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057400" y="2743200"/>
            <a:ext cx="670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69432" y="3200400"/>
            <a:ext cx="67697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562600" y="5057104"/>
            <a:ext cx="0" cy="16019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itle 1"/>
          <p:cNvSpPr>
            <a:spLocks noGrp="1"/>
          </p:cNvSpPr>
          <p:nvPr>
            <p:ph type="title"/>
          </p:nvPr>
        </p:nvSpPr>
        <p:spPr>
          <a:xfrm>
            <a:off x="0" y="381000"/>
            <a:ext cx="9067800" cy="762000"/>
          </a:xfrm>
        </p:spPr>
        <p:txBody>
          <a:bodyPr>
            <a:noAutofit/>
          </a:bodyPr>
          <a:lstStyle/>
          <a:p>
            <a:pPr algn="ctr"/>
            <a:r>
              <a:rPr lang="en-US" sz="2800" b="1" dirty="0"/>
              <a:t>Reduced instruction-set for a </a:t>
            </a:r>
            <a:r>
              <a:rPr lang="en-US" sz="2800" b="1"/>
              <a:t>32-bit processor </a:t>
            </a:r>
            <a:br>
              <a:rPr lang="en-US" sz="2800" b="1"/>
            </a:br>
            <a:r>
              <a:rPr lang="en-US" sz="2800" b="1"/>
              <a:t>(RISC type)</a:t>
            </a:r>
            <a:endParaRPr lang="en-US" sz="2800" dirty="0"/>
          </a:p>
        </p:txBody>
      </p:sp>
    </p:spTree>
    <p:extLst>
      <p:ext uri="{BB962C8B-B14F-4D97-AF65-F5344CB8AC3E}">
        <p14:creationId xmlns:p14="http://schemas.microsoft.com/office/powerpoint/2010/main" val="148310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3429000" cy="990600"/>
          </a:xfrm>
        </p:spPr>
        <p:txBody>
          <a:bodyPr>
            <a:normAutofit fontScale="90000"/>
          </a:bodyPr>
          <a:lstStyle/>
          <a:p>
            <a:r>
              <a:rPr lang="en-US" b="1"/>
              <a:t>RISC </a:t>
            </a:r>
            <a:br>
              <a:rPr lang="en-US" b="1"/>
            </a:br>
            <a:r>
              <a:rPr lang="en-US" b="1"/>
              <a:t>block </a:t>
            </a:r>
            <a:r>
              <a:rPr lang="en-US" b="1" dirty="0"/>
              <a:t>diagram</a:t>
            </a:r>
            <a:endParaRPr lang="en-US" dirty="0"/>
          </a:p>
        </p:txBody>
      </p:sp>
      <p:sp>
        <p:nvSpPr>
          <p:cNvPr id="3" name="Content Placeholder 2"/>
          <p:cNvSpPr>
            <a:spLocks noGrp="1"/>
          </p:cNvSpPr>
          <p:nvPr>
            <p:ph idx="1"/>
          </p:nvPr>
        </p:nvSpPr>
        <p:spPr>
          <a:xfrm>
            <a:off x="3352800" y="304800"/>
            <a:ext cx="6019800" cy="1828800"/>
          </a:xfrm>
        </p:spPr>
        <p:txBody>
          <a:bodyPr>
            <a:normAutofit/>
          </a:bodyPr>
          <a:lstStyle/>
          <a:p>
            <a:r>
              <a:rPr lang="en-US" sz="2200"/>
              <a:t> </a:t>
            </a:r>
            <a:r>
              <a:rPr lang="en-US" sz="2000"/>
              <a:t>Four-stage </a:t>
            </a:r>
            <a:r>
              <a:rPr lang="en-US" sz="2000" dirty="0"/>
              <a:t>pipeline</a:t>
            </a:r>
          </a:p>
          <a:p>
            <a:r>
              <a:rPr lang="en-US" sz="2000"/>
              <a:t> Separate </a:t>
            </a:r>
            <a:r>
              <a:rPr lang="en-US" sz="2000" dirty="0"/>
              <a:t>instruction and data memories</a:t>
            </a:r>
          </a:p>
          <a:p>
            <a:r>
              <a:rPr lang="en-US" sz="2000"/>
              <a:t> Add control </a:t>
            </a:r>
            <a:r>
              <a:rPr lang="en-US" sz="2000" dirty="0"/>
              <a:t>register in each pipeline stage</a:t>
            </a:r>
          </a:p>
          <a:p>
            <a:r>
              <a:rPr lang="en-US" sz="2000"/>
              <a:t> Pipeline stalling (flushing) </a:t>
            </a:r>
            <a:r>
              <a:rPr lang="en-US" sz="2000" dirty="0"/>
              <a:t>for </a:t>
            </a:r>
            <a:r>
              <a:rPr lang="en-US" sz="2000"/>
              <a:t>control instructions</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Rectangle 4"/>
          <p:cNvSpPr/>
          <p:nvPr/>
        </p:nvSpPr>
        <p:spPr>
          <a:xfrm>
            <a:off x="228600" y="3059668"/>
            <a:ext cx="1005403" cy="369332"/>
          </a:xfrm>
          <a:prstGeom prst="rect">
            <a:avLst/>
          </a:prstGeom>
        </p:spPr>
        <p:txBody>
          <a:bodyPr wrap="none">
            <a:spAutoFit/>
          </a:bodyPr>
          <a:lstStyle/>
          <a:p>
            <a:r>
              <a:rPr lang="en-US" b="1" dirty="0"/>
              <a:t>Stage 2</a:t>
            </a:r>
            <a:endParaRPr lang="en-US" dirty="0"/>
          </a:p>
        </p:txBody>
      </p:sp>
      <p:sp>
        <p:nvSpPr>
          <p:cNvPr id="6" name="Rectangle 5"/>
          <p:cNvSpPr/>
          <p:nvPr/>
        </p:nvSpPr>
        <p:spPr>
          <a:xfrm>
            <a:off x="228600" y="5029200"/>
            <a:ext cx="1005403" cy="369332"/>
          </a:xfrm>
          <a:prstGeom prst="rect">
            <a:avLst/>
          </a:prstGeom>
        </p:spPr>
        <p:txBody>
          <a:bodyPr wrap="none">
            <a:spAutoFit/>
          </a:bodyPr>
          <a:lstStyle/>
          <a:p>
            <a:r>
              <a:rPr lang="en-US" b="1" dirty="0"/>
              <a:t>Stage 1</a:t>
            </a:r>
            <a:endParaRPr lang="en-US" dirty="0"/>
          </a:p>
        </p:txBody>
      </p:sp>
      <p:sp>
        <p:nvSpPr>
          <p:cNvPr id="7" name="Rectangle 6"/>
          <p:cNvSpPr/>
          <p:nvPr/>
        </p:nvSpPr>
        <p:spPr>
          <a:xfrm>
            <a:off x="8138597" y="3124200"/>
            <a:ext cx="1005403" cy="369332"/>
          </a:xfrm>
          <a:prstGeom prst="rect">
            <a:avLst/>
          </a:prstGeom>
        </p:spPr>
        <p:txBody>
          <a:bodyPr wrap="none">
            <a:spAutoFit/>
          </a:bodyPr>
          <a:lstStyle/>
          <a:p>
            <a:r>
              <a:rPr lang="en-US" b="1" dirty="0"/>
              <a:t>Stage 3</a:t>
            </a:r>
            <a:endParaRPr lang="en-US" dirty="0"/>
          </a:p>
        </p:txBody>
      </p:sp>
      <p:sp>
        <p:nvSpPr>
          <p:cNvPr id="8" name="Rectangle 7"/>
          <p:cNvSpPr/>
          <p:nvPr/>
        </p:nvSpPr>
        <p:spPr>
          <a:xfrm>
            <a:off x="8062397" y="5029200"/>
            <a:ext cx="1005403" cy="369332"/>
          </a:xfrm>
          <a:prstGeom prst="rect">
            <a:avLst/>
          </a:prstGeom>
        </p:spPr>
        <p:txBody>
          <a:bodyPr wrap="none">
            <a:spAutoFit/>
          </a:bodyPr>
          <a:lstStyle/>
          <a:p>
            <a:r>
              <a:rPr lang="en-US" b="1" dirty="0"/>
              <a:t>Stage 4</a:t>
            </a:r>
            <a:endParaRPr lang="en-US" dirty="0"/>
          </a:p>
        </p:txBody>
      </p:sp>
      <p:cxnSp>
        <p:nvCxnSpPr>
          <p:cNvPr id="10" name="Straight Arrow Connector 9"/>
          <p:cNvCxnSpPr/>
          <p:nvPr/>
        </p:nvCxnSpPr>
        <p:spPr>
          <a:xfrm>
            <a:off x="533400" y="3486789"/>
            <a:ext cx="70060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09600" y="5419314"/>
            <a:ext cx="70060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8062397" y="3486789"/>
            <a:ext cx="762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8062397" y="5413664"/>
            <a:ext cx="762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162" y="1830471"/>
            <a:ext cx="6091238" cy="5027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7239000" y="1917412"/>
            <a:ext cx="1905000" cy="292388"/>
          </a:xfrm>
          <a:prstGeom prst="rect">
            <a:avLst/>
          </a:prstGeom>
        </p:spPr>
        <p:txBody>
          <a:bodyPr wrap="square">
            <a:spAutoFit/>
          </a:bodyPr>
          <a:lstStyle/>
          <a:p>
            <a:pPr algn="ctr"/>
            <a:r>
              <a:rPr lang="en-US" sz="1300">
                <a:solidFill>
                  <a:srgbClr val="0000CC"/>
                </a:solidFill>
              </a:rPr>
              <a:t>2-stage forward path</a:t>
            </a:r>
            <a:endParaRPr lang="en-US" sz="1300" dirty="0">
              <a:solidFill>
                <a:srgbClr val="0000CC"/>
              </a:solidFill>
            </a:endParaRPr>
          </a:p>
        </p:txBody>
      </p:sp>
      <p:sp>
        <p:nvSpPr>
          <p:cNvPr id="15" name="Rectangle 14"/>
          <p:cNvSpPr/>
          <p:nvPr/>
        </p:nvSpPr>
        <p:spPr>
          <a:xfrm>
            <a:off x="7315200" y="2374612"/>
            <a:ext cx="2019300" cy="292388"/>
          </a:xfrm>
          <a:prstGeom prst="rect">
            <a:avLst/>
          </a:prstGeom>
        </p:spPr>
        <p:txBody>
          <a:bodyPr wrap="square">
            <a:spAutoFit/>
          </a:bodyPr>
          <a:lstStyle/>
          <a:p>
            <a:pPr algn="ctr"/>
            <a:r>
              <a:rPr lang="en-US" sz="1300">
                <a:solidFill>
                  <a:srgbClr val="0000CC"/>
                </a:solidFill>
              </a:rPr>
              <a:t>1-stage forward path</a:t>
            </a:r>
            <a:endParaRPr lang="en-US" sz="1300" dirty="0">
              <a:solidFill>
                <a:srgbClr val="0000CC"/>
              </a:solidFill>
            </a:endParaRPr>
          </a:p>
        </p:txBody>
      </p:sp>
      <p:cxnSp>
        <p:nvCxnSpPr>
          <p:cNvPr id="17" name="Straight Arrow Connector 16"/>
          <p:cNvCxnSpPr/>
          <p:nvPr/>
        </p:nvCxnSpPr>
        <p:spPr>
          <a:xfrm flipH="1">
            <a:off x="7010400" y="2520806"/>
            <a:ext cx="533400" cy="538862"/>
          </a:xfrm>
          <a:prstGeom prst="straightConnector1">
            <a:avLst/>
          </a:prstGeom>
          <a:ln w="31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477000" y="2030570"/>
            <a:ext cx="914400" cy="1093630"/>
          </a:xfrm>
          <a:prstGeom prst="straightConnector1">
            <a:avLst/>
          </a:prstGeom>
          <a:ln w="3175">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952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609600"/>
          </a:xfrm>
        </p:spPr>
        <p:txBody>
          <a:bodyPr>
            <a:normAutofit fontScale="90000"/>
          </a:bodyPr>
          <a:lstStyle/>
          <a:p>
            <a:r>
              <a:rPr lang="en-US" b="1" dirty="0"/>
              <a:t>RISC operation for a 3-line program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914400"/>
            <a:ext cx="2133600" cy="2690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678482" y="6477000"/>
            <a:ext cx="1766253" cy="369332"/>
          </a:xfrm>
          <a:prstGeom prst="rect">
            <a:avLst/>
          </a:prstGeom>
        </p:spPr>
        <p:txBody>
          <a:bodyPr wrap="none">
            <a:spAutoFit/>
          </a:bodyPr>
          <a:lstStyle/>
          <a:p>
            <a:r>
              <a:rPr lang="en-US" dirty="0"/>
              <a:t>Timing diagram</a:t>
            </a:r>
          </a:p>
        </p:txBody>
      </p:sp>
      <p:sp>
        <p:nvSpPr>
          <p:cNvPr id="6" name="Rectangle 5"/>
          <p:cNvSpPr/>
          <p:nvPr/>
        </p:nvSpPr>
        <p:spPr>
          <a:xfrm>
            <a:off x="361042" y="990600"/>
            <a:ext cx="2209800" cy="1200329"/>
          </a:xfrm>
          <a:prstGeom prst="rect">
            <a:avLst/>
          </a:prstGeom>
        </p:spPr>
        <p:txBody>
          <a:bodyPr wrap="square">
            <a:spAutoFit/>
          </a:bodyPr>
          <a:lstStyle/>
          <a:p>
            <a:r>
              <a:rPr lang="en-US" sz="2400" b="1" dirty="0"/>
              <a:t>x = a + b</a:t>
            </a:r>
          </a:p>
          <a:p>
            <a:r>
              <a:rPr lang="en-US" sz="2400" b="1" dirty="0"/>
              <a:t>y = b – c</a:t>
            </a:r>
          </a:p>
          <a:p>
            <a:r>
              <a:rPr lang="en-US" sz="2400" b="1" dirty="0"/>
              <a:t>z = c + d</a:t>
            </a:r>
            <a:endParaRPr lang="en-US" sz="2400" dirty="0"/>
          </a:p>
        </p:txBody>
      </p:sp>
      <p:sp>
        <p:nvSpPr>
          <p:cNvPr id="7" name="Rectangle 6"/>
          <p:cNvSpPr/>
          <p:nvPr/>
        </p:nvSpPr>
        <p:spPr>
          <a:xfrm>
            <a:off x="152400" y="2057400"/>
            <a:ext cx="1838965" cy="369332"/>
          </a:xfrm>
          <a:prstGeom prst="rect">
            <a:avLst/>
          </a:prstGeom>
        </p:spPr>
        <p:txBody>
          <a:bodyPr wrap="none">
            <a:spAutoFit/>
          </a:bodyPr>
          <a:lstStyle/>
          <a:p>
            <a:r>
              <a:rPr lang="en-US" dirty="0"/>
              <a:t>Source program</a:t>
            </a:r>
          </a:p>
        </p:txBody>
      </p:sp>
      <p:sp>
        <p:nvSpPr>
          <p:cNvPr id="8" name="Rectangle 7"/>
          <p:cNvSpPr/>
          <p:nvPr/>
        </p:nvSpPr>
        <p:spPr>
          <a:xfrm>
            <a:off x="7035731" y="2332488"/>
            <a:ext cx="2108269" cy="369332"/>
          </a:xfrm>
          <a:prstGeom prst="rect">
            <a:avLst/>
          </a:prstGeom>
        </p:spPr>
        <p:txBody>
          <a:bodyPr wrap="none">
            <a:spAutoFit/>
          </a:bodyPr>
          <a:lstStyle/>
          <a:p>
            <a:r>
              <a:rPr lang="en-US" dirty="0"/>
              <a:t>Assembly program</a:t>
            </a:r>
          </a:p>
        </p:txBody>
      </p:sp>
      <p:sp>
        <p:nvSpPr>
          <p:cNvPr id="11" name="TextBox 10"/>
          <p:cNvSpPr txBox="1"/>
          <p:nvPr/>
        </p:nvSpPr>
        <p:spPr>
          <a:xfrm>
            <a:off x="36512" y="2543642"/>
            <a:ext cx="4078288" cy="954107"/>
          </a:xfrm>
          <a:prstGeom prst="rect">
            <a:avLst/>
          </a:prstGeom>
          <a:noFill/>
          <a:ln>
            <a:solidFill>
              <a:srgbClr val="0000CC"/>
            </a:solidFill>
          </a:ln>
        </p:spPr>
        <p:txBody>
          <a:bodyPr wrap="square" rtlCol="0">
            <a:spAutoFit/>
          </a:bodyPr>
          <a:lstStyle/>
          <a:p>
            <a:r>
              <a:rPr lang="en-US" sz="1400" b="1"/>
              <a:t>Concurrently:</a:t>
            </a:r>
          </a:p>
          <a:p>
            <a:pPr marL="171450"/>
            <a:r>
              <a:rPr lang="en-US" sz="1400" b="1" i="1"/>
              <a:t>n+3</a:t>
            </a:r>
            <a:r>
              <a:rPr lang="en-US" sz="1400"/>
              <a:t> clock cycles to execute </a:t>
            </a:r>
            <a:r>
              <a:rPr lang="en-US" sz="1400" b="1" i="1"/>
              <a:t>n</a:t>
            </a:r>
            <a:r>
              <a:rPr lang="en-US" sz="1400"/>
              <a:t> instructions</a:t>
            </a:r>
          </a:p>
          <a:p>
            <a:pPr marL="171450" indent="-171450"/>
            <a:r>
              <a:rPr lang="en-US" sz="1400" b="1"/>
              <a:t>Sequentially:</a:t>
            </a:r>
          </a:p>
          <a:p>
            <a:pPr marL="171450"/>
            <a:r>
              <a:rPr lang="en-US" sz="1400" b="1" i="1"/>
              <a:t>4n</a:t>
            </a:r>
            <a:r>
              <a:rPr lang="en-US" sz="1400"/>
              <a:t> clock cycles for </a:t>
            </a:r>
            <a:r>
              <a:rPr lang="en-US" sz="1400" b="1" i="1"/>
              <a:t>n</a:t>
            </a:r>
            <a:r>
              <a:rPr lang="en-US" sz="1400"/>
              <a:t> instructions (no pipeline)</a:t>
            </a:r>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3810000"/>
            <a:ext cx="788670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2896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9144000" cy="609600"/>
          </a:xfrm>
        </p:spPr>
        <p:txBody>
          <a:bodyPr>
            <a:noAutofit/>
          </a:bodyPr>
          <a:lstStyle/>
          <a:p>
            <a:r>
              <a:rPr lang="en-US" sz="2600" b="1" dirty="0"/>
              <a:t>RISC operation for a 2-line program with </a:t>
            </a:r>
            <a:r>
              <a:rPr lang="en-US" sz="2600" b="1" u="sng" dirty="0"/>
              <a:t>data dependencies</a:t>
            </a:r>
            <a:endParaRPr lang="en-US" sz="2600" u="sn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838200"/>
            <a:ext cx="247586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583304" y="6526995"/>
            <a:ext cx="1766253" cy="369332"/>
          </a:xfrm>
          <a:prstGeom prst="rect">
            <a:avLst/>
          </a:prstGeom>
        </p:spPr>
        <p:txBody>
          <a:bodyPr wrap="none">
            <a:spAutoFit/>
          </a:bodyPr>
          <a:lstStyle/>
          <a:p>
            <a:r>
              <a:rPr lang="en-US" dirty="0"/>
              <a:t>Timing diagram</a:t>
            </a:r>
          </a:p>
        </p:txBody>
      </p:sp>
      <p:sp>
        <p:nvSpPr>
          <p:cNvPr id="6" name="Rectangle 5"/>
          <p:cNvSpPr/>
          <p:nvPr/>
        </p:nvSpPr>
        <p:spPr>
          <a:xfrm>
            <a:off x="189548" y="864704"/>
            <a:ext cx="3126104" cy="954107"/>
          </a:xfrm>
          <a:prstGeom prst="rect">
            <a:avLst/>
          </a:prstGeom>
        </p:spPr>
        <p:txBody>
          <a:bodyPr wrap="square">
            <a:spAutoFit/>
          </a:bodyPr>
          <a:lstStyle/>
          <a:p>
            <a:r>
              <a:rPr lang="en-US" sz="2800" b="1" dirty="0"/>
              <a:t>sum = a + b</a:t>
            </a:r>
          </a:p>
          <a:p>
            <a:r>
              <a:rPr lang="en-US" sz="2800" b="1" dirty="0"/>
              <a:t>total = sum + c</a:t>
            </a:r>
            <a:endParaRPr lang="en-US" sz="2800" dirty="0"/>
          </a:p>
        </p:txBody>
      </p:sp>
      <p:sp>
        <p:nvSpPr>
          <p:cNvPr id="7" name="Rectangle 6"/>
          <p:cNvSpPr/>
          <p:nvPr/>
        </p:nvSpPr>
        <p:spPr>
          <a:xfrm>
            <a:off x="304800" y="1688068"/>
            <a:ext cx="2286000" cy="369332"/>
          </a:xfrm>
          <a:prstGeom prst="rect">
            <a:avLst/>
          </a:prstGeom>
        </p:spPr>
        <p:txBody>
          <a:bodyPr wrap="square">
            <a:spAutoFit/>
          </a:bodyPr>
          <a:lstStyle/>
          <a:p>
            <a:pPr algn="ctr"/>
            <a:r>
              <a:rPr lang="en-US" dirty="0"/>
              <a:t>Source program</a:t>
            </a:r>
          </a:p>
        </p:txBody>
      </p:sp>
      <p:sp>
        <p:nvSpPr>
          <p:cNvPr id="8" name="Rectangle 7"/>
          <p:cNvSpPr/>
          <p:nvPr/>
        </p:nvSpPr>
        <p:spPr>
          <a:xfrm>
            <a:off x="6934200" y="2202385"/>
            <a:ext cx="2108269" cy="369332"/>
          </a:xfrm>
          <a:prstGeom prst="rect">
            <a:avLst/>
          </a:prstGeom>
        </p:spPr>
        <p:txBody>
          <a:bodyPr wrap="none">
            <a:spAutoFit/>
          </a:bodyPr>
          <a:lstStyle/>
          <a:p>
            <a:r>
              <a:rPr lang="en-US" dirty="0"/>
              <a:t>Assembly program</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886200"/>
            <a:ext cx="8020050"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76199" y="2388658"/>
            <a:ext cx="3771901" cy="954107"/>
          </a:xfrm>
          <a:prstGeom prst="rect">
            <a:avLst/>
          </a:prstGeom>
          <a:noFill/>
          <a:ln>
            <a:solidFill>
              <a:srgbClr val="0000CC"/>
            </a:solidFill>
          </a:ln>
        </p:spPr>
        <p:txBody>
          <a:bodyPr wrap="square" rtlCol="0">
            <a:spAutoFit/>
          </a:bodyPr>
          <a:lstStyle/>
          <a:p>
            <a:r>
              <a:rPr lang="en-US" sz="1400" b="1"/>
              <a:t>Data dependence:</a:t>
            </a:r>
          </a:p>
          <a:p>
            <a:pPr marL="171450"/>
            <a:r>
              <a:rPr lang="en-US" sz="1400" b="1"/>
              <a:t>5</a:t>
            </a:r>
            <a:r>
              <a:rPr lang="en-US" sz="1400"/>
              <a:t> (or 45%) of </a:t>
            </a:r>
            <a:r>
              <a:rPr lang="en-US" sz="1400" b="1"/>
              <a:t>11 instructions </a:t>
            </a:r>
            <a:r>
              <a:rPr lang="en-US" sz="1400"/>
              <a:t>are </a:t>
            </a:r>
            <a:r>
              <a:rPr lang="en-US" sz="1400" b="1"/>
              <a:t>No-op</a:t>
            </a:r>
            <a:r>
              <a:rPr lang="en-US" sz="1400"/>
              <a:t> instrucsions </a:t>
            </a:r>
            <a:r>
              <a:rPr lang="en-US" sz="1400">
                <a:sym typeface="Wingdings" panose="05000000000000000000" pitchFamily="2" charset="2"/>
              </a:rPr>
              <a:t>  decrease substantially performance of pipelined processor</a:t>
            </a:r>
            <a:endParaRPr lang="en-US" sz="1400"/>
          </a:p>
        </p:txBody>
      </p:sp>
    </p:spTree>
    <p:extLst>
      <p:ext uri="{BB962C8B-B14F-4D97-AF65-F5344CB8AC3E}">
        <p14:creationId xmlns:p14="http://schemas.microsoft.com/office/powerpoint/2010/main" val="457406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04800"/>
            <a:ext cx="9111474" cy="609600"/>
          </a:xfrm>
        </p:spPr>
        <p:txBody>
          <a:bodyPr>
            <a:noAutofit/>
          </a:bodyPr>
          <a:lstStyle/>
          <a:p>
            <a:r>
              <a:rPr lang="en-US" sz="2800" b="1" dirty="0"/>
              <a:t>RISC operation for a 2-line program with </a:t>
            </a:r>
            <a:r>
              <a:rPr lang="en-US" sz="2800" b="1" u="sng" dirty="0"/>
              <a:t>data-forwarding</a:t>
            </a:r>
            <a:endParaRPr lang="en-US" sz="2800" u="sn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1391" y="914400"/>
            <a:ext cx="280181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635403" y="6488668"/>
            <a:ext cx="1766253" cy="369332"/>
          </a:xfrm>
          <a:prstGeom prst="rect">
            <a:avLst/>
          </a:prstGeom>
        </p:spPr>
        <p:txBody>
          <a:bodyPr wrap="none">
            <a:spAutoFit/>
          </a:bodyPr>
          <a:lstStyle/>
          <a:p>
            <a:r>
              <a:rPr lang="en-US" dirty="0"/>
              <a:t>Timing diagram</a:t>
            </a:r>
          </a:p>
        </p:txBody>
      </p:sp>
      <p:sp>
        <p:nvSpPr>
          <p:cNvPr id="6" name="Rectangle 5"/>
          <p:cNvSpPr/>
          <p:nvPr/>
        </p:nvSpPr>
        <p:spPr>
          <a:xfrm>
            <a:off x="1295400" y="1066800"/>
            <a:ext cx="2895600" cy="954107"/>
          </a:xfrm>
          <a:prstGeom prst="rect">
            <a:avLst/>
          </a:prstGeom>
        </p:spPr>
        <p:txBody>
          <a:bodyPr wrap="square">
            <a:spAutoFit/>
          </a:bodyPr>
          <a:lstStyle/>
          <a:p>
            <a:r>
              <a:rPr lang="en-US" sz="2800" b="1" dirty="0"/>
              <a:t>sum = a + b</a:t>
            </a:r>
          </a:p>
          <a:p>
            <a:r>
              <a:rPr lang="en-US" sz="2800" b="1" dirty="0"/>
              <a:t>total = sum + c</a:t>
            </a:r>
            <a:endParaRPr lang="en-US" sz="2800" dirty="0"/>
          </a:p>
        </p:txBody>
      </p:sp>
      <p:sp>
        <p:nvSpPr>
          <p:cNvPr id="7" name="Rectangle 6"/>
          <p:cNvSpPr/>
          <p:nvPr/>
        </p:nvSpPr>
        <p:spPr>
          <a:xfrm>
            <a:off x="1524000" y="2023277"/>
            <a:ext cx="1838965" cy="369332"/>
          </a:xfrm>
          <a:prstGeom prst="rect">
            <a:avLst/>
          </a:prstGeom>
        </p:spPr>
        <p:txBody>
          <a:bodyPr wrap="none">
            <a:spAutoFit/>
          </a:bodyPr>
          <a:lstStyle/>
          <a:p>
            <a:r>
              <a:rPr lang="en-US" dirty="0"/>
              <a:t>Source program</a:t>
            </a:r>
          </a:p>
        </p:txBody>
      </p:sp>
      <p:sp>
        <p:nvSpPr>
          <p:cNvPr id="8" name="Rectangle 7"/>
          <p:cNvSpPr/>
          <p:nvPr/>
        </p:nvSpPr>
        <p:spPr>
          <a:xfrm>
            <a:off x="7003206" y="1752600"/>
            <a:ext cx="2108269" cy="369332"/>
          </a:xfrm>
          <a:prstGeom prst="rect">
            <a:avLst/>
          </a:prstGeom>
        </p:spPr>
        <p:txBody>
          <a:bodyPr wrap="none">
            <a:spAutoFit/>
          </a:bodyPr>
          <a:lstStyle/>
          <a:p>
            <a:r>
              <a:rPr lang="en-US" dirty="0"/>
              <a:t>Assembly program</a:t>
            </a:r>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3048000"/>
            <a:ext cx="910590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9637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28600"/>
            <a:ext cx="9111474" cy="609600"/>
          </a:xfrm>
        </p:spPr>
        <p:txBody>
          <a:bodyPr>
            <a:noAutofit/>
          </a:bodyPr>
          <a:lstStyle/>
          <a:p>
            <a:r>
              <a:rPr lang="en-US" sz="2800" b="1" dirty="0"/>
              <a:t>RISC operation for a 2-line program with </a:t>
            </a:r>
            <a:r>
              <a:rPr lang="en-US" sz="2800" b="1" u="sng" dirty="0"/>
              <a:t>data-forwarding</a:t>
            </a:r>
            <a:endParaRPr lang="en-US" sz="2800" u="sn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395" y="4876800"/>
            <a:ext cx="226300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a:off x="51179" y="3855863"/>
            <a:ext cx="2232420" cy="769441"/>
          </a:xfrm>
          <a:prstGeom prst="rect">
            <a:avLst/>
          </a:prstGeom>
        </p:spPr>
        <p:txBody>
          <a:bodyPr wrap="square">
            <a:spAutoFit/>
          </a:bodyPr>
          <a:lstStyle/>
          <a:p>
            <a:r>
              <a:rPr lang="en-US" sz="2200" b="1" dirty="0"/>
              <a:t>sum = a + b</a:t>
            </a:r>
          </a:p>
          <a:p>
            <a:r>
              <a:rPr lang="en-US" sz="2200" b="1" dirty="0"/>
              <a:t>total = sum + c</a:t>
            </a:r>
            <a:endParaRPr lang="en-US" sz="2200" dirty="0"/>
          </a:p>
        </p:txBody>
      </p:sp>
      <p:sp>
        <p:nvSpPr>
          <p:cNvPr id="23" name="Rectangle 22"/>
          <p:cNvSpPr/>
          <p:nvPr/>
        </p:nvSpPr>
        <p:spPr>
          <a:xfrm>
            <a:off x="7543800" y="924410"/>
            <a:ext cx="1220027" cy="492443"/>
          </a:xfrm>
          <a:prstGeom prst="rect">
            <a:avLst/>
          </a:prstGeom>
        </p:spPr>
        <p:txBody>
          <a:bodyPr wrap="square">
            <a:spAutoFit/>
          </a:bodyPr>
          <a:lstStyle/>
          <a:p>
            <a:pPr algn="ctr"/>
            <a:r>
              <a:rPr lang="en-US" sz="1300">
                <a:solidFill>
                  <a:srgbClr val="0000CC"/>
                </a:solidFill>
              </a:rPr>
              <a:t>2-stage </a:t>
            </a:r>
          </a:p>
          <a:p>
            <a:pPr algn="ctr"/>
            <a:r>
              <a:rPr lang="en-US" sz="1300">
                <a:solidFill>
                  <a:srgbClr val="0000CC"/>
                </a:solidFill>
              </a:rPr>
              <a:t>forward path</a:t>
            </a:r>
            <a:endParaRPr lang="en-US" sz="1300" dirty="0">
              <a:solidFill>
                <a:srgbClr val="0000CC"/>
              </a:solidFill>
            </a:endParaRPr>
          </a:p>
        </p:txBody>
      </p:sp>
      <p:sp>
        <p:nvSpPr>
          <p:cNvPr id="33" name="Rectangle 32"/>
          <p:cNvSpPr/>
          <p:nvPr/>
        </p:nvSpPr>
        <p:spPr>
          <a:xfrm>
            <a:off x="8153400" y="1564957"/>
            <a:ext cx="1105106" cy="492443"/>
          </a:xfrm>
          <a:prstGeom prst="rect">
            <a:avLst/>
          </a:prstGeom>
        </p:spPr>
        <p:txBody>
          <a:bodyPr wrap="square">
            <a:spAutoFit/>
          </a:bodyPr>
          <a:lstStyle/>
          <a:p>
            <a:pPr algn="ctr"/>
            <a:r>
              <a:rPr lang="en-US" sz="1300">
                <a:solidFill>
                  <a:srgbClr val="0000CC"/>
                </a:solidFill>
              </a:rPr>
              <a:t>1-stage </a:t>
            </a:r>
            <a:br>
              <a:rPr lang="en-US" sz="1300">
                <a:solidFill>
                  <a:srgbClr val="0000CC"/>
                </a:solidFill>
              </a:rPr>
            </a:br>
            <a:r>
              <a:rPr lang="en-US" sz="1300">
                <a:solidFill>
                  <a:srgbClr val="0000CC"/>
                </a:solidFill>
              </a:rPr>
              <a:t>forward path</a:t>
            </a:r>
            <a:endParaRPr lang="en-US" sz="1300" dirty="0">
              <a:solidFill>
                <a:srgbClr val="0000CC"/>
              </a:solidFill>
            </a:endParaRPr>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35" y="2392609"/>
            <a:ext cx="5410165" cy="4465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0" name="Straight Arrow Connector 39"/>
          <p:cNvCxnSpPr/>
          <p:nvPr/>
        </p:nvCxnSpPr>
        <p:spPr>
          <a:xfrm flipH="1">
            <a:off x="8534400" y="2029669"/>
            <a:ext cx="119954" cy="1475531"/>
          </a:xfrm>
          <a:prstGeom prst="straightConnector1">
            <a:avLst/>
          </a:prstGeom>
          <a:ln w="31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8001000" y="1435388"/>
            <a:ext cx="152400" cy="2130336"/>
          </a:xfrm>
          <a:prstGeom prst="straightConnector1">
            <a:avLst/>
          </a:prstGeom>
          <a:ln w="3175">
            <a:solidFill>
              <a:srgbClr val="0000CC"/>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43" y="784620"/>
            <a:ext cx="5467350" cy="2053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3966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a:bodyPr>
          <a:lstStyle/>
          <a:p>
            <a:r>
              <a:rPr lang="en-US" sz="3200" b="1" dirty="0"/>
              <a:t>RISC operation </a:t>
            </a:r>
            <a:r>
              <a:rPr lang="en-US" sz="3200" b="1" u="sng" dirty="0"/>
              <a:t>without branch prediction</a:t>
            </a:r>
            <a:endParaRPr lang="en-US" sz="3200" u="sn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6995" y="4144089"/>
            <a:ext cx="494460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8730" y="1102917"/>
            <a:ext cx="1965070" cy="2841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768730" y="4171413"/>
            <a:ext cx="1677062" cy="307777"/>
          </a:xfrm>
          <a:prstGeom prst="rect">
            <a:avLst/>
          </a:prstGeom>
        </p:spPr>
        <p:txBody>
          <a:bodyPr wrap="none">
            <a:spAutoFit/>
          </a:bodyPr>
          <a:lstStyle/>
          <a:p>
            <a:r>
              <a:rPr lang="en-US" sz="1400" dirty="0"/>
              <a:t>Assembly program</a:t>
            </a:r>
          </a:p>
        </p:txBody>
      </p:sp>
      <p:sp>
        <p:nvSpPr>
          <p:cNvPr id="6" name="Rectangle 5"/>
          <p:cNvSpPr/>
          <p:nvPr/>
        </p:nvSpPr>
        <p:spPr>
          <a:xfrm>
            <a:off x="3968287" y="3487102"/>
            <a:ext cx="5012746" cy="307777"/>
          </a:xfrm>
          <a:prstGeom prst="rect">
            <a:avLst/>
          </a:prstGeom>
        </p:spPr>
        <p:txBody>
          <a:bodyPr wrap="square">
            <a:spAutoFit/>
          </a:bodyPr>
          <a:lstStyle/>
          <a:p>
            <a:pPr algn="ctr"/>
            <a:r>
              <a:rPr lang="en-US" sz="1400" dirty="0"/>
              <a:t>Timing diagram when branch is not taken</a:t>
            </a:r>
          </a:p>
        </p:txBody>
      </p:sp>
      <p:sp>
        <p:nvSpPr>
          <p:cNvPr id="7" name="Rectangle 6"/>
          <p:cNvSpPr/>
          <p:nvPr/>
        </p:nvSpPr>
        <p:spPr>
          <a:xfrm>
            <a:off x="4046995" y="6553200"/>
            <a:ext cx="4944605" cy="307777"/>
          </a:xfrm>
          <a:prstGeom prst="rect">
            <a:avLst/>
          </a:prstGeom>
        </p:spPr>
        <p:txBody>
          <a:bodyPr wrap="square">
            <a:spAutoFit/>
          </a:bodyPr>
          <a:lstStyle/>
          <a:p>
            <a:pPr algn="ctr"/>
            <a:r>
              <a:rPr lang="en-US" sz="1400" dirty="0"/>
              <a:t>Timing diagram when branch is taken</a:t>
            </a:r>
          </a:p>
        </p:txBody>
      </p:sp>
      <p:sp>
        <p:nvSpPr>
          <p:cNvPr id="8" name="Rectangle 7"/>
          <p:cNvSpPr/>
          <p:nvPr/>
        </p:nvSpPr>
        <p:spPr>
          <a:xfrm>
            <a:off x="76201" y="1048702"/>
            <a:ext cx="1524000" cy="3139321"/>
          </a:xfrm>
          <a:prstGeom prst="rect">
            <a:avLst/>
          </a:prstGeom>
          <a:ln>
            <a:solidFill>
              <a:srgbClr val="0000CC"/>
            </a:solidFill>
          </a:ln>
        </p:spPr>
        <p:txBody>
          <a:bodyPr wrap="square">
            <a:spAutoFit/>
          </a:bodyPr>
          <a:lstStyle/>
          <a:p>
            <a:r>
              <a:rPr lang="en-US" b="1"/>
              <a:t>If a</a:t>
            </a:r>
            <a:r>
              <a:rPr lang="en-US" b="1">
                <a:solidFill>
                  <a:srgbClr val="FF0000"/>
                </a:solidFill>
              </a:rPr>
              <a:t>≥</a:t>
            </a:r>
            <a:r>
              <a:rPr lang="en-US" b="1"/>
              <a:t>b </a:t>
            </a:r>
            <a:r>
              <a:rPr lang="en-US" b="1" dirty="0"/>
              <a:t>then</a:t>
            </a:r>
          </a:p>
          <a:p>
            <a:r>
              <a:rPr lang="en-US" b="1" dirty="0"/>
              <a:t>  begin</a:t>
            </a:r>
          </a:p>
          <a:p>
            <a:r>
              <a:rPr lang="en-US" b="1" dirty="0"/>
              <a:t>    max = a</a:t>
            </a:r>
          </a:p>
          <a:p>
            <a:r>
              <a:rPr lang="en-US" b="1" dirty="0"/>
              <a:t>    min = b</a:t>
            </a:r>
          </a:p>
          <a:p>
            <a:r>
              <a:rPr lang="en-US" b="1" dirty="0"/>
              <a:t>  end</a:t>
            </a:r>
          </a:p>
          <a:p>
            <a:r>
              <a:rPr lang="en-US" b="1" dirty="0"/>
              <a:t>else</a:t>
            </a:r>
          </a:p>
          <a:p>
            <a:r>
              <a:rPr lang="en-US" b="1" dirty="0"/>
              <a:t>  begin</a:t>
            </a:r>
          </a:p>
          <a:p>
            <a:r>
              <a:rPr lang="en-US" b="1" dirty="0"/>
              <a:t>    max = b</a:t>
            </a:r>
          </a:p>
          <a:p>
            <a:r>
              <a:rPr lang="en-US" b="1" dirty="0"/>
              <a:t>    min = a</a:t>
            </a:r>
          </a:p>
          <a:p>
            <a:r>
              <a:rPr lang="en-US" b="1" dirty="0"/>
              <a:t>  end</a:t>
            </a:r>
          </a:p>
          <a:p>
            <a:r>
              <a:rPr lang="en-US" b="1" dirty="0" err="1"/>
              <a:t>endif</a:t>
            </a:r>
            <a:endParaRPr lang="en-US" dirty="0"/>
          </a:p>
        </p:txBody>
      </p:sp>
      <p:sp>
        <p:nvSpPr>
          <p:cNvPr id="9" name="Rectangle 8"/>
          <p:cNvSpPr/>
          <p:nvPr/>
        </p:nvSpPr>
        <p:spPr>
          <a:xfrm>
            <a:off x="-10886" y="4188023"/>
            <a:ext cx="1467068" cy="307777"/>
          </a:xfrm>
          <a:prstGeom prst="rect">
            <a:avLst/>
          </a:prstGeom>
        </p:spPr>
        <p:txBody>
          <a:bodyPr wrap="none">
            <a:spAutoFit/>
          </a:bodyPr>
          <a:lstStyle/>
          <a:p>
            <a:r>
              <a:rPr lang="en-US" sz="1400" dirty="0"/>
              <a:t>Source program</a:t>
            </a: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1040084"/>
            <a:ext cx="5038725"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4468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dirty="0"/>
              <a:t>RISC operation </a:t>
            </a:r>
            <a:r>
              <a:rPr lang="en-US" b="1" u="sng" dirty="0"/>
              <a:t>with branch prediction</a:t>
            </a:r>
            <a:endParaRPr lang="en-US" u="sn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8630" y="1094509"/>
            <a:ext cx="2297613" cy="2182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3457" y="990600"/>
            <a:ext cx="1364343" cy="3139321"/>
          </a:xfrm>
          <a:prstGeom prst="rect">
            <a:avLst/>
          </a:prstGeom>
          <a:ln>
            <a:solidFill>
              <a:srgbClr val="0000CC"/>
            </a:solidFill>
          </a:ln>
        </p:spPr>
        <p:txBody>
          <a:bodyPr wrap="square">
            <a:spAutoFit/>
          </a:bodyPr>
          <a:lstStyle/>
          <a:p>
            <a:r>
              <a:rPr lang="en-US" b="1"/>
              <a:t>If a</a:t>
            </a:r>
            <a:r>
              <a:rPr lang="en-US" b="1">
                <a:solidFill>
                  <a:srgbClr val="FF0000"/>
                </a:solidFill>
              </a:rPr>
              <a:t>≥</a:t>
            </a:r>
            <a:r>
              <a:rPr lang="en-US" b="1"/>
              <a:t>b </a:t>
            </a:r>
            <a:r>
              <a:rPr lang="en-US" b="1" dirty="0"/>
              <a:t>then</a:t>
            </a:r>
          </a:p>
          <a:p>
            <a:r>
              <a:rPr lang="en-US" b="1" dirty="0"/>
              <a:t>  begin</a:t>
            </a:r>
          </a:p>
          <a:p>
            <a:r>
              <a:rPr lang="en-US" b="1" dirty="0"/>
              <a:t>    max = a</a:t>
            </a:r>
          </a:p>
          <a:p>
            <a:r>
              <a:rPr lang="en-US" b="1" dirty="0"/>
              <a:t>    min = b</a:t>
            </a:r>
          </a:p>
          <a:p>
            <a:r>
              <a:rPr lang="en-US" b="1" dirty="0"/>
              <a:t>  end</a:t>
            </a:r>
          </a:p>
          <a:p>
            <a:r>
              <a:rPr lang="en-US" b="1" dirty="0"/>
              <a:t>else</a:t>
            </a:r>
          </a:p>
          <a:p>
            <a:r>
              <a:rPr lang="en-US" b="1" dirty="0"/>
              <a:t>  begin</a:t>
            </a:r>
          </a:p>
          <a:p>
            <a:r>
              <a:rPr lang="en-US" b="1" dirty="0"/>
              <a:t>    max = b</a:t>
            </a:r>
          </a:p>
          <a:p>
            <a:r>
              <a:rPr lang="en-US" b="1" dirty="0"/>
              <a:t>    min = a</a:t>
            </a:r>
          </a:p>
          <a:p>
            <a:r>
              <a:rPr lang="en-US" b="1" dirty="0"/>
              <a:t>  end</a:t>
            </a:r>
          </a:p>
          <a:p>
            <a:r>
              <a:rPr lang="en-US" b="1" dirty="0" err="1"/>
              <a:t>endif</a:t>
            </a:r>
            <a:endParaRPr lang="en-US" dirty="0"/>
          </a:p>
        </p:txBody>
      </p:sp>
      <p:sp>
        <p:nvSpPr>
          <p:cNvPr id="9" name="Rectangle 8"/>
          <p:cNvSpPr/>
          <p:nvPr/>
        </p:nvSpPr>
        <p:spPr>
          <a:xfrm>
            <a:off x="1958905" y="3349823"/>
            <a:ext cx="1677062" cy="307777"/>
          </a:xfrm>
          <a:prstGeom prst="rect">
            <a:avLst/>
          </a:prstGeom>
        </p:spPr>
        <p:txBody>
          <a:bodyPr wrap="none">
            <a:spAutoFit/>
          </a:bodyPr>
          <a:lstStyle/>
          <a:p>
            <a:r>
              <a:rPr lang="en-US" sz="1400" dirty="0"/>
              <a:t>Assembly program</a:t>
            </a:r>
          </a:p>
        </p:txBody>
      </p:sp>
      <p:sp>
        <p:nvSpPr>
          <p:cNvPr id="11" name="Rectangle 10"/>
          <p:cNvSpPr/>
          <p:nvPr/>
        </p:nvSpPr>
        <p:spPr>
          <a:xfrm>
            <a:off x="4114800" y="6550223"/>
            <a:ext cx="4944605" cy="307777"/>
          </a:xfrm>
          <a:prstGeom prst="rect">
            <a:avLst/>
          </a:prstGeom>
        </p:spPr>
        <p:txBody>
          <a:bodyPr wrap="square">
            <a:spAutoFit/>
          </a:bodyPr>
          <a:lstStyle/>
          <a:p>
            <a:pPr algn="ctr"/>
            <a:r>
              <a:rPr lang="en-US" sz="1400" dirty="0"/>
              <a:t>Timing diagram when branch is taken</a:t>
            </a:r>
          </a:p>
        </p:txBody>
      </p:sp>
      <p:sp>
        <p:nvSpPr>
          <p:cNvPr id="12" name="Rectangle 11"/>
          <p:cNvSpPr/>
          <p:nvPr/>
        </p:nvSpPr>
        <p:spPr>
          <a:xfrm>
            <a:off x="0" y="4188023"/>
            <a:ext cx="1467068" cy="307777"/>
          </a:xfrm>
          <a:prstGeom prst="rect">
            <a:avLst/>
          </a:prstGeom>
        </p:spPr>
        <p:txBody>
          <a:bodyPr wrap="none">
            <a:spAutoFit/>
          </a:bodyPr>
          <a:lstStyle/>
          <a:p>
            <a:r>
              <a:rPr lang="en-US" sz="1400" dirty="0"/>
              <a:t>Source program</a:t>
            </a:r>
          </a:p>
        </p:txBody>
      </p:sp>
      <p:sp>
        <p:nvSpPr>
          <p:cNvPr id="34" name="Rectangle 33"/>
          <p:cNvSpPr/>
          <p:nvPr/>
        </p:nvSpPr>
        <p:spPr>
          <a:xfrm>
            <a:off x="4131254" y="3505200"/>
            <a:ext cx="5012746" cy="307777"/>
          </a:xfrm>
          <a:prstGeom prst="rect">
            <a:avLst/>
          </a:prstGeom>
        </p:spPr>
        <p:txBody>
          <a:bodyPr wrap="square">
            <a:spAutoFit/>
          </a:bodyPr>
          <a:lstStyle/>
          <a:p>
            <a:pPr algn="ctr"/>
            <a:r>
              <a:rPr lang="en-US" sz="1400" dirty="0"/>
              <a:t>Timing diagram when branch is not taken</a:t>
            </a:r>
          </a:p>
        </p:txBody>
      </p: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5864" y="3886200"/>
            <a:ext cx="4457136" cy="2685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6725" y="876300"/>
            <a:ext cx="4486275"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8001000" y="990600"/>
            <a:ext cx="381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flipV="1">
            <a:off x="8229600" y="1295401"/>
            <a:ext cx="304800" cy="10973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153401" y="2369996"/>
            <a:ext cx="800100" cy="461665"/>
          </a:xfrm>
          <a:prstGeom prst="rect">
            <a:avLst/>
          </a:prstGeom>
          <a:noFill/>
        </p:spPr>
        <p:txBody>
          <a:bodyPr wrap="square" rtlCol="0">
            <a:spAutoFit/>
          </a:bodyPr>
          <a:lstStyle/>
          <a:p>
            <a:r>
              <a:rPr lang="en-US" sz="1200">
                <a:solidFill>
                  <a:srgbClr val="FF0000"/>
                </a:solidFill>
              </a:rPr>
              <a:t>result of </a:t>
            </a:r>
            <a:r>
              <a:rPr lang="en-US" sz="1200" i="1">
                <a:solidFill>
                  <a:srgbClr val="FF0000"/>
                </a:solidFill>
              </a:rPr>
              <a:t>jump</a:t>
            </a:r>
            <a:r>
              <a:rPr lang="en-US" sz="1200">
                <a:solidFill>
                  <a:srgbClr val="FF0000"/>
                </a:solidFill>
              </a:rPr>
              <a:t> inst</a:t>
            </a:r>
          </a:p>
        </p:txBody>
      </p:sp>
      <p:sp>
        <p:nvSpPr>
          <p:cNvPr id="21" name="Oval 20"/>
          <p:cNvSpPr/>
          <p:nvPr/>
        </p:nvSpPr>
        <p:spPr>
          <a:xfrm>
            <a:off x="6857999" y="3990284"/>
            <a:ext cx="381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23" idx="0"/>
          </p:cNvCxnSpPr>
          <p:nvPr/>
        </p:nvCxnSpPr>
        <p:spPr>
          <a:xfrm flipH="1" flipV="1">
            <a:off x="7239000" y="4189620"/>
            <a:ext cx="1308101" cy="478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089901" y="4667725"/>
            <a:ext cx="914400" cy="461665"/>
          </a:xfrm>
          <a:prstGeom prst="rect">
            <a:avLst/>
          </a:prstGeom>
          <a:noFill/>
        </p:spPr>
        <p:txBody>
          <a:bodyPr wrap="square" rtlCol="0">
            <a:spAutoFit/>
          </a:bodyPr>
          <a:lstStyle/>
          <a:p>
            <a:r>
              <a:rPr lang="en-US" sz="1200">
                <a:solidFill>
                  <a:srgbClr val="FF0000"/>
                </a:solidFill>
              </a:rPr>
              <a:t>result of </a:t>
            </a:r>
            <a:r>
              <a:rPr lang="en-US" sz="1200" i="1">
                <a:solidFill>
                  <a:srgbClr val="FF0000"/>
                </a:solidFill>
              </a:rPr>
              <a:t>Bgoeq</a:t>
            </a:r>
            <a:r>
              <a:rPr lang="en-US" sz="1200">
                <a:solidFill>
                  <a:srgbClr val="FF0000"/>
                </a:solidFill>
              </a:rPr>
              <a:t> inst</a:t>
            </a:r>
          </a:p>
        </p:txBody>
      </p:sp>
    </p:spTree>
    <p:extLst>
      <p:ext uri="{BB962C8B-B14F-4D97-AF65-F5344CB8AC3E}">
        <p14:creationId xmlns:p14="http://schemas.microsoft.com/office/powerpoint/2010/main" val="4292811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609600"/>
          </a:xfrm>
        </p:spPr>
        <p:txBody>
          <a:bodyPr>
            <a:normAutofit fontScale="90000"/>
          </a:bodyPr>
          <a:lstStyle/>
          <a:p>
            <a:r>
              <a:rPr lang="en-US" b="1"/>
              <a:t>Outline</a:t>
            </a:r>
            <a:endParaRPr lang="en-US" dirty="0"/>
          </a:p>
        </p:txBody>
      </p:sp>
      <p:sp>
        <p:nvSpPr>
          <p:cNvPr id="3" name="Content Placeholder 2"/>
          <p:cNvSpPr>
            <a:spLocks noGrp="1"/>
          </p:cNvSpPr>
          <p:nvPr>
            <p:ph idx="1"/>
          </p:nvPr>
        </p:nvSpPr>
        <p:spPr>
          <a:xfrm>
            <a:off x="457200" y="990600"/>
            <a:ext cx="8229600" cy="5867400"/>
          </a:xfrm>
        </p:spPr>
        <p:txBody>
          <a:bodyPr>
            <a:normAutofit fontScale="92500" lnSpcReduction="10000"/>
          </a:bodyPr>
          <a:lstStyle/>
          <a:p>
            <a:r>
              <a:rPr lang="en-US" b="1">
                <a:solidFill>
                  <a:schemeClr val="bg1">
                    <a:lumMod val="65000"/>
                  </a:schemeClr>
                </a:solidFill>
              </a:rPr>
              <a:t> We </a:t>
            </a:r>
            <a:r>
              <a:rPr lang="en-US" b="1" dirty="0">
                <a:solidFill>
                  <a:schemeClr val="bg1">
                    <a:lumMod val="65000"/>
                  </a:schemeClr>
                </a:solidFill>
              </a:rPr>
              <a:t>introduced new concepts:</a:t>
            </a:r>
          </a:p>
          <a:p>
            <a:pPr lvl="1"/>
            <a:r>
              <a:rPr lang="en-US" b="1" dirty="0">
                <a:solidFill>
                  <a:schemeClr val="bg1">
                    <a:lumMod val="65000"/>
                  </a:schemeClr>
                </a:solidFill>
              </a:rPr>
              <a:t>Instruction sets</a:t>
            </a:r>
          </a:p>
          <a:p>
            <a:pPr lvl="1"/>
            <a:r>
              <a:rPr lang="en-US" b="1" dirty="0">
                <a:solidFill>
                  <a:schemeClr val="bg1">
                    <a:lumMod val="65000"/>
                  </a:schemeClr>
                </a:solidFill>
              </a:rPr>
              <a:t>Instruction types</a:t>
            </a:r>
          </a:p>
          <a:p>
            <a:pPr lvl="1"/>
            <a:r>
              <a:rPr lang="en-US" b="1" dirty="0">
                <a:solidFill>
                  <a:schemeClr val="bg1">
                    <a:lumMod val="65000"/>
                  </a:schemeClr>
                </a:solidFill>
              </a:rPr>
              <a:t>Addressing modes</a:t>
            </a:r>
          </a:p>
          <a:p>
            <a:pPr lvl="1"/>
            <a:r>
              <a:rPr lang="en-US" b="1">
                <a:solidFill>
                  <a:schemeClr val="bg1">
                    <a:lumMod val="65000"/>
                  </a:schemeClr>
                </a:solidFill>
              </a:rPr>
              <a:t>Instruction-execution </a:t>
            </a:r>
            <a:r>
              <a:rPr lang="en-US" b="1" dirty="0">
                <a:solidFill>
                  <a:schemeClr val="bg1">
                    <a:lumMod val="65000"/>
                  </a:schemeClr>
                </a:solidFill>
              </a:rPr>
              <a:t>cycle</a:t>
            </a:r>
          </a:p>
          <a:p>
            <a:pPr lvl="1">
              <a:spcAft>
                <a:spcPts val="600"/>
              </a:spcAft>
            </a:pPr>
            <a:r>
              <a:rPr lang="en-US" b="1" dirty="0">
                <a:solidFill>
                  <a:schemeClr val="bg1">
                    <a:lumMod val="65000"/>
                  </a:schemeClr>
                </a:solidFill>
              </a:rPr>
              <a:t>Processor design flow</a:t>
            </a:r>
          </a:p>
          <a:p>
            <a:r>
              <a:rPr lang="en-US" b="1">
                <a:solidFill>
                  <a:schemeClr val="bg1">
                    <a:lumMod val="65000"/>
                  </a:schemeClr>
                </a:solidFill>
              </a:rPr>
              <a:t> Including</a:t>
            </a:r>
            <a:endParaRPr lang="en-US" b="1" dirty="0">
              <a:solidFill>
                <a:schemeClr val="bg1">
                  <a:lumMod val="65000"/>
                </a:schemeClr>
              </a:solidFill>
            </a:endParaRPr>
          </a:p>
          <a:p>
            <a:pPr lvl="1"/>
            <a:r>
              <a:rPr lang="en-US" b="1" dirty="0">
                <a:solidFill>
                  <a:schemeClr val="bg1">
                    <a:lumMod val="65000"/>
                  </a:schemeClr>
                </a:solidFill>
              </a:rPr>
              <a:t>instruction set design,</a:t>
            </a:r>
          </a:p>
          <a:p>
            <a:pPr lvl="1"/>
            <a:r>
              <a:rPr lang="en-US" b="1" dirty="0">
                <a:solidFill>
                  <a:schemeClr val="bg1">
                    <a:lumMod val="65000"/>
                  </a:schemeClr>
                </a:solidFill>
              </a:rPr>
              <a:t>instruction set flowcharts,</a:t>
            </a:r>
          </a:p>
          <a:p>
            <a:pPr lvl="1"/>
            <a:r>
              <a:rPr lang="en-US" b="1" dirty="0">
                <a:solidFill>
                  <a:schemeClr val="bg1">
                    <a:lumMod val="65000"/>
                  </a:schemeClr>
                </a:solidFill>
              </a:rPr>
              <a:t>component allocation,</a:t>
            </a:r>
          </a:p>
          <a:p>
            <a:pPr lvl="1"/>
            <a:r>
              <a:rPr lang="en-US" b="1">
                <a:solidFill>
                  <a:schemeClr val="bg1">
                    <a:lumMod val="65000"/>
                  </a:schemeClr>
                </a:solidFill>
              </a:rPr>
              <a:t>ASM charts</a:t>
            </a:r>
            <a:endParaRPr lang="en-US" b="1" dirty="0">
              <a:solidFill>
                <a:schemeClr val="bg1">
                  <a:lumMod val="65000"/>
                </a:schemeClr>
              </a:solidFill>
            </a:endParaRPr>
          </a:p>
          <a:p>
            <a:pPr lvl="1">
              <a:spcAft>
                <a:spcPts val="600"/>
              </a:spcAft>
            </a:pPr>
            <a:r>
              <a:rPr lang="en-US" b="1" dirty="0">
                <a:solidFill>
                  <a:schemeClr val="bg1">
                    <a:lumMod val="65000"/>
                  </a:schemeClr>
                </a:solidFill>
              </a:rPr>
              <a:t>processor architecture</a:t>
            </a:r>
          </a:p>
          <a:p>
            <a:r>
              <a:rPr lang="en-US" b="1"/>
              <a:t> We </a:t>
            </a:r>
            <a:r>
              <a:rPr lang="en-US" b="1" dirty="0"/>
              <a:t>have demonstrated </a:t>
            </a:r>
            <a:r>
              <a:rPr lang="en-US" b="1"/>
              <a:t>processor design</a:t>
            </a:r>
            <a:endParaRPr lang="en-US" b="1" dirty="0"/>
          </a:p>
          <a:p>
            <a:pPr lvl="1"/>
            <a:r>
              <a:rPr lang="en-US" b="1" dirty="0"/>
              <a:t>16-bit CISC design</a:t>
            </a:r>
          </a:p>
          <a:p>
            <a:pPr lvl="1"/>
            <a:r>
              <a:rPr lang="en-US" b="1"/>
              <a:t>32-bit </a:t>
            </a:r>
            <a:r>
              <a:rPr lang="en-US" b="1" dirty="0"/>
              <a:t>RISC design</a:t>
            </a:r>
          </a:p>
          <a:p>
            <a:pPr lvl="2"/>
            <a:r>
              <a:rPr lang="en-US" b="1"/>
              <a:t>data-forwarding</a:t>
            </a:r>
            <a:endParaRPr lang="en-US" b="1" dirty="0"/>
          </a:p>
          <a:p>
            <a:pPr lvl="2"/>
            <a:r>
              <a:rPr lang="en-US" b="1" dirty="0"/>
              <a:t>branch prediction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802390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Chapter Summary</a:t>
            </a:r>
            <a:endParaRPr lang="en-US" dirty="0"/>
          </a:p>
        </p:txBody>
      </p:sp>
      <p:sp>
        <p:nvSpPr>
          <p:cNvPr id="3" name="Content Placeholder 2"/>
          <p:cNvSpPr>
            <a:spLocks noGrp="1"/>
          </p:cNvSpPr>
          <p:nvPr>
            <p:ph idx="1"/>
          </p:nvPr>
        </p:nvSpPr>
        <p:spPr>
          <a:xfrm>
            <a:off x="457200" y="990600"/>
            <a:ext cx="8229600" cy="5715000"/>
          </a:xfrm>
        </p:spPr>
        <p:txBody>
          <a:bodyPr>
            <a:normAutofit fontScale="92500" lnSpcReduction="10000"/>
          </a:bodyPr>
          <a:lstStyle/>
          <a:p>
            <a:r>
              <a:rPr lang="en-US" b="1"/>
              <a:t> We </a:t>
            </a:r>
            <a:r>
              <a:rPr lang="en-US" b="1" dirty="0"/>
              <a:t>introduced new concepts:</a:t>
            </a:r>
          </a:p>
          <a:p>
            <a:pPr lvl="1"/>
            <a:r>
              <a:rPr lang="en-US" b="1" dirty="0"/>
              <a:t>Instruction sets</a:t>
            </a:r>
          </a:p>
          <a:p>
            <a:pPr lvl="1"/>
            <a:r>
              <a:rPr lang="en-US" b="1" dirty="0"/>
              <a:t>Instruction types</a:t>
            </a:r>
          </a:p>
          <a:p>
            <a:pPr lvl="1"/>
            <a:r>
              <a:rPr lang="en-US" b="1" dirty="0"/>
              <a:t>Addressing modes</a:t>
            </a:r>
          </a:p>
          <a:p>
            <a:pPr lvl="1"/>
            <a:r>
              <a:rPr lang="en-US" b="1"/>
              <a:t>Instruction-execution </a:t>
            </a:r>
            <a:r>
              <a:rPr lang="en-US" b="1" dirty="0"/>
              <a:t>cycle</a:t>
            </a:r>
          </a:p>
          <a:p>
            <a:pPr lvl="1"/>
            <a:r>
              <a:rPr lang="en-US" b="1" dirty="0"/>
              <a:t>Processor design flow</a:t>
            </a:r>
          </a:p>
          <a:p>
            <a:r>
              <a:rPr lang="en-US" b="1"/>
              <a:t> Including</a:t>
            </a:r>
            <a:endParaRPr lang="en-US" b="1" dirty="0"/>
          </a:p>
          <a:p>
            <a:pPr lvl="1"/>
            <a:r>
              <a:rPr lang="en-US" b="1" dirty="0"/>
              <a:t>instruction set design,</a:t>
            </a:r>
          </a:p>
          <a:p>
            <a:pPr lvl="1"/>
            <a:r>
              <a:rPr lang="en-US" b="1" dirty="0"/>
              <a:t>instruction set flowcharts,</a:t>
            </a:r>
          </a:p>
          <a:p>
            <a:pPr lvl="1"/>
            <a:r>
              <a:rPr lang="en-US" b="1" dirty="0"/>
              <a:t>component allocation,</a:t>
            </a:r>
          </a:p>
          <a:p>
            <a:pPr lvl="1"/>
            <a:r>
              <a:rPr lang="en-US" b="1"/>
              <a:t>ASM charts</a:t>
            </a:r>
            <a:endParaRPr lang="en-US" b="1" dirty="0"/>
          </a:p>
          <a:p>
            <a:pPr lvl="1"/>
            <a:r>
              <a:rPr lang="en-US" b="1" dirty="0"/>
              <a:t>processor architecture</a:t>
            </a:r>
          </a:p>
          <a:p>
            <a:r>
              <a:rPr lang="en-US" b="1"/>
              <a:t> We </a:t>
            </a:r>
            <a:r>
              <a:rPr lang="en-US" b="1" dirty="0"/>
              <a:t>have demonstrated processor design:</a:t>
            </a:r>
          </a:p>
          <a:p>
            <a:pPr lvl="1"/>
            <a:r>
              <a:rPr lang="en-US" b="1" dirty="0"/>
              <a:t>16-bit CISC design</a:t>
            </a:r>
          </a:p>
          <a:p>
            <a:pPr lvl="1"/>
            <a:r>
              <a:rPr lang="en-US" b="1"/>
              <a:t>32-bit </a:t>
            </a:r>
            <a:r>
              <a:rPr lang="en-US" b="1" dirty="0"/>
              <a:t>RISC design</a:t>
            </a:r>
          </a:p>
          <a:p>
            <a:pPr lvl="2"/>
            <a:r>
              <a:rPr lang="en-US" b="1"/>
              <a:t>data-forwarding</a:t>
            </a:r>
            <a:endParaRPr lang="en-US" b="1" dirty="0"/>
          </a:p>
          <a:p>
            <a:pPr lvl="2"/>
            <a:r>
              <a:rPr lang="en-US" b="1" dirty="0"/>
              <a:t>branch prediction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14048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Bài</a:t>
            </a:r>
            <a:r>
              <a:rPr lang="en-US" dirty="0"/>
              <a:t> </a:t>
            </a:r>
            <a:r>
              <a:rPr lang="en-US" dirty="0" err="1"/>
              <a:t>tập</a:t>
            </a:r>
            <a:endParaRPr lang="en-US" dirty="0"/>
          </a:p>
        </p:txBody>
      </p:sp>
      <p:sp>
        <p:nvSpPr>
          <p:cNvPr id="3" name="Content Placeholder 2"/>
          <p:cNvSpPr>
            <a:spLocks noGrp="1"/>
          </p:cNvSpPr>
          <p:nvPr>
            <p:ph idx="1"/>
          </p:nvPr>
        </p:nvSpPr>
        <p:spPr/>
        <p:txBody>
          <a:bodyPr/>
          <a:lstStyle/>
          <a:p>
            <a:r>
              <a:rPr lang="en-US"/>
              <a:t> Biểu </a:t>
            </a:r>
            <a:r>
              <a:rPr lang="en-US" dirty="0" err="1"/>
              <a:t>diễn</a:t>
            </a:r>
            <a:r>
              <a:rPr lang="en-US" dirty="0"/>
              <a:t> </a:t>
            </a:r>
            <a:r>
              <a:rPr lang="en-US" dirty="0" err="1"/>
              <a:t>lệnh</a:t>
            </a:r>
            <a:r>
              <a:rPr lang="en-US" dirty="0"/>
              <a:t> </a:t>
            </a:r>
            <a:r>
              <a:rPr lang="en-US" dirty="0" err="1"/>
              <a:t>sau</a:t>
            </a:r>
            <a:r>
              <a:rPr lang="en-US" dirty="0"/>
              <a:t>:</a:t>
            </a:r>
          </a:p>
          <a:p>
            <a:pPr lvl="1"/>
            <a:r>
              <a:rPr lang="en-US" sz="2800"/>
              <a:t> a </a:t>
            </a:r>
            <a:r>
              <a:rPr lang="en-US" sz="2800" dirty="0"/>
              <a:t>= b </a:t>
            </a:r>
            <a:r>
              <a:rPr lang="en-US" sz="2800"/>
              <a:t>+ c;</a:t>
            </a:r>
            <a:endParaRPr lang="en-US" sz="2800" dirty="0"/>
          </a:p>
          <a:p>
            <a:pPr lvl="1"/>
            <a:r>
              <a:rPr lang="en-US" sz="2800"/>
              <a:t> x </a:t>
            </a:r>
            <a:r>
              <a:rPr lang="en-US" sz="2800" dirty="0"/>
              <a:t>= y + z</a:t>
            </a:r>
          </a:p>
          <a:p>
            <a:pPr marL="0" indent="0">
              <a:buNone/>
            </a:pPr>
            <a:r>
              <a:rPr lang="en-US"/>
              <a:t>Viết </a:t>
            </a:r>
            <a:r>
              <a:rPr lang="en-US" dirty="0" err="1"/>
              <a:t>lệnh</a:t>
            </a:r>
            <a:r>
              <a:rPr lang="en-US" dirty="0"/>
              <a:t> assembly</a:t>
            </a:r>
          </a:p>
          <a:p>
            <a:pPr marL="0" indent="0">
              <a:buNone/>
            </a:pPr>
            <a:r>
              <a:rPr lang="en-US"/>
              <a:t>Biểu </a:t>
            </a:r>
            <a:r>
              <a:rPr lang="en-US" dirty="0" err="1"/>
              <a:t>diễn</a:t>
            </a:r>
            <a:r>
              <a:rPr lang="en-US" dirty="0"/>
              <a:t> </a:t>
            </a:r>
            <a:r>
              <a:rPr lang="en-US" dirty="0" err="1"/>
              <a:t>lược</a:t>
            </a:r>
            <a:r>
              <a:rPr lang="en-US" dirty="0"/>
              <a:t> </a:t>
            </a:r>
            <a:r>
              <a:rPr lang="en-US" dirty="0" err="1"/>
              <a:t>đồ</a:t>
            </a:r>
            <a:r>
              <a:rPr lang="en-US" dirty="0"/>
              <a:t> </a:t>
            </a:r>
            <a:r>
              <a:rPr lang="en-US" dirty="0" err="1"/>
              <a:t>thời</a:t>
            </a:r>
            <a:r>
              <a:rPr lang="en-US" dirty="0"/>
              <a:t> </a:t>
            </a:r>
            <a:r>
              <a:rPr lang="en-US" dirty="0" err="1"/>
              <a:t>gian</a:t>
            </a:r>
            <a:r>
              <a:rPr lang="en-US" dirty="0"/>
              <a:t>.</a:t>
            </a:r>
          </a:p>
          <a:p>
            <a:endParaRPr lang="en-US"/>
          </a:p>
          <a:p>
            <a:r>
              <a:rPr lang="en-US"/>
              <a:t> Thêm lệnh</a:t>
            </a:r>
            <a:endParaRPr lang="en-US" dirty="0"/>
          </a:p>
          <a:p>
            <a:pPr lvl="1"/>
            <a:r>
              <a:rPr lang="en-US" sz="2800"/>
              <a:t> a </a:t>
            </a:r>
            <a:r>
              <a:rPr lang="en-US" sz="2800" dirty="0"/>
              <a:t>= b + z</a:t>
            </a:r>
          </a:p>
          <a:p>
            <a:pPr marL="0" indent="0">
              <a:buNone/>
            </a:pPr>
            <a:r>
              <a:rPr lang="en-US"/>
              <a:t>Viết </a:t>
            </a:r>
            <a:r>
              <a:rPr lang="en-US" dirty="0" err="1"/>
              <a:t>lệnh</a:t>
            </a:r>
            <a:r>
              <a:rPr lang="en-US" dirty="0"/>
              <a:t> assembly</a:t>
            </a:r>
          </a:p>
          <a:p>
            <a:pPr marL="0" indent="0">
              <a:buNone/>
            </a:pPr>
            <a:r>
              <a:rPr lang="en-US"/>
              <a:t>Biểu </a:t>
            </a:r>
            <a:r>
              <a:rPr lang="en-US" dirty="0" err="1"/>
              <a:t>diễn</a:t>
            </a:r>
            <a:r>
              <a:rPr lang="en-US" dirty="0"/>
              <a:t> </a:t>
            </a:r>
            <a:r>
              <a:rPr lang="en-US" dirty="0" err="1"/>
              <a:t>lược</a:t>
            </a:r>
            <a:r>
              <a:rPr lang="en-US" dirty="0"/>
              <a:t> </a:t>
            </a:r>
            <a:r>
              <a:rPr lang="en-US" dirty="0" err="1"/>
              <a:t>đồ</a:t>
            </a:r>
            <a:r>
              <a:rPr lang="en-US" dirty="0"/>
              <a:t> </a:t>
            </a:r>
            <a:r>
              <a:rPr lang="en-US" dirty="0" err="1"/>
              <a:t>thời</a:t>
            </a:r>
            <a:r>
              <a:rPr lang="en-US" dirty="0"/>
              <a:t> </a:t>
            </a:r>
            <a:r>
              <a:rPr lang="en-US" dirty="0" err="1"/>
              <a:t>gian</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840744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Bài</a:t>
            </a:r>
            <a:r>
              <a:rPr lang="en-US" dirty="0"/>
              <a:t> </a:t>
            </a:r>
            <a:r>
              <a:rPr lang="en-US" dirty="0" err="1"/>
              <a:t>tập</a:t>
            </a:r>
            <a:endParaRPr lang="en-US" dirty="0"/>
          </a:p>
        </p:txBody>
      </p:sp>
      <p:sp>
        <p:nvSpPr>
          <p:cNvPr id="3" name="Content Placeholder 2"/>
          <p:cNvSpPr>
            <a:spLocks noGrp="1"/>
          </p:cNvSpPr>
          <p:nvPr>
            <p:ph idx="1"/>
          </p:nvPr>
        </p:nvSpPr>
        <p:spPr/>
        <p:txBody>
          <a:bodyPr/>
          <a:lstStyle/>
          <a:p>
            <a:pPr algn="just"/>
            <a:r>
              <a:rPr lang="en-US"/>
              <a:t> Biểu </a:t>
            </a:r>
            <a:r>
              <a:rPr lang="en-US" dirty="0" err="1"/>
              <a:t>diễn</a:t>
            </a:r>
            <a:r>
              <a:rPr lang="en-US" dirty="0"/>
              <a:t> </a:t>
            </a:r>
            <a:r>
              <a:rPr lang="en-US" dirty="0" err="1"/>
              <a:t>lệnh</a:t>
            </a:r>
            <a:r>
              <a:rPr lang="en-US" dirty="0"/>
              <a:t> </a:t>
            </a:r>
            <a:r>
              <a:rPr lang="en-US" dirty="0" err="1"/>
              <a:t>sau</a:t>
            </a:r>
            <a:r>
              <a:rPr lang="en-US" dirty="0"/>
              <a:t> </a:t>
            </a:r>
            <a:r>
              <a:rPr lang="en-US" dirty="0" err="1"/>
              <a:t>trong</a:t>
            </a:r>
            <a:r>
              <a:rPr lang="en-US" dirty="0"/>
              <a:t> 2 </a:t>
            </a:r>
            <a:r>
              <a:rPr lang="en-US" dirty="0" err="1"/>
              <a:t>trường</a:t>
            </a:r>
            <a:r>
              <a:rPr lang="en-US" dirty="0"/>
              <a:t> </a:t>
            </a:r>
            <a:r>
              <a:rPr lang="en-US" dirty="0" err="1"/>
              <a:t>hợp</a:t>
            </a:r>
            <a:r>
              <a:rPr lang="en-US"/>
              <a:t>: </a:t>
            </a:r>
          </a:p>
          <a:p>
            <a:pPr marL="0" indent="0" algn="just">
              <a:buNone/>
            </a:pPr>
            <a:r>
              <a:rPr lang="en-US"/>
              <a:t>  - Dùng </a:t>
            </a:r>
            <a:r>
              <a:rPr lang="en-US" dirty="0" err="1"/>
              <a:t>kỹ</a:t>
            </a:r>
            <a:r>
              <a:rPr lang="en-US" dirty="0"/>
              <a:t> </a:t>
            </a:r>
            <a:r>
              <a:rPr lang="en-US" dirty="0" err="1"/>
              <a:t>thuật</a:t>
            </a:r>
            <a:r>
              <a:rPr lang="en-US" dirty="0"/>
              <a:t> </a:t>
            </a:r>
            <a:r>
              <a:rPr lang="en-US"/>
              <a:t>data forwarding</a:t>
            </a:r>
          </a:p>
          <a:p>
            <a:pPr marL="0" indent="0" algn="just">
              <a:buNone/>
            </a:pPr>
            <a:r>
              <a:rPr lang="en-US"/>
              <a:t>  - Không </a:t>
            </a:r>
            <a:r>
              <a:rPr lang="en-US" dirty="0" err="1"/>
              <a:t>dùng</a:t>
            </a:r>
            <a:r>
              <a:rPr lang="en-US" dirty="0"/>
              <a:t> </a:t>
            </a:r>
            <a:r>
              <a:rPr lang="en-US" dirty="0" err="1"/>
              <a:t>kỹ</a:t>
            </a:r>
            <a:r>
              <a:rPr lang="en-US" dirty="0"/>
              <a:t> </a:t>
            </a:r>
            <a:r>
              <a:rPr lang="en-US" dirty="0" err="1"/>
              <a:t>thuật</a:t>
            </a:r>
            <a:r>
              <a:rPr lang="en-US" dirty="0"/>
              <a:t> data forwarding.</a:t>
            </a:r>
          </a:p>
          <a:p>
            <a:pPr lvl="1" indent="457200" algn="just"/>
            <a:r>
              <a:rPr lang="en-US" sz="2800" dirty="0"/>
              <a:t>a = b + c;</a:t>
            </a:r>
          </a:p>
          <a:p>
            <a:pPr lvl="1" indent="457200" algn="just"/>
            <a:r>
              <a:rPr lang="en-US" sz="2800" dirty="0"/>
              <a:t>x = y + z;</a:t>
            </a:r>
          </a:p>
          <a:p>
            <a:pPr lvl="1" indent="457200" algn="just"/>
            <a:r>
              <a:rPr lang="en-US" sz="2800" dirty="0"/>
              <a:t>t = x + z</a:t>
            </a:r>
          </a:p>
          <a:p>
            <a:pPr marL="0" indent="0" algn="just">
              <a:buNone/>
            </a:pPr>
            <a:r>
              <a:rPr lang="en-US"/>
              <a:t>Viết </a:t>
            </a:r>
            <a:r>
              <a:rPr lang="en-US" dirty="0" err="1"/>
              <a:t>lệnh</a:t>
            </a:r>
            <a:r>
              <a:rPr lang="en-US" dirty="0"/>
              <a:t> assembly</a:t>
            </a:r>
          </a:p>
          <a:p>
            <a:pPr marL="0" indent="0" algn="just">
              <a:buNone/>
            </a:pPr>
            <a:r>
              <a:rPr lang="en-US"/>
              <a:t>Biểu </a:t>
            </a:r>
            <a:r>
              <a:rPr lang="en-US" dirty="0" err="1"/>
              <a:t>diễn</a:t>
            </a:r>
            <a:r>
              <a:rPr lang="en-US" dirty="0"/>
              <a:t> </a:t>
            </a:r>
            <a:r>
              <a:rPr lang="en-US" dirty="0" err="1"/>
              <a:t>lược</a:t>
            </a:r>
            <a:r>
              <a:rPr lang="en-US" dirty="0"/>
              <a:t> </a:t>
            </a:r>
            <a:r>
              <a:rPr lang="en-US" dirty="0" err="1"/>
              <a:t>đồ</a:t>
            </a:r>
            <a:r>
              <a:rPr lang="en-US" dirty="0"/>
              <a:t> </a:t>
            </a:r>
            <a:r>
              <a:rPr lang="en-US" dirty="0" err="1"/>
              <a:t>thời</a:t>
            </a:r>
            <a:r>
              <a:rPr lang="en-US" dirty="0"/>
              <a:t> </a:t>
            </a:r>
            <a:r>
              <a:rPr lang="en-US" dirty="0" err="1"/>
              <a:t>gian</a:t>
            </a:r>
            <a:r>
              <a:rPr lang="en-US" dirty="0"/>
              <a:t>.</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840744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Bài</a:t>
            </a:r>
            <a:r>
              <a:rPr lang="en-US" dirty="0"/>
              <a:t> </a:t>
            </a:r>
            <a:r>
              <a:rPr lang="en-US" dirty="0" err="1"/>
              <a:t>tập</a:t>
            </a:r>
            <a:endParaRPr lang="en-US" dirty="0"/>
          </a:p>
        </p:txBody>
      </p:sp>
      <p:sp>
        <p:nvSpPr>
          <p:cNvPr id="3" name="Content Placeholder 2"/>
          <p:cNvSpPr>
            <a:spLocks noGrp="1"/>
          </p:cNvSpPr>
          <p:nvPr>
            <p:ph idx="1"/>
          </p:nvPr>
        </p:nvSpPr>
        <p:spPr/>
        <p:txBody>
          <a:bodyPr/>
          <a:lstStyle/>
          <a:p>
            <a:r>
              <a:rPr lang="en-US"/>
              <a:t> Biểu </a:t>
            </a:r>
            <a:r>
              <a:rPr lang="en-US" dirty="0" err="1"/>
              <a:t>diễn</a:t>
            </a:r>
            <a:r>
              <a:rPr lang="en-US" dirty="0"/>
              <a:t> </a:t>
            </a:r>
            <a:r>
              <a:rPr lang="en-US" dirty="0" err="1"/>
              <a:t>lệnh</a:t>
            </a:r>
            <a:r>
              <a:rPr lang="en-US" dirty="0"/>
              <a:t> </a:t>
            </a:r>
            <a:r>
              <a:rPr lang="en-US" dirty="0" err="1"/>
              <a:t>sau</a:t>
            </a:r>
            <a:r>
              <a:rPr lang="en-US" dirty="0"/>
              <a:t> </a:t>
            </a:r>
            <a:r>
              <a:rPr lang="en-US" dirty="0" err="1"/>
              <a:t>trong</a:t>
            </a:r>
            <a:r>
              <a:rPr lang="en-US" dirty="0"/>
              <a:t> 2 </a:t>
            </a:r>
            <a:r>
              <a:rPr lang="en-US" dirty="0" err="1"/>
              <a:t>trường</a:t>
            </a:r>
            <a:r>
              <a:rPr lang="en-US" dirty="0"/>
              <a:t> </a:t>
            </a:r>
            <a:r>
              <a:rPr lang="en-US" dirty="0" err="1"/>
              <a:t>hợp</a:t>
            </a:r>
            <a:r>
              <a:rPr lang="en-US"/>
              <a:t>: </a:t>
            </a:r>
          </a:p>
          <a:p>
            <a:pPr marL="0" indent="0">
              <a:buNone/>
            </a:pPr>
            <a:r>
              <a:rPr lang="en-US"/>
              <a:t>   - Dùng </a:t>
            </a:r>
            <a:r>
              <a:rPr lang="en-US" dirty="0" err="1"/>
              <a:t>kỹ</a:t>
            </a:r>
            <a:r>
              <a:rPr lang="en-US" dirty="0"/>
              <a:t> </a:t>
            </a:r>
            <a:r>
              <a:rPr lang="en-US" dirty="0" err="1"/>
              <a:t>thuật</a:t>
            </a:r>
            <a:r>
              <a:rPr lang="en-US" dirty="0"/>
              <a:t> </a:t>
            </a:r>
            <a:r>
              <a:rPr lang="en-US" dirty="0" err="1"/>
              <a:t>tiên</a:t>
            </a:r>
            <a:r>
              <a:rPr lang="en-US" dirty="0"/>
              <a:t> </a:t>
            </a:r>
            <a:r>
              <a:rPr lang="en-US" err="1"/>
              <a:t>đoán</a:t>
            </a:r>
            <a:r>
              <a:rPr lang="en-US"/>
              <a:t> </a:t>
            </a:r>
          </a:p>
          <a:p>
            <a:pPr marL="0" indent="0">
              <a:buNone/>
            </a:pPr>
            <a:r>
              <a:rPr lang="en-US"/>
              <a:t>   - Không </a:t>
            </a:r>
            <a:r>
              <a:rPr lang="en-US" dirty="0" err="1"/>
              <a:t>dùng</a:t>
            </a:r>
            <a:r>
              <a:rPr lang="en-US" dirty="0"/>
              <a:t> </a:t>
            </a:r>
            <a:r>
              <a:rPr lang="en-US" dirty="0" err="1"/>
              <a:t>kỹ</a:t>
            </a:r>
            <a:r>
              <a:rPr lang="en-US" dirty="0"/>
              <a:t> </a:t>
            </a:r>
            <a:r>
              <a:rPr lang="en-US" dirty="0" err="1"/>
              <a:t>thuật</a:t>
            </a:r>
            <a:r>
              <a:rPr lang="en-US" dirty="0"/>
              <a:t> </a:t>
            </a:r>
            <a:r>
              <a:rPr lang="en-US" dirty="0" err="1"/>
              <a:t>tiên</a:t>
            </a:r>
            <a:r>
              <a:rPr lang="en-US" dirty="0"/>
              <a:t> </a:t>
            </a:r>
            <a:r>
              <a:rPr lang="en-US" dirty="0" err="1"/>
              <a:t>đoán</a:t>
            </a:r>
            <a:r>
              <a:rPr lang="en-US" dirty="0"/>
              <a:t>.</a:t>
            </a:r>
          </a:p>
          <a:p>
            <a:endParaRPr lang="en-US" dirty="0"/>
          </a:p>
          <a:p>
            <a:endParaRPr lang="en-US" dirty="0"/>
          </a:p>
          <a:p>
            <a:endParaRPr lang="en-US" dirty="0"/>
          </a:p>
          <a:p>
            <a:endParaRPr lang="en-US" dirty="0"/>
          </a:p>
          <a:p>
            <a:endParaRPr lang="en-US" dirty="0"/>
          </a:p>
          <a:p>
            <a:endParaRPr lang="en-US" dirty="0"/>
          </a:p>
          <a:p>
            <a:pPr marL="0" indent="0">
              <a:buNone/>
            </a:pPr>
            <a:r>
              <a:rPr lang="en-US"/>
              <a:t>Viết </a:t>
            </a:r>
            <a:r>
              <a:rPr lang="en-US" err="1"/>
              <a:t>lệnh</a:t>
            </a:r>
            <a:r>
              <a:rPr lang="en-US"/>
              <a:t> assembly</a:t>
            </a:r>
          </a:p>
          <a:p>
            <a:pPr marL="0" indent="0">
              <a:buNone/>
            </a:pPr>
            <a:r>
              <a:rPr lang="en-US"/>
              <a:t>Biểu </a:t>
            </a:r>
            <a:r>
              <a:rPr lang="en-US" dirty="0" err="1"/>
              <a:t>diễn</a:t>
            </a:r>
            <a:r>
              <a:rPr lang="en-US" dirty="0"/>
              <a:t> </a:t>
            </a:r>
            <a:r>
              <a:rPr lang="en-US" dirty="0" err="1"/>
              <a:t>lược</a:t>
            </a:r>
            <a:r>
              <a:rPr lang="en-US" dirty="0"/>
              <a:t> </a:t>
            </a:r>
            <a:r>
              <a:rPr lang="en-US" dirty="0" err="1"/>
              <a:t>đồ</a:t>
            </a:r>
            <a:r>
              <a:rPr lang="en-US" dirty="0"/>
              <a:t> </a:t>
            </a:r>
            <a:r>
              <a:rPr lang="en-US" dirty="0" err="1"/>
              <a:t>thời</a:t>
            </a:r>
            <a:r>
              <a:rPr lang="en-US" dirty="0"/>
              <a:t> </a:t>
            </a:r>
            <a:r>
              <a:rPr lang="en-US" dirty="0" err="1"/>
              <a:t>gian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TextBox 4"/>
          <p:cNvSpPr txBox="1"/>
          <p:nvPr/>
        </p:nvSpPr>
        <p:spPr>
          <a:xfrm>
            <a:off x="1828800" y="2492276"/>
            <a:ext cx="4267200" cy="2308324"/>
          </a:xfrm>
          <a:prstGeom prst="rect">
            <a:avLst/>
          </a:prstGeom>
          <a:noFill/>
        </p:spPr>
        <p:txBody>
          <a:bodyPr wrap="square" rtlCol="0">
            <a:spAutoFit/>
          </a:bodyPr>
          <a:lstStyle/>
          <a:p>
            <a:r>
              <a:rPr lang="en-US" sz="3600" dirty="0"/>
              <a:t>if(a &lt; b)</a:t>
            </a:r>
          </a:p>
          <a:p>
            <a:r>
              <a:rPr lang="en-US" sz="3600" dirty="0"/>
              <a:t>	max = a</a:t>
            </a:r>
          </a:p>
          <a:p>
            <a:r>
              <a:rPr lang="en-US" sz="3600" dirty="0"/>
              <a:t>else</a:t>
            </a:r>
          </a:p>
          <a:p>
            <a:r>
              <a:rPr lang="en-US" sz="3600" dirty="0"/>
              <a:t>	max = b</a:t>
            </a:r>
          </a:p>
        </p:txBody>
      </p:sp>
    </p:spTree>
    <p:extLst>
      <p:ext uri="{BB962C8B-B14F-4D97-AF65-F5344CB8AC3E}">
        <p14:creationId xmlns:p14="http://schemas.microsoft.com/office/powerpoint/2010/main" val="840744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71" y="381000"/>
            <a:ext cx="7772400" cy="838200"/>
          </a:xfrm>
        </p:spPr>
        <p:txBody>
          <a:bodyPr>
            <a:normAutofit/>
          </a:bodyPr>
          <a:lstStyle/>
          <a:p>
            <a:r>
              <a:rPr lang="en-US" sz="2800" b="1" dirty="0"/>
              <a:t>CISC Design: Instruction-set flowchart</a:t>
            </a:r>
            <a:endParaRPr lang="en-US" sz="2800" dirty="0"/>
          </a:p>
        </p:txBody>
      </p:sp>
      <p:sp>
        <p:nvSpPr>
          <p:cNvPr id="4" name="Slide Number Placeholder 3"/>
          <p:cNvSpPr>
            <a:spLocks noGrp="1"/>
          </p:cNvSpPr>
          <p:nvPr>
            <p:ph type="sldNum" sz="quarter" idx="12"/>
          </p:nvPr>
        </p:nvSpPr>
        <p:spPr>
          <a:xfrm>
            <a:off x="76200" y="0"/>
            <a:ext cx="1066800" cy="329184"/>
          </a:xfrm>
        </p:spPr>
        <p:txBody>
          <a:bodyPr/>
          <a:lstStyle/>
          <a:p>
            <a:fld id="{B6F15528-21DE-4FAA-801E-634DDDAF4B2B}" type="slidenum">
              <a:rPr lang="en-US" smtClean="0"/>
              <a:pPr/>
              <a:t>3</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54354"/>
            <a:ext cx="1594806" cy="4395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609600" y="1981200"/>
            <a:ext cx="1290006" cy="55647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a:spLocks noGrp="1"/>
          </p:cNvSpPr>
          <p:nvPr>
            <p:ph idx="1"/>
          </p:nvPr>
        </p:nvSpPr>
        <p:spPr>
          <a:xfrm>
            <a:off x="2286000" y="1506881"/>
            <a:ext cx="6705600" cy="4142912"/>
          </a:xfrm>
        </p:spPr>
        <p:txBody>
          <a:bodyPr>
            <a:noAutofit/>
          </a:bodyPr>
          <a:lstStyle/>
          <a:p>
            <a:pPr marL="0" indent="0" algn="just">
              <a:spcBef>
                <a:spcPts val="0"/>
              </a:spcBef>
              <a:spcAft>
                <a:spcPts val="600"/>
              </a:spcAft>
              <a:buNone/>
            </a:pPr>
            <a:r>
              <a:rPr lang="en-US" b="1" dirty="0">
                <a:latin typeface="Times New Roman" pitchFamily="18" charset="0"/>
                <a:cs typeface="Times New Roman" pitchFamily="18" charset="0"/>
              </a:rPr>
              <a:t>Instruction-set flowchart</a:t>
            </a:r>
          </a:p>
          <a:p>
            <a:pPr algn="just">
              <a:spcBef>
                <a:spcPts val="0"/>
              </a:spcBef>
              <a:spcAft>
                <a:spcPts val="600"/>
              </a:spcAft>
            </a:pPr>
            <a:r>
              <a:rPr lang="en-US" sz="2200" dirty="0">
                <a:latin typeface="Times New Roman" pitchFamily="18" charset="0"/>
                <a:cs typeface="Times New Roman" pitchFamily="18" charset="0"/>
              </a:rPr>
              <a:t> Does not presume any architectural details</a:t>
            </a:r>
          </a:p>
          <a:p>
            <a:pPr algn="just">
              <a:spcBef>
                <a:spcPts val="0"/>
              </a:spcBef>
              <a:spcAft>
                <a:spcPts val="600"/>
              </a:spcAft>
            </a:pPr>
            <a:r>
              <a:rPr lang="en-US" sz="2200" dirty="0">
                <a:latin typeface="Times New Roman" pitchFamily="18" charset="0"/>
                <a:cs typeface="Times New Roman" pitchFamily="18" charset="0"/>
              </a:rPr>
              <a:t> Does not have any particular processor </a:t>
            </a:r>
            <a:r>
              <a:rPr lang="en-US" sz="2200" dirty="0" err="1">
                <a:latin typeface="Times New Roman" pitchFamily="18" charset="0"/>
                <a:cs typeface="Times New Roman" pitchFamily="18" charset="0"/>
              </a:rPr>
              <a:t>datapath</a:t>
            </a:r>
            <a:endParaRPr lang="en-US" sz="2200" dirty="0">
              <a:latin typeface="Times New Roman" pitchFamily="18" charset="0"/>
              <a:cs typeface="Times New Roman" pitchFamily="18" charset="0"/>
            </a:endParaRPr>
          </a:p>
          <a:p>
            <a:pPr algn="just">
              <a:spcBef>
                <a:spcPts val="0"/>
              </a:spcBef>
              <a:spcAft>
                <a:spcPts val="600"/>
              </a:spcAft>
            </a:pPr>
            <a:r>
              <a:rPr lang="en-US" sz="2200" dirty="0">
                <a:latin typeface="Times New Roman" pitchFamily="18" charset="0"/>
                <a:cs typeface="Times New Roman" pitchFamily="18" charset="0"/>
              </a:rPr>
              <a:t> Does not consider any timing constraints or clock cycle duration</a:t>
            </a:r>
          </a:p>
          <a:p>
            <a:pPr marL="0" indent="0" algn="just">
              <a:spcBef>
                <a:spcPts val="0"/>
              </a:spcBef>
              <a:spcAft>
                <a:spcPts val="600"/>
              </a:spcAft>
              <a:buNone/>
            </a:pPr>
            <a:endParaRPr lang="en-US" sz="2200" dirty="0">
              <a:latin typeface="Times New Roman" pitchFamily="18" charset="0"/>
              <a:cs typeface="Times New Roman" pitchFamily="18" charset="0"/>
            </a:endParaRPr>
          </a:p>
          <a:p>
            <a:pPr marL="0" indent="0" algn="just">
              <a:spcBef>
                <a:spcPts val="0"/>
              </a:spcBef>
              <a:spcAft>
                <a:spcPts val="600"/>
              </a:spcAft>
              <a:buNone/>
            </a:pPr>
            <a:r>
              <a:rPr lang="en-US" b="1" dirty="0">
                <a:latin typeface="Times New Roman" pitchFamily="18" charset="0"/>
                <a:cs typeface="Times New Roman" pitchFamily="18" charset="0"/>
              </a:rPr>
              <a:t>Purpose:</a:t>
            </a:r>
            <a:endParaRPr lang="en-US" sz="2200" dirty="0">
              <a:latin typeface="Times New Roman" pitchFamily="18" charset="0"/>
              <a:cs typeface="Times New Roman" pitchFamily="18" charset="0"/>
            </a:endParaRPr>
          </a:p>
          <a:p>
            <a:pPr algn="just">
              <a:spcBef>
                <a:spcPts val="0"/>
              </a:spcBef>
              <a:spcAft>
                <a:spcPts val="600"/>
              </a:spcAft>
            </a:pPr>
            <a:r>
              <a:rPr lang="en-US" sz="2200" dirty="0">
                <a:latin typeface="Times New Roman" pitchFamily="18" charset="0"/>
                <a:cs typeface="Times New Roman" pitchFamily="18" charset="0"/>
              </a:rPr>
              <a:t> Give the order in which the operations specified by each instruction will be executed.</a:t>
            </a:r>
          </a:p>
        </p:txBody>
      </p:sp>
      <p:sp>
        <p:nvSpPr>
          <p:cNvPr id="8" name="TextBox 7"/>
          <p:cNvSpPr txBox="1"/>
          <p:nvPr/>
        </p:nvSpPr>
        <p:spPr>
          <a:xfrm>
            <a:off x="392714" y="5715000"/>
            <a:ext cx="1418978" cy="307777"/>
          </a:xfrm>
          <a:prstGeom prst="rect">
            <a:avLst/>
          </a:prstGeom>
          <a:noFill/>
        </p:spPr>
        <p:txBody>
          <a:bodyPr wrap="none" rtlCol="0">
            <a:spAutoFit/>
          </a:bodyPr>
          <a:lstStyle/>
          <a:p>
            <a:r>
              <a:rPr lang="en-US" sz="1400"/>
              <a:t>Design process</a:t>
            </a:r>
          </a:p>
        </p:txBody>
      </p:sp>
    </p:spTree>
    <p:extLst>
      <p:ext uri="{BB962C8B-B14F-4D97-AF65-F5344CB8AC3E}">
        <p14:creationId xmlns:p14="http://schemas.microsoft.com/office/powerpoint/2010/main" val="756632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3200400" cy="1676400"/>
          </a:xfrm>
        </p:spPr>
        <p:txBody>
          <a:bodyPr>
            <a:normAutofit/>
          </a:bodyPr>
          <a:lstStyle/>
          <a:p>
            <a:r>
              <a:rPr lang="en-US" sz="2800" b="1"/>
              <a:t>CISC Design:</a:t>
            </a:r>
            <a:br>
              <a:rPr lang="en-US" sz="2800" b="1"/>
            </a:br>
            <a:r>
              <a:rPr lang="en-US" sz="2800" b="1"/>
              <a:t>Instruction-set </a:t>
            </a:r>
            <a:br>
              <a:rPr lang="en-US" sz="2800" b="1"/>
            </a:br>
            <a:r>
              <a:rPr lang="en-US" sz="2800" b="1"/>
              <a:t>flowchart</a:t>
            </a:r>
            <a:endParaRPr lang="en-US" sz="2800" dirty="0"/>
          </a:p>
        </p:txBody>
      </p:sp>
      <p:sp>
        <p:nvSpPr>
          <p:cNvPr id="4" name="Slide Number Placeholder 3"/>
          <p:cNvSpPr>
            <a:spLocks noGrp="1"/>
          </p:cNvSpPr>
          <p:nvPr>
            <p:ph type="sldNum" sz="quarter" idx="12"/>
          </p:nvPr>
        </p:nvSpPr>
        <p:spPr>
          <a:xfrm>
            <a:off x="76200" y="0"/>
            <a:ext cx="1066800" cy="329184"/>
          </a:xfrm>
        </p:spPr>
        <p:txBody>
          <a:bodyPr/>
          <a:lstStyle/>
          <a:p>
            <a:fld id="{B6F15528-21DE-4FAA-801E-634DDDAF4B2B}" type="slidenum">
              <a:rPr lang="en-US" smtClean="0"/>
              <a:pPr/>
              <a:t>4</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05000"/>
            <a:ext cx="1594806" cy="4395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462594" y="2643926"/>
            <a:ext cx="1290006" cy="55647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0314" y="6333096"/>
            <a:ext cx="1418978" cy="307777"/>
          </a:xfrm>
          <a:prstGeom prst="rect">
            <a:avLst/>
          </a:prstGeom>
          <a:noFill/>
        </p:spPr>
        <p:txBody>
          <a:bodyPr wrap="none" rtlCol="0">
            <a:spAutoFit/>
          </a:bodyPr>
          <a:lstStyle/>
          <a:p>
            <a:r>
              <a:rPr lang="en-US" sz="1400"/>
              <a:t>Design process</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52908"/>
            <a:ext cx="6629400" cy="681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1598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0"/>
            <a:ext cx="1066800" cy="329184"/>
          </a:xfrm>
        </p:spPr>
        <p:txBody>
          <a:bodyPr/>
          <a:lstStyle/>
          <a:p>
            <a:fld id="{B6F15528-21DE-4FAA-801E-634DDDAF4B2B}" type="slidenum">
              <a:rPr lang="en-US" smtClean="0"/>
              <a:pPr/>
              <a:t>5</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76200"/>
            <a:ext cx="6705600" cy="6726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a:spLocks noGrp="1"/>
          </p:cNvSpPr>
          <p:nvPr>
            <p:ph type="title"/>
          </p:nvPr>
        </p:nvSpPr>
        <p:spPr>
          <a:xfrm>
            <a:off x="0" y="228600"/>
            <a:ext cx="3200400" cy="1981200"/>
          </a:xfrm>
        </p:spPr>
        <p:txBody>
          <a:bodyPr>
            <a:normAutofit/>
          </a:bodyPr>
          <a:lstStyle/>
          <a:p>
            <a:r>
              <a:rPr lang="en-US" sz="2800" b="1"/>
              <a:t>CISC Design:</a:t>
            </a:r>
            <a:br>
              <a:rPr lang="en-US" sz="2800" b="1"/>
            </a:br>
            <a:r>
              <a:rPr lang="en-US" sz="2800" b="1"/>
              <a:t>Instruction-set </a:t>
            </a:r>
            <a:br>
              <a:rPr lang="en-US" sz="2800" b="1"/>
            </a:br>
            <a:r>
              <a:rPr lang="en-US" sz="2800" b="1"/>
              <a:t>flowchart</a:t>
            </a:r>
            <a:br>
              <a:rPr lang="en-US" sz="2800" b="1"/>
            </a:br>
            <a:r>
              <a:rPr lang="en-US" sz="2800" b="1"/>
              <a:t>(cont.)</a:t>
            </a:r>
            <a:endParaRPr lang="en-US" sz="2800" dirty="0"/>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133600"/>
            <a:ext cx="1594806" cy="4395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Oval 9"/>
          <p:cNvSpPr/>
          <p:nvPr/>
        </p:nvSpPr>
        <p:spPr>
          <a:xfrm>
            <a:off x="538794" y="2872526"/>
            <a:ext cx="1290006" cy="55647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16514" y="6561696"/>
            <a:ext cx="1418978" cy="307777"/>
          </a:xfrm>
          <a:prstGeom prst="rect">
            <a:avLst/>
          </a:prstGeom>
          <a:noFill/>
        </p:spPr>
        <p:txBody>
          <a:bodyPr wrap="none" rtlCol="0">
            <a:spAutoFit/>
          </a:bodyPr>
          <a:lstStyle/>
          <a:p>
            <a:r>
              <a:rPr lang="en-US" sz="1400"/>
              <a:t>Design process</a:t>
            </a:r>
          </a:p>
        </p:txBody>
      </p:sp>
    </p:spTree>
    <p:extLst>
      <p:ext uri="{BB962C8B-B14F-4D97-AF65-F5344CB8AC3E}">
        <p14:creationId xmlns:p14="http://schemas.microsoft.com/office/powerpoint/2010/main" val="2382876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Component allocation for the 16-bit processor</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Rectangle 4"/>
          <p:cNvSpPr/>
          <p:nvPr/>
        </p:nvSpPr>
        <p:spPr>
          <a:xfrm>
            <a:off x="4419600" y="1066800"/>
            <a:ext cx="4419600" cy="4247317"/>
          </a:xfrm>
          <a:prstGeom prst="rect">
            <a:avLst/>
          </a:prstGeom>
          <a:ln>
            <a:solidFill>
              <a:srgbClr val="0000CC"/>
            </a:solidFill>
          </a:ln>
        </p:spPr>
        <p:txBody>
          <a:bodyPr wrap="square">
            <a:spAutoFit/>
          </a:bodyPr>
          <a:lstStyle/>
          <a:p>
            <a:pPr>
              <a:spcAft>
                <a:spcPts val="1200"/>
              </a:spcAft>
            </a:pPr>
            <a:r>
              <a:rPr lang="en-US" b="1" dirty="0"/>
              <a:t>Components</a:t>
            </a:r>
            <a:r>
              <a:rPr lang="en-US" dirty="0"/>
              <a:t>: 64K x 16 Memory</a:t>
            </a:r>
          </a:p>
          <a:p>
            <a:pPr>
              <a:spcAft>
                <a:spcPts val="1200"/>
              </a:spcAft>
            </a:pPr>
            <a:r>
              <a:rPr lang="nn-NO" dirty="0"/>
              <a:t>	         8 x 16 Register File (RF) </a:t>
            </a:r>
          </a:p>
          <a:p>
            <a:pPr>
              <a:spcAft>
                <a:spcPts val="1200"/>
              </a:spcAft>
            </a:pPr>
            <a:r>
              <a:rPr lang="nn-NO" dirty="0"/>
              <a:t>	         </a:t>
            </a:r>
            <a:r>
              <a:rPr lang="en-US" dirty="0"/>
              <a:t>ALSU (S: shift)</a:t>
            </a:r>
          </a:p>
          <a:p>
            <a:pPr>
              <a:spcAft>
                <a:spcPts val="1200"/>
              </a:spcAft>
            </a:pPr>
            <a:r>
              <a:rPr lang="en-US" dirty="0"/>
              <a:t>	         Instruction register ( IR )</a:t>
            </a:r>
          </a:p>
          <a:p>
            <a:pPr>
              <a:spcAft>
                <a:spcPts val="1200"/>
              </a:spcAft>
            </a:pPr>
            <a:r>
              <a:rPr lang="en-US" dirty="0"/>
              <a:t>	         Program counter ( PC )</a:t>
            </a:r>
          </a:p>
          <a:p>
            <a:pPr>
              <a:spcAft>
                <a:spcPts val="1200"/>
              </a:spcAft>
            </a:pPr>
            <a:r>
              <a:rPr lang="en-US" dirty="0"/>
              <a:t>	         Address register ( AR )</a:t>
            </a:r>
          </a:p>
          <a:p>
            <a:pPr>
              <a:spcAft>
                <a:spcPts val="1200"/>
              </a:spcAft>
            </a:pPr>
            <a:r>
              <a:rPr lang="en-US" dirty="0"/>
              <a:t>	         Data register ( DR )</a:t>
            </a:r>
          </a:p>
          <a:p>
            <a:pPr>
              <a:spcAft>
                <a:spcPts val="1200"/>
              </a:spcAft>
            </a:pPr>
            <a:r>
              <a:rPr lang="en-US" dirty="0"/>
              <a:t>	         Status register ( Status )</a:t>
            </a:r>
          </a:p>
          <a:p>
            <a:pPr>
              <a:spcAft>
                <a:spcPts val="1200"/>
              </a:spcAft>
            </a:pPr>
            <a:r>
              <a:rPr lang="en-US" dirty="0"/>
              <a:t>	         Control unit</a:t>
            </a:r>
          </a:p>
          <a:p>
            <a:pPr>
              <a:spcAft>
                <a:spcPts val="1200"/>
              </a:spcAft>
            </a:pPr>
            <a:r>
              <a:rPr lang="en-US" dirty="0"/>
              <a:t>	         ASIC</a:t>
            </a:r>
          </a:p>
        </p:txBody>
      </p:sp>
      <p:sp>
        <p:nvSpPr>
          <p:cNvPr id="6" name="Rectangle 5"/>
          <p:cNvSpPr/>
          <p:nvPr/>
        </p:nvSpPr>
        <p:spPr>
          <a:xfrm>
            <a:off x="4523014" y="5477470"/>
            <a:ext cx="4572000" cy="923330"/>
          </a:xfrm>
          <a:prstGeom prst="rect">
            <a:avLst/>
          </a:prstGeom>
        </p:spPr>
        <p:txBody>
          <a:bodyPr wrap="square">
            <a:spAutoFit/>
          </a:bodyPr>
          <a:lstStyle/>
          <a:p>
            <a:pPr algn="just"/>
            <a:r>
              <a:rPr lang="en-US" b="1" dirty="0"/>
              <a:t>AR</a:t>
            </a:r>
            <a:r>
              <a:rPr lang="en-US"/>
              <a:t>, </a:t>
            </a:r>
            <a:r>
              <a:rPr lang="en-US" b="1"/>
              <a:t>DR:</a:t>
            </a:r>
            <a:r>
              <a:rPr lang="en-US">
                <a:sym typeface="Wingdings" pitchFamily="2" charset="2"/>
              </a:rPr>
              <a:t> </a:t>
            </a:r>
            <a:r>
              <a:rPr lang="en-US" dirty="0"/>
              <a:t>needed to shorten </a:t>
            </a:r>
            <a:r>
              <a:rPr lang="en-US"/>
              <a:t>clock period and improve the performance of the processor</a:t>
            </a:r>
            <a:endParaRPr lang="en-US" dirty="0"/>
          </a:p>
        </p:txBody>
      </p:sp>
      <p:grpSp>
        <p:nvGrpSpPr>
          <p:cNvPr id="7" name="Group 6">
            <a:extLst>
              <a:ext uri="{FF2B5EF4-FFF2-40B4-BE49-F238E27FC236}">
                <a16:creationId xmlns:a16="http://schemas.microsoft.com/office/drawing/2014/main" id="{1C607E97-8A01-4A1F-BA6E-520B6F6CB358}"/>
              </a:ext>
            </a:extLst>
          </p:cNvPr>
          <p:cNvGrpSpPr/>
          <p:nvPr/>
        </p:nvGrpSpPr>
        <p:grpSpPr>
          <a:xfrm>
            <a:off x="104274" y="965716"/>
            <a:ext cx="4267200" cy="4705350"/>
            <a:chOff x="104274" y="965716"/>
            <a:chExt cx="4267200" cy="470535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74" y="965716"/>
              <a:ext cx="426720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F81F60AC-B379-400C-AA36-23077D328243}"/>
                </a:ext>
              </a:extLst>
            </p:cNvPr>
            <p:cNvSpPr txBox="1"/>
            <p:nvPr/>
          </p:nvSpPr>
          <p:spPr>
            <a:xfrm>
              <a:off x="3124200" y="1575316"/>
              <a:ext cx="762000" cy="400110"/>
            </a:xfrm>
            <a:prstGeom prst="rect">
              <a:avLst/>
            </a:prstGeom>
            <a:solidFill>
              <a:schemeClr val="bg1"/>
            </a:solidFill>
          </p:spPr>
          <p:txBody>
            <a:bodyPr wrap="square" rtlCol="0">
              <a:spAutoFit/>
            </a:bodyPr>
            <a:lstStyle/>
            <a:p>
              <a:r>
                <a:rPr lang="en-US" sz="2000" b="1" dirty="0">
                  <a:solidFill>
                    <a:srgbClr val="381FCF"/>
                  </a:solidFill>
                  <a:latin typeface="Times New Roman" panose="02020603050405020304" pitchFamily="18" charset="0"/>
                  <a:cs typeface="Times New Roman" panose="02020603050405020304" pitchFamily="18" charset="0"/>
                </a:rPr>
                <a:t>RF</a:t>
              </a:r>
            </a:p>
          </p:txBody>
        </p:sp>
      </p:grpSp>
    </p:spTree>
    <p:extLst>
      <p:ext uri="{BB962C8B-B14F-4D97-AF65-F5344CB8AC3E}">
        <p14:creationId xmlns:p14="http://schemas.microsoft.com/office/powerpoint/2010/main" val="2450885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2654" y="9525"/>
            <a:ext cx="6001346" cy="684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a:spLocks noGrp="1"/>
          </p:cNvSpPr>
          <p:nvPr>
            <p:ph type="title"/>
          </p:nvPr>
        </p:nvSpPr>
        <p:spPr>
          <a:xfrm>
            <a:off x="0" y="0"/>
            <a:ext cx="4148137" cy="914400"/>
          </a:xfrm>
          <a:solidFill>
            <a:schemeClr val="bg1"/>
          </a:solidFill>
        </p:spPr>
        <p:txBody>
          <a:bodyPr>
            <a:noAutofit/>
          </a:bodyPr>
          <a:lstStyle/>
          <a:p>
            <a:r>
              <a:rPr lang="en-US" sz="2800" b="1" dirty="0"/>
              <a:t>Processor ASM </a:t>
            </a:r>
            <a:r>
              <a:rPr lang="en-US" sz="2800" b="1"/>
              <a:t>chart </a:t>
            </a:r>
            <a:br>
              <a:rPr lang="en-US" sz="2800" b="1"/>
            </a:br>
            <a:r>
              <a:rPr lang="en-US" sz="2800" b="1"/>
              <a:t>(</a:t>
            </a:r>
            <a:r>
              <a:rPr lang="en-US" sz="2800" b="1" dirty="0"/>
              <a:t>scheduled IS chart)</a:t>
            </a:r>
            <a:endParaRPr lang="en-US" sz="2800" dirty="0"/>
          </a:p>
        </p:txBody>
      </p:sp>
      <p:sp>
        <p:nvSpPr>
          <p:cNvPr id="9" name="Slide Number Placeholder 3"/>
          <p:cNvSpPr>
            <a:spLocks noGrp="1"/>
          </p:cNvSpPr>
          <p:nvPr>
            <p:ph type="sldNum" sz="quarter" idx="12"/>
          </p:nvPr>
        </p:nvSpPr>
        <p:spPr>
          <a:xfrm>
            <a:off x="0" y="6501985"/>
            <a:ext cx="1066800" cy="329184"/>
          </a:xfrm>
        </p:spPr>
        <p:txBody>
          <a:bodyPr/>
          <a:lstStyle/>
          <a:p>
            <a:fld id="{B6F15528-21DE-4FAA-801E-634DDDAF4B2B}" type="slidenum">
              <a:rPr lang="en-US" smtClean="0">
                <a:solidFill>
                  <a:schemeClr val="tx1"/>
                </a:solidFill>
              </a:rPr>
              <a:pPr/>
              <a:t>7</a:t>
            </a:fld>
            <a:endParaRPr lang="en-US">
              <a:solidFill>
                <a:schemeClr val="tx1"/>
              </a:solidFill>
            </a:endParaRP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851" y="1447800"/>
            <a:ext cx="1594806" cy="4395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538794" y="3305565"/>
            <a:ext cx="1290006" cy="55647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70790" y="5843239"/>
            <a:ext cx="1418978" cy="307777"/>
          </a:xfrm>
          <a:prstGeom prst="rect">
            <a:avLst/>
          </a:prstGeom>
          <a:noFill/>
        </p:spPr>
        <p:txBody>
          <a:bodyPr wrap="none" rtlCol="0">
            <a:spAutoFit/>
          </a:bodyPr>
          <a:lstStyle/>
          <a:p>
            <a:r>
              <a:rPr lang="en-US" sz="1400"/>
              <a:t>Design process</a:t>
            </a:r>
          </a:p>
        </p:txBody>
      </p:sp>
    </p:spTree>
    <p:extLst>
      <p:ext uri="{BB962C8B-B14F-4D97-AF65-F5344CB8AC3E}">
        <p14:creationId xmlns:p14="http://schemas.microsoft.com/office/powerpoint/2010/main" val="3572737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3337" y="0"/>
            <a:ext cx="4148137" cy="914400"/>
          </a:xfrm>
          <a:solidFill>
            <a:schemeClr val="bg1"/>
          </a:solidFill>
        </p:spPr>
        <p:txBody>
          <a:bodyPr>
            <a:noAutofit/>
          </a:bodyPr>
          <a:lstStyle/>
          <a:p>
            <a:r>
              <a:rPr lang="en-US" sz="2800" b="1" dirty="0"/>
              <a:t>Processor ASM </a:t>
            </a:r>
            <a:r>
              <a:rPr lang="en-US" sz="2800" b="1"/>
              <a:t>chart </a:t>
            </a:r>
            <a:br>
              <a:rPr lang="en-US" sz="2800" b="1"/>
            </a:br>
            <a:r>
              <a:rPr lang="en-US" sz="2800" b="1"/>
              <a:t>(</a:t>
            </a:r>
            <a:r>
              <a:rPr lang="en-US" sz="2800" b="1" dirty="0"/>
              <a:t>scheduled IS chart)</a:t>
            </a:r>
            <a:endParaRPr lang="en-US" sz="2800" dirty="0"/>
          </a:p>
        </p:txBody>
      </p:sp>
      <p:sp>
        <p:nvSpPr>
          <p:cNvPr id="9" name="Slide Number Placeholder 3"/>
          <p:cNvSpPr>
            <a:spLocks noGrp="1"/>
          </p:cNvSpPr>
          <p:nvPr>
            <p:ph type="sldNum" sz="quarter" idx="12"/>
          </p:nvPr>
        </p:nvSpPr>
        <p:spPr>
          <a:xfrm>
            <a:off x="0" y="6501985"/>
            <a:ext cx="1066800" cy="329184"/>
          </a:xfrm>
        </p:spPr>
        <p:txBody>
          <a:bodyPr/>
          <a:lstStyle/>
          <a:p>
            <a:fld id="{B6F15528-21DE-4FAA-801E-634DDDAF4B2B}" type="slidenum">
              <a:rPr lang="en-US" smtClean="0">
                <a:solidFill>
                  <a:schemeClr val="tx1"/>
                </a:solidFill>
              </a:rPr>
              <a:pPr/>
              <a:t>8</a:t>
            </a:fld>
            <a:endParaRPr lang="en-US">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685800"/>
            <a:ext cx="5981700" cy="601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851" y="1447800"/>
            <a:ext cx="1594806" cy="4395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538794" y="3305565"/>
            <a:ext cx="1290006" cy="55647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70790" y="5843239"/>
            <a:ext cx="1418978" cy="307777"/>
          </a:xfrm>
          <a:prstGeom prst="rect">
            <a:avLst/>
          </a:prstGeom>
          <a:noFill/>
        </p:spPr>
        <p:txBody>
          <a:bodyPr wrap="none" rtlCol="0">
            <a:spAutoFit/>
          </a:bodyPr>
          <a:lstStyle/>
          <a:p>
            <a:r>
              <a:rPr lang="en-US" sz="1400"/>
              <a:t>Design process</a:t>
            </a:r>
          </a:p>
        </p:txBody>
      </p:sp>
    </p:spTree>
    <p:extLst>
      <p:ext uri="{BB962C8B-B14F-4D97-AF65-F5344CB8AC3E}">
        <p14:creationId xmlns:p14="http://schemas.microsoft.com/office/powerpoint/2010/main" val="311833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20" y="304800"/>
            <a:ext cx="3200400" cy="990600"/>
          </a:xfrm>
        </p:spPr>
        <p:txBody>
          <a:bodyPr>
            <a:noAutofit/>
          </a:bodyPr>
          <a:lstStyle/>
          <a:p>
            <a:r>
              <a:rPr lang="en-US" sz="3200" b="1"/>
              <a:t>Processor </a:t>
            </a:r>
            <a:br>
              <a:rPr lang="en-US" sz="3200" b="1"/>
            </a:br>
            <a:r>
              <a:rPr lang="en-US" sz="3200" b="1"/>
              <a:t>schematic</a:t>
            </a:r>
            <a:endParaRPr lang="en-US" sz="3200" dirty="0"/>
          </a:p>
        </p:txBody>
      </p:sp>
      <p:sp>
        <p:nvSpPr>
          <p:cNvPr id="3" name="Content Placeholder 2"/>
          <p:cNvSpPr>
            <a:spLocks noGrp="1"/>
          </p:cNvSpPr>
          <p:nvPr>
            <p:ph idx="1"/>
          </p:nvPr>
        </p:nvSpPr>
        <p:spPr>
          <a:xfrm>
            <a:off x="457200" y="4953000"/>
            <a:ext cx="8229600" cy="1945192"/>
          </a:xfrm>
        </p:spPr>
        <p:txBody>
          <a:bodyPr>
            <a:noAutofit/>
          </a:bodyPr>
          <a:lstStyle/>
          <a:p>
            <a:pPr algn="just">
              <a:spcBef>
                <a:spcPts val="0"/>
              </a:spcBef>
              <a:spcAft>
                <a:spcPts val="600"/>
              </a:spcAft>
            </a:pPr>
            <a:r>
              <a:rPr lang="en-US" sz="2200">
                <a:latin typeface="Times New Roman" pitchFamily="18" charset="0"/>
                <a:cs typeface="Times New Roman" pitchFamily="18" charset="0"/>
              </a:rPr>
              <a:t> Schematic </a:t>
            </a:r>
            <a:r>
              <a:rPr lang="en-US" sz="2200" dirty="0">
                <a:latin typeface="Times New Roman" pitchFamily="18" charset="0"/>
                <a:cs typeface="Times New Roman" pitchFamily="18" charset="0"/>
              </a:rPr>
              <a:t>is obtained by connecting the processor components according to the ASM chart, that is, by adding a connection whenever data or an instruction is moved from one component to another.</a:t>
            </a:r>
          </a:p>
          <a:p>
            <a:pPr algn="just">
              <a:spcBef>
                <a:spcPts val="0"/>
              </a:spcBef>
              <a:spcAft>
                <a:spcPts val="600"/>
              </a:spcAft>
            </a:pPr>
            <a:r>
              <a:rPr lang="en-US" sz="2200">
                <a:latin typeface="Times New Roman" pitchFamily="18" charset="0"/>
                <a:cs typeface="Times New Roman" pitchFamily="18" charset="0"/>
              </a:rPr>
              <a:t> Components </a:t>
            </a:r>
            <a:r>
              <a:rPr lang="en-US" sz="2200" dirty="0">
                <a:latin typeface="Times New Roman" pitchFamily="18" charset="0"/>
                <a:cs typeface="Times New Roman" pitchFamily="18" charset="0"/>
              </a:rPr>
              <a:t>with several connections at the same input port require selectors for that particular input port.</a:t>
            </a:r>
          </a:p>
        </p:txBody>
      </p:sp>
      <p:sp>
        <p:nvSpPr>
          <p:cNvPr id="4" name="Slide Number Placeholder 3"/>
          <p:cNvSpPr>
            <a:spLocks noGrp="1"/>
          </p:cNvSpPr>
          <p:nvPr>
            <p:ph type="sldNum" sz="quarter" idx="12"/>
          </p:nvPr>
        </p:nvSpPr>
        <p:spPr>
          <a:xfrm>
            <a:off x="0" y="0"/>
            <a:ext cx="1066800" cy="329184"/>
          </a:xfrm>
        </p:spPr>
        <p:txBody>
          <a:bodyPr/>
          <a:lstStyle/>
          <a:p>
            <a:fld id="{B6F15528-21DE-4FAA-801E-634DDDAF4B2B}" type="slidenum">
              <a:rPr lang="en-US" smtClean="0"/>
              <a:pPr/>
              <a:t>9</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1" y="0"/>
            <a:ext cx="5334000" cy="4835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71" y="1371600"/>
            <a:ext cx="1161207" cy="320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a:xfrm>
            <a:off x="443150" y="3153163"/>
            <a:ext cx="900128" cy="8092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3185" y="4571999"/>
            <a:ext cx="1418978" cy="307777"/>
          </a:xfrm>
          <a:prstGeom prst="rect">
            <a:avLst/>
          </a:prstGeom>
          <a:noFill/>
        </p:spPr>
        <p:txBody>
          <a:bodyPr wrap="none" rtlCol="0">
            <a:spAutoFit/>
          </a:bodyPr>
          <a:lstStyle/>
          <a:p>
            <a:r>
              <a:rPr lang="en-US" sz="1400"/>
              <a:t>Design process</a:t>
            </a:r>
          </a:p>
        </p:txBody>
      </p:sp>
    </p:spTree>
    <p:extLst>
      <p:ext uri="{BB962C8B-B14F-4D97-AF65-F5344CB8AC3E}">
        <p14:creationId xmlns:p14="http://schemas.microsoft.com/office/powerpoint/2010/main" val="76427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11792</TotalTime>
  <Words>2733</Words>
  <Application>Microsoft Office PowerPoint</Application>
  <PresentationFormat>On-screen Show (4:3)</PresentationFormat>
  <Paragraphs>410</Paragraphs>
  <Slides>23</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Courier New</vt:lpstr>
      <vt:lpstr>Times New Roman</vt:lpstr>
      <vt:lpstr>Wingdings</vt:lpstr>
      <vt:lpstr>Clarity</vt:lpstr>
      <vt:lpstr>Chapter 4:</vt:lpstr>
      <vt:lpstr>Outline</vt:lpstr>
      <vt:lpstr>CISC Design: Instruction-set flowchart</vt:lpstr>
      <vt:lpstr>CISC Design: Instruction-set  flowchart</vt:lpstr>
      <vt:lpstr>CISC Design: Instruction-set  flowchart (cont.)</vt:lpstr>
      <vt:lpstr>Component allocation for the 16-bit processor</vt:lpstr>
      <vt:lpstr>Processor ASM chart  (scheduled IS chart)</vt:lpstr>
      <vt:lpstr>Processor ASM chart  (scheduled IS chart)</vt:lpstr>
      <vt:lpstr>Processor  schematic</vt:lpstr>
      <vt:lpstr>Reduced instruction-set cycle (RISC design)</vt:lpstr>
      <vt:lpstr>Reduced instruction-set for a 32-bit processor  (RISC type)</vt:lpstr>
      <vt:lpstr>Reduced instruction-set for a 32-bit processor  (RISC type)</vt:lpstr>
      <vt:lpstr>RISC  block diagram</vt:lpstr>
      <vt:lpstr>RISC operation for a 3-line program</vt:lpstr>
      <vt:lpstr>RISC operation for a 2-line program with data dependencies</vt:lpstr>
      <vt:lpstr>RISC operation for a 2-line program with data-forwarding</vt:lpstr>
      <vt:lpstr>RISC operation for a 2-line program with data-forwarding</vt:lpstr>
      <vt:lpstr>RISC operation without branch prediction</vt:lpstr>
      <vt:lpstr>RISC operation with branch prediction</vt:lpstr>
      <vt:lpstr>Chapter Summary</vt:lpstr>
      <vt:lpstr>Bài tập</vt:lpstr>
      <vt:lpstr>Bài tập</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 NGUYEN</dc:creator>
  <cp:lastModifiedBy>DucKhai Lam</cp:lastModifiedBy>
  <cp:revision>272</cp:revision>
  <dcterms:created xsi:type="dcterms:W3CDTF">2006-08-16T00:00:00Z</dcterms:created>
  <dcterms:modified xsi:type="dcterms:W3CDTF">2018-12-20T06:04:01Z</dcterms:modified>
</cp:coreProperties>
</file>