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EF01EE-1870-4FA4-AA1F-1207F0F4B5B1}">
  <a:tblStyle styleId="{79EF01EE-1870-4FA4-AA1F-1207F0F4B5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f0a2b22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f0a2b22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fbcfa7b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efbcfa7b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f0a2b224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f0a2b224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efbcfa7b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efbcfa7b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f11d3e7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f11d3e7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efbcfa7b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efbcfa7b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f0a2b224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f0a2b224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f1cfdc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f1cfdc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f0a2b224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f0a2b224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f1cfdc6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f1cfdc6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0a2b224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0a2b224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f1cfdc6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f1cfdc6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f1cfdc6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f1cfdc6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f0a2b224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f0a2b224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0a2b224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f0a2b224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f0a2b224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f0a2b224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f0a2b224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f0a2b224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f0a2b22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f0a2b22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f1cfdc62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f1cfdc62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fbcfa7b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efbcfa7b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fbcfa7b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efbcfa7b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7.jp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9800" y="1634850"/>
            <a:ext cx="6078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modela za identifikaciju semantičke sličnosti rečenica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758725" y="4418825"/>
            <a:ext cx="6222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  </a:t>
            </a:r>
            <a:r>
              <a:rPr lang="en"/>
              <a:t>vanr. prof. </a:t>
            </a:r>
            <a:r>
              <a:rPr lang="en"/>
              <a:t>dr Aleksandar Kovačević                              Student:   Marko Radović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sentence encoder (USE)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650" y="1530075"/>
            <a:ext cx="4890599" cy="31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2377350" y="4710325"/>
            <a:ext cx="51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(https://amitness.com/2020/06/universal-sentence-encoder/)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Kombinovani modeli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824213" y="3087750"/>
            <a:ext cx="11181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5442788" y="3087750"/>
            <a:ext cx="1118100" cy="994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7113338" y="3087750"/>
            <a:ext cx="1118100" cy="9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5442800" y="4518425"/>
            <a:ext cx="11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REČENICA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3824225" y="2336825"/>
            <a:ext cx="1118100" cy="2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4078625" y="233382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3"/>
          <p:cNvCxnSpPr/>
          <p:nvPr/>
        </p:nvCxnSpPr>
        <p:spPr>
          <a:xfrm>
            <a:off x="4382825" y="233142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4645625" y="233142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3"/>
          <p:cNvSpPr/>
          <p:nvPr/>
        </p:nvSpPr>
        <p:spPr>
          <a:xfrm>
            <a:off x="7113350" y="2334425"/>
            <a:ext cx="1118100" cy="25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>
            <a:off x="7367750" y="233142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3"/>
          <p:cNvCxnSpPr/>
          <p:nvPr/>
        </p:nvCxnSpPr>
        <p:spPr>
          <a:xfrm>
            <a:off x="7671950" y="232902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3"/>
          <p:cNvCxnSpPr/>
          <p:nvPr/>
        </p:nvCxnSpPr>
        <p:spPr>
          <a:xfrm>
            <a:off x="7934750" y="232902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3"/>
          <p:cNvSpPr/>
          <p:nvPr/>
        </p:nvSpPr>
        <p:spPr>
          <a:xfrm>
            <a:off x="5442800" y="2335625"/>
            <a:ext cx="1118100" cy="2505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3"/>
          <p:cNvCxnSpPr/>
          <p:nvPr/>
        </p:nvCxnSpPr>
        <p:spPr>
          <a:xfrm>
            <a:off x="5697200" y="233262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3"/>
          <p:cNvCxnSpPr/>
          <p:nvPr/>
        </p:nvCxnSpPr>
        <p:spPr>
          <a:xfrm>
            <a:off x="6001400" y="233022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6264200" y="233022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3"/>
          <p:cNvSpPr/>
          <p:nvPr/>
        </p:nvSpPr>
        <p:spPr>
          <a:xfrm>
            <a:off x="4316325" y="1468575"/>
            <a:ext cx="1118100" cy="2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>
            <a:off x="4570725" y="146557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4874925" y="146317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3"/>
          <p:cNvCxnSpPr/>
          <p:nvPr/>
        </p:nvCxnSpPr>
        <p:spPr>
          <a:xfrm>
            <a:off x="5137725" y="146317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3"/>
          <p:cNvSpPr/>
          <p:nvPr/>
        </p:nvSpPr>
        <p:spPr>
          <a:xfrm>
            <a:off x="5434425" y="1469775"/>
            <a:ext cx="1118100" cy="2505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3"/>
          <p:cNvCxnSpPr/>
          <p:nvPr/>
        </p:nvCxnSpPr>
        <p:spPr>
          <a:xfrm>
            <a:off x="5688825" y="146677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3"/>
          <p:cNvCxnSpPr/>
          <p:nvPr/>
        </p:nvCxnSpPr>
        <p:spPr>
          <a:xfrm>
            <a:off x="5993025" y="146437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3"/>
          <p:cNvCxnSpPr/>
          <p:nvPr/>
        </p:nvCxnSpPr>
        <p:spPr>
          <a:xfrm>
            <a:off x="6255825" y="146437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3"/>
          <p:cNvSpPr/>
          <p:nvPr/>
        </p:nvSpPr>
        <p:spPr>
          <a:xfrm>
            <a:off x="6552525" y="1467375"/>
            <a:ext cx="1118100" cy="25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3"/>
          <p:cNvCxnSpPr/>
          <p:nvPr/>
        </p:nvCxnSpPr>
        <p:spPr>
          <a:xfrm>
            <a:off x="6806925" y="146437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3"/>
          <p:cNvCxnSpPr/>
          <p:nvPr/>
        </p:nvCxnSpPr>
        <p:spPr>
          <a:xfrm>
            <a:off x="7111125" y="146197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3"/>
          <p:cNvCxnSpPr/>
          <p:nvPr/>
        </p:nvCxnSpPr>
        <p:spPr>
          <a:xfrm>
            <a:off x="7373925" y="1461975"/>
            <a:ext cx="9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3"/>
          <p:cNvCxnSpPr>
            <a:stCxn id="201" idx="0"/>
            <a:endCxn id="198" idx="2"/>
          </p:cNvCxnSpPr>
          <p:nvPr/>
        </p:nvCxnSpPr>
        <p:spPr>
          <a:xfrm rot="10800000">
            <a:off x="4383350" y="4082525"/>
            <a:ext cx="16185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3"/>
          <p:cNvCxnSpPr>
            <a:stCxn id="201" idx="0"/>
            <a:endCxn id="199" idx="2"/>
          </p:cNvCxnSpPr>
          <p:nvPr/>
        </p:nvCxnSpPr>
        <p:spPr>
          <a:xfrm rot="10800000">
            <a:off x="6001850" y="4082525"/>
            <a:ext cx="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3"/>
          <p:cNvCxnSpPr>
            <a:stCxn id="201" idx="0"/>
            <a:endCxn id="200" idx="2"/>
          </p:cNvCxnSpPr>
          <p:nvPr/>
        </p:nvCxnSpPr>
        <p:spPr>
          <a:xfrm flipH="1" rot="10800000">
            <a:off x="6001850" y="4082525"/>
            <a:ext cx="1670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3"/>
          <p:cNvCxnSpPr>
            <a:stCxn id="198" idx="0"/>
            <a:endCxn id="202" idx="2"/>
          </p:cNvCxnSpPr>
          <p:nvPr/>
        </p:nvCxnSpPr>
        <p:spPr>
          <a:xfrm rot="10800000">
            <a:off x="4383263" y="2587350"/>
            <a:ext cx="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3"/>
          <p:cNvCxnSpPr>
            <a:stCxn id="199" idx="0"/>
            <a:endCxn id="210" idx="2"/>
          </p:cNvCxnSpPr>
          <p:nvPr/>
        </p:nvCxnSpPr>
        <p:spPr>
          <a:xfrm rot="10800000">
            <a:off x="6001838" y="2586150"/>
            <a:ext cx="0" cy="5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3"/>
          <p:cNvCxnSpPr>
            <a:stCxn id="200" idx="0"/>
            <a:endCxn id="206" idx="2"/>
          </p:cNvCxnSpPr>
          <p:nvPr/>
        </p:nvCxnSpPr>
        <p:spPr>
          <a:xfrm rot="10800000">
            <a:off x="7672388" y="2584950"/>
            <a:ext cx="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3"/>
          <p:cNvSpPr txBox="1"/>
          <p:nvPr/>
        </p:nvSpPr>
        <p:spPr>
          <a:xfrm>
            <a:off x="5066350" y="2251675"/>
            <a:ext cx="4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6700725" y="2251675"/>
            <a:ext cx="4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5760500" y="1809700"/>
            <a:ext cx="48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373550" y="1501625"/>
            <a:ext cx="28983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Kombinovani 1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universal sentence encoder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paraphrase-mpnet-base-v2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tsb-mpnet-base-v2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Kombinovani 2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quora-distilbert-base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paraphrase-mpnet-base-v2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stsb-mpnet-base-v2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Kombinovani 3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nli-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mpnet-base-v2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paraphrase-mpnet-base-v2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universal sentence encoder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Metodologija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56825"/>
            <a:ext cx="3260225" cy="38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164" y="1485400"/>
            <a:ext cx="3805775" cy="10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0750" y="3265600"/>
            <a:ext cx="3216600" cy="11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5701600" y="4426900"/>
            <a:ext cx="25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Pearson correlation coefficient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6057675" y="2517800"/>
            <a:ext cx="16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Kosinusna sličnost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1399888" y="4743300"/>
            <a:ext cx="31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Tok određivanja semantičke sličnosti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Korišćeni alati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35842">
            <a:off x="863650" y="2043525"/>
            <a:ext cx="1264675" cy="12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750" y="3538550"/>
            <a:ext cx="2533400" cy="1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32644">
            <a:off x="3234701" y="3617699"/>
            <a:ext cx="1008075" cy="10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2204">
            <a:off x="2517550" y="1942150"/>
            <a:ext cx="3196600" cy="5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87818">
            <a:off x="6157603" y="2065550"/>
            <a:ext cx="27908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za prvu grupu skupova podataka</a:t>
            </a:r>
            <a:endParaRPr/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24" y="1645325"/>
            <a:ext cx="8005575" cy="32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za drugu grupu skupova podataka</a:t>
            </a:r>
            <a:endParaRPr/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00" y="1707025"/>
            <a:ext cx="8152774" cy="32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812725" y="4305375"/>
            <a:ext cx="8250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Histogram predikcija paraphrase-mpnet-base-v2 modela za PAWS skup podataka</a:t>
            </a:r>
            <a:endParaRPr sz="1500"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25" y="921725"/>
            <a:ext cx="4531250" cy="29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predikcija modela za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PARADE skup podataka</a:t>
            </a:r>
            <a:endParaRPr/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750" y="1341775"/>
            <a:ext cx="4082950" cy="37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75" y="1970250"/>
            <a:ext cx="4119200" cy="27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1304550" y="626225"/>
            <a:ext cx="70389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Ciljna labela:   </a:t>
            </a:r>
            <a:r>
              <a:rPr b="1" lang="en"/>
              <a:t>Parafraza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Predikcija svih modela:   </a:t>
            </a:r>
            <a:r>
              <a:rPr b="1" lang="en"/>
              <a:t>Neparafraza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the lowest level of code made up of 0s and 1s.</a:t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binary instructions used by the cpu.</a:t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low level programming language which programs for a specific cpu. uses binary.</a:t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original low level language, rows of switches flipped on or off by operator</a:t>
            </a:r>
            <a:endParaRPr i="1"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Semantička sličnost rečenica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00" y="1466225"/>
            <a:ext cx="4185500" cy="32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1297500" y="548825"/>
            <a:ext cx="70389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Ciljna labela:   </a:t>
            </a:r>
            <a:r>
              <a:rPr b="1" lang="en"/>
              <a:t>Parafraza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Predikcija USE:   </a:t>
            </a:r>
            <a:r>
              <a:rPr b="1" lang="en"/>
              <a:t>Neparafraza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Predikcija svih ostalih modela:   </a:t>
            </a:r>
            <a:r>
              <a:rPr b="1" lang="en"/>
              <a:t>Parafraza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people who use the applications and databases</a:t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the people whose jobs require access to the database for querying, updating, and generating reports.</a:t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use data for queries and reports. some even update the database content.</a:t>
            </a:r>
            <a:endParaRPr i="1"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1297500" y="619200"/>
            <a:ext cx="7687800" cy="3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Ciljna labela:   </a:t>
            </a:r>
            <a:r>
              <a:rPr b="1" lang="en"/>
              <a:t>Neparafraza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Predikcija USE:   </a:t>
            </a:r>
            <a:r>
              <a:rPr b="1" lang="en"/>
              <a:t>Neparafraza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Predikcija svih ostalih modela:   </a:t>
            </a:r>
            <a:r>
              <a:rPr b="1" lang="en"/>
              <a:t>Parafraza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small computers that the average person can use</a:t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a computing device designed to be used by one person at a time.</a:t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computers typically used by one user at home or in office. generally used for general computer tasks.</a:t>
            </a:r>
            <a:endParaRPr i="1"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idx="4294967295" type="title"/>
          </p:nvPr>
        </p:nvSpPr>
        <p:spPr>
          <a:xfrm>
            <a:off x="337750" y="2079200"/>
            <a:ext cx="8506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Hvala na pažnji!</a:t>
            </a:r>
            <a:endParaRPr sz="4200"/>
          </a:p>
        </p:txBody>
      </p:sp>
      <p:sp>
        <p:nvSpPr>
          <p:cNvPr id="307" name="Google Shape;307;p34"/>
          <p:cNvSpPr txBox="1"/>
          <p:nvPr/>
        </p:nvSpPr>
        <p:spPr>
          <a:xfrm rot="567936">
            <a:off x="1084577" y="773689"/>
            <a:ext cx="2581245" cy="4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Hvala što ste me saslušali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 rot="-722525">
            <a:off x="1274812" y="3602296"/>
            <a:ext cx="1344486" cy="431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Hvala vam!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 rot="-648348">
            <a:off x="5701539" y="944964"/>
            <a:ext cx="2581067" cy="430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Hvala na vašem vremenu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 rot="207358">
            <a:off x="5593635" y="4046360"/>
            <a:ext cx="2796886" cy="43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Hvala za izdvojeno vreme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Primena STS na nivou rečenica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400" y="1621775"/>
            <a:ext cx="3056250" cy="334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450" y="1765149"/>
            <a:ext cx="4185502" cy="28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Ispitati koliko</a:t>
            </a:r>
            <a:r>
              <a:rPr lang="en" sz="1600"/>
              <a:t> trenutni </a:t>
            </a:r>
            <a:r>
              <a:rPr i="1" lang="en" sz="1600"/>
              <a:t>sota </a:t>
            </a:r>
            <a:r>
              <a:rPr lang="en" sz="1600"/>
              <a:t>modeli </a:t>
            </a:r>
            <a:r>
              <a:rPr b="1" lang="en" sz="1600"/>
              <a:t>generalizuju </a:t>
            </a:r>
            <a:r>
              <a:rPr lang="en" sz="1600"/>
              <a:t>na: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Različite </a:t>
            </a:r>
            <a:r>
              <a:rPr b="1" lang="en" sz="1600"/>
              <a:t>domene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Različite </a:t>
            </a:r>
            <a:r>
              <a:rPr b="1" lang="en" sz="1600"/>
              <a:t>vrste tekstova</a:t>
            </a:r>
            <a:r>
              <a:rPr lang="en" sz="1600"/>
              <a:t> na engleskom jeziku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U uslovima </a:t>
            </a:r>
            <a:r>
              <a:rPr b="1" lang="en" sz="1600"/>
              <a:t>bez prilagođavanja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Dobijene rezultate u</a:t>
            </a:r>
            <a:r>
              <a:rPr lang="en" sz="1600"/>
              <a:t>porediti sa </a:t>
            </a:r>
            <a:r>
              <a:rPr b="1" lang="en" sz="1600"/>
              <a:t>prilagođenim </a:t>
            </a:r>
            <a:r>
              <a:rPr lang="en" sz="1600"/>
              <a:t>modelima iz literature</a:t>
            </a:r>
            <a:endParaRPr sz="1600"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Cilj rada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23850" y="866775"/>
            <a:ext cx="48594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Skupovi podataka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Prva grupa skupova podataka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2533250" y="1729225"/>
            <a:ext cx="2497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STS 12-16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STS Benchmark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SICK-R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MRPC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Druga grupa skupova podataka</a:t>
            </a:r>
            <a:endParaRPr sz="2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2"/>
          </a:p>
        </p:txBody>
      </p:sp>
      <p:sp>
        <p:nvSpPr>
          <p:cNvPr id="171" name="Google Shape;171;p19"/>
          <p:cNvSpPr txBox="1"/>
          <p:nvPr/>
        </p:nvSpPr>
        <p:spPr>
          <a:xfrm>
            <a:off x="1311525" y="2052850"/>
            <a:ext cx="65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2" name="Google Shape;172;p19"/>
          <p:cNvGraphicFramePr/>
          <p:nvPr/>
        </p:nvGraphicFramePr>
        <p:xfrm>
          <a:off x="516175" y="15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{79EF01EE-1870-4FA4-AA1F-1207F0F4B5B1}</a:tableStyleId>
              </a:tblPr>
              <a:tblGrid>
                <a:gridCol w="1616725"/>
                <a:gridCol w="6842575"/>
              </a:tblGrid>
              <a:tr h="4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Skup podataka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Opis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DSCS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Rečenice su kompleksnije, teže za čitanje i razumevanje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BIOSSES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Oblast medicine, dosta skraćenice iz tog domena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PAWS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Parovi rečenica koje nisu parafraze imaju veliki broj zajedničkih reči (word overlap)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PARADE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Neophodno je poznavanje domena računarskih nauka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Rečenice sa tvitera, gramatički neispravne reči, reči iz slenga, netipične skraćenice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Rečenice sa tvitera, jedan od najvećih skupova podataka za detekciju parafraze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OPUSPARCUS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Parovi rečenica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su deo konverzacije, nastali od titlova raznih filmova i serija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23850" y="866775"/>
            <a:ext cx="48594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 neuronskih mreža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transformers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1406200" y="4603725"/>
            <a:ext cx="29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(https://arxiv.org/abs/1908.10084)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50" y="1438925"/>
            <a:ext cx="3357425" cy="31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5087175" y="1814825"/>
            <a:ext cx="35604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bert-base-nli-mean-tokens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nli-roberta-base-v2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nli-mpnet-base-v2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stsb-mpnet-base-v2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paraphrase-mpnet-base-v2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quora-distilbert-base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