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1"/>
  </p:notesMasterIdLst>
  <p:sldIdLst>
    <p:sldId id="256" r:id="rId2"/>
    <p:sldId id="257" r:id="rId3"/>
    <p:sldId id="258" r:id="rId4"/>
    <p:sldId id="293" r:id="rId5"/>
    <p:sldId id="321" r:id="rId6"/>
    <p:sldId id="327" r:id="rId7"/>
    <p:sldId id="294" r:id="rId8"/>
    <p:sldId id="323" r:id="rId9"/>
    <p:sldId id="334" r:id="rId10"/>
    <p:sldId id="320" r:id="rId11"/>
    <p:sldId id="322" r:id="rId12"/>
    <p:sldId id="306" r:id="rId13"/>
    <p:sldId id="324" r:id="rId14"/>
    <p:sldId id="325" r:id="rId15"/>
    <p:sldId id="326" r:id="rId16"/>
    <p:sldId id="340" r:id="rId17"/>
    <p:sldId id="295" r:id="rId18"/>
    <p:sldId id="300" r:id="rId19"/>
    <p:sldId id="333" r:id="rId20"/>
    <p:sldId id="332" r:id="rId21"/>
    <p:sldId id="329" r:id="rId22"/>
    <p:sldId id="346" r:id="rId23"/>
    <p:sldId id="344" r:id="rId24"/>
    <p:sldId id="345" r:id="rId25"/>
    <p:sldId id="342" r:id="rId26"/>
    <p:sldId id="349" r:id="rId27"/>
    <p:sldId id="343" r:id="rId28"/>
    <p:sldId id="348" r:id="rId29"/>
    <p:sldId id="369" r:id="rId30"/>
    <p:sldId id="350" r:id="rId31"/>
    <p:sldId id="361" r:id="rId32"/>
    <p:sldId id="354" r:id="rId33"/>
    <p:sldId id="362" r:id="rId34"/>
    <p:sldId id="355" r:id="rId35"/>
    <p:sldId id="356" r:id="rId36"/>
    <p:sldId id="351" r:id="rId37"/>
    <p:sldId id="364" r:id="rId38"/>
    <p:sldId id="366" r:id="rId39"/>
    <p:sldId id="367" r:id="rId40"/>
    <p:sldId id="365" r:id="rId41"/>
    <p:sldId id="372" r:id="rId42"/>
    <p:sldId id="357" r:id="rId43"/>
    <p:sldId id="360" r:id="rId44"/>
    <p:sldId id="358" r:id="rId45"/>
    <p:sldId id="359" r:id="rId46"/>
    <p:sldId id="368" r:id="rId47"/>
    <p:sldId id="371" r:id="rId48"/>
    <p:sldId id="375" r:id="rId49"/>
    <p:sldId id="376" r:id="rId50"/>
    <p:sldId id="377" r:id="rId51"/>
    <p:sldId id="374" r:id="rId52"/>
    <p:sldId id="373" r:id="rId53"/>
    <p:sldId id="330" r:id="rId54"/>
    <p:sldId id="283" r:id="rId55"/>
    <p:sldId id="378" r:id="rId56"/>
    <p:sldId id="379" r:id="rId57"/>
    <p:sldId id="383" r:id="rId58"/>
    <p:sldId id="382" r:id="rId59"/>
    <p:sldId id="381" r:id="rId60"/>
    <p:sldId id="380" r:id="rId61"/>
    <p:sldId id="384" r:id="rId62"/>
    <p:sldId id="385" r:id="rId63"/>
    <p:sldId id="386" r:id="rId64"/>
    <p:sldId id="387" r:id="rId65"/>
    <p:sldId id="388" r:id="rId66"/>
    <p:sldId id="390" r:id="rId67"/>
    <p:sldId id="391" r:id="rId68"/>
    <p:sldId id="389" r:id="rId69"/>
    <p:sldId id="392" r:id="rId70"/>
    <p:sldId id="393" r:id="rId71"/>
    <p:sldId id="394" r:id="rId72"/>
    <p:sldId id="395" r:id="rId73"/>
    <p:sldId id="397" r:id="rId74"/>
    <p:sldId id="398" r:id="rId75"/>
    <p:sldId id="396" r:id="rId76"/>
    <p:sldId id="399" r:id="rId77"/>
    <p:sldId id="401" r:id="rId78"/>
    <p:sldId id="400" r:id="rId79"/>
    <p:sldId id="424" r:id="rId80"/>
    <p:sldId id="425" r:id="rId81"/>
    <p:sldId id="426" r:id="rId82"/>
    <p:sldId id="402" r:id="rId83"/>
    <p:sldId id="412" r:id="rId84"/>
    <p:sldId id="414" r:id="rId85"/>
    <p:sldId id="420" r:id="rId86"/>
    <p:sldId id="403" r:id="rId87"/>
    <p:sldId id="404" r:id="rId88"/>
    <p:sldId id="405" r:id="rId89"/>
    <p:sldId id="406" r:id="rId90"/>
    <p:sldId id="407" r:id="rId91"/>
    <p:sldId id="408" r:id="rId92"/>
    <p:sldId id="410" r:id="rId93"/>
    <p:sldId id="411" r:id="rId94"/>
    <p:sldId id="418" r:id="rId95"/>
    <p:sldId id="417" r:id="rId96"/>
    <p:sldId id="422" r:id="rId97"/>
    <p:sldId id="427" r:id="rId98"/>
    <p:sldId id="423" r:id="rId99"/>
    <p:sldId id="284" r:id="rId100"/>
  </p:sldIdLst>
  <p:sldSz cx="9144000" cy="5143500" type="screen16x9"/>
  <p:notesSz cx="6858000" cy="9144000"/>
  <p:embeddedFontLst>
    <p:embeddedFont>
      <p:font typeface="함초롬바탕" panose="02030604000101010101" pitchFamily="18" charset="-127"/>
      <p:regular r:id="rId102"/>
      <p:bold r:id="rId103"/>
    </p:embeddedFont>
    <p:embeddedFont>
      <p:font typeface="맑은 고딕" panose="020B0503020000020004" pitchFamily="50" charset="-127"/>
      <p:regular r:id="rId104"/>
      <p:bold r:id="rId105"/>
    </p:embeddedFont>
    <p:embeddedFont>
      <p:font typeface="맑은 고딕" panose="020B0503020000020004" pitchFamily="50" charset="-127"/>
      <p:regular r:id="rId104"/>
      <p:bold r:id="rId10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orient="horz" pos="20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/>
    <p:restoredTop sz="94203" autoAdjust="0"/>
  </p:normalViewPr>
  <p:slideViewPr>
    <p:cSldViewPr>
      <p:cViewPr varScale="1">
        <p:scale>
          <a:sx n="143" d="100"/>
          <a:sy n="143" d="100"/>
        </p:scale>
        <p:origin x="732" y="120"/>
      </p:cViewPr>
      <p:guideLst>
        <p:guide orient="horz" pos="1617"/>
        <p:guide orient="horz" pos="2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1.fntdata"/><Relationship Id="rId110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2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E97D5D2-4525-4421-8550-6A308B903DE8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71E0FB0-3C61-402D-BAEE-59161479CB3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15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5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17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12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81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54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3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9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4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44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59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7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589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2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626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7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07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7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98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98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998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869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4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054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441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44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06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774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98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048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69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71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71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27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17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46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918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334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5323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858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24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ko-KR" altLang="en-US" smtClean="0"/>
              <a:pPr lvl="0">
                <a:defRPr lang="ko-KR" altLang="en-US"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26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082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30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094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93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430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608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301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280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074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078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95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0325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3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9069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1795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18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3761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215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867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864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4696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2136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68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52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5725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488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0358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9524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1347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7984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9419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8543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739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325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3773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1810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8903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0648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8464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475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0742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6872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8047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07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1E0FB0-3C61-402D-BAEE-59161479CB3E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9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F275BC5-BBC5-451F-AA86-1F4039201BF5}" type="datetime1">
              <a:rPr lang="ko-KR" altLang="en-US"/>
              <a:pPr lvl="0">
                <a:defRPr lang="ko-KR" altLang="en-US"/>
              </a:pPr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BB26CA-3A90-4A70-ABAC-6CBD0CC74B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931723" y="1635209"/>
            <a:ext cx="3143880" cy="274389"/>
            <a:chOff x="2843808" y="1257983"/>
            <a:chExt cx="3143880" cy="274389"/>
          </a:xfrm>
        </p:grpSpPr>
        <p:sp>
          <p:nvSpPr>
            <p:cNvPr id="10" name="직사각형 9"/>
            <p:cNvSpPr/>
            <p:nvPr/>
          </p:nvSpPr>
          <p:spPr>
            <a:xfrm>
              <a:off x="2876465" y="1257983"/>
              <a:ext cx="1026782" cy="26905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3808" y="1257983"/>
              <a:ext cx="1232432" cy="2616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100" b="1" dirty="0" smtClean="0">
                  <a:ln w="9525"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rPr>
                <a:t>JAVA</a:t>
              </a:r>
              <a:endParaRPr lang="ko-KR" altLang="en-US" sz="1100" b="1" dirty="0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3903247" y="1257983"/>
              <a:ext cx="254974" cy="269053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rot="16200000" flipH="1">
              <a:off x="3941965" y="1258133"/>
              <a:ext cx="268550" cy="26925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0868" y="1257983"/>
              <a:ext cx="1761014" cy="26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89883" y="1270762"/>
              <a:ext cx="1097805" cy="2616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>
                <a:defRPr lang="ko-KR" altLang="en-US"/>
              </a:pPr>
              <a:endParaRPr lang="ko-KR" altLang="en-US" sz="1100" b="1" dirty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951301" y="2859782"/>
            <a:ext cx="3104724" cy="33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4308" y="4587974"/>
            <a:ext cx="1620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Tx/>
              <a:buChar char="-"/>
              <a:defRPr lang="ko-KR" altLang="en-US"/>
            </a:pPr>
            <a:r>
              <a:rPr lang="en-US" altLang="ko-KR" sz="1000" b="1" spc="300" dirty="0" smtClean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000" b="1" spc="300" dirty="0" smtClean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컴퓨터공학과 </a:t>
            </a:r>
            <a:r>
              <a:rPr lang="en-US" altLang="ko-KR" sz="1000" b="1" spc="300" dirty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</a:p>
          <a:p>
            <a:pPr algn="r">
              <a:defRPr lang="ko-KR" altLang="en-US"/>
            </a:pPr>
            <a:r>
              <a:rPr lang="en-US" altLang="ko-KR" sz="1000" b="1" spc="300" dirty="0" smtClean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20135185 </a:t>
            </a:r>
            <a:r>
              <a:rPr lang="ko-KR" altLang="en-US" sz="1000" b="1" spc="300" dirty="0" smtClean="0">
                <a:ln w="952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황석진</a:t>
            </a:r>
            <a:endParaRPr lang="en-US" altLang="ko-KR" sz="1000" b="1" spc="300" dirty="0" smtClean="0">
              <a:ln w="952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1820" y="2002944"/>
            <a:ext cx="30542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유헬스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기초 프로그래밍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멘토링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식별자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(identifier)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3568" y="1715817"/>
            <a:ext cx="4240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u="sng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</a:t>
            </a:r>
            <a:r>
              <a:rPr lang="en-US" altLang="ko-KR" sz="2000" u="sng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(DATA)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담아두는 공간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8" y="2349985"/>
            <a:ext cx="4007303" cy="19499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48064" y="2348075"/>
            <a:ext cx="881601" cy="68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8844" y="2967794"/>
            <a:ext cx="360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31118" y="2348075"/>
            <a:ext cx="881601" cy="684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9669" y="2967794"/>
            <a:ext cx="1144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stdnum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23844" y="3723878"/>
            <a:ext cx="3613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Tip : </a:t>
            </a:r>
            <a:r>
              <a:rPr lang="ko-KR" altLang="en-US" sz="1400" dirty="0" smtClean="0">
                <a:solidFill>
                  <a:srgbClr val="0070C0"/>
                </a:solidFill>
              </a:rPr>
              <a:t>변수 명은 알아보기 쉽게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관련된 용어로 쓰는 것이 좋습니다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7644" y="2823777"/>
            <a:ext cx="72008" cy="720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66400" y="2921805"/>
            <a:ext cx="288032" cy="919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510416" y="2832162"/>
            <a:ext cx="253272" cy="63624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751885" y="2921804"/>
            <a:ext cx="343219" cy="9197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9752" y="3075806"/>
            <a:ext cx="72008" cy="720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42029" y="3162288"/>
            <a:ext cx="288032" cy="919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/>
          <p:cNvCxnSpPr>
            <a:stCxn id="46" idx="0"/>
          </p:cNvCxnSpPr>
          <p:nvPr/>
        </p:nvCxnSpPr>
        <p:spPr>
          <a:xfrm flipV="1">
            <a:off x="1637052" y="2260868"/>
            <a:ext cx="234648" cy="57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9" idx="0"/>
          </p:cNvCxnSpPr>
          <p:nvPr/>
        </p:nvCxnSpPr>
        <p:spPr>
          <a:xfrm flipH="1" flipV="1">
            <a:off x="1923494" y="2269815"/>
            <a:ext cx="1" cy="65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0"/>
          </p:cNvCxnSpPr>
          <p:nvPr/>
        </p:nvCxnSpPr>
        <p:spPr>
          <a:xfrm flipH="1" flipV="1">
            <a:off x="1067048" y="2175706"/>
            <a:ext cx="336600" cy="64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2" idx="0"/>
          </p:cNvCxnSpPr>
          <p:nvPr/>
        </p:nvCxnSpPr>
        <p:spPr>
          <a:xfrm flipH="1" flipV="1">
            <a:off x="1196035" y="2175706"/>
            <a:ext cx="314381" cy="746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주의사항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823054"/>
            <a:ext cx="5661998" cy="29270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명은 어느 정도 자유로 사용이 가능하지만 </a:t>
            </a:r>
            <a:r>
              <a:rPr lang="ko-KR" altLang="en-US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</a:t>
            </a:r>
            <a:r>
              <a:rPr lang="ko-KR" altLang="en-US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경우가 존재한다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0091" y="2295597"/>
            <a:ext cx="6993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유니코드 문자와 숫자의 조합으로 만들어진다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한글가능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문자는 일반적으로 유니코드 문자이어야 한다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_ , $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등은 가능은 하지만 피하는 것이 좋다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대문자와 소문자는 구별된다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식별자의 이름으로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예약어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사용해서는 안 된다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9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544524" y="1851670"/>
            <a:ext cx="5819775" cy="2743200"/>
            <a:chOff x="1556542" y="2183892"/>
            <a:chExt cx="5819775" cy="27432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6542" y="2183892"/>
              <a:ext cx="5819775" cy="274320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311860" y="3147814"/>
              <a:ext cx="474966" cy="14401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23928" y="3143994"/>
              <a:ext cx="474966" cy="14401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35996" y="3136354"/>
              <a:ext cx="474966" cy="14401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00749" y="3136354"/>
              <a:ext cx="109256" cy="99628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18857" y="3136354"/>
              <a:ext cx="109256" cy="99628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화살표 연결선 3"/>
            <p:cNvCxnSpPr>
              <a:stCxn id="22" idx="0"/>
            </p:cNvCxnSpPr>
            <p:nvPr/>
          </p:nvCxnSpPr>
          <p:spPr>
            <a:xfrm flipV="1">
              <a:off x="3549343" y="2715766"/>
              <a:ext cx="1634725" cy="432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26" idx="0"/>
            </p:cNvCxnSpPr>
            <p:nvPr/>
          </p:nvCxnSpPr>
          <p:spPr>
            <a:xfrm flipV="1">
              <a:off x="4473485" y="2931790"/>
              <a:ext cx="746587" cy="204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48572" y="2744389"/>
              <a:ext cx="1062609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연산자</a:t>
              </a:r>
              <a:endPara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85555" y="2528622"/>
              <a:ext cx="1062609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err="1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피연산자</a:t>
              </a:r>
              <a:endParaRPr lang="ko-KR" altLang="en-US" sz="1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8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종류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511660" y="2427734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7985" y="2067694"/>
            <a:ext cx="765454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대입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911379" y="2427734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7704" y="2067694"/>
            <a:ext cx="765454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산술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311098" y="2411797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7423" y="2051757"/>
            <a:ext cx="765454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단항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10817" y="2391730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6369" y="2031689"/>
            <a:ext cx="1003675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관계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비교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110536" y="2391730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6861" y="2031690"/>
            <a:ext cx="765454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논리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87524" y="2427734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3792" y="3022799"/>
            <a:ext cx="943399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 대입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8510255" y="2395965"/>
            <a:ext cx="0" cy="18161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06580" y="2035925"/>
            <a:ext cx="765454" cy="27699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비트 연산자</a:t>
            </a: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39" y="2936077"/>
            <a:ext cx="1219200" cy="285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102" y="3284587"/>
            <a:ext cx="866775" cy="295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843" y="3074189"/>
            <a:ext cx="1237452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32" y="3543858"/>
            <a:ext cx="891721" cy="1224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805" y="3731845"/>
            <a:ext cx="1104566" cy="122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691" y="2574411"/>
            <a:ext cx="209550" cy="17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0183" y="3022799"/>
            <a:ext cx="1245865" cy="2076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4702" y="3022799"/>
            <a:ext cx="1123950" cy="238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8446" y="2570327"/>
            <a:ext cx="723900" cy="285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83" y="2977835"/>
            <a:ext cx="11271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우선순위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 사이에는 우선순위가 존재하며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수식은 그 우선순위에 따라 계산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된다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99" y="2139702"/>
            <a:ext cx="4239594" cy="24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입력과 출력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en-US" altLang="ko-KR" sz="8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41" y="1703164"/>
            <a:ext cx="6093556" cy="3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2211710"/>
            <a:ext cx="5661998" cy="20313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“Hello World”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 + 10 = 20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계산하는 프로그램을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사용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문자열을 입력 받아서 그대로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 수를 입력 받아서 나누고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몫과 나머지를 출력하는 프로그램을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4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23033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반복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if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if ( 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 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159" y="2139702"/>
            <a:ext cx="5337962" cy="25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</a:t>
            </a:r>
            <a:r>
              <a:rPr lang="en-US" altLang="ko-KR" sz="2000" u="sng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/while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for(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내용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 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866" y="2059548"/>
            <a:ext cx="5298260" cy="28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1415266"/>
            <a:ext cx="316835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300" b="1" dirty="0" err="1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(Introduce)</a:t>
            </a:r>
            <a:endParaRPr lang="ko-KR" altLang="en-US" sz="13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4952" y="1923678"/>
            <a:ext cx="1693092" cy="2923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3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8921" y="2427734"/>
            <a:ext cx="1220206" cy="2923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반복</a:t>
            </a:r>
            <a:endParaRPr lang="en-US" altLang="ko-KR" sz="13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5856" y="3435846"/>
            <a:ext cx="1378904" cy="2923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클래스와 객체</a:t>
            </a:r>
            <a:endParaRPr lang="ko-KR" altLang="en-US" sz="13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9558" y="951570"/>
            <a:ext cx="2379336" cy="271193"/>
            <a:chOff x="3458653" y="976542"/>
            <a:chExt cx="2160240" cy="246221"/>
          </a:xfrm>
        </p:grpSpPr>
        <p:sp>
          <p:nvSpPr>
            <p:cNvPr id="7" name="직사각형 6"/>
            <p:cNvSpPr/>
            <p:nvPr/>
          </p:nvSpPr>
          <p:spPr>
            <a:xfrm>
              <a:off x="3475550" y="976542"/>
              <a:ext cx="542692" cy="22919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8653" y="976542"/>
              <a:ext cx="93446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INDEX</a:t>
              </a:r>
              <a:endParaRPr lang="ko-KR" altLang="en-US" sz="11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4016468" y="976542"/>
              <a:ext cx="217037" cy="229193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 rot="16200000" flipH="1">
              <a:off x="4039414" y="978765"/>
              <a:ext cx="233638" cy="22919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70830" y="976542"/>
              <a:ext cx="1348063" cy="226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3258713" y="4434243"/>
            <a:ext cx="2393407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75856" y="2927434"/>
            <a:ext cx="694421" cy="2923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3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75856" y="3907926"/>
            <a:ext cx="1378904" cy="2923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13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필드와 </a:t>
            </a:r>
            <a:r>
              <a:rPr lang="ko-KR" altLang="en-US" sz="1300" b="1" dirty="0" err="1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300" b="1" dirty="0" smtClean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for/</a:t>
            </a:r>
            <a:r>
              <a:rPr lang="en-US" altLang="ko-KR" sz="2000" u="sng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while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while(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 ; 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98" y="2139703"/>
            <a:ext cx="5035606" cy="28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</a:t>
            </a:r>
            <a:r>
              <a:rPr lang="en-US" altLang="ko-KR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do~while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32123" y="1715055"/>
            <a:ext cx="5661998" cy="25263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do{ 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 } while(</a:t>
            </a:r>
            <a:r>
              <a:rPr lang="ko-KR" altLang="en-US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8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435" y="2047096"/>
            <a:ext cx="4147374" cy="2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321690"/>
            <a:ext cx="4104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질의 응답</a:t>
            </a:r>
            <a:endParaRPr lang="en-US" altLang="ko-KR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(Q&amp;A)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42107" y="2060346"/>
            <a:ext cx="2068141" cy="230832"/>
            <a:chOff x="3573846" y="2177215"/>
            <a:chExt cx="2023844" cy="184142"/>
          </a:xfrm>
        </p:grpSpPr>
        <p:sp>
          <p:nvSpPr>
            <p:cNvPr id="12" name="직사각형 11"/>
            <p:cNvSpPr/>
            <p:nvPr/>
          </p:nvSpPr>
          <p:spPr>
            <a:xfrm>
              <a:off x="3573846" y="2192138"/>
              <a:ext cx="307916" cy="15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3881344" y="2192138"/>
              <a:ext cx="154800" cy="154800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16200000" flipH="1">
              <a:off x="3916436" y="2192425"/>
              <a:ext cx="154800" cy="15480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67507" y="2192137"/>
              <a:ext cx="1530183" cy="154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3846" y="2177215"/>
              <a:ext cx="934467" cy="18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9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524" y="229334"/>
            <a:ext cx="8388932" cy="461664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HinT</a:t>
            </a:r>
            <a:endParaRPr lang="en-US" altLang="ko-KR" sz="14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입력에 필요한 요소 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import </a:t>
            </a:r>
            <a:r>
              <a:rPr lang="en-US" altLang="ko-KR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.*; 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import </a:t>
            </a:r>
            <a:r>
              <a:rPr lang="en-US" altLang="ko-KR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java.util.Scanner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Scanner input = new Scanner(System.in);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input.nextInt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      … 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필요에 의해서 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가지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기억하기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4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반복문의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사용 방법 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for (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반복내용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while(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반복내용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do{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반복내용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}while(</a:t>
            </a:r>
            <a:r>
              <a:rPr lang="ko-KR" altLang="en-US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87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2211710"/>
            <a:ext cx="5661998" cy="23083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1~100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까지의 합을 각각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반복문을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이용하여 구하세요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(for / while / do ~ while)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년도를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받아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윤년인지 아닌지 출력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(4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나누어서 나머지가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윤년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4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나누어서 나머지가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이지만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나누어도 나머지가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윤년이 아님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 두가지가 성립하면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400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나눠 나머지가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윤년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2211710"/>
            <a:ext cx="5661998" cy="23083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구구단을 출력하세요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몇 단 인지는 입력 받아서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간단한 계산기를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덧셈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뺄셈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곱셈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나누기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값은 정수만으로 생각합니다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991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2211710"/>
            <a:ext cx="5661998" cy="23083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구구단을 출력하세요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몇 단 인지는 입력 받아서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간단한 계산기를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덧셈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뺄셈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곱셈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나누기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값은 정수만으로 생각합니다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70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1923678"/>
            <a:ext cx="5661998" cy="31393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 나열된 수들 중 규칙을 찾고 입력 받은 번째의 값을 구하는 소스를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나열된 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1, 1, 2, 3, 5, 8, 13, 21, 34 … 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6.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반복문을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이용하여 다음을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5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2014019"/>
            <a:ext cx="5661998" cy="31393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간단한 계산기를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덧셈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뺄셈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곱셈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나누기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 값은 정수만으로 생각합니다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 나열된 수들 중 규칙을 찾고 입력 받은 번째의 값을 구하는 소스를 작성하세요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나열된 수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1, 1, 2, 3, 5, 8, 13, 21, 34 … )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8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손코딩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835514" y="2311086"/>
            <a:ext cx="4320480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for(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for(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반복되는 작업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}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131" y="2449585"/>
            <a:ext cx="10945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정사각형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2979" y="2449585"/>
            <a:ext cx="10945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직각삼각형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*******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5224" y="1853601"/>
            <a:ext cx="1857755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다음을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3118" y="2321689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dirty="0" err="1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42107" y="2060346"/>
            <a:ext cx="2068141" cy="230832"/>
            <a:chOff x="3573846" y="2177215"/>
            <a:chExt cx="2023844" cy="184142"/>
          </a:xfrm>
        </p:grpSpPr>
        <p:sp>
          <p:nvSpPr>
            <p:cNvPr id="3" name="직사각형 2"/>
            <p:cNvSpPr/>
            <p:nvPr/>
          </p:nvSpPr>
          <p:spPr>
            <a:xfrm>
              <a:off x="3573846" y="2192138"/>
              <a:ext cx="307916" cy="15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3881344" y="2192138"/>
              <a:ext cx="154800" cy="154800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6200000" flipH="1">
              <a:off x="3916436" y="2192425"/>
              <a:ext cx="154800" cy="15480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67507" y="2192137"/>
              <a:ext cx="1530183" cy="154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3846" y="2177215"/>
              <a:ext cx="934467" cy="1841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01</a:t>
              </a:r>
              <a:endParaRPr lang="ko-KR" altLang="en-US" sz="9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43198" y="2759756"/>
            <a:ext cx="26642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accent1">
                      <a:lumMod val="60000"/>
                      <a:lumOff val="40000"/>
                      <a:alpha val="1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INTRODUCE BY HWANG SEOK JIN</a:t>
            </a:r>
            <a:endParaRPr lang="ko-KR" altLang="en-US" sz="1000" dirty="0">
              <a:ln>
                <a:solidFill>
                  <a:schemeClr val="accent1">
                    <a:lumMod val="60000"/>
                    <a:lumOff val="40000"/>
                    <a:alpha val="1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-1176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4940" y="619983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if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continue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08204" y="2409878"/>
            <a:ext cx="1800200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if 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continue;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6211" y="2370242"/>
            <a:ext cx="4932548" cy="15696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continue 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계속하다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반복문내에서 만 사용 될 수 있으며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반복이 진행중에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continue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문을 만나게 되면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반복문의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끝으로 이동하여 다음 반복으로 넘어간다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cxnSp>
        <p:nvCxnSpPr>
          <p:cNvPr id="3" name="직선 화살표 연결선 2"/>
          <p:cNvCxnSpPr>
            <a:stCxn id="17" idx="3"/>
            <a:endCxn id="29" idx="1"/>
          </p:cNvCxnSpPr>
          <p:nvPr/>
        </p:nvCxnSpPr>
        <p:spPr>
          <a:xfrm flipV="1">
            <a:off x="5688759" y="3148542"/>
            <a:ext cx="719445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4940" y="619983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if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continue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2112" y="2247714"/>
            <a:ext cx="1800200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if 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continue;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9525" y="2155382"/>
            <a:ext cx="5262228" cy="15696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문을 사용하여 홀수만 출력 하는 문장을 작성하세요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Continue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사용할 것</a:t>
            </a:r>
            <a:r>
              <a:rPr lang="en-US" altLang="ko-KR" sz="16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0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4940" y="61998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if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break</a:t>
            </a: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08204" y="2409878"/>
            <a:ext cx="1800200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if 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break;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211" y="2370242"/>
            <a:ext cx="4932548" cy="15696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break 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멈추다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반복문내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또는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switch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문에서 사용되며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반복이 진행중에 </a:t>
            </a: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breka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문을 만나게 되면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반복문을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빠져 나가게 된다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>
            <a:stCxn id="18" idx="3"/>
            <a:endCxn id="17" idx="1"/>
          </p:cNvCxnSpPr>
          <p:nvPr/>
        </p:nvCxnSpPr>
        <p:spPr>
          <a:xfrm flipV="1">
            <a:off x="5688759" y="3148542"/>
            <a:ext cx="719445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4940" y="619983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if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break</a:t>
            </a: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2112" y="2247714"/>
            <a:ext cx="1800200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if 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break;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9525" y="2155382"/>
            <a:ext cx="5262228" cy="15696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1~10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 출력하는 프로그램을 작성하세요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break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사용할 것</a:t>
            </a:r>
            <a:r>
              <a:rPr lang="en-US" altLang="ko-KR" sz="16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8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u="sng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/while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무한반복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25512" y="2247714"/>
            <a:ext cx="4320480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for(;;){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반복될 작업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4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for/</a:t>
            </a:r>
            <a:r>
              <a:rPr lang="en-US" altLang="ko-KR" sz="2000" u="sng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while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무한반복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25512" y="2247714"/>
            <a:ext cx="4320480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While(true){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반복될 작업 내용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반복문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다중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125512" y="2247714"/>
            <a:ext cx="4320480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for(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for(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반복되는 작업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}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9525" y="2155382"/>
            <a:ext cx="5262228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구구단을 출력하세요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968" y="3354868"/>
            <a:ext cx="5645114" cy="10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심화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형변환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0406" y="1968307"/>
            <a:ext cx="8158058" cy="267765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형변환</a:t>
            </a:r>
            <a:r>
              <a:rPr lang="ko-KR" altLang="en-US" sz="16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값의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자료형을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원하는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자료형으로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변환하는 작업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형변환의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종류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JVM ( JAVA Virtual Machine)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판단해서 행하는 자동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형변환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UP Casting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프로그래머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본인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의도적으로 일으키는 명시적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형변환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Down Casting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3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심화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형변환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12" y="1942281"/>
            <a:ext cx="7599225" cy="17344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41796" y="2809504"/>
            <a:ext cx="1777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= 10;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long = 10L;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float = 1.2f;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double = 1.2d</a:t>
            </a:r>
          </a:p>
        </p:txBody>
      </p:sp>
    </p:spTree>
    <p:extLst>
      <p:ext uri="{BB962C8B-B14F-4D97-AF65-F5344CB8AC3E}">
        <p14:creationId xmlns:p14="http://schemas.microsoft.com/office/powerpoint/2010/main" val="9938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심화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형변환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51620" y="1980590"/>
            <a:ext cx="3945590" cy="30008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class Question12{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public static void main(String[] 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s1 = 1;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s2 = 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i1 =3;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i2 = 4;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0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result1 = s1+s2;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result2 = i1+i2;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lang="en-US" altLang="ko-KR" sz="10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lang="ko-KR" altLang="en-US"/>
            </a:pPr>
            <a:r>
              <a:rPr lang="en-US" altLang="ko-KR" sz="900" b="1" dirty="0" err="1">
                <a:ln w="9525"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/>
                <a:ea typeface="함초롬바탕"/>
                <a:cs typeface="함초롬바탕"/>
              </a:rPr>
              <a:t>Kor_nav</a:t>
            </a:r>
            <a:endParaRPr lang="ko-KR" altLang="en-US" sz="900" b="1" dirty="0">
              <a:ln w="9525"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200292" y="198735"/>
            <a:ext cx="1620180" cy="25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endParaRPr lang="en-US" altLang="ko-KR" sz="1050" dirty="0" smtClean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4050" y="736705"/>
            <a:ext cx="2587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6">
            <a:extLst>
              <a:ext uri="{FF2B5EF4-FFF2-40B4-BE49-F238E27FC236}">
                <a16:creationId xmlns:a16="http://schemas.microsoft.com/office/drawing/2014/main" id="{FA652DC2-BDFC-49E2-ABF3-3B41F4DB5683}"/>
              </a:ext>
            </a:extLst>
          </p:cNvPr>
          <p:cNvSpPr txBox="1"/>
          <p:nvPr/>
        </p:nvSpPr>
        <p:spPr>
          <a:xfrm>
            <a:off x="3743908" y="1779662"/>
            <a:ext cx="3610610" cy="41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60"/>
              </a:lnSpc>
            </a:pPr>
            <a:r>
              <a:rPr lang="ko-KR" altLang="en-US" sz="2100" b="1" spc="-210" dirty="0" smtClean="0">
                <a:latin typeface="Malgun Gothic"/>
                <a:cs typeface="Malgun Gothic"/>
              </a:rPr>
              <a:t>황석진 </a:t>
            </a:r>
            <a:r>
              <a:rPr lang="en-US" altLang="ko-KR" sz="2100" b="1" spc="-210" dirty="0" smtClean="0">
                <a:latin typeface="Malgun Gothic"/>
                <a:cs typeface="Malgun Gothic"/>
              </a:rPr>
              <a:t>( 25 )</a:t>
            </a:r>
          </a:p>
          <a:p>
            <a:pPr algn="ctr">
              <a:lnSpc>
                <a:spcPts val="2460"/>
              </a:lnSpc>
            </a:pPr>
            <a:r>
              <a:rPr lang="en-US" altLang="ko-KR" sz="1000" b="1" spc="-210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:</a:t>
            </a:r>
            <a:r>
              <a:rPr lang="en-US" altLang="ko-KR" sz="1000" b="1" spc="-210" dirty="0" err="1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Kor_nav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endParaRPr lang="en-US" altLang="ko-KR" sz="2100" b="1" spc="-210" dirty="0" smtClean="0"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컴퓨터공학과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4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학년 재학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JAVA, C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언어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, C++,C#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사용가능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‘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한리미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플러스친구 관리자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r>
              <a:rPr lang="en-US" altLang="ko-KR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2017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컴퓨터공학과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JAVA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멘토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endParaRPr lang="en-US" altLang="ko-KR" sz="700" dirty="0" smtClean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Tel : 010 – 3171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– 4259</a:t>
            </a:r>
          </a:p>
          <a:p>
            <a:pPr algn="ctr">
              <a:lnSpc>
                <a:spcPts val="246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Malgun Gothic"/>
                <a:cs typeface="Malgun Gothic"/>
              </a:rPr>
              <a:t>E-mail : seok4259@naver.com</a:t>
            </a:r>
          </a:p>
          <a:p>
            <a:pPr algn="ctr">
              <a:lnSpc>
                <a:spcPts val="2460"/>
              </a:lnSpc>
            </a:pPr>
            <a:endParaRPr lang="en-US" altLang="ko-KR" dirty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endParaRPr lang="en-US" altLang="ko-KR" dirty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  <a:p>
            <a:pPr algn="ctr">
              <a:lnSpc>
                <a:spcPts val="2460"/>
              </a:lnSpc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Malgun Gothic"/>
              <a:cs typeface="Malgun Gothic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A31FEF0-9BBB-45D4-96B8-5CA4657A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24" y="1891803"/>
            <a:ext cx="1785380" cy="24262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3975" y="736705"/>
            <a:ext cx="4190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심화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형변환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51620" y="1980590"/>
            <a:ext cx="3945590" cy="30008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class Question12{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public static void main(String[] 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s1 = 1;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s2 = 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i1 =3;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i2 = 4;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0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short result1 = s1+s2;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0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result2 = i1+i2;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lang="en-US" altLang="ko-KR" sz="10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3" name="직선 화살표 연결선 2"/>
          <p:cNvCxnSpPr>
            <a:stCxn id="25" idx="3"/>
            <a:endCxn id="4" idx="1"/>
          </p:cNvCxnSpPr>
          <p:nvPr/>
        </p:nvCxnSpPr>
        <p:spPr>
          <a:xfrm flipV="1">
            <a:off x="5097210" y="3476413"/>
            <a:ext cx="629733" cy="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43" y="2343786"/>
            <a:ext cx="3057525" cy="22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b="1" u="sng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난수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생성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04997" y="1923678"/>
            <a:ext cx="5661998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난수란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무작위 한 수를 뜻한다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비롯한 여러 프로그래밍 언어에서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난수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생성을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하게되면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0~1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 즉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0.0~0.99999999…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사이의 수가 생성되게 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import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java.util.Random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Math.Random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Math.Random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(100);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때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괄호 안에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의미하는 것은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개의 수 이며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0~99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까지의 수가 생성되게 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8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321690"/>
            <a:ext cx="4104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질의 응답</a:t>
            </a:r>
            <a:endParaRPr lang="en-US" altLang="ko-KR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(Q&amp;A)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42107" y="2060346"/>
            <a:ext cx="2068141" cy="230832"/>
            <a:chOff x="3573846" y="2177215"/>
            <a:chExt cx="2023844" cy="184142"/>
          </a:xfrm>
        </p:grpSpPr>
        <p:sp>
          <p:nvSpPr>
            <p:cNvPr id="12" name="직사각형 11"/>
            <p:cNvSpPr/>
            <p:nvPr/>
          </p:nvSpPr>
          <p:spPr>
            <a:xfrm>
              <a:off x="3573846" y="2192138"/>
              <a:ext cx="307916" cy="15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3881344" y="2192138"/>
              <a:ext cx="154800" cy="154800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16200000" flipH="1">
              <a:off x="3916436" y="2192425"/>
              <a:ext cx="154800" cy="15480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67507" y="2192137"/>
              <a:ext cx="1530183" cy="154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3846" y="2177215"/>
              <a:ext cx="934467" cy="18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07</a:t>
              </a:r>
              <a:endParaRPr lang="ko-KR" altLang="en-US" sz="9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125512" y="2247714"/>
            <a:ext cx="4320480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for(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for(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초기화식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ko-KR" altLang="en-US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증감식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){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반복되는 작업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}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2740" y="2449585"/>
            <a:ext cx="10945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정사각형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5085" y="2449585"/>
            <a:ext cx="10945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직각삼각형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*******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7430" y="2449585"/>
            <a:ext cx="10945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정삼각형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*****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*******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5224" y="1853601"/>
            <a:ext cx="1857755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다음을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7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19522"/>
            <a:ext cx="2926142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 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continue break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반복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771" y="1865209"/>
            <a:ext cx="8103436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100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사이의 정수 중에서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의배수도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아니고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배수도 아닌 수들의 합을 구하는 프로그램을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부터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까지의 합을 구하는 프로그램을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무한반복문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무한 반복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03" y="2413862"/>
            <a:ext cx="2924175" cy="2581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1519" y="1838955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키보드에서 영문자 하나를 읽어서 화면에 출력하는 프로그램을 작성하세요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입력받은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문자가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‘q’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반복종료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퀴즈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무한 반복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1519" y="1838955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 화면을 참고하여 프로그램을 작성하세요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78" y="2333997"/>
            <a:ext cx="4268361" cy="24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665" y="739659"/>
            <a:ext cx="4190273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주석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0406" y="1968307"/>
            <a:ext cx="8158058" cy="23083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코드를 작성하는 부분에 덧붙이는 설명이나 메모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주석의 종류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    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한줄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주석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/*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*/  </a:t>
            </a:r>
            <a:r>
              <a:rPr lang="ko-KR" altLang="en-US" sz="16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기호 내의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여러줄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주석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/**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*/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기호내의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여러줄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주석</a:t>
            </a:r>
            <a:endParaRPr lang="en-US" altLang="ko-KR" sz="16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0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03848" y="757612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출력방식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이스케이프 시퀀스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456" y="1846155"/>
            <a:ext cx="5876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03848" y="757612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출력방식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이스케이프 시퀀스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19" y="2067694"/>
            <a:ext cx="8458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01. </a:t>
            </a: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계획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43782" y="2236184"/>
            <a:ext cx="4788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18:00 ~ 20:30 (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이론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멘토링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과제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3782" y="3363838"/>
            <a:ext cx="5504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18:00 ~ 20:30 (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 수업 과제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개별질문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7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03848" y="757612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출력방식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이스케이프 시퀀스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046" y="1846155"/>
            <a:ext cx="52959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665" y="739659"/>
            <a:ext cx="4190273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출력방식</a:t>
            </a:r>
            <a:endParaRPr lang="ko-KR" altLang="en-US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245175" y="1964819"/>
            <a:ext cx="8158058" cy="267765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System.out.printf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(“%d”,</a:t>
            </a: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정수변수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Ex) %6.2f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뜻을 쓰시오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%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총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자리수를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확보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소수점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자리까지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23" y="3092473"/>
            <a:ext cx="2952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증감식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03.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조건과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endParaRPr lang="ko-KR" altLang="en-US" sz="1050" b="1" u="sng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51" y="2458907"/>
            <a:ext cx="2495550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54" y="2175704"/>
            <a:ext cx="2819400" cy="2047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156" y="2150658"/>
            <a:ext cx="2581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23033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740" y="355651"/>
            <a:ext cx="4276026" cy="44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321690"/>
            <a:ext cx="4104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질의 응답</a:t>
            </a:r>
            <a:endParaRPr lang="en-US" altLang="ko-KR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(Q&amp;A)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42107" y="2060346"/>
            <a:ext cx="2068141" cy="230832"/>
            <a:chOff x="3573846" y="2177215"/>
            <a:chExt cx="2023844" cy="184142"/>
          </a:xfrm>
        </p:grpSpPr>
        <p:sp>
          <p:nvSpPr>
            <p:cNvPr id="12" name="직사각형 11"/>
            <p:cNvSpPr/>
            <p:nvPr/>
          </p:nvSpPr>
          <p:spPr>
            <a:xfrm>
              <a:off x="3573846" y="2192138"/>
              <a:ext cx="307916" cy="15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3881344" y="2192138"/>
              <a:ext cx="154800" cy="154800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16200000" flipH="1">
              <a:off x="3916436" y="2192425"/>
              <a:ext cx="154800" cy="15480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67507" y="2192137"/>
              <a:ext cx="1530183" cy="154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3846" y="2177215"/>
              <a:ext cx="934467" cy="18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n>
                    <a:solidFill>
                      <a:schemeClr val="bg1">
                        <a:lumMod val="95000"/>
                        <a:alpha val="1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07</a:t>
              </a:r>
              <a:endParaRPr lang="ko-KR" altLang="en-US" sz="9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23033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8640" y="1901734"/>
            <a:ext cx="3307929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[10];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double[10];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char[10];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String[10];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2020" y="1870300"/>
            <a:ext cx="3600400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 1, 2, 3, 4 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{1.0, 2.0, 3.0, 4.0}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{‘a’, ‘b’, ‘c’, ‘d’}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={“Apple”, “Banana”, “Cat”, “Dog”};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131840" y="2643758"/>
            <a:ext cx="2412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347864" y="318381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347864" y="375988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347864" y="4299942"/>
            <a:ext cx="126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" y="3001824"/>
            <a:ext cx="5038725" cy="128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80" y="3267069"/>
            <a:ext cx="3838575" cy="105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8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" y="3001824"/>
            <a:ext cx="5038725" cy="128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80" y="3267069"/>
            <a:ext cx="3838575" cy="105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3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01. </a:t>
            </a:r>
            <a:r>
              <a:rPr lang="ko-KR" altLang="en-US" sz="1050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소개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간략하게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39652" y="1809401"/>
            <a:ext cx="4788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JAVA/JSP        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ECLIPS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C/C++/C#        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VISUAL STUDIO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42" y="2355726"/>
            <a:ext cx="1182485" cy="6877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41" y="3911729"/>
            <a:ext cx="1182485" cy="687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3911729"/>
            <a:ext cx="999235" cy="678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36" y="2357791"/>
            <a:ext cx="1004395" cy="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" y="3001824"/>
            <a:ext cx="5038725" cy="128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80" y="3267069"/>
            <a:ext cx="3838575" cy="105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0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" y="3001824"/>
            <a:ext cx="5038725" cy="128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80" y="3267069"/>
            <a:ext cx="3838575" cy="105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7206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4553" y="299993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4940" y="299691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739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540" y="298487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345" y="2974621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788" y="2978296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979" y="4340595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7931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네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7966" y="4350013"/>
            <a:ext cx="9960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787" y="4340595"/>
            <a:ext cx="11681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158" y="4350013"/>
            <a:ext cx="10920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일곱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2405" y="4349817"/>
            <a:ext cx="109045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여덟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9550" y="2612877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" y="3001824"/>
            <a:ext cx="5038725" cy="128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80" y="3267069"/>
            <a:ext cx="3838575" cy="105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7206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4553" y="299993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4940" y="299691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739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540" y="298487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345" y="2974621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788" y="2978296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979" y="4340595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7931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네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7966" y="4350013"/>
            <a:ext cx="9960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787" y="4340595"/>
            <a:ext cx="11681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158" y="4350013"/>
            <a:ext cx="10920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일곱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2405" y="4349817"/>
            <a:ext cx="109045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여덟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9550" y="2612877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942" y="4349817"/>
            <a:ext cx="7449913" cy="3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9072" y="4278751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2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63" y="3001824"/>
            <a:ext cx="8717592" cy="1322520"/>
            <a:chOff x="5263" y="3001824"/>
            <a:chExt cx="8717592" cy="1322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3" y="3001824"/>
              <a:ext cx="5038725" cy="1285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280" y="3267069"/>
              <a:ext cx="3838575" cy="10572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7206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4553" y="299993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4940" y="299691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739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540" y="298487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345" y="2974621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788" y="2978296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979" y="4340595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7931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네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7966" y="4350013"/>
            <a:ext cx="9960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787" y="4340595"/>
            <a:ext cx="11681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158" y="4350013"/>
            <a:ext cx="10920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일곱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2405" y="4349817"/>
            <a:ext cx="109045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여덟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9550" y="2612877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942" y="4349817"/>
            <a:ext cx="7449913" cy="3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9072" y="4278751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3105897"/>
            <a:ext cx="7020551" cy="361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1120" y="2454513"/>
            <a:ext cx="211076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인덱스 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(index)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2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63" y="3001824"/>
            <a:ext cx="8717592" cy="1322520"/>
            <a:chOff x="5263" y="3001824"/>
            <a:chExt cx="8717592" cy="1322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3" y="3001824"/>
              <a:ext cx="5038725" cy="1285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280" y="3267069"/>
              <a:ext cx="3838575" cy="10572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7206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4553" y="299993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4940" y="299691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739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540" y="298487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345" y="2974621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788" y="2978296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979" y="4340595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7931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네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7966" y="4350013"/>
            <a:ext cx="9960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787" y="4340595"/>
            <a:ext cx="11681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158" y="4350013"/>
            <a:ext cx="10920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일곱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2405" y="4349817"/>
            <a:ext cx="109045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여덟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9550" y="2612877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942" y="4349817"/>
            <a:ext cx="7449913" cy="3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9072" y="4278751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3105897"/>
            <a:ext cx="7020551" cy="361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1120" y="2454513"/>
            <a:ext cx="211076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인덱스 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(index)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1" idx="0"/>
          </p:cNvCxnSpPr>
          <p:nvPr/>
        </p:nvCxnSpPr>
        <p:spPr>
          <a:xfrm flipH="1">
            <a:off x="916246" y="2211710"/>
            <a:ext cx="266218" cy="40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7222" y="1838751"/>
            <a:ext cx="2110765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배열이름</a:t>
            </a:r>
            <a:r>
              <a:rPr lang="ko-KR" altLang="en-US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배열명</a:t>
            </a:r>
            <a:r>
              <a:rPr lang="en-US" altLang="ko-KR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9002" y="3504066"/>
            <a:ext cx="53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489" y="3501233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5372" y="3496818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39576" y="3467847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97906" y="3476244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6682" y="34587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93731" y="34565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92607" y="34565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63" y="3001824"/>
            <a:ext cx="8717592" cy="1322520"/>
            <a:chOff x="5263" y="3001824"/>
            <a:chExt cx="8717592" cy="1322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3" y="3001824"/>
              <a:ext cx="5038725" cy="12858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280" y="3267069"/>
              <a:ext cx="3838575" cy="105727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788" y="3001824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1875" y="4320449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7206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74553" y="299993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4940" y="2996910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8739" y="300379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540" y="2984878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345" y="2974621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61788" y="2978296"/>
            <a:ext cx="39604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7979" y="4340595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1840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7931" y="4350626"/>
            <a:ext cx="936104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네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7966" y="4350013"/>
            <a:ext cx="9960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787" y="4340595"/>
            <a:ext cx="11681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여섯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158" y="4350013"/>
            <a:ext cx="109207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일곱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32405" y="4349817"/>
            <a:ext cx="109045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여덟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번째 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9550" y="2612877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942" y="4349817"/>
            <a:ext cx="7449913" cy="3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9072" y="4278751"/>
            <a:ext cx="71339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3105897"/>
            <a:ext cx="7020551" cy="361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1120" y="2454513"/>
            <a:ext cx="211076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인덱스 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(index)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1" idx="0"/>
          </p:cNvCxnSpPr>
          <p:nvPr/>
        </p:nvCxnSpPr>
        <p:spPr>
          <a:xfrm flipH="1">
            <a:off x="916246" y="2211710"/>
            <a:ext cx="266218" cy="40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7222" y="1838751"/>
            <a:ext cx="2110765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배열이름</a:t>
            </a:r>
            <a:r>
              <a:rPr lang="ko-KR" altLang="en-US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배열명</a:t>
            </a:r>
            <a:r>
              <a:rPr lang="en-US" altLang="ko-KR" sz="16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9002" y="3504066"/>
            <a:ext cx="53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489" y="3501233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5372" y="3496818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39576" y="3467847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97906" y="3476244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6682" y="34587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93731" y="34565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92607" y="3456529"/>
            <a:ext cx="53440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67644" y="3587141"/>
            <a:ext cx="7230917" cy="3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8267" y="3418164"/>
            <a:ext cx="646356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0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사용법은 인덱스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(index)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사용한다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Ex) 5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개의 변수가 필요한 경우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4728" y="2286702"/>
            <a:ext cx="3312368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배열을 알기 전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a;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b;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c;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d;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e; 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a,b,c,d,e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선언 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 = 10;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b = 20; …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(a); …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같이 사용한다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2791" y="2286351"/>
            <a:ext cx="3312368" cy="20313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배열을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알고나서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[5];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[0] = 10;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[1] = 20; …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[0]); …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같이 사용할 수 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483968" y="3013556"/>
            <a:ext cx="2276164" cy="53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328445" y="3429177"/>
            <a:ext cx="2551118" cy="61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327994" y="3894540"/>
            <a:ext cx="2180110" cy="37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59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750942"/>
            <a:ext cx="7596844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또한 배열을 사용하지 않으면 하지 못하는 것들을 할 수 있으며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같이 쓰이는 경우가 굉장히 많다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00" y="2286702"/>
            <a:ext cx="3312368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배열을 알기 전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(a);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(b);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(c);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(d);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(e);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같이 사용한다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반복문을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배웠음에도 쓸 수가 없다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302068"/>
            <a:ext cx="3312368" cy="23083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배열을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알고나서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[0]);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[1]);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[2]);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[4]);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같이 사용할 수 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0110" y="2270010"/>
            <a:ext cx="2412268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즉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=0;i&lt;5;i++){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같이 사용할 수 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699792" y="3038888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99792" y="3291830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666002" y="3542177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663788" y="3867894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663788" y="4191930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5400092" y="2978296"/>
            <a:ext cx="450547" cy="12136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23" idx="1"/>
          </p:cNvCxnSpPr>
          <p:nvPr/>
        </p:nvCxnSpPr>
        <p:spPr>
          <a:xfrm flipV="1">
            <a:off x="6012160" y="3147173"/>
            <a:ext cx="397950" cy="36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1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기초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2771" y="1865209"/>
            <a:ext cx="8103436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크기가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배열을 만들고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10~100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까지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씩 증가하는 원소들을 넣어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출력하세오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크기가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배열을 만들고 원소들을 입력 받고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출력하는 프로그램을 작성하세요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명의 점수를 입력 받고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총점과 평균을 출력하세요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88" y="3337943"/>
            <a:ext cx="7049423" cy="17927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11" y="1811515"/>
            <a:ext cx="6391275" cy="1724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82" y="3719476"/>
            <a:ext cx="3495675" cy="1076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6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59037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en-US" altLang="ko-KR" sz="1900" b="1" dirty="0" smtClean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8" y="3157212"/>
            <a:ext cx="2990850" cy="1656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48" y="1943992"/>
            <a:ext cx="5838825" cy="9048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3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8640" y="1901734"/>
            <a:ext cx="3307929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[2][2];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double[][]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double[2][2];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char[][]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char[2][2];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String[2][2];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2020" y="1870300"/>
            <a:ext cx="3780420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사용법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 {1, 2}, {3, 4} 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{{1.0, 2.0}, {3.0, 4.0}}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{{‘a’, ‘b’}, {‘c’, ‘d’}}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={{“Apple”, “Banana”}, {“Cat”, “Dog”}};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131840" y="2643758"/>
            <a:ext cx="2412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347864" y="318381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347864" y="3759882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347864" y="4299942"/>
            <a:ext cx="126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870300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6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" y="2199911"/>
            <a:ext cx="5038725" cy="9472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0" y="2404958"/>
            <a:ext cx="3838575" cy="77886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540408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7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" y="2199911"/>
            <a:ext cx="5038725" cy="9472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0" y="2404958"/>
            <a:ext cx="3838575" cy="77886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540408"/>
            <a:ext cx="7596844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[3][8];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했다고 가정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3147814"/>
            <a:ext cx="5038725" cy="9472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09" y="3352861"/>
            <a:ext cx="3838575" cy="7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" y="2199911"/>
            <a:ext cx="5038725" cy="9472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0" y="2404958"/>
            <a:ext cx="3838575" cy="77886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540408"/>
            <a:ext cx="7596844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[3][8];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3147814"/>
            <a:ext cx="5038725" cy="9472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09" y="3352861"/>
            <a:ext cx="3838575" cy="7788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4108123"/>
            <a:ext cx="5038725" cy="94726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09" y="4313170"/>
            <a:ext cx="3838575" cy="7788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3704" y="1810964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[0]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3704" y="2913710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704" y="4028064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6763" y="2073200"/>
            <a:ext cx="7020551" cy="522197"/>
            <a:chOff x="1475656" y="2974621"/>
            <a:chExt cx="7020551" cy="522197"/>
          </a:xfrm>
        </p:grpSpPr>
        <p:sp>
          <p:nvSpPr>
            <p:cNvPr id="56" name="TextBox 55"/>
            <p:cNvSpPr txBox="1"/>
            <p:nvPr/>
          </p:nvSpPr>
          <p:spPr>
            <a:xfrm>
              <a:off x="1574788" y="3001824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97206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61788" y="2978296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75656" y="3105897"/>
              <a:ext cx="7020551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72436" y="3082063"/>
            <a:ext cx="7020551" cy="522197"/>
            <a:chOff x="1475656" y="2974621"/>
            <a:chExt cx="7020551" cy="522197"/>
          </a:xfrm>
        </p:grpSpPr>
        <p:sp>
          <p:nvSpPr>
            <p:cNvPr id="66" name="TextBox 65"/>
            <p:cNvSpPr txBox="1"/>
            <p:nvPr/>
          </p:nvSpPr>
          <p:spPr>
            <a:xfrm>
              <a:off x="1574788" y="3001824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7206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1788" y="2978296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75656" y="3105897"/>
              <a:ext cx="7020551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447776" y="4034925"/>
            <a:ext cx="7020551" cy="522197"/>
            <a:chOff x="1475656" y="2974621"/>
            <a:chExt cx="7020551" cy="522197"/>
          </a:xfrm>
        </p:grpSpPr>
        <p:sp>
          <p:nvSpPr>
            <p:cNvPr id="76" name="TextBox 75"/>
            <p:cNvSpPr txBox="1"/>
            <p:nvPr/>
          </p:nvSpPr>
          <p:spPr>
            <a:xfrm>
              <a:off x="1574788" y="3001824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97206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61788" y="2978296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475656" y="3105897"/>
              <a:ext cx="7020551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1122" y="2440485"/>
            <a:ext cx="928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0513" y="3380108"/>
            <a:ext cx="9289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6333" y="4371539"/>
            <a:ext cx="9289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6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" y="2199911"/>
            <a:ext cx="5038725" cy="9472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0" y="2404958"/>
            <a:ext cx="3838575" cy="77886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1540408"/>
            <a:ext cx="7596844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예를 들어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arr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[][] = new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[3][8];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(?)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생김새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3147814"/>
            <a:ext cx="5038725" cy="94726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09" y="3352861"/>
            <a:ext cx="3838575" cy="7788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4108123"/>
            <a:ext cx="5038725" cy="94726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09" y="4313170"/>
            <a:ext cx="3838575" cy="7788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3704" y="1810964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[0]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3704" y="2913710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704" y="4028064"/>
            <a:ext cx="81990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arr</a:t>
            </a:r>
            <a:r>
              <a:rPr lang="en-US" altLang="ko-KR" sz="2000" b="1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00097" y="2073200"/>
            <a:ext cx="7257217" cy="557673"/>
            <a:chOff x="1238990" y="2974621"/>
            <a:chExt cx="7257217" cy="557673"/>
          </a:xfrm>
        </p:grpSpPr>
        <p:sp>
          <p:nvSpPr>
            <p:cNvPr id="56" name="TextBox 55"/>
            <p:cNvSpPr txBox="1"/>
            <p:nvPr/>
          </p:nvSpPr>
          <p:spPr>
            <a:xfrm>
              <a:off x="1238990" y="2978296"/>
              <a:ext cx="10778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err="1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arr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[0]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3781" y="2976615"/>
              <a:ext cx="11970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err="1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arr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[0]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[1]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61788" y="2978296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00942" y="3105897"/>
              <a:ext cx="7195265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72436" y="3082063"/>
            <a:ext cx="7020551" cy="522197"/>
            <a:chOff x="1475656" y="2974621"/>
            <a:chExt cx="7020551" cy="522197"/>
          </a:xfrm>
        </p:grpSpPr>
        <p:sp>
          <p:nvSpPr>
            <p:cNvPr id="66" name="TextBox 65"/>
            <p:cNvSpPr txBox="1"/>
            <p:nvPr/>
          </p:nvSpPr>
          <p:spPr>
            <a:xfrm>
              <a:off x="1574788" y="3001824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97206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1788" y="2978296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75656" y="3105897"/>
              <a:ext cx="7020551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447776" y="4023765"/>
            <a:ext cx="7513312" cy="553998"/>
            <a:chOff x="1475656" y="2963461"/>
            <a:chExt cx="7513312" cy="553998"/>
          </a:xfrm>
        </p:grpSpPr>
        <p:sp>
          <p:nvSpPr>
            <p:cNvPr id="76" name="TextBox 75"/>
            <p:cNvSpPr txBox="1"/>
            <p:nvPr/>
          </p:nvSpPr>
          <p:spPr>
            <a:xfrm>
              <a:off x="1574788" y="3001824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97206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4553" y="299993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24940" y="2996910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68739" y="300379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159540" y="2984878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8345" y="2974621"/>
              <a:ext cx="396044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58720" y="2963461"/>
              <a:ext cx="1242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err="1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arr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[2]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r>
                <a:rPr lang="en-US" altLang="ko-KR" sz="2000" b="1" dirty="0" smtClean="0">
                  <a:ln>
                    <a:solidFill>
                      <a:schemeClr val="tx1">
                        <a:lumMod val="85000"/>
                        <a:lumOff val="15000"/>
                        <a:alpha val="26000"/>
                      </a:schemeClr>
                    </a:solidFill>
                  </a:ln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475656" y="3105897"/>
              <a:ext cx="7513312" cy="3617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1122" y="2440485"/>
            <a:ext cx="928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0513" y="3380108"/>
            <a:ext cx="9289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6333" y="4371539"/>
            <a:ext cx="9289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000" b="1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호차</a:t>
            </a:r>
            <a:endParaRPr lang="ko-KR" altLang="en-US" sz="2000" b="1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9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기초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2771" y="1865209"/>
            <a:ext cx="8103436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영화관 좌석을 표시할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차원 배열을 선언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 하세요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　　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영화관의 좌석수는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10X10,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총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100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좌석 이고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빈자리는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X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표시합니다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03848" y="55552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차원 배열 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04. </a:t>
            </a:r>
            <a:r>
              <a:rPr lang="ko-KR" altLang="en-US" sz="1050" b="1" u="sng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828006"/>
            <a:ext cx="5953125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27" y="3451196"/>
            <a:ext cx="5597574" cy="15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23033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객체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4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252" y="1779662"/>
            <a:ext cx="5481488" cy="30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객체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6211" y="1803017"/>
            <a:ext cx="4411873" cy="14773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덩어리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캡슐화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관련된 데이터와 알고리즘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하나의 묶음으로 정리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다형성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취하는 동작이 상황에 따라 달라지는 것의 의미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88" y="3420151"/>
            <a:ext cx="1515246" cy="1466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34" y="2269849"/>
            <a:ext cx="3152397" cy="2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객체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6211" y="1803017"/>
            <a:ext cx="2567757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설계도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85" y="2372116"/>
            <a:ext cx="3143250" cy="2238375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3122147" y="2793630"/>
            <a:ext cx="261721" cy="654085"/>
          </a:xfrm>
          <a:prstGeom prst="rightBrac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3825669" y="3618375"/>
            <a:ext cx="261721" cy="654085"/>
          </a:xfrm>
          <a:prstGeom prst="rightBrac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83968" y="2936006"/>
            <a:ext cx="719095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8254" y="3760751"/>
            <a:ext cx="719095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4947039" y="2372116"/>
            <a:ext cx="903600" cy="2238375"/>
          </a:xfrm>
          <a:prstGeom prst="righ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28450" y="3281323"/>
            <a:ext cx="2567757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또는 객체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23118" y="2223033"/>
            <a:ext cx="4104456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b="1" dirty="0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필드와 </a:t>
            </a:r>
            <a:r>
              <a:rPr lang="ko-KR" altLang="en-US" sz="1900" b="1" dirty="0" err="1" smtClean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9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49443" y="2079056"/>
            <a:ext cx="472671" cy="1940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>
            <a:off x="3521473" y="2079056"/>
            <a:ext cx="237628" cy="19405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3597130" y="2057627"/>
            <a:ext cx="194050" cy="237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7245" y="2079055"/>
            <a:ext cx="2348932" cy="193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9443" y="2050861"/>
            <a:ext cx="14344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endParaRPr lang="ko-KR" altLang="en-US" sz="10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3" y="2060204"/>
            <a:ext cx="6055895" cy="31393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안에서 선언되는 멤버 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종류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지역 변수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블록 안에서 선언되는 변수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전역 변수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전체에서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사용가능한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매개 변수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선언에서의 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※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필드를 선언 할 때는 </a:t>
            </a:r>
            <a:r>
              <a:rPr lang="ko-KR" altLang="en-US" sz="1200" b="1" u="sng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지정자</a:t>
            </a:r>
            <a:r>
              <a:rPr lang="en-US" altLang="ko-KR" sz="1200" b="1" u="sng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u="sng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타입</a:t>
            </a:r>
            <a:r>
              <a:rPr lang="en-US" altLang="ko-KR" sz="1200" b="1" u="sng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u="sng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이름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세가지를 정해줘야 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ex)  private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87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 지정자</a:t>
            </a:r>
            <a:endParaRPr lang="en-US" altLang="ko-KR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353" y="2060204"/>
            <a:ext cx="6307923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지정자의 종류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퍼블릭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클래스에서 접근 가능한 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지정자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생략시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기본으로 붙는 지정자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private 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프라이빗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내부에서만 접근 가능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일반적으로 설정자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접근자가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꼭 필요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!!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(getter[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게터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]) 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값을 반환하는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설정자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(setter[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]) 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값을 설정하는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＇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protected : 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’ [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특정하게 정해놓은 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에서만  접근 가능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lang="en-US" altLang="ko-KR" sz="1000" dirty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 지정자</a:t>
            </a:r>
            <a:endParaRPr lang="en-US" altLang="ko-KR" sz="1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353" y="2060204"/>
            <a:ext cx="6307923" cy="258532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변수의 종류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전역 변수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퍼블릭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클래스에서 접근 가능한 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지정자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생략시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기본으로 붙는 지정자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private 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프라이빗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내부에서만 접근 가능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일반적으로 설정자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접근자가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꼭 필요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!!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접근자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(getter[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게터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]) 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값을 반환하는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설정자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(setter[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]) 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값을 설정하는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‘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＇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protected : 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’ [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특정하게 정해놓은 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에서만  접근 가능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9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0" y="1865209"/>
            <a:ext cx="8751229" cy="20313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사전적 의미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　필드와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　　필드는 클래스 내에 있는 변수들을 말하며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클래스 내에 있는 행동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할수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있는 동작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말한다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4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</a:t>
            </a:r>
            <a:r>
              <a:rPr lang="ko-KR" altLang="en-US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모든 동작</a:t>
            </a:r>
            <a:r>
              <a:rPr lang="en-US" altLang="ko-KR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개발자가 묶는 단위에 따라 달라짐</a:t>
            </a:r>
            <a:r>
              <a:rPr lang="en-US" altLang="ko-KR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말한다</a:t>
            </a:r>
            <a:r>
              <a:rPr lang="en-US" altLang="ko-KR" sz="24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알기 전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77" y="2417497"/>
            <a:ext cx="3486150" cy="202882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499992" y="3363838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알기 전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77" y="2417497"/>
            <a:ext cx="3486150" cy="202882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499992" y="3363838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758" y="2928036"/>
            <a:ext cx="1485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알고나서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2" y="2460509"/>
            <a:ext cx="3352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3848" y="736705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자료형</a:t>
            </a:r>
            <a:endParaRPr lang="ko-KR" altLang="en-US" sz="2000" dirty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41568"/>
            <a:ext cx="7106984" cy="23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알고나서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2" y="2460509"/>
            <a:ext cx="3352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알고나서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2" y="2460509"/>
            <a:ext cx="3352800" cy="723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02" y="3181041"/>
            <a:ext cx="3028950" cy="16192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499992" y="3363838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08" y="2944738"/>
            <a:ext cx="1485900" cy="838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50752" y="2869763"/>
            <a:ext cx="1440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64365" y="3160028"/>
            <a:ext cx="13291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부가설명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71" y="1865209"/>
            <a:ext cx="8103436" cy="286232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쓰이는 용어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반환형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코드를 실행하고 나오는 값을 되돌려주는 것</a:t>
            </a: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반환형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코드를 실행하고 나오는 값의 </a:t>
            </a:r>
            <a:r>
              <a:rPr lang="ko-KR" altLang="en-US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자료형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(void, </a:t>
            </a: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double, char, String)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 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코드를 실행할 때 사용 해야 할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사용할 수 있는 변수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			(</a:t>
            </a:r>
            <a:r>
              <a:rPr lang="en-US" altLang="ko-KR" sz="16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6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double, char, String)</a:t>
            </a:r>
          </a:p>
        </p:txBody>
      </p:sp>
    </p:spTree>
    <p:extLst>
      <p:ext uri="{BB962C8B-B14F-4D97-AF65-F5344CB8AC3E}">
        <p14:creationId xmlns:p14="http://schemas.microsoft.com/office/powerpoint/2010/main" val="36015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부가설명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572" y="1969409"/>
            <a:ext cx="4284475" cy="1133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8353" y="2060205"/>
            <a:ext cx="2847081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대략적으로 반환형이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 경우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064" y="3456788"/>
            <a:ext cx="2847081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대략적으로 반환형이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아닐 경우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572" y="3436646"/>
            <a:ext cx="4638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532" y="1815056"/>
            <a:ext cx="4763036" cy="34163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자바는 값에 의한 전달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(call by value)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매개변수의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자료형이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다르면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이름은 같아도 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( method overloading[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오버로딩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중복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ex)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이름을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void Show(String name){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”+name);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나이를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public void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age){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”+age);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8702" y="3133620"/>
            <a:ext cx="3892817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이름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나이를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public void Show(String name,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”+name+”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”+age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}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1031" y="3303422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76074" y="4407954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68118" y="3527598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616823" y="3298146"/>
            <a:ext cx="947065" cy="1737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91781" y="4402678"/>
            <a:ext cx="612068" cy="1737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08866" y="3527598"/>
            <a:ext cx="1515561" cy="1684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4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532" y="1815056"/>
            <a:ext cx="4763036" cy="34163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자바는 값에 의한 전달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(call by value)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매개변수의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자료형이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다르면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이름은 같아도 된다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( method overloading[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오버로딩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중복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ex)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이름을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void Show(String name){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”+name);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나이를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public void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Show(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age){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lang="en-US" altLang="ko-KR" sz="1200" b="1" dirty="0" err="1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”+age);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8702" y="3133620"/>
            <a:ext cx="3892817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이름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나이를 출력하는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public void Show(String name,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age){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”+name+”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”+age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}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1031" y="3303422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176074" y="4407954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68118" y="3527598"/>
            <a:ext cx="440749" cy="168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616823" y="3298146"/>
            <a:ext cx="947065" cy="1737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91781" y="4402678"/>
            <a:ext cx="612068" cy="1737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08866" y="3527598"/>
            <a:ext cx="1515561" cy="1684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27" idx="0"/>
          </p:cNvCxnSpPr>
          <p:nvPr/>
        </p:nvCxnSpPr>
        <p:spPr>
          <a:xfrm flipV="1">
            <a:off x="3090356" y="2500353"/>
            <a:ext cx="3173832" cy="79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0" idx="0"/>
          </p:cNvCxnSpPr>
          <p:nvPr/>
        </p:nvCxnSpPr>
        <p:spPr>
          <a:xfrm flipH="1" flipV="1">
            <a:off x="6966875" y="2790190"/>
            <a:ext cx="699772" cy="7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9" idx="0"/>
          </p:cNvCxnSpPr>
          <p:nvPr/>
        </p:nvCxnSpPr>
        <p:spPr>
          <a:xfrm flipV="1">
            <a:off x="2897815" y="2679762"/>
            <a:ext cx="3512295" cy="17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56729" y="2345791"/>
            <a:ext cx="133152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 변수로 구분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8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심화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531" y="1815056"/>
            <a:ext cx="6050579" cy="313932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일반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public void Print() 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-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내의 필드를 공유하지 않고 객체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마다의 필드를 가짐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Movie           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가진 필드 명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public String name;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선언과 생성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Movie m = new Movie();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m.name = “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Hwnag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”;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● 정적 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public static void Print() 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내의 필드를 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공유함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Movie            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가진 필드 명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count;</a:t>
            </a:r>
            <a:endParaRPr lang="en-US" altLang="ko-KR" sz="1200" b="1" dirty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ko-KR" altLang="en-US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선언과 생성 </a:t>
            </a: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Movie m = new Movie();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Movie.count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095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968" y="735846"/>
            <a:ext cx="2926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2793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06. </a:t>
            </a:r>
            <a:r>
              <a:rPr lang="ko-KR" altLang="en-US" sz="1050" b="1" u="sng" dirty="0" err="1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851670"/>
            <a:ext cx="6334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55576" y="1635646"/>
            <a:ext cx="756084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37" name="직사각형 36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8390" y="15011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컴퓨터공학과</a:t>
            </a:r>
            <a:endParaRPr lang="ko-KR" altLang="en-US" sz="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390" y="27716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Kor_nav</a:t>
            </a:r>
            <a:endParaRPr lang="ko-KR" altLang="en-US" sz="9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3484966" y="1301883"/>
            <a:ext cx="23656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3106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198736"/>
            <a:ext cx="2217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lang="en-US" altLang="ko-KR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50" dirty="0" smtClean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정리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3968" y="735846"/>
            <a:ext cx="2926142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lumMod val="85000"/>
                      <a:lumOff val="15000"/>
                      <a:alpha val="2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학기 총 정리</a:t>
            </a:r>
            <a:endParaRPr lang="en-US" altLang="ko-KR" sz="1000" dirty="0" smtClean="0">
              <a:ln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</a:ln>
              <a:solidFill>
                <a:srgbClr val="0070C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6211" y="3106419"/>
            <a:ext cx="1099995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  <p:cxnSp>
        <p:nvCxnSpPr>
          <p:cNvPr id="4" name="직선 화살표 연결선 3"/>
          <p:cNvCxnSpPr>
            <a:stCxn id="20" idx="3"/>
            <a:endCxn id="27" idx="1"/>
          </p:cNvCxnSpPr>
          <p:nvPr/>
        </p:nvCxnSpPr>
        <p:spPr>
          <a:xfrm flipV="1">
            <a:off x="2016206" y="2612400"/>
            <a:ext cx="657059" cy="67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3265" y="2427734"/>
            <a:ext cx="49458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3264" y="3961423"/>
            <a:ext cx="67459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30" name="직선 화살표 연결선 29"/>
          <p:cNvCxnSpPr>
            <a:stCxn id="20" idx="3"/>
            <a:endCxn id="29" idx="1"/>
          </p:cNvCxnSpPr>
          <p:nvPr/>
        </p:nvCxnSpPr>
        <p:spPr>
          <a:xfrm>
            <a:off x="2016206" y="3291085"/>
            <a:ext cx="657058" cy="85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44204" y="2031690"/>
            <a:ext cx="1483880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기본자료형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(8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가지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44204" y="2427734"/>
            <a:ext cx="727796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4204" y="2958502"/>
            <a:ext cx="511772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42" name="직선 화살표 연결선 41"/>
          <p:cNvCxnSpPr>
            <a:stCxn id="27" idx="3"/>
            <a:endCxn id="35" idx="1"/>
          </p:cNvCxnSpPr>
          <p:nvPr/>
        </p:nvCxnSpPr>
        <p:spPr>
          <a:xfrm flipV="1">
            <a:off x="3167845" y="2216356"/>
            <a:ext cx="676359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3"/>
            <a:endCxn id="38" idx="1"/>
          </p:cNvCxnSpPr>
          <p:nvPr/>
        </p:nvCxnSpPr>
        <p:spPr>
          <a:xfrm>
            <a:off x="3167845" y="2612400"/>
            <a:ext cx="676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7" idx="3"/>
            <a:endCxn id="39" idx="1"/>
          </p:cNvCxnSpPr>
          <p:nvPr/>
        </p:nvCxnSpPr>
        <p:spPr>
          <a:xfrm>
            <a:off x="3167845" y="2612400"/>
            <a:ext cx="676359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44204" y="3679127"/>
            <a:ext cx="674599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조건문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4203" y="4286004"/>
            <a:ext cx="674599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반복문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53" name="직선 화살표 연결선 52"/>
          <p:cNvCxnSpPr>
            <a:stCxn id="29" idx="3"/>
          </p:cNvCxnSpPr>
          <p:nvPr/>
        </p:nvCxnSpPr>
        <p:spPr>
          <a:xfrm flipV="1">
            <a:off x="3347863" y="3840328"/>
            <a:ext cx="496341" cy="30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9" idx="3"/>
            <a:endCxn id="52" idx="1"/>
          </p:cNvCxnSpPr>
          <p:nvPr/>
        </p:nvCxnSpPr>
        <p:spPr>
          <a:xfrm>
            <a:off x="3347863" y="4146089"/>
            <a:ext cx="496340" cy="30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67802" y="3470995"/>
            <a:ext cx="133214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/ else if / else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6327" y="3840327"/>
            <a:ext cx="651757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switch</a:t>
            </a:r>
          </a:p>
        </p:txBody>
      </p:sp>
      <p:cxnSp>
        <p:nvCxnSpPr>
          <p:cNvPr id="63" name="직선 화살표 연결선 62"/>
          <p:cNvCxnSpPr>
            <a:stCxn id="29" idx="3"/>
          </p:cNvCxnSpPr>
          <p:nvPr/>
        </p:nvCxnSpPr>
        <p:spPr>
          <a:xfrm>
            <a:off x="3347863" y="4146089"/>
            <a:ext cx="496339" cy="7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70802" y="4758702"/>
            <a:ext cx="917222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</a:t>
            </a: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출력문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69" name="직선 화살표 연결선 68"/>
          <p:cNvCxnSpPr>
            <a:stCxn id="51" idx="3"/>
            <a:endCxn id="61" idx="1"/>
          </p:cNvCxnSpPr>
          <p:nvPr/>
        </p:nvCxnSpPr>
        <p:spPr>
          <a:xfrm flipV="1">
            <a:off x="4518803" y="3655661"/>
            <a:ext cx="148999" cy="1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2" idx="1"/>
          </p:cNvCxnSpPr>
          <p:nvPr/>
        </p:nvCxnSpPr>
        <p:spPr>
          <a:xfrm>
            <a:off x="4518803" y="3840328"/>
            <a:ext cx="157524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84613" y="4271285"/>
            <a:ext cx="1839889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 / while / do~ while</a:t>
            </a:r>
          </a:p>
        </p:txBody>
      </p:sp>
      <p:cxnSp>
        <p:nvCxnSpPr>
          <p:cNvPr id="75" name="직선 화살표 연결선 74"/>
          <p:cNvCxnSpPr>
            <a:stCxn id="52" idx="3"/>
            <a:endCxn id="74" idx="1"/>
          </p:cNvCxnSpPr>
          <p:nvPr/>
        </p:nvCxnSpPr>
        <p:spPr>
          <a:xfrm>
            <a:off x="4518802" y="4452396"/>
            <a:ext cx="265811" cy="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72644" y="4758702"/>
            <a:ext cx="2667708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Scanner / </a:t>
            </a:r>
            <a:r>
              <a:rPr lang="en-US" altLang="ko-KR" sz="1200" b="1" dirty="0" err="1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79" name="직선 화살표 연결선 78"/>
          <p:cNvCxnSpPr>
            <a:stCxn id="67" idx="3"/>
            <a:endCxn id="78" idx="1"/>
          </p:cNvCxnSpPr>
          <p:nvPr/>
        </p:nvCxnSpPr>
        <p:spPr>
          <a:xfrm>
            <a:off x="4788024" y="4943368"/>
            <a:ext cx="28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9" idx="3"/>
          </p:cNvCxnSpPr>
          <p:nvPr/>
        </p:nvCxnSpPr>
        <p:spPr>
          <a:xfrm flipV="1">
            <a:off x="4355976" y="2904532"/>
            <a:ext cx="428637" cy="2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9" idx="3"/>
          </p:cNvCxnSpPr>
          <p:nvPr/>
        </p:nvCxnSpPr>
        <p:spPr>
          <a:xfrm>
            <a:off x="4355976" y="3143168"/>
            <a:ext cx="42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8" idx="3"/>
          </p:cNvCxnSpPr>
          <p:nvPr/>
        </p:nvCxnSpPr>
        <p:spPr>
          <a:xfrm flipV="1">
            <a:off x="4572000" y="2597720"/>
            <a:ext cx="511772" cy="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84565" y="2426358"/>
            <a:ext cx="971611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함수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97" name="직선 화살표 연결선 96"/>
          <p:cNvCxnSpPr>
            <a:stCxn id="39" idx="3"/>
          </p:cNvCxnSpPr>
          <p:nvPr/>
        </p:nvCxnSpPr>
        <p:spPr>
          <a:xfrm>
            <a:off x="4355976" y="3143168"/>
            <a:ext cx="4286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84613" y="2715766"/>
            <a:ext cx="971611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차원 배열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84612" y="2965121"/>
            <a:ext cx="971611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200" b="1" dirty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차원 배열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84611" y="3214476"/>
            <a:ext cx="971611" cy="33278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 b="1" dirty="0" smtClean="0">
                <a:ln w="952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무명 배열</a:t>
            </a:r>
            <a:endParaRPr lang="en-US" altLang="ko-KR" sz="1200" b="1" dirty="0" smtClean="0">
              <a:ln w="952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302" y="2139702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endParaRPr lang="ko-KR" altLang="en-US" sz="1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5776" y="242773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7653" y="2147396"/>
            <a:ext cx="934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7" y="0"/>
            <a:ext cx="647793" cy="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3265</Words>
  <Application>Microsoft Office PowerPoint</Application>
  <PresentationFormat>화면 슬라이드 쇼(16:9)</PresentationFormat>
  <Paragraphs>1146</Paragraphs>
  <Slides>99</Slides>
  <Notes>88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5" baseType="lpstr">
      <vt:lpstr>함초롬바탕</vt:lpstr>
      <vt:lpstr>Arial</vt:lpstr>
      <vt:lpstr>맑은 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chulss</cp:lastModifiedBy>
  <cp:revision>424</cp:revision>
  <dcterms:created xsi:type="dcterms:W3CDTF">2014-11-28T13:21:41Z</dcterms:created>
  <dcterms:modified xsi:type="dcterms:W3CDTF">2018-06-12T07:40:27Z</dcterms:modified>
  <cp:version>0906.0100.01</cp:version>
</cp:coreProperties>
</file>