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39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95" r:id="rId22"/>
    <p:sldId id="3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6327"/>
  </p:normalViewPr>
  <p:slideViewPr>
    <p:cSldViewPr snapToGrid="0">
      <p:cViewPr varScale="1">
        <p:scale>
          <a:sx n="124" d="100"/>
          <a:sy n="12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te Kuacharoen" userId="5b387be2-484c-439c-9378-3f065264287f" providerId="ADAL" clId="{2C6A0FAE-66DB-B241-8D97-AAFA5A1EF516}"/>
    <pc:docChg chg="modSld">
      <pc:chgData name="Pramote Kuacharoen" userId="5b387be2-484c-439c-9378-3f065264287f" providerId="ADAL" clId="{2C6A0FAE-66DB-B241-8D97-AAFA5A1EF516}" dt="2024-03-30T20:20:03.169" v="13" actId="20577"/>
      <pc:docMkLst>
        <pc:docMk/>
      </pc:docMkLst>
      <pc:sldChg chg="modSp mod">
        <pc:chgData name="Pramote Kuacharoen" userId="5b387be2-484c-439c-9378-3f065264287f" providerId="ADAL" clId="{2C6A0FAE-66DB-B241-8D97-AAFA5A1EF516}" dt="2024-03-30T20:20:03.169" v="13" actId="20577"/>
        <pc:sldMkLst>
          <pc:docMk/>
          <pc:sldMk cId="4056337581" sldId="258"/>
        </pc:sldMkLst>
        <pc:spChg chg="mod">
          <ac:chgData name="Pramote Kuacharoen" userId="5b387be2-484c-439c-9378-3f065264287f" providerId="ADAL" clId="{2C6A0FAE-66DB-B241-8D97-AAFA5A1EF516}" dt="2024-03-30T20:20:03.169" v="13" actId="20577"/>
          <ac:spMkLst>
            <pc:docMk/>
            <pc:sldMk cId="4056337581" sldId="258"/>
            <ac:spMk id="5" creationId="{C62EDEB4-3DDC-E44B-ABCA-F98498AD27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4731-7F59-4C67-A50C-166B4FCD706E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52593-F69E-481A-A2E7-917D5BD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4C3-1EEB-4C29-A636-9D1D1C4D221D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972-A9B5-4DC1-98E6-DEAECAB518D9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B33-7BFB-4902-AD16-E3C4519C8E88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19B2-6A5A-443A-BF90-26EB0C7C6B76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53D9-3D4D-4C13-A941-6B568A4D7C2A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EBD-D753-4756-84EF-3C6F3F36EC85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350F-DBAA-4847-841E-4E9B1FB41EE7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04F2-36B9-4251-96EB-41C60A2C2FFA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22E-3312-4B4A-9872-EC4357D7A97A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C1B-B972-47EA-B2CB-09AAA223EE7E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3FB0-3F28-407C-91C6-580B9B4F8D7E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73BB-5459-421C-B6D8-1819FF09D593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620F-71D5-448B-934B-A54F6E7A7B9F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D46B-5B4F-4681-B451-604130DABEEA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D33-FF88-43B3-95E4-B8E5D2558A60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BF1-2A1A-4DD9-8A30-91621F514B9E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8BC8-4858-421A-9666-05580F1FFC24}" type="datetime1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1F9735-47AC-194F-AA34-4ADD9D1F35E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Programming: NumPy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0" y="127781"/>
            <a:ext cx="1917699" cy="1010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827A6-52A1-E647-B11B-E967BEA5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5752631"/>
            <a:ext cx="3683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D2AF-32E9-B846-84ED-9526C8C6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Rows and Columns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AAB01-E781-3C43-B5AE-F9FF26E4F0D9}"/>
              </a:ext>
            </a:extLst>
          </p:cNvPr>
          <p:cNvSpPr/>
          <p:nvPr/>
        </p:nvSpPr>
        <p:spPr>
          <a:xfrm>
            <a:off x="1392195" y="1927654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32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32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array([[3, 5, 2, 4],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[7, 6, 8, 8],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[1, 6, 7, 7]])</a:t>
            </a: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33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x2[:,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 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33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array([3, 7, 1])</a:t>
            </a: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:]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34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array([3, 5, 2, 4])</a:t>
            </a: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35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35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array([3, 5, 2, 4])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0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95BF-F902-9946-A3EA-7BD0818B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Subarrays as No-Copy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CDD4-EC51-AC40-9186-A709C1CB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important—and extremely useful—thing to know about array slices is that they return </a:t>
            </a:r>
            <a:r>
              <a:rPr lang="en-US" i="1" dirty="0"/>
              <a:t>views </a:t>
            </a:r>
            <a:r>
              <a:rPr lang="en-US" dirty="0"/>
              <a:t>rather than </a:t>
            </a:r>
            <a:r>
              <a:rPr lang="en-US" i="1" dirty="0"/>
              <a:t>copies </a:t>
            </a:r>
            <a:r>
              <a:rPr lang="en-US" dirty="0"/>
              <a:t>of the array data </a:t>
            </a:r>
          </a:p>
          <a:p>
            <a:r>
              <a:rPr lang="en-US" dirty="0"/>
              <a:t>To copy the data within an array or a subarray use copy()</a:t>
            </a:r>
          </a:p>
        </p:txBody>
      </p:sp>
    </p:spTree>
    <p:extLst>
      <p:ext uri="{BB962C8B-B14F-4D97-AF65-F5344CB8AC3E}">
        <p14:creationId xmlns:p14="http://schemas.microsoft.com/office/powerpoint/2010/main" val="93581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45DF-CF82-3B4F-9C86-C615A2B8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2489-5447-0841-A425-9114B0AE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useful type of operation is reshaping of arrays </a:t>
            </a:r>
          </a:p>
          <a:p>
            <a:r>
              <a:rPr lang="en-US" dirty="0"/>
              <a:t>The most flexible way of doing this is with the reshape() method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C1632-CBE9-B941-8011-57C6E15A0A8B}"/>
              </a:ext>
            </a:extLst>
          </p:cNvPr>
          <p:cNvSpPr/>
          <p:nvPr/>
        </p:nvSpPr>
        <p:spPr>
          <a:xfrm>
            <a:off x="1701113" y="327779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36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grid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np.arange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).reshape((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37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grid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37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array([[1, 2, 3],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[4, 5, 6],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[7, 8, 9]])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3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9AD-068D-6141-AD31-833A0865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Concatenation and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C083-C6CD-4B48-8292-1028B1D9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D0E0E-B6D7-D842-B2A0-6F31F01E2B6E}"/>
              </a:ext>
            </a:extLst>
          </p:cNvPr>
          <p:cNvSpPr/>
          <p:nvPr/>
        </p:nvSpPr>
        <p:spPr>
          <a:xfrm>
            <a:off x="1713471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b="1" dirty="0">
                <a:solidFill>
                  <a:srgbClr val="2FE71A"/>
                </a:solidFill>
                <a:latin typeface="Menlo" panose="020B0609030804020204" pitchFamily="49" charset="0"/>
              </a:rPr>
              <a:t>41</a:t>
            </a:r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 </a:t>
            </a:r>
          </a:p>
          <a:p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    ...: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 </a:t>
            </a:r>
          </a:p>
          <a:p>
            <a:r>
              <a:rPr lang="en-US" dirty="0">
                <a:solidFill>
                  <a:srgbClr val="2D961E"/>
                </a:solidFill>
                <a:latin typeface="Menlo" panose="020B0609030804020204" pitchFamily="49" charset="0"/>
              </a:rPr>
              <a:t>    ...: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np.concatenate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([x, y])      </a:t>
            </a:r>
          </a:p>
          <a:p>
            <a:r>
              <a:rPr lang="en-US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b="1" dirty="0">
                <a:solidFill>
                  <a:srgbClr val="FC2118"/>
                </a:solidFill>
                <a:latin typeface="Menlo" panose="020B0609030804020204" pitchFamily="49" charset="0"/>
              </a:rPr>
              <a:t>41</a:t>
            </a:r>
            <a:r>
              <a:rPr lang="en-US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array([1, 2, 3, 3, 2, 1])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3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BDE3-CB8B-7A44-940D-F38B8B3F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of Arrays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4CD59-5B29-B94F-9A95-ED0582C15451}"/>
              </a:ext>
            </a:extLst>
          </p:cNvPr>
          <p:cNvSpPr/>
          <p:nvPr/>
        </p:nvSpPr>
        <p:spPr>
          <a:xfrm>
            <a:off x="2318951" y="215332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46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 = 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47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x1, x2, x3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np.split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(x, 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48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print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(x1, x2, x3)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[1 2 3] [4 5] [6 7 8 9]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8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A91A-B411-B24A-9721-EEBE7C18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Implemented in NumPy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4F08D-4D9F-F345-8D46-811AA7F5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18" y="2300073"/>
            <a:ext cx="5346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D58-7FCF-2C48-B829-83C0CCCD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Aggregates: reduce, min,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2197-DFEF-B348-B398-4C0FEC34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reduce method to reduce an array with a particular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478E2-3FB9-9544-9A35-92A6AB1B63B0}"/>
              </a:ext>
            </a:extLst>
          </p:cNvPr>
          <p:cNvSpPr/>
          <p:nvPr/>
        </p:nvSpPr>
        <p:spPr>
          <a:xfrm>
            <a:off x="3048000" y="269033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19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np.arange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    ...: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np.add.reduce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(x)   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19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15</a:t>
            </a:r>
            <a:endParaRPr lang="en-US" sz="1400" dirty="0">
              <a:solidFill>
                <a:srgbClr val="A1241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0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95A5-7F7C-2741-B22E-7B358BBF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17BDFD-5165-B54A-AFAC-E865F9B6D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340" y="1930400"/>
            <a:ext cx="6094606" cy="4626026"/>
          </a:xfrm>
        </p:spPr>
      </p:pic>
    </p:spTree>
    <p:extLst>
      <p:ext uri="{BB962C8B-B14F-4D97-AF65-F5344CB8AC3E}">
        <p14:creationId xmlns:p14="http://schemas.microsoft.com/office/powerpoint/2010/main" val="185440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B62B-3B46-D847-86CE-55F6995A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Selections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91F1B-682F-954C-B7A4-0260F38D128B}"/>
              </a:ext>
            </a:extLst>
          </p:cNvPr>
          <p:cNvSpPr/>
          <p:nvPr/>
        </p:nvSpPr>
        <p:spPr>
          <a:xfrm>
            <a:off x="1972961" y="1930400"/>
            <a:ext cx="78383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50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np.arange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51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51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array([ 1,  2,  3,  4,  5,  6,  7,  8,  9, 10])</a:t>
            </a: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52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x[x&gt;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52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array([ 5,  6,  7,  8,  9, 10])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4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4CE-EA41-6041-AAEF-45B0E399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Arrays: 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652D-4D1D-894F-BBE4-23868469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Broadcasting is simply a set of rules for applying binary </a:t>
            </a:r>
            <a:r>
              <a:rPr lang="en-US" dirty="0" err="1"/>
              <a:t>ufuncs</a:t>
            </a:r>
            <a:r>
              <a:rPr lang="en-US" dirty="0"/>
              <a:t> (addition, subtraction, multiplication, etc.) on arrays of different sizes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70F7D-D531-5C45-8EC3-92A44602787F}"/>
              </a:ext>
            </a:extLst>
          </p:cNvPr>
          <p:cNvSpPr/>
          <p:nvPr/>
        </p:nvSpPr>
        <p:spPr>
          <a:xfrm>
            <a:off x="1676400" y="327307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64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b="1" dirty="0">
                <a:solidFill>
                  <a:srgbClr val="2D961E"/>
                </a:solidFill>
                <a:latin typeface="Menlo" panose="020B060903080402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318BEE"/>
                </a:solidFill>
                <a:latin typeface="Menlo" panose="020B0609030804020204" pitchFamily="49" charset="0"/>
              </a:rPr>
              <a:t>numpy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2D961E"/>
                </a:solidFill>
                <a:latin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318BEE"/>
                </a:solidFill>
                <a:latin typeface="Menlo" panose="020B0609030804020204" pitchFamily="49" charset="0"/>
              </a:rPr>
              <a:t>np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65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])        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66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b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67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 + b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67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array([5, 7, 9])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5466D-8C2E-BD40-8585-5A911556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70" y="2835300"/>
            <a:ext cx="4580238" cy="37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7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AD0A-3E80-8542-8490-0E083E82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NumPy and Python Lists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BC4EC3-1F6C-FA46-91E0-9B7DB411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750" y="1702490"/>
            <a:ext cx="6722988" cy="4673167"/>
          </a:xfrm>
        </p:spPr>
      </p:pic>
    </p:spTree>
    <p:extLst>
      <p:ext uri="{BB962C8B-B14F-4D97-AF65-F5344CB8AC3E}">
        <p14:creationId xmlns:p14="http://schemas.microsoft.com/office/powerpoint/2010/main" val="268734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31E2-9C39-2D41-979F-B7F27FED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of Broadcasting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4C23-DBF3-CD4A-9D58-06E16B7C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1: If the two arrays differ in their number of dimensions, the shape of the one with fewer dimensions is </a:t>
            </a:r>
            <a:r>
              <a:rPr lang="en-US" i="1" dirty="0"/>
              <a:t>padded </a:t>
            </a:r>
            <a:r>
              <a:rPr lang="en-US" dirty="0"/>
              <a:t>with ones on its leading (left) side</a:t>
            </a:r>
          </a:p>
          <a:p>
            <a:r>
              <a:rPr lang="en-US" dirty="0"/>
              <a:t>Rule 2: If the shape of the two arrays does not match in any dimension, the array with shape equal to 1 in that dimension is stretched to match the other shape</a:t>
            </a:r>
          </a:p>
          <a:p>
            <a:r>
              <a:rPr lang="en-US" dirty="0"/>
              <a:t>Rule 3: If in any dimension the sizes disagree and neither is equal to 1, an error is raised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98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736-635B-4A48-8092-A30DE143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Importing Data with genfromtxt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05FAC-A649-C64F-B681-343BB84B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3CFB90-F5DE-D744-8CC4-DE6A00262CDC}"/>
              </a:ext>
            </a:extLst>
          </p:cNvPr>
          <p:cNvSpPr/>
          <p:nvPr/>
        </p:nvSpPr>
        <p:spPr>
          <a:xfrm>
            <a:off x="641258" y="1452427"/>
            <a:ext cx="10873408" cy="780773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np.genfromtxt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(filename,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delimiter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',’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skip_header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usecols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A72C41F-66E7-8E4B-8AD5-C128D5F742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945049"/>
              </p:ext>
            </p:extLst>
          </p:nvPr>
        </p:nvGraphicFramePr>
        <p:xfrm>
          <a:off x="641257" y="2443933"/>
          <a:ext cx="10873409" cy="39793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28225">
                  <a:extLst>
                    <a:ext uri="{9D8B030D-6E8A-4147-A177-3AD203B41FA5}">
                      <a16:colId xmlns:a16="http://schemas.microsoft.com/office/drawing/2014/main" val="408491976"/>
                    </a:ext>
                  </a:extLst>
                </a:gridCol>
                <a:gridCol w="8745184">
                  <a:extLst>
                    <a:ext uri="{9D8B030D-6E8A-4147-A177-3AD203B41FA5}">
                      <a16:colId xmlns:a16="http://schemas.microsoft.com/office/drawing/2014/main" val="821125403"/>
                    </a:ext>
                  </a:extLst>
                </a:gridCol>
              </a:tblGrid>
              <a:tr h="19150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parameters</a:t>
                      </a:r>
                    </a:p>
                  </a:txBody>
                  <a:tcPr marL="98016" marR="49008" marT="49008" marB="490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49008" marR="49008" marT="49008" marB="49008"/>
                </a:tc>
                <a:extLst>
                  <a:ext uri="{0D108BD9-81ED-4DB2-BD59-A6C34878D82A}">
                    <a16:rowId xmlns:a16="http://schemas.microsoft.com/office/drawing/2014/main" val="2883773739"/>
                  </a:ext>
                </a:extLst>
              </a:tr>
              <a:tr h="450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delimiter</a:t>
                      </a:r>
                    </a:p>
                  </a:txBody>
                  <a:tcPr marL="98016" marR="49008" marT="49008" marB="490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Splitting the lines into columns</a:t>
                      </a:r>
                    </a:p>
                  </a:txBody>
                  <a:tcPr marL="49008" marR="49008" marT="49008" marB="49008"/>
                </a:tc>
                <a:extLst>
                  <a:ext uri="{0D108BD9-81ED-4DB2-BD59-A6C34878D82A}">
                    <a16:rowId xmlns:a16="http://schemas.microsoft.com/office/drawing/2014/main" val="1754596717"/>
                  </a:ext>
                </a:extLst>
              </a:tr>
              <a:tr h="450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autostrip</a:t>
                      </a:r>
                      <a:endParaRPr lang="en-US" sz="1800" dirty="0">
                        <a:effectLst/>
                      </a:endParaRPr>
                    </a:p>
                  </a:txBody>
                  <a:tcPr marL="98016" marR="49008" marT="49008" marB="490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Strip whitespaces</a:t>
                      </a:r>
                    </a:p>
                  </a:txBody>
                  <a:tcPr marL="49008" marR="49008" marT="49008" marB="49008"/>
                </a:tc>
                <a:extLst>
                  <a:ext uri="{0D108BD9-81ED-4DB2-BD59-A6C34878D82A}">
                    <a16:rowId xmlns:a16="http://schemas.microsoft.com/office/drawing/2014/main" val="3936610662"/>
                  </a:ext>
                </a:extLst>
              </a:tr>
              <a:tr h="450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skip_header</a:t>
                      </a:r>
                      <a:endParaRPr lang="en-US" sz="1800" dirty="0">
                        <a:effectLst/>
                      </a:endParaRPr>
                    </a:p>
                  </a:txBody>
                  <a:tcPr marL="98016" marR="49008" marT="49008" marB="490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Skip header</a:t>
                      </a:r>
                    </a:p>
                  </a:txBody>
                  <a:tcPr marL="49008" marR="49008" marT="49008" marB="49008"/>
                </a:tc>
                <a:extLst>
                  <a:ext uri="{0D108BD9-81ED-4DB2-BD59-A6C34878D82A}">
                    <a16:rowId xmlns:a16="http://schemas.microsoft.com/office/drawing/2014/main" val="3027219811"/>
                  </a:ext>
                </a:extLst>
              </a:tr>
              <a:tr h="450874">
                <a:tc>
                  <a:txBody>
                    <a:bodyPr/>
                    <a:lstStyle/>
                    <a:p>
                      <a:pPr algn="l" fontAlgn="t"/>
                      <a:r>
                        <a:rPr lang="en-TH" sz="1800" dirty="0">
                          <a:effectLst/>
                        </a:rPr>
                        <a:t>skip_footer</a:t>
                      </a:r>
                    </a:p>
                  </a:txBody>
                  <a:tcPr marL="98016" marR="49008" marT="49008" marB="490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Skip footer</a:t>
                      </a:r>
                    </a:p>
                  </a:txBody>
                  <a:tcPr marL="49008" marR="49008" marT="49008" marB="49008"/>
                </a:tc>
                <a:extLst>
                  <a:ext uri="{0D108BD9-81ED-4DB2-BD59-A6C34878D82A}">
                    <a16:rowId xmlns:a16="http://schemas.microsoft.com/office/drawing/2014/main" val="369815064"/>
                  </a:ext>
                </a:extLst>
              </a:tr>
              <a:tr h="450874">
                <a:tc>
                  <a:txBody>
                    <a:bodyPr/>
                    <a:lstStyle/>
                    <a:p>
                      <a:pPr algn="l" fontAlgn="t"/>
                      <a:r>
                        <a:rPr lang="en-TH" sz="1800" dirty="0">
                          <a:effectLst/>
                        </a:rPr>
                        <a:t>usecols</a:t>
                      </a:r>
                    </a:p>
                  </a:txBody>
                  <a:tcPr marL="98016" marR="49008" marT="49008" marB="490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 which columns to import</a:t>
                      </a:r>
                    </a:p>
                  </a:txBody>
                  <a:tcPr marL="49008" marR="49008" marT="49008" marB="49008"/>
                </a:tc>
                <a:extLst>
                  <a:ext uri="{0D108BD9-81ED-4DB2-BD59-A6C34878D82A}">
                    <a16:rowId xmlns:a16="http://schemas.microsoft.com/office/drawing/2014/main" val="991280849"/>
                  </a:ext>
                </a:extLst>
              </a:tr>
              <a:tr h="450874">
                <a:tc>
                  <a:txBody>
                    <a:bodyPr/>
                    <a:lstStyle/>
                    <a:p>
                      <a:pPr algn="l" fontAlgn="t"/>
                      <a:r>
                        <a:rPr lang="en-TH" sz="1800" dirty="0">
                          <a:effectLst/>
                        </a:rPr>
                        <a:t>converters</a:t>
                      </a:r>
                    </a:p>
                  </a:txBody>
                  <a:tcPr marL="98016" marR="49008" marT="49008" marB="490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 data, {col: function}</a:t>
                      </a:r>
                    </a:p>
                  </a:txBody>
                  <a:tcPr marL="49008" marR="49008" marT="49008" marB="49008"/>
                </a:tc>
                <a:extLst>
                  <a:ext uri="{0D108BD9-81ED-4DB2-BD59-A6C34878D82A}">
                    <a16:rowId xmlns:a16="http://schemas.microsoft.com/office/drawing/2014/main" val="2948265713"/>
                  </a:ext>
                </a:extLst>
              </a:tr>
              <a:tr h="450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filling_values</a:t>
                      </a:r>
                      <a:endParaRPr lang="en-US" sz="1800" dirty="0">
                        <a:effectLst/>
                      </a:endParaRPr>
                    </a:p>
                  </a:txBody>
                  <a:tcPr marL="98016" marR="49008" marT="49008" marB="49008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49008" marR="49008" marT="49008" marB="49008"/>
                </a:tc>
                <a:extLst>
                  <a:ext uri="{0D108BD9-81ED-4DB2-BD59-A6C34878D82A}">
                    <a16:rowId xmlns:a16="http://schemas.microsoft.com/office/drawing/2014/main" val="3481462555"/>
                  </a:ext>
                </a:extLst>
              </a:tr>
              <a:tr h="450874">
                <a:tc>
                  <a:txBody>
                    <a:bodyPr/>
                    <a:lstStyle/>
                    <a:p>
                      <a:pPr algn="l" fontAlgn="t"/>
                      <a:r>
                        <a:rPr lang="en-TH" sz="1800" dirty="0">
                          <a:effectLst/>
                        </a:rPr>
                        <a:t>missing_values</a:t>
                      </a:r>
                    </a:p>
                  </a:txBody>
                  <a:tcPr marL="98016" marR="49008" marT="49008" marB="49008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49008" marR="49008" marT="49008" marB="49008"/>
                </a:tc>
                <a:extLst>
                  <a:ext uri="{0D108BD9-81ED-4DB2-BD59-A6C34878D82A}">
                    <a16:rowId xmlns:a16="http://schemas.microsoft.com/office/drawing/2014/main" val="33042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82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381CA-E9DB-9B4B-9435-DFC3598B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Other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2EBB3D-A279-A841-A6E8-C7BE8B1F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np.cumsum</a:t>
            </a:r>
          </a:p>
          <a:p>
            <a:r>
              <a:rPr lang="en-TH" dirty="0"/>
              <a:t>np.cumprod</a:t>
            </a:r>
          </a:p>
          <a:p>
            <a:endParaRPr lang="en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A9DD8-7944-EF4A-A09D-A773304C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0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A95C-CF32-8448-9037-DC2BB034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from 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49BE-0649-DF47-BB5C-08616A96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arrays must contain the same type of data</a:t>
            </a:r>
          </a:p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2EDEB4-3DDC-E44B-ABCA-F98498AD2789}"/>
              </a:ext>
            </a:extLst>
          </p:cNvPr>
          <p:cNvSpPr/>
          <p:nvPr/>
        </p:nvSpPr>
        <p:spPr>
          <a:xfrm>
            <a:off x="904603" y="3160863"/>
            <a:ext cx="10382794" cy="1880223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3.14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'float32'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(list(list(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i+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 </a:t>
            </a: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[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405633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6146-B290-9F46-B48D-C5BF7626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from Scratch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7B92B0-E050-424F-BA4B-8BA8357FC27C}"/>
              </a:ext>
            </a:extLst>
          </p:cNvPr>
          <p:cNvSpPr/>
          <p:nvPr/>
        </p:nvSpPr>
        <p:spPr>
          <a:xfrm>
            <a:off x="904603" y="1930401"/>
            <a:ext cx="10382794" cy="3110686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np.zeros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np.ones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np.full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3.14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np.arange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np.linspace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np.random.random_sample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np.random.normal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np.eye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np.empty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543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17DA-604B-094E-B8ED-F8BC2A3E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NumPy Standard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A441-6CE2-C443-AD93-FF4567EC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A1911-C0AE-BB43-B923-BF942412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406530"/>
            <a:ext cx="5209918" cy="52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185-74C5-9344-A247-AF8330D0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 of NumPy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807A-4A1A-B546-BA38-F1B05FD9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of arrays</a:t>
            </a:r>
          </a:p>
          <a:p>
            <a:r>
              <a:rPr lang="en-US" dirty="0"/>
              <a:t>Indexing of arrays</a:t>
            </a:r>
          </a:p>
          <a:p>
            <a:r>
              <a:rPr lang="en-US" dirty="0"/>
              <a:t>Slicing of arrays</a:t>
            </a:r>
          </a:p>
          <a:p>
            <a:r>
              <a:rPr lang="en-US" dirty="0"/>
              <a:t>Reshaping of arrays</a:t>
            </a:r>
          </a:p>
          <a:p>
            <a:r>
              <a:rPr lang="en-US" dirty="0"/>
              <a:t>Joining and splitting of arrays</a:t>
            </a:r>
          </a:p>
        </p:txBody>
      </p:sp>
    </p:spTree>
    <p:extLst>
      <p:ext uri="{BB962C8B-B14F-4D97-AF65-F5344CB8AC3E}">
        <p14:creationId xmlns:p14="http://schemas.microsoft.com/office/powerpoint/2010/main" val="241635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E95B-6654-2B4A-8745-C94C510A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Attributes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91C3E16-132F-384A-AAB9-A44AEEDC0953}"/>
              </a:ext>
            </a:extLst>
          </p:cNvPr>
          <p:cNvSpPr/>
          <p:nvPr/>
        </p:nvSpPr>
        <p:spPr>
          <a:xfrm>
            <a:off x="904603" y="1932610"/>
            <a:ext cx="10382794" cy="3110686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np.random.seed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x1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x2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x3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=(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"x3 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</a:rPr>
              <a:t>ndim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x3.ndim)</a:t>
            </a: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"x3 shape: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x3.shape)</a:t>
            </a:r>
          </a:p>
          <a:p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"x3 size: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x3.size)</a:t>
            </a:r>
          </a:p>
        </p:txBody>
      </p:sp>
    </p:spTree>
    <p:extLst>
      <p:ext uri="{BB962C8B-B14F-4D97-AF65-F5344CB8AC3E}">
        <p14:creationId xmlns:p14="http://schemas.microsoft.com/office/powerpoint/2010/main" val="211752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029E-B051-8447-B8B1-7DD4A475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 Indexing: Accessing Single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4EF2-A21D-2D41-99DF-61684405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one-dimensional array, you can access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value (counting from zero) by specifying the desired index in square brackets, just as with Python lists</a:t>
            </a:r>
          </a:p>
          <a:p>
            <a:r>
              <a:rPr lang="en-US" dirty="0"/>
              <a:t>To index from the end of the array, you can use negative indices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154FF-93A4-3748-A3E4-C267E98D8176}"/>
              </a:ext>
            </a:extLst>
          </p:cNvPr>
          <p:cNvSpPr/>
          <p:nvPr/>
        </p:nvSpPr>
        <p:spPr>
          <a:xfrm>
            <a:off x="1318054" y="3429000"/>
            <a:ext cx="58982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10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x1               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10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array([5, 0, 3, 3, 7, 9])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x1[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           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11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5</a:t>
            </a:r>
            <a:endParaRPr lang="en-US" sz="1400" dirty="0">
              <a:solidFill>
                <a:srgbClr val="A1241A"/>
              </a:solidFill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12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x1[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12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3</a:t>
            </a:r>
            <a:endParaRPr lang="en-US" sz="1400" dirty="0">
              <a:solidFill>
                <a:srgbClr val="A1241A"/>
              </a:solidFill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13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x1[-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       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13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9</a:t>
            </a:r>
            <a:endParaRPr lang="en-US" sz="1400" dirty="0">
              <a:solidFill>
                <a:srgbClr val="A1241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5F239-3536-8644-B702-C979F4FEF4FA}"/>
              </a:ext>
            </a:extLst>
          </p:cNvPr>
          <p:cNvSpPr/>
          <p:nvPr/>
        </p:nvSpPr>
        <p:spPr>
          <a:xfrm>
            <a:off x="6268995" y="3429000"/>
            <a:ext cx="440724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14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14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array([[3, 5, 2, 4],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[7, 6, 8, 8],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[1, 6, 7, 7]])</a:t>
            </a: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15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15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3</a:t>
            </a:r>
            <a:endParaRPr lang="en-US" sz="1400" dirty="0">
              <a:solidFill>
                <a:srgbClr val="A1241A"/>
              </a:solidFill>
              <a:latin typeface="Menlo" panose="020B060903080402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16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-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16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6</a:t>
            </a:r>
            <a:endParaRPr lang="en-US" sz="1400" dirty="0">
              <a:solidFill>
                <a:srgbClr val="A1241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3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5C2A-C83C-A64A-8C6B-B244E167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Slicing: Accessing Subarrays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A3952-9CCF-9745-89AC-B46219AA944D}"/>
              </a:ext>
            </a:extLst>
          </p:cNvPr>
          <p:cNvSpPr/>
          <p:nvPr/>
        </p:nvSpPr>
        <p:spPr>
          <a:xfrm>
            <a:off x="677334" y="193040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17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np.arange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18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18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array([0, 1, 2, 3, 4, 5, 6, 7, 8, 9])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19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x[: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19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array([0, 1, 2, 3, 4])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20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x[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:]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20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array([5, 6, 7, 8, 9])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21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x[::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 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21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array([0, 2, 4, 6, 8])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22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x[::-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22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array([9, 8, 7, 6, 5, 4, 3, 2, 1, 0])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0F36E-D761-BE46-9B99-20A3C0FC249C}"/>
              </a:ext>
            </a:extLst>
          </p:cNvPr>
          <p:cNvSpPr/>
          <p:nvPr/>
        </p:nvSpPr>
        <p:spPr>
          <a:xfrm>
            <a:off x="6773334" y="1847195"/>
            <a:ext cx="44367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29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            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29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array([[3, 5, 2, 4],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[7, 6, 8, 8],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[1, 6, 7, 7]])</a:t>
            </a: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30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x2[: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: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30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array([[3, 5, 2],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[7, 6, 8]])</a:t>
            </a:r>
          </a:p>
          <a:p>
            <a:b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In [</a:t>
            </a:r>
            <a:r>
              <a:rPr lang="en-US" sz="1400" b="1" dirty="0">
                <a:solidFill>
                  <a:srgbClr val="2FE71A"/>
                </a:solidFill>
                <a:latin typeface="Menlo" panose="020B0609030804020204" pitchFamily="49" charset="0"/>
              </a:rPr>
              <a:t>31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]: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x2[::,::</a:t>
            </a:r>
            <a:r>
              <a:rPr lang="en-US" sz="1400" dirty="0">
                <a:solidFill>
                  <a:srgbClr val="2D961E"/>
                </a:solidFill>
                <a:latin typeface="Menlo" panose="020B0609030804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Out[</a:t>
            </a:r>
            <a:r>
              <a:rPr lang="en-US" sz="1400" b="1" dirty="0">
                <a:solidFill>
                  <a:srgbClr val="FC2118"/>
                </a:solidFill>
                <a:latin typeface="Menlo" panose="020B0609030804020204" pitchFamily="49" charset="0"/>
              </a:rPr>
              <a:t>31</a:t>
            </a:r>
            <a:r>
              <a:rPr lang="en-US" sz="1400" dirty="0">
                <a:solidFill>
                  <a:srgbClr val="A1241A"/>
                </a:solidFill>
                <a:latin typeface="Menlo" panose="020B0609030804020204" pitchFamily="49" charset="0"/>
              </a:rPr>
              <a:t>]: 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array([[3, 2],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[7, 8],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[1, 7]])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791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DA9E6E0966E4DA81F71B2093A7B61" ma:contentTypeVersion="4" ma:contentTypeDescription="Create a new document." ma:contentTypeScope="" ma:versionID="74ca20453f14b079c97b739f7309a9c8">
  <xsd:schema xmlns:xsd="http://www.w3.org/2001/XMLSchema" xmlns:xs="http://www.w3.org/2001/XMLSchema" xmlns:p="http://schemas.microsoft.com/office/2006/metadata/properties" xmlns:ns2="d259d1e6-33b3-4a09-a43a-14ea87e01549" targetNamespace="http://schemas.microsoft.com/office/2006/metadata/properties" ma:root="true" ma:fieldsID="3a0cfed3290fd37f189d30c8042e63ad" ns2:_="">
    <xsd:import namespace="d259d1e6-33b3-4a09-a43a-14ea87e015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9d1e6-33b3-4a09-a43a-14ea87e015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350025-BD35-4A7E-9BBA-46137D75773C}"/>
</file>

<file path=customXml/itemProps2.xml><?xml version="1.0" encoding="utf-8"?>
<ds:datastoreItem xmlns:ds="http://schemas.openxmlformats.org/officeDocument/2006/customXml" ds:itemID="{B71A5D2F-318B-415E-AA87-E85876172218}"/>
</file>

<file path=customXml/itemProps3.xml><?xml version="1.0" encoding="utf-8"?>
<ds:datastoreItem xmlns:ds="http://schemas.openxmlformats.org/officeDocument/2006/customXml" ds:itemID="{B9CFEFB8-AF53-4ABC-989F-740AD0F39B1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16176</TotalTime>
  <Words>1501</Words>
  <Application>Microsoft Macintosh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Menlo</vt:lpstr>
      <vt:lpstr>Trebuchet MS</vt:lpstr>
      <vt:lpstr>Wingdings 3</vt:lpstr>
      <vt:lpstr>Facet</vt:lpstr>
      <vt:lpstr>Python Programming: NumPy</vt:lpstr>
      <vt:lpstr>Difference between NumPy and Python Lists</vt:lpstr>
      <vt:lpstr>Creating Arrays from Python Lists</vt:lpstr>
      <vt:lpstr>Creating Arrays from Scratch</vt:lpstr>
      <vt:lpstr>NumPy Standard Data Types</vt:lpstr>
      <vt:lpstr>The Basics of NumPy Arrays</vt:lpstr>
      <vt:lpstr>NumPy Array Attributes</vt:lpstr>
      <vt:lpstr>Array Indexing: Accessing Single Elements</vt:lpstr>
      <vt:lpstr>Array Slicing: Accessing Subarrays</vt:lpstr>
      <vt:lpstr>Accessing Array Rows and Columns</vt:lpstr>
      <vt:lpstr>Subarrays as No-Copy View</vt:lpstr>
      <vt:lpstr>Reshaping of Arrays</vt:lpstr>
      <vt:lpstr>Array Concatenation and Splitting</vt:lpstr>
      <vt:lpstr>Splitting of Arrays</vt:lpstr>
      <vt:lpstr>Arithmetic Operators Implemented in NumPy</vt:lpstr>
      <vt:lpstr>Aggregates: reduce, min, max</vt:lpstr>
      <vt:lpstr>Aggregation Functions</vt:lpstr>
      <vt:lpstr>Conditional Selections</vt:lpstr>
      <vt:lpstr>Computation of Arrays: Broadcasting</vt:lpstr>
      <vt:lpstr>Rules of Broadcasting</vt:lpstr>
      <vt:lpstr>Importing Data with genfromtxt</vt:lpstr>
      <vt:lpstr>Other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Pramote Kuacharoen</cp:lastModifiedBy>
  <cp:revision>240</cp:revision>
  <dcterms:created xsi:type="dcterms:W3CDTF">2016-12-29T08:00:10Z</dcterms:created>
  <dcterms:modified xsi:type="dcterms:W3CDTF">2024-03-30T20:20:09Z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0x010100032DA9E6E0966E4DA81F71B2093A7B61</vt:lpwstr>
  </property>
</Properties>
</file>