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94" r:id="rId4"/>
    <p:sldId id="259" r:id="rId5"/>
    <p:sldId id="261" r:id="rId6"/>
    <p:sldId id="262" r:id="rId7"/>
    <p:sldId id="263" r:id="rId8"/>
    <p:sldId id="264" r:id="rId9"/>
    <p:sldId id="265" r:id="rId10"/>
    <p:sldId id="395" r:id="rId11"/>
    <p:sldId id="396" r:id="rId12"/>
    <p:sldId id="266" r:id="rId13"/>
    <p:sldId id="267" r:id="rId14"/>
    <p:sldId id="268" r:id="rId15"/>
    <p:sldId id="269" r:id="rId16"/>
    <p:sldId id="397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4731-7F59-4C67-A50C-166B4FCD706E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2593-F69E-481A-A2E7-917D5BD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4C3-1EEB-4C29-A636-9D1D1C4D221D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972-A9B5-4DC1-98E6-DEAECAB518D9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B33-7BFB-4902-AD16-E3C4519C8E88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19B2-6A5A-443A-BF90-26EB0C7C6B76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53D9-3D4D-4C13-A941-6B568A4D7C2A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EBD-D753-4756-84EF-3C6F3F36EC85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350F-DBAA-4847-841E-4E9B1FB41EE7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04F2-36B9-4251-96EB-41C60A2C2FFA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22E-3312-4B4A-9872-EC4357D7A97A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C1B-B972-47EA-B2CB-09AAA223EE7E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3FB0-3F28-407C-91C6-580B9B4F8D7E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73BB-5459-421C-B6D8-1819FF09D593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620F-71D5-448B-934B-A54F6E7A7B9F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D46B-5B4F-4681-B451-604130DABEEA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D33-FF88-43B3-95E4-B8E5D2558A60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BF1-2A1A-4DD9-8A30-91621F514B9E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8BC8-4858-421A-9666-05580F1FFC24}" type="datetime1">
              <a:rPr lang="en-US" smtClean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F9735-47AC-194F-AA34-4ADD9D1F35E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Programming: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0" y="127781"/>
            <a:ext cx="1917699" cy="1010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827A6-52A1-E647-B11B-E967BEA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5752631"/>
            <a:ext cx="3683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8078-BFCD-DD48-9B8A-86222986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Pivot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604A-DB04-1F44-BCA3-F7DA410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DE48E5-DD40-9744-AD89-918121037D78}"/>
              </a:ext>
            </a:extLst>
          </p:cNvPr>
          <p:cNvSpPr/>
          <p:nvPr/>
        </p:nvSpPr>
        <p:spPr>
          <a:xfrm>
            <a:off x="924739" y="1361308"/>
            <a:ext cx="10342522" cy="5141404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Name    Quiz  Score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0  Colby  Quiz 1     90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  Damon  Quiz 1     95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2    Jan  Quiz 1     80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3  Julie  Quiz 1     70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4  Colby  Quiz 2     85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5  Damon  Quiz 2    100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pivot_table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pd.pivot_table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(df, values=[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'Score'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], index=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 columns=[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'Quiz’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])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pivot_table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  Score      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Quiz  Quiz 1 Quiz 2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Name              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Colby   90.0   85.0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Damon   95.0  100.0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Jan     80.0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NaN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Julie   70.0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NaN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757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E9A0-B245-0D4B-A9B3-8ABB124E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Set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9C65-9D0C-9A4B-BB72-96A8B3B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7BED88-4067-1C48-B041-89227EB7846D}"/>
              </a:ext>
            </a:extLst>
          </p:cNvPr>
          <p:cNvSpPr/>
          <p:nvPr/>
        </p:nvSpPr>
        <p:spPr>
          <a:xfrm>
            <a:off x="1172144" y="1930400"/>
            <a:ext cx="10342522" cy="4186895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    Day Workout  Time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0     Monday    Legs    30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    Tuesday   Chest    45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2  Wednesday     Abs    15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3   Thursday    Back    30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4     Friday    Arms    25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df.set_index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'Day'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     Workout  Time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Day                   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Monday       Legs    30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Tuesday     Chest    45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Wednesday     Abs    15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Thursday     Back    30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Friday       Arms    25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423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ED9D-0301-5346-82CB-0A369DB9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F112-9093-E24C-B284-A1493274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basically glues together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use </a:t>
            </a:r>
            <a:r>
              <a:rPr lang="en-US" b="1" dirty="0" err="1"/>
              <a:t>pd.concat</a:t>
            </a:r>
            <a:r>
              <a:rPr lang="en-US" dirty="0"/>
              <a:t> and pass in a list of </a:t>
            </a:r>
            <a:r>
              <a:rPr lang="en-US" dirty="0" err="1"/>
              <a:t>DataFrames</a:t>
            </a:r>
            <a:r>
              <a:rPr lang="en-US" dirty="0"/>
              <a:t> to concatenate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6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79A-3321-8D45-8837-F4D0E99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1E0-706D-4948-9FAD-DAF03F83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unique, </a:t>
            </a:r>
            <a:r>
              <a:rPr lang="en-US" dirty="0" err="1"/>
              <a:t>nunique</a:t>
            </a:r>
            <a:r>
              <a:rPr lang="en-US" dirty="0"/>
              <a:t>, </a:t>
            </a:r>
            <a:r>
              <a:rPr lang="en-US" dirty="0" err="1"/>
              <a:t>value_counts</a:t>
            </a:r>
            <a:endParaRPr lang="en-US" dirty="0"/>
          </a:p>
          <a:p>
            <a:r>
              <a:rPr lang="en-US" dirty="0"/>
              <a:t>apply, </a:t>
            </a:r>
            <a:r>
              <a:rPr lang="en-US" dirty="0" err="1"/>
              <a:t>sort_values</a:t>
            </a:r>
            <a:r>
              <a:rPr lang="en-US" dirty="0"/>
              <a:t>, </a:t>
            </a:r>
            <a:r>
              <a:rPr lang="en-US" dirty="0" err="1"/>
              <a:t>agg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6E8A68-9943-3740-8C47-FACC98314D10}"/>
              </a:ext>
            </a:extLst>
          </p:cNvPr>
          <p:cNvSpPr/>
          <p:nvPr/>
        </p:nvSpPr>
        <p:spPr>
          <a:xfrm>
            <a:off x="120743" y="3856601"/>
            <a:ext cx="6691895" cy="2451528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pd.DataFrame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({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: sample(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)})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df.agg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'mean'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'min'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'max'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'sum'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])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A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mean    475.08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min      23.00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max     990.00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sum   23754.00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94F4EA-A647-4B46-8D2C-4DC41ADAE5EB}"/>
              </a:ext>
            </a:extLst>
          </p:cNvPr>
          <p:cNvSpPr/>
          <p:nvPr/>
        </p:nvSpPr>
        <p:spPr>
          <a:xfrm>
            <a:off x="7013856" y="3856601"/>
            <a:ext cx="5057401" cy="2451528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318BEE"/>
                </a:solidFill>
                <a:latin typeface="Menlo" panose="020B0609030804020204" pitchFamily="49" charset="0"/>
              </a:rPr>
              <a:t>pandas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318BEE"/>
                </a:solidFill>
                <a:latin typeface="Menlo" panose="020B0609030804020204" pitchFamily="49" charset="0"/>
              </a:rPr>
              <a:t>pd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series1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pd.Series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]) 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series1.sort_values(ascending=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7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3    8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2    7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1    5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0    4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4    2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D4F62C-1649-A844-BCC2-44DA9DF68E2F}"/>
              </a:ext>
            </a:extLst>
          </p:cNvPr>
          <p:cNvSpPr/>
          <p:nvPr/>
        </p:nvSpPr>
        <p:spPr>
          <a:xfrm>
            <a:off x="4956989" y="720043"/>
            <a:ext cx="6691895" cy="2708957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pd.DataFrame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({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: sample(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)})                                  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A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0  110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1  603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2  279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3  132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4  432</a:t>
            </a:r>
            <a:endParaRPr lang="en-TH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0379-0794-B140-B3E3-1A5605C96345}"/>
              </a:ext>
            </a:extLst>
          </p:cNvPr>
          <p:cNvSpPr/>
          <p:nvPr/>
        </p:nvSpPr>
        <p:spPr>
          <a:xfrm>
            <a:off x="7200264" y="1408509"/>
            <a:ext cx="4326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df.apply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lambda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x: x /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]: 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     A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0  1.10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1  6.03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2  2.79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3  1.32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4  4.32</a:t>
            </a:r>
            <a:endParaRPr lang="en-TH" sz="1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42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6B0D-4AA7-6D49-A49A-4734118A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DC4A-E1CB-4F45-B5B4-01A7615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pd.read_csv</a:t>
            </a:r>
            <a:r>
              <a:rPr lang="en-US" dirty="0"/>
              <a:t>(‘filename’)</a:t>
            </a:r>
          </a:p>
          <a:p>
            <a:r>
              <a:rPr lang="en-US" dirty="0" err="1"/>
              <a:t>pd.read_csv</a:t>
            </a:r>
            <a:r>
              <a:rPr lang="en-US" dirty="0"/>
              <a:t>(‘filename’, </a:t>
            </a:r>
            <a:r>
              <a:rPr lang="en-US" dirty="0" err="1"/>
              <a:t>skiprows</a:t>
            </a:r>
            <a:r>
              <a:rPr lang="en-US" dirty="0"/>
              <a:t>=3)</a:t>
            </a:r>
          </a:p>
          <a:p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dirty="0" err="1"/>
              <a:t>pd.read_excel</a:t>
            </a:r>
            <a:r>
              <a:rPr lang="en-US" dirty="0"/>
              <a:t>(‘filename’, </a:t>
            </a:r>
            <a:r>
              <a:rPr lang="en-US" dirty="0" err="1"/>
              <a:t>sheetname</a:t>
            </a:r>
            <a:r>
              <a:rPr lang="en-US" dirty="0"/>
              <a:t>=‘</a:t>
            </a:r>
            <a:r>
              <a:rPr lang="en-US" dirty="0" err="1"/>
              <a:t>sheetname</a:t>
            </a:r>
            <a:r>
              <a:rPr lang="en-US" dirty="0"/>
              <a:t>’)</a:t>
            </a:r>
          </a:p>
          <a:p>
            <a:r>
              <a:rPr lang="en-US" dirty="0" err="1"/>
              <a:t>df.to_csv</a:t>
            </a:r>
            <a:r>
              <a:rPr lang="en-US" dirty="0"/>
              <a:t>(‘filename’, index=False)</a:t>
            </a:r>
          </a:p>
          <a:p>
            <a:r>
              <a:rPr lang="en-US" dirty="0" err="1"/>
              <a:t>df.to_excel</a:t>
            </a:r>
            <a:r>
              <a:rPr lang="en-US" dirty="0"/>
              <a:t>(‘filename’, </a:t>
            </a:r>
            <a:r>
              <a:rPr lang="en-US" dirty="0" err="1"/>
              <a:t>sheet_name</a:t>
            </a:r>
            <a:r>
              <a:rPr lang="en-US" dirty="0"/>
              <a:t>=‘</a:t>
            </a:r>
            <a:r>
              <a:rPr lang="en-US" dirty="0" err="1"/>
              <a:t>sheetname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5542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6872-F4F6-DA4C-8FDF-6DC08139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Time 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6BA86-8376-A342-91D9-3DEA3C538910}"/>
              </a:ext>
            </a:extLst>
          </p:cNvPr>
          <p:cNvSpPr/>
          <p:nvPr/>
        </p:nvSpPr>
        <p:spPr>
          <a:xfrm>
            <a:off x="677334" y="1504255"/>
            <a:ext cx="74137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df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read_csv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Monaco" pitchFamily="2" charset="77"/>
              </a:rPr>
              <a:t>GSPC.csv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 err="1">
                <a:latin typeface="Monaco" pitchFamily="2" charset="77"/>
              </a:rPr>
              <a:t>index_col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'Date'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 err="1">
                <a:latin typeface="Monaco" pitchFamily="2" charset="77"/>
              </a:rPr>
              <a:t>parse_dates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solidFill>
                  <a:srgbClr val="3465A4"/>
                </a:solidFill>
                <a:latin typeface="Monaco" pitchFamily="2" charset="77"/>
              </a:rPr>
              <a:t>True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ax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df[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'Adj Close'</a:t>
            </a:r>
            <a:r>
              <a:rPr lang="en-US" sz="1400" dirty="0">
                <a:latin typeface="Monaco" pitchFamily="2" charset="77"/>
              </a:rPr>
              <a:t>]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>
                <a:latin typeface="Monaco" pitchFamily="2" charset="77"/>
              </a:rPr>
              <a:t>plot(</a:t>
            </a:r>
            <a:r>
              <a:rPr lang="en-US" sz="1400" dirty="0" err="1">
                <a:latin typeface="Monaco" pitchFamily="2" charset="77"/>
              </a:rPr>
              <a:t>figsize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12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6</a:t>
            </a:r>
            <a:r>
              <a:rPr lang="en-US" sz="1400" dirty="0">
                <a:latin typeface="Monaco" pitchFamily="2" charset="77"/>
              </a:rPr>
              <a:t>))</a:t>
            </a:r>
          </a:p>
          <a:p>
            <a:r>
              <a:rPr lang="en-US" sz="1400" dirty="0">
                <a:latin typeface="Monaco" pitchFamily="2" charset="77"/>
              </a:rPr>
              <a:t>sma20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df[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'Adj Close'</a:t>
            </a:r>
            <a:r>
              <a:rPr lang="en-US" sz="1400" dirty="0">
                <a:latin typeface="Monaco" pitchFamily="2" charset="77"/>
              </a:rPr>
              <a:t>]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>
                <a:latin typeface="Monaco" pitchFamily="2" charset="77"/>
              </a:rPr>
              <a:t>rolling(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20</a:t>
            </a:r>
            <a:r>
              <a:rPr lang="en-US" sz="1400" dirty="0">
                <a:latin typeface="Monaco" pitchFamily="2" charset="77"/>
              </a:rPr>
              <a:t>)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>
                <a:latin typeface="Monaco" pitchFamily="2" charset="77"/>
              </a:rPr>
              <a:t>mean()</a:t>
            </a:r>
          </a:p>
          <a:p>
            <a:r>
              <a:rPr lang="en-US" sz="1400" dirty="0">
                <a:latin typeface="Monaco" pitchFamily="2" charset="77"/>
              </a:rPr>
              <a:t>sma20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>
                <a:latin typeface="Monaco" pitchFamily="2" charset="77"/>
              </a:rPr>
              <a:t>plot(ax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ax)</a:t>
            </a:r>
            <a:endParaRPr lang="en-US" sz="1400" dirty="0"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9B8D-3650-9142-BC38-B9F807AD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66" y="2825055"/>
            <a:ext cx="793750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72D2B6-EBC0-2347-897E-D3FD2D30FB03}"/>
              </a:ext>
            </a:extLst>
          </p:cNvPr>
          <p:cNvSpPr/>
          <p:nvPr/>
        </p:nvSpPr>
        <p:spPr>
          <a:xfrm>
            <a:off x="1531305" y="1781769"/>
            <a:ext cx="97694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dirty="0">
                <a:latin typeface="Monaco" pitchFamily="2" charset="77"/>
              </a:rPr>
              <a:t> pandas </a:t>
            </a:r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as</a:t>
            </a:r>
            <a:r>
              <a:rPr lang="en-US" dirty="0">
                <a:latin typeface="Monaco" pitchFamily="2" charset="77"/>
              </a:rPr>
              <a:t> pd</a:t>
            </a:r>
          </a:p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ssl</a:t>
            </a:r>
            <a:endParaRPr lang="en-US" dirty="0">
              <a:solidFill>
                <a:srgbClr val="204A87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ssl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>
                <a:latin typeface="Monaco" pitchFamily="2" charset="77"/>
              </a:rPr>
              <a:t>_</a:t>
            </a:r>
            <a:r>
              <a:rPr lang="en-US" dirty="0" err="1">
                <a:latin typeface="Monaco" pitchFamily="2" charset="77"/>
              </a:rPr>
              <a:t>create_default_https_context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ssl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>
                <a:latin typeface="Monaco" pitchFamily="2" charset="77"/>
              </a:rPr>
              <a:t>_</a:t>
            </a:r>
            <a:r>
              <a:rPr lang="en-US" dirty="0" err="1">
                <a:latin typeface="Monaco" pitchFamily="2" charset="77"/>
              </a:rPr>
              <a:t>create_unverified_context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url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'https://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marketdata.set.or.th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/mkt/'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\</a:t>
            </a:r>
            <a:endParaRPr lang="en-US" dirty="0">
              <a:solidFill>
                <a:srgbClr val="4E9A06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+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sectorquotation.do?sector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=SET50&amp;language=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th&amp;country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=TH'</a:t>
            </a:r>
          </a:p>
          <a:p>
            <a:r>
              <a:rPr lang="en-US" dirty="0" err="1">
                <a:latin typeface="Monaco" pitchFamily="2" charset="77"/>
              </a:rPr>
              <a:t>dfs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pd</a:t>
            </a:r>
            <a:r>
              <a:rPr lang="en-US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 err="1">
                <a:latin typeface="Monaco" pitchFamily="2" charset="77"/>
              </a:rPr>
              <a:t>read_html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url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print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dfs</a:t>
            </a:r>
            <a:r>
              <a:rPr lang="en-US" dirty="0">
                <a:latin typeface="Monaco" pitchFamily="2" charset="77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 pitchFamily="2" charset="77"/>
              </a:rPr>
              <a:t>2</a:t>
            </a:r>
            <a:r>
              <a:rPr lang="en-US" dirty="0">
                <a:latin typeface="Monaco" pitchFamily="2" charset="77"/>
              </a:rPr>
              <a:t>])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A60E9-A01C-CA40-A2CC-ACC6A30C9829}"/>
              </a:ext>
            </a:extLst>
          </p:cNvPr>
          <p:cNvSpPr txBox="1"/>
          <p:nvPr/>
        </p:nvSpPr>
        <p:spPr>
          <a:xfrm>
            <a:off x="1531305" y="1103243"/>
            <a:ext cx="654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/>
              <a:t>Reading Table from a Web Page using Pandas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7C10AC-FB79-F84D-BDCF-E505B920DA64}"/>
              </a:ext>
            </a:extLst>
          </p:cNvPr>
          <p:cNvSpPr/>
          <p:nvPr/>
        </p:nvSpPr>
        <p:spPr>
          <a:xfrm>
            <a:off x="8537039" y="1072320"/>
            <a:ext cx="3320343" cy="855871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</a:t>
            </a:r>
            <a:r>
              <a:rPr lang="en-US" sz="1400" dirty="0" err="1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lxml</a:t>
            </a:r>
            <a:endParaRPr lang="en-US" sz="1400" dirty="0">
              <a:solidFill>
                <a:srgbClr val="2D961E"/>
              </a:solidFill>
              <a:latin typeface="Menlo" panose="020B060903080402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html5lib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04849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4CFCCB-343B-6B45-BDD7-B559A081C26C}"/>
              </a:ext>
            </a:extLst>
          </p:cNvPr>
          <p:cNvSpPr/>
          <p:nvPr/>
        </p:nvSpPr>
        <p:spPr>
          <a:xfrm>
            <a:off x="1530625" y="1305341"/>
            <a:ext cx="97105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dirty="0">
                <a:latin typeface="Monaco" pitchFamily="2" charset="77"/>
              </a:rPr>
              <a:t> pandas </a:t>
            </a:r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as</a:t>
            </a:r>
            <a:r>
              <a:rPr lang="en-US" dirty="0">
                <a:latin typeface="Monaco" pitchFamily="2" charset="77"/>
              </a:rPr>
              <a:t> pd</a:t>
            </a:r>
          </a:p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ssl</a:t>
            </a:r>
            <a:endParaRPr lang="en-US" dirty="0">
              <a:solidFill>
                <a:srgbClr val="204A87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ssl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>
                <a:latin typeface="Monaco" pitchFamily="2" charset="77"/>
              </a:rPr>
              <a:t>_</a:t>
            </a:r>
            <a:r>
              <a:rPr lang="en-US" dirty="0" err="1">
                <a:latin typeface="Monaco" pitchFamily="2" charset="77"/>
              </a:rPr>
              <a:t>create_default_https_context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ssl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>
                <a:latin typeface="Monaco" pitchFamily="2" charset="77"/>
              </a:rPr>
              <a:t>_</a:t>
            </a:r>
            <a:r>
              <a:rPr lang="en-US" dirty="0" err="1">
                <a:latin typeface="Monaco" pitchFamily="2" charset="77"/>
              </a:rPr>
              <a:t>create_unverified_context</a:t>
            </a:r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url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'https://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www.bot.or.th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english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/statistics/_layouts/'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\</a:t>
            </a:r>
            <a:endParaRPr lang="en-US" dirty="0">
              <a:solidFill>
                <a:srgbClr val="4E9A06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+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'application/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exchangerate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4E9A06"/>
                </a:solidFill>
                <a:latin typeface="Monaco" pitchFamily="2" charset="77"/>
              </a:rPr>
              <a:t>exchangerate.aspx</a:t>
            </a:r>
            <a:r>
              <a:rPr lang="en-US" dirty="0">
                <a:solidFill>
                  <a:srgbClr val="4E9A06"/>
                </a:solidFill>
                <a:latin typeface="Monaco" pitchFamily="2" charset="77"/>
              </a:rPr>
              <a:t>'</a:t>
            </a:r>
          </a:p>
          <a:p>
            <a:r>
              <a:rPr lang="en-US" dirty="0">
                <a:latin typeface="Monaco" pitchFamily="2" charset="77"/>
              </a:rPr>
              <a:t>    </a:t>
            </a:r>
          </a:p>
          <a:p>
            <a:r>
              <a:rPr lang="en-US" dirty="0" err="1">
                <a:latin typeface="Monaco" pitchFamily="2" charset="77"/>
              </a:rPr>
              <a:t>dfs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pd</a:t>
            </a:r>
            <a:r>
              <a:rPr lang="en-US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dirty="0" err="1">
                <a:latin typeface="Monaco" pitchFamily="2" charset="77"/>
              </a:rPr>
              <a:t>read_html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url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Monaco" pitchFamily="2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dfs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)):</a:t>
            </a:r>
            <a:endParaRPr lang="en-US" dirty="0">
              <a:solidFill>
                <a:srgbClr val="204A87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</a:t>
            </a:r>
            <a:r>
              <a:rPr lang="en-US" dirty="0">
                <a:solidFill>
                  <a:srgbClr val="204A87"/>
                </a:solidFill>
                <a:latin typeface="Monaco" pitchFamily="2" charset="77"/>
              </a:rPr>
              <a:t>print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dfs</a:t>
            </a:r>
            <a:r>
              <a:rPr lang="en-US" dirty="0">
                <a:latin typeface="Monaco" pitchFamily="2" charset="77"/>
              </a:rPr>
              <a:t>[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])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516ED-82A2-B14B-B890-B10D4685D1E3}"/>
              </a:ext>
            </a:extLst>
          </p:cNvPr>
          <p:cNvSpPr txBox="1"/>
          <p:nvPr/>
        </p:nvSpPr>
        <p:spPr>
          <a:xfrm>
            <a:off x="1530625" y="755374"/>
            <a:ext cx="654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/>
              <a:t>Reading Table from a Web Page using Pandas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4CBD24-1600-1E42-9934-F9C12CFFE020}"/>
              </a:ext>
            </a:extLst>
          </p:cNvPr>
          <p:cNvSpPr/>
          <p:nvPr/>
        </p:nvSpPr>
        <p:spPr>
          <a:xfrm>
            <a:off x="8537039" y="1072320"/>
            <a:ext cx="3320343" cy="855871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</a:t>
            </a:r>
            <a:r>
              <a:rPr lang="en-US" sz="1400" dirty="0" err="1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lxml</a:t>
            </a:r>
            <a:endParaRPr lang="en-US" sz="1400" dirty="0">
              <a:solidFill>
                <a:srgbClr val="2D961E"/>
              </a:solidFill>
              <a:latin typeface="Menlo" panose="020B060903080402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html5lib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pip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046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D84-6AA7-694F-8382-314E2662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83ED3-DE5C-CC42-A477-166D1D3BFE2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F5CC7-4BE5-7C49-80FE-74C5ABDFB26E}"/>
              </a:ext>
            </a:extLst>
          </p:cNvPr>
          <p:cNvSpPr/>
          <p:nvPr/>
        </p:nvSpPr>
        <p:spPr>
          <a:xfrm>
            <a:off x="5770417" y="693494"/>
            <a:ext cx="48594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pd.Series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(data=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num_list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0    10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1    20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2    30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E8C94-9864-7B46-99B9-7F6D1766418D}"/>
              </a:ext>
            </a:extLst>
          </p:cNvPr>
          <p:cNvSpPr/>
          <p:nvPr/>
        </p:nvSpPr>
        <p:spPr>
          <a:xfrm>
            <a:off x="677334" y="165928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numpy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as</a:t>
            </a:r>
            <a:r>
              <a:rPr lang="en-US" sz="1400" dirty="0">
                <a:latin typeface="Monaco" pitchFamily="2" charset="77"/>
              </a:rPr>
              <a:t> np</a:t>
            </a:r>
          </a:p>
          <a:p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sz="1400" dirty="0">
                <a:latin typeface="Monaco" pitchFamily="2" charset="77"/>
              </a:rPr>
              <a:t> pandas </a:t>
            </a:r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as</a:t>
            </a:r>
            <a:r>
              <a:rPr lang="en-US" sz="1400" dirty="0">
                <a:latin typeface="Monaco" pitchFamily="2" charset="77"/>
              </a:rPr>
              <a:t> pd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labels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'c'</a:t>
            </a:r>
            <a:r>
              <a:rPr lang="en-US" sz="1400" dirty="0">
                <a:latin typeface="Monaco" pitchFamily="2" charset="77"/>
              </a:rPr>
              <a:t>]</a:t>
            </a:r>
          </a:p>
          <a:p>
            <a:r>
              <a:rPr lang="en-US" sz="1400" dirty="0" err="1">
                <a:latin typeface="Monaco" pitchFamily="2" charset="77"/>
              </a:rPr>
              <a:t>num_list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30</a:t>
            </a:r>
            <a:r>
              <a:rPr lang="en-US" sz="1400" dirty="0">
                <a:latin typeface="Monaco" pitchFamily="2" charset="77"/>
              </a:rPr>
              <a:t>]</a:t>
            </a:r>
          </a:p>
          <a:p>
            <a:r>
              <a:rPr lang="en-US" sz="1400" dirty="0" err="1">
                <a:latin typeface="Monaco" pitchFamily="2" charset="77"/>
              </a:rPr>
              <a:t>arr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np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array</a:t>
            </a:r>
            <a:r>
              <a:rPr lang="en-US" sz="1400" dirty="0">
                <a:latin typeface="Monaco" pitchFamily="2" charset="77"/>
              </a:rPr>
              <a:t>([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30</a:t>
            </a:r>
            <a:r>
              <a:rPr lang="en-US" sz="1400" dirty="0">
                <a:latin typeface="Monaco" pitchFamily="2" charset="77"/>
              </a:rPr>
              <a:t>])</a:t>
            </a:r>
          </a:p>
          <a:p>
            <a:r>
              <a:rPr lang="en-US" sz="1400" dirty="0">
                <a:latin typeface="Monaco" pitchFamily="2" charset="77"/>
              </a:rPr>
              <a:t>d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{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'a'</a:t>
            </a:r>
            <a:r>
              <a:rPr lang="en-US" sz="1400" dirty="0">
                <a:latin typeface="Monaco" pitchFamily="2" charset="77"/>
              </a:rPr>
              <a:t>: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'b'</a:t>
            </a:r>
            <a:r>
              <a:rPr lang="en-US" sz="1400" dirty="0">
                <a:latin typeface="Monaco" pitchFamily="2" charset="77"/>
              </a:rPr>
              <a:t>: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'c'</a:t>
            </a:r>
            <a:r>
              <a:rPr lang="en-US" sz="1400" dirty="0">
                <a:latin typeface="Monaco" pitchFamily="2" charset="77"/>
              </a:rPr>
              <a:t>: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30</a:t>
            </a:r>
            <a:r>
              <a:rPr lang="en-US" sz="1400" dirty="0">
                <a:latin typeface="Monaco" pitchFamily="2" charset="77"/>
              </a:rPr>
              <a:t>}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(data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 err="1">
                <a:latin typeface="Monaco" pitchFamily="2" charset="77"/>
              </a:rPr>
              <a:t>num_list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(data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 err="1">
                <a:latin typeface="Monaco" pitchFamily="2" charset="77"/>
              </a:rPr>
              <a:t>num_list</a:t>
            </a:r>
            <a:r>
              <a:rPr lang="en-US" sz="1400" dirty="0">
                <a:latin typeface="Monaco" pitchFamily="2" charset="77"/>
              </a:rPr>
              <a:t>, index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labels)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 err="1">
                <a:latin typeface="Monaco" pitchFamily="2" charset="77"/>
              </a:rPr>
              <a:t>arr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 err="1">
                <a:latin typeface="Monaco" pitchFamily="2" charset="77"/>
              </a:rPr>
              <a:t>arr</a:t>
            </a:r>
            <a:r>
              <a:rPr lang="en-US" sz="1400" dirty="0">
                <a:latin typeface="Monaco" pitchFamily="2" charset="77"/>
              </a:rPr>
              <a:t>, labels)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(d)</a:t>
            </a:r>
            <a:endParaRPr lang="en-US" sz="1400" dirty="0">
              <a:effectLst/>
              <a:latin typeface="Monaco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D0286-EB55-FC47-BAF6-C8DEAEEB3E6E}"/>
              </a:ext>
            </a:extLst>
          </p:cNvPr>
          <p:cNvSpPr/>
          <p:nvPr/>
        </p:nvSpPr>
        <p:spPr>
          <a:xfrm>
            <a:off x="5770417" y="224406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pd.Series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(data=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num_list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index=labels)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    10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    20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    30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A0E622-27AF-9744-B51A-96EC100F3DF7}"/>
              </a:ext>
            </a:extLst>
          </p:cNvPr>
          <p:cNvSpPr/>
          <p:nvPr/>
        </p:nvSpPr>
        <p:spPr>
          <a:xfrm>
            <a:off x="5770417" y="381027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pd.Series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(d)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    10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    20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    30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AFFA-B2FC-5E40-9033-1CAFD327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Using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36B1A-4381-DA4D-BD1C-B8DCBF9C99DD}"/>
              </a:ext>
            </a:extLst>
          </p:cNvPr>
          <p:cNvSpPr/>
          <p:nvPr/>
        </p:nvSpPr>
        <p:spPr>
          <a:xfrm>
            <a:off x="677334" y="1748182"/>
            <a:ext cx="8333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series1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50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1000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75</a:t>
            </a:r>
            <a:r>
              <a:rPr lang="en-US" sz="1400" dirty="0">
                <a:latin typeface="Monaco" pitchFamily="2" charset="77"/>
              </a:rPr>
              <a:t>], index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'BTC'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'ETH'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'XRP'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'EOS'</a:t>
            </a:r>
            <a:r>
              <a:rPr lang="en-US" sz="1400" dirty="0">
                <a:latin typeface="Monaco" pitchFamily="2" charset="77"/>
              </a:rPr>
              <a:t>])</a:t>
            </a:r>
          </a:p>
          <a:p>
            <a:r>
              <a:rPr lang="en-US" sz="1400" dirty="0">
                <a:latin typeface="Monaco" pitchFamily="2" charset="77"/>
              </a:rPr>
              <a:t>series2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Series</a:t>
            </a:r>
            <a:r>
              <a:rPr lang="en-US" sz="1400" dirty="0">
                <a:latin typeface="Monaco" pitchFamily="2" charset="77"/>
              </a:rPr>
              <a:t>([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8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50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700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2500</a:t>
            </a:r>
            <a:r>
              <a:rPr lang="en-US" sz="1400" dirty="0">
                <a:latin typeface="Monaco" pitchFamily="2" charset="77"/>
              </a:rPr>
              <a:t>], index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'BTC'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'ETH'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'LTC'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'IOTA'</a:t>
            </a:r>
            <a:r>
              <a:rPr lang="en-US" sz="1400" dirty="0">
                <a:latin typeface="Monaco" pitchFamily="2" charset="77"/>
              </a:rPr>
              <a:t>])</a:t>
            </a:r>
            <a:endParaRPr lang="en-US" sz="1400" dirty="0"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6072C-27F5-DA44-A598-50FE00BF4006}"/>
              </a:ext>
            </a:extLst>
          </p:cNvPr>
          <p:cNvSpPr/>
          <p:nvPr/>
        </p:nvSpPr>
        <p:spPr>
          <a:xfrm>
            <a:off x="677334" y="2790969"/>
            <a:ext cx="25230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series1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BTC      10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ETH      50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XRP    1000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EOS      75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B6DA-2C01-5540-BCB8-532F954D971F}"/>
              </a:ext>
            </a:extLst>
          </p:cNvPr>
          <p:cNvSpPr/>
          <p:nvPr/>
        </p:nvSpPr>
        <p:spPr>
          <a:xfrm>
            <a:off x="2788227" y="2790969"/>
            <a:ext cx="27813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series2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BTC        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ETH       50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LTC      700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IOTA    2500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int64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92090-4DB5-F34F-90B3-D044D689837E}"/>
              </a:ext>
            </a:extLst>
          </p:cNvPr>
          <p:cNvSpPr/>
          <p:nvPr/>
        </p:nvSpPr>
        <p:spPr>
          <a:xfrm>
            <a:off x="4975668" y="2797171"/>
            <a:ext cx="3574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series1[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'BTC’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 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10</a:t>
            </a:r>
            <a:endParaRPr lang="en-US" sz="1400" dirty="0">
              <a:solidFill>
                <a:srgbClr val="A1241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829BF-10FB-AF4F-BF11-267865799714}"/>
              </a:ext>
            </a:extLst>
          </p:cNvPr>
          <p:cNvSpPr/>
          <p:nvPr/>
        </p:nvSpPr>
        <p:spPr>
          <a:xfrm>
            <a:off x="4975668" y="3790500"/>
            <a:ext cx="36506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series1 + series2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BTC      18.0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EOS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ETH     100.0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IOTA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LTC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XRP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float64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23CE-7F5F-C347-973C-7FF7D886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07F2-038E-E94C-8F9F-D53BC225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Series objects which share the same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D2592-CE9C-F542-81BD-02F1F9A09588}"/>
              </a:ext>
            </a:extLst>
          </p:cNvPr>
          <p:cNvSpPr/>
          <p:nvPr/>
        </p:nvSpPr>
        <p:spPr>
          <a:xfrm>
            <a:off x="677333" y="2521059"/>
            <a:ext cx="96408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from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numpy.random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Monaco" pitchFamily="2" charset="77"/>
              </a:rPr>
              <a:t>import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randn</a:t>
            </a:r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 err="1">
                <a:latin typeface="Monaco" pitchFamily="2" charset="77"/>
              </a:rPr>
              <a:t>np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random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seed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123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df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DataFrame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 err="1">
                <a:latin typeface="Monaco" pitchFamily="2" charset="77"/>
              </a:rPr>
              <a:t>randn</a:t>
            </a:r>
            <a:r>
              <a:rPr lang="en-US" sz="1400" dirty="0">
                <a:latin typeface="Monaco" pitchFamily="2" charset="77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4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</a:t>
            </a:r>
            <a:r>
              <a:rPr lang="en-US" sz="1400" dirty="0">
                <a:latin typeface="Monaco" pitchFamily="2" charset="77"/>
              </a:rPr>
              <a:t>), index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'D'</a:t>
            </a:r>
            <a:r>
              <a:rPr lang="en-US" sz="1400" dirty="0">
                <a:latin typeface="Monaco" pitchFamily="2" charset="77"/>
              </a:rPr>
              <a:t>], columns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'X'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'Y'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'Z'</a:t>
            </a:r>
            <a:r>
              <a:rPr lang="en-US" sz="1400" dirty="0">
                <a:latin typeface="Monaco" pitchFamily="2" charset="77"/>
              </a:rPr>
              <a:t>])</a:t>
            </a:r>
            <a:endParaRPr lang="en-US" sz="1400" dirty="0"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D434D-0156-2E45-8280-EDB4B6A3300D}"/>
              </a:ext>
            </a:extLst>
          </p:cNvPr>
          <p:cNvSpPr/>
          <p:nvPr/>
        </p:nvSpPr>
        <p:spPr>
          <a:xfrm>
            <a:off x="677333" y="3705355"/>
            <a:ext cx="412326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-0.866740 -0.678886 -0.094709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CA4A7-42E5-764A-BD29-860934F6510B}"/>
              </a:ext>
            </a:extLst>
          </p:cNvPr>
          <p:cNvSpPr/>
          <p:nvPr/>
        </p:nvSpPr>
        <p:spPr>
          <a:xfrm>
            <a:off x="4800600" y="3705355"/>
            <a:ext cx="35606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  -1.085631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  -1.506295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  -2.426679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  -0.866740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Name: X,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float64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193C9-F877-0F4B-888D-1FB9DB611F85}"/>
              </a:ext>
            </a:extLst>
          </p:cNvPr>
          <p:cNvSpPr/>
          <p:nvPr/>
        </p:nvSpPr>
        <p:spPr>
          <a:xfrm>
            <a:off x="8210356" y="3705355"/>
            <a:ext cx="33043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-0.866740 -0.094709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E990-BFC6-9042-9A8D-8F946587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B795E-0754-2746-BCC6-1540CD6045EE}"/>
              </a:ext>
            </a:extLst>
          </p:cNvPr>
          <p:cNvSpPr/>
          <p:nvPr/>
        </p:nvSpPr>
        <p:spPr>
          <a:xfrm>
            <a:off x="677334" y="210542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'X+Z'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= 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+ 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'Z’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       X+Z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0.282978 -0.802652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  0.145142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1.265936 -1.160743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-0.866740 -0.678886 -0.094709 -0.961449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7328F-3926-064F-AD30-67E456F31F17}"/>
              </a:ext>
            </a:extLst>
          </p:cNvPr>
          <p:cNvSpPr/>
          <p:nvPr/>
        </p:nvSpPr>
        <p:spPr>
          <a:xfrm>
            <a:off x="677334" y="4230461"/>
            <a:ext cx="48090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df.drop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'X+Z'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axis=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26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-0.866740 -0.678886 -0.094709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90CEC-98BF-DE41-951F-CEA52E0BB836}"/>
              </a:ext>
            </a:extLst>
          </p:cNvPr>
          <p:cNvSpPr/>
          <p:nvPr/>
        </p:nvSpPr>
        <p:spPr>
          <a:xfrm>
            <a:off x="5680363" y="213758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df.drop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'X+Z'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axis=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inplace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  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28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-0.866740 -0.678886 -0.094709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050D-C235-774C-BA54-62EEADD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and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C3821-ABDC-014A-89C0-12C4AA2CD041}"/>
              </a:ext>
            </a:extLst>
          </p:cNvPr>
          <p:cNvSpPr/>
          <p:nvPr/>
        </p:nvSpPr>
        <p:spPr>
          <a:xfrm>
            <a:off x="677334" y="1930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df.loc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  -1.085631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Y    0.997345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Z  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Name: A,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float64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25073-C86A-DF4D-9A9D-DF39350FE262}"/>
              </a:ext>
            </a:extLst>
          </p:cNvPr>
          <p:cNvSpPr/>
          <p:nvPr/>
        </p:nvSpPr>
        <p:spPr>
          <a:xfrm>
            <a:off x="3851564" y="1930400"/>
            <a:ext cx="4031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df.iloc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  -2.426679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Y   -0.428913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Z  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Name: C,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float64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5AE48-A1A7-564E-9F75-595139074164}"/>
              </a:ext>
            </a:extLst>
          </p:cNvPr>
          <p:cNvSpPr/>
          <p:nvPr/>
        </p:nvSpPr>
        <p:spPr>
          <a:xfrm>
            <a:off x="6676353" y="1930400"/>
            <a:ext cx="3880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df.loc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-0.5786002519685364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F83E1-23D6-0C4C-96B4-E7B9DAFC0097}"/>
              </a:ext>
            </a:extLst>
          </p:cNvPr>
          <p:cNvSpPr/>
          <p:nvPr/>
        </p:nvSpPr>
        <p:spPr>
          <a:xfrm>
            <a:off x="677333" y="3585535"/>
            <a:ext cx="4712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df.loc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], 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]]  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-0.578600  1.651437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87D-2E11-F24D-88DE-EF475200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A31E5D-1F95-D642-BA43-2EC111AFD81E}"/>
              </a:ext>
            </a:extLst>
          </p:cNvPr>
          <p:cNvSpPr/>
          <p:nvPr/>
        </p:nvSpPr>
        <p:spPr>
          <a:xfrm>
            <a:off x="5678825" y="1562077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 &gt;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X      Y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  False   True   True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  False  False   True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  False  False   True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  False  False  False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8A8D9-778B-4E4A-BC51-66DD9D3C0110}"/>
              </a:ext>
            </a:extLst>
          </p:cNvPr>
          <p:cNvSpPr/>
          <p:nvPr/>
        </p:nvSpPr>
        <p:spPr>
          <a:xfrm>
            <a:off x="677334" y="1562077"/>
            <a:ext cx="41563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-0.866740 -0.678886 -0.094709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2E9A1-71B8-8F47-B6C0-2D8007FF3CD9}"/>
              </a:ext>
            </a:extLst>
          </p:cNvPr>
          <p:cNvSpPr/>
          <p:nvPr/>
        </p:nvSpPr>
        <p:spPr>
          <a:xfrm>
            <a:off x="677334" y="3695486"/>
            <a:ext cx="34790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df[df&gt;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37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1.265936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BB453-3F03-0745-BE75-75779867207F}"/>
              </a:ext>
            </a:extLst>
          </p:cNvPr>
          <p:cNvSpPr/>
          <p:nvPr/>
        </p:nvSpPr>
        <p:spPr>
          <a:xfrm>
            <a:off x="5103861" y="3803207"/>
            <a:ext cx="4170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]&gt;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38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X         Y         Z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-1.085631  0.997345  0.282978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-1.506295 -0.578600  1.651437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 -2.426679 -0.428913  1.265936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1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48B8-DA94-AD4D-954F-CCC56CFD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59722-64A7-AE42-8522-84DC428CA079}"/>
              </a:ext>
            </a:extLst>
          </p:cNvPr>
          <p:cNvSpPr/>
          <p:nvPr/>
        </p:nvSpPr>
        <p:spPr>
          <a:xfrm>
            <a:off x="677334" y="15610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df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DataFrame</a:t>
            </a:r>
            <a:r>
              <a:rPr lang="en-US" sz="1400" dirty="0">
                <a:latin typeface="Monaco" pitchFamily="2" charset="77"/>
              </a:rPr>
              <a:t>({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'A'</a:t>
            </a:r>
            <a:r>
              <a:rPr lang="en-US" sz="1400" dirty="0"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 err="1">
                <a:latin typeface="Monaco" pitchFamily="2" charset="77"/>
              </a:rPr>
              <a:t>np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nan</a:t>
            </a:r>
            <a:r>
              <a:rPr lang="en-US" sz="1400" dirty="0">
                <a:latin typeface="Monaco" pitchFamily="2" charset="77"/>
              </a:rPr>
              <a:t>],</a:t>
            </a:r>
          </a:p>
          <a:p>
            <a:r>
              <a:rPr lang="en-US" sz="1400" dirty="0">
                <a:latin typeface="Monaco" pitchFamily="2" charset="77"/>
              </a:rPr>
              <a:t>                  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'B'</a:t>
            </a:r>
            <a:r>
              <a:rPr lang="en-US" sz="1400" dirty="0"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4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 err="1">
                <a:latin typeface="Monaco" pitchFamily="2" charset="77"/>
              </a:rPr>
              <a:t>np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nan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 err="1">
                <a:latin typeface="Monaco" pitchFamily="2" charset="77"/>
              </a:rPr>
              <a:t>np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nan</a:t>
            </a:r>
            <a:r>
              <a:rPr lang="en-US" sz="1400" dirty="0">
                <a:latin typeface="Monaco" pitchFamily="2" charset="77"/>
              </a:rPr>
              <a:t>],</a:t>
            </a:r>
          </a:p>
          <a:p>
            <a:r>
              <a:rPr lang="en-US" sz="1400" dirty="0">
                <a:latin typeface="Monaco" pitchFamily="2" charset="77"/>
              </a:rPr>
              <a:t>                  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'C'</a:t>
            </a:r>
            <a:r>
              <a:rPr lang="en-US" sz="1400" dirty="0"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</a:t>
            </a:r>
            <a:r>
              <a:rPr lang="en-US" sz="1400" dirty="0">
                <a:latin typeface="Monaco" pitchFamily="2" charset="77"/>
              </a:rPr>
              <a:t>]})</a:t>
            </a:r>
            <a:endParaRPr lang="en-US" sz="1400" dirty="0"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B2A04-C8F1-964E-96A1-029961F67FD8}"/>
              </a:ext>
            </a:extLst>
          </p:cNvPr>
          <p:cNvSpPr/>
          <p:nvPr/>
        </p:nvSpPr>
        <p:spPr>
          <a:xfrm>
            <a:off x="6096000" y="1422569"/>
            <a:ext cx="304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A    B  C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0  1.0  4.0  1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1  2.0 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3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F4399-CE76-9247-8916-40929B4E75CC}"/>
              </a:ext>
            </a:extLst>
          </p:cNvPr>
          <p:cNvSpPr/>
          <p:nvPr/>
        </p:nvSpPr>
        <p:spPr>
          <a:xfrm>
            <a:off x="677334" y="3429000"/>
            <a:ext cx="31588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df.dropna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A    B  C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0  1.0  4.0  1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718D7-D9C6-D74C-8A41-522F07371EA9}"/>
              </a:ext>
            </a:extLst>
          </p:cNvPr>
          <p:cNvSpPr/>
          <p:nvPr/>
        </p:nvSpPr>
        <p:spPr>
          <a:xfrm>
            <a:off x="3311237" y="3445547"/>
            <a:ext cx="3906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df.dropna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(axis=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C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2  3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6FC50-4A84-8848-8CD3-77C5D02B6226}"/>
              </a:ext>
            </a:extLst>
          </p:cNvPr>
          <p:cNvSpPr/>
          <p:nvPr/>
        </p:nvSpPr>
        <p:spPr>
          <a:xfrm>
            <a:off x="6470074" y="3465661"/>
            <a:ext cx="49199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df.dropna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(thresh=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A    B  C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0  1.0  4.0  1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1  2.0 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2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FAC40-CDDD-EF49-A4D6-D5324C11E015}"/>
              </a:ext>
            </a:extLst>
          </p:cNvPr>
          <p:cNvSpPr/>
          <p:nvPr/>
        </p:nvSpPr>
        <p:spPr>
          <a:xfrm>
            <a:off x="677334" y="50412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df.fillna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(value=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A    B  C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0  1.0  4.0  1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1  2.0  0.0  2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2  0.0  0.0  3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9CAF-5B87-7848-9EAD-A98722978467}"/>
              </a:ext>
            </a:extLst>
          </p:cNvPr>
          <p:cNvSpPr/>
          <p:nvPr/>
        </p:nvSpPr>
        <p:spPr>
          <a:xfrm>
            <a:off x="5024929" y="506285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fillna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(value=df[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].mean())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45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0    1.0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1    2.0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2    1.5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Name: A,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float64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6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18A-38A6-4B46-A707-157BC21D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99C58-02BE-6F45-B511-072D70915CC9}"/>
              </a:ext>
            </a:extLst>
          </p:cNvPr>
          <p:cNvSpPr/>
          <p:nvPr/>
        </p:nvSpPr>
        <p:spPr>
          <a:xfrm>
            <a:off x="982134" y="1453346"/>
            <a:ext cx="8466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data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 {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‘Company'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'GOOG'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'GOOG'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'MSFT'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'MSFT'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'FB'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'FB'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],</a:t>
            </a:r>
            <a:endParaRPr lang="en-US" sz="1400" dirty="0">
              <a:solidFill>
                <a:srgbClr val="4E9A06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       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'Person'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'Sam'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'Chris'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'Amy'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'Lily'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'Carl'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'Sarah'</a:t>
            </a:r>
            <a:r>
              <a:rPr lang="en-US" sz="1400" dirty="0">
                <a:solidFill>
                  <a:srgbClr val="000000"/>
                </a:solidFill>
                <a:latin typeface="Monaco" pitchFamily="2" charset="77"/>
              </a:rPr>
              <a:t>],</a:t>
            </a:r>
            <a:endParaRPr lang="en-US" sz="1400" dirty="0">
              <a:solidFill>
                <a:srgbClr val="4E9A06"/>
              </a:solidFill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</a:t>
            </a:r>
            <a:r>
              <a:rPr lang="en-US" sz="1400" dirty="0">
                <a:solidFill>
                  <a:srgbClr val="4E9A06"/>
                </a:solidFill>
                <a:latin typeface="Monaco" pitchFamily="2" charset="77"/>
              </a:rPr>
              <a:t>'Sales'</a:t>
            </a:r>
            <a:r>
              <a:rPr lang="en-US" sz="1400" dirty="0">
                <a:latin typeface="Monaco" pitchFamily="2" charset="77"/>
              </a:rPr>
              <a:t>: [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200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120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340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124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243</a:t>
            </a:r>
            <a:r>
              <a:rPr lang="en-US" sz="1400" dirty="0">
                <a:latin typeface="Monaco" pitchFamily="2" charset="77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Monaco" pitchFamily="2" charset="77"/>
              </a:rPr>
              <a:t>350</a:t>
            </a:r>
            <a:r>
              <a:rPr lang="en-US" sz="1400" dirty="0">
                <a:latin typeface="Monaco" pitchFamily="2" charset="77"/>
              </a:rPr>
              <a:t>]}</a:t>
            </a:r>
          </a:p>
          <a:p>
            <a:r>
              <a:rPr lang="en-US" sz="1400" dirty="0">
                <a:latin typeface="Monaco" pitchFamily="2" charset="77"/>
              </a:rPr>
              <a:t>df </a:t>
            </a:r>
            <a:r>
              <a:rPr lang="en-US" sz="1400" dirty="0">
                <a:solidFill>
                  <a:srgbClr val="CE5C00"/>
                </a:solidFill>
                <a:latin typeface="Monaco" pitchFamily="2" charset="77"/>
              </a:rPr>
              <a:t>=</a:t>
            </a:r>
            <a:r>
              <a:rPr lang="en-US" sz="1400" dirty="0">
                <a:latin typeface="Monaco" pitchFamily="2" charset="77"/>
              </a:rPr>
              <a:t> </a:t>
            </a:r>
            <a:r>
              <a:rPr lang="en-US" sz="1400" dirty="0" err="1">
                <a:latin typeface="Monaco" pitchFamily="2" charset="77"/>
              </a:rPr>
              <a:t>pd</a:t>
            </a:r>
            <a:r>
              <a:rPr lang="en-US" sz="1400" dirty="0" err="1">
                <a:solidFill>
                  <a:srgbClr val="CE5C00"/>
                </a:solidFill>
                <a:latin typeface="Monaco" pitchFamily="2" charset="77"/>
              </a:rPr>
              <a:t>.</a:t>
            </a:r>
            <a:r>
              <a:rPr lang="en-US" sz="1400" dirty="0" err="1">
                <a:latin typeface="Monaco" pitchFamily="2" charset="77"/>
              </a:rPr>
              <a:t>DataFrame</a:t>
            </a:r>
            <a:r>
              <a:rPr lang="en-US" sz="1400" dirty="0">
                <a:latin typeface="Monaco" pitchFamily="2" charset="77"/>
              </a:rPr>
              <a:t>(data)</a:t>
            </a:r>
            <a:endParaRPr lang="en-US" sz="1400" dirty="0">
              <a:effectLst/>
              <a:latin typeface="Monaco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FB8FE-12B1-1B43-9B0A-6ED8E9F8DEA5}"/>
              </a:ext>
            </a:extLst>
          </p:cNvPr>
          <p:cNvSpPr/>
          <p:nvPr/>
        </p:nvSpPr>
        <p:spPr>
          <a:xfrm>
            <a:off x="4793673" y="285011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df.groupby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1651C"/>
                </a:solidFill>
                <a:latin typeface="Menlo" panose="020B0609030804020204" pitchFamily="49" charset="0"/>
              </a:rPr>
              <a:t>'Company'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).mean()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53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Sales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Company      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FB       296.5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GOOG     160.0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MSFT     232.0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3BF93-427A-5845-BA83-9E80DBB2587C}"/>
              </a:ext>
            </a:extLst>
          </p:cNvPr>
          <p:cNvSpPr/>
          <p:nvPr/>
        </p:nvSpPr>
        <p:spPr>
          <a:xfrm>
            <a:off x="959047" y="2774146"/>
            <a:ext cx="47798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df     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54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Company Person  Sales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0    GOOG    Sam    200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    GOOG  Chris    120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2    MSFT    Amy    340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3    MSFT   Lily    124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4      FB   Carl    243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5      FB  Sarah    350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3A3FF-E7FA-4C42-B85E-C081827938F7}"/>
              </a:ext>
            </a:extLst>
          </p:cNvPr>
          <p:cNvSpPr txBox="1"/>
          <p:nvPr/>
        </p:nvSpPr>
        <p:spPr>
          <a:xfrm>
            <a:off x="4793673" y="5404654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 methods: mean, min, max, std, describe</a:t>
            </a:r>
          </a:p>
        </p:txBody>
      </p:sp>
    </p:spTree>
    <p:extLst>
      <p:ext uri="{BB962C8B-B14F-4D97-AF65-F5344CB8AC3E}">
        <p14:creationId xmlns:p14="http://schemas.microsoft.com/office/powerpoint/2010/main" val="617230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DA9E6E0966E4DA81F71B2093A7B61" ma:contentTypeVersion="4" ma:contentTypeDescription="Create a new document." ma:contentTypeScope="" ma:versionID="74ca20453f14b079c97b739f7309a9c8">
  <xsd:schema xmlns:xsd="http://www.w3.org/2001/XMLSchema" xmlns:xs="http://www.w3.org/2001/XMLSchema" xmlns:p="http://schemas.microsoft.com/office/2006/metadata/properties" xmlns:ns2="d259d1e6-33b3-4a09-a43a-14ea87e01549" targetNamespace="http://schemas.microsoft.com/office/2006/metadata/properties" ma:root="true" ma:fieldsID="3a0cfed3290fd37f189d30c8042e63ad" ns2:_="">
    <xsd:import namespace="d259d1e6-33b3-4a09-a43a-14ea87e015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9d1e6-33b3-4a09-a43a-14ea87e0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D14DA6-C4FA-46F6-BD86-482E071E0C09}"/>
</file>

<file path=customXml/itemProps2.xml><?xml version="1.0" encoding="utf-8"?>
<ds:datastoreItem xmlns:ds="http://schemas.openxmlformats.org/officeDocument/2006/customXml" ds:itemID="{927CE403-0293-4B3D-B9B2-332DDE8BEDC9}"/>
</file>

<file path=customXml/itemProps3.xml><?xml version="1.0" encoding="utf-8"?>
<ds:datastoreItem xmlns:ds="http://schemas.openxmlformats.org/officeDocument/2006/customXml" ds:itemID="{85B289D7-BB38-4AF6-AF50-45BB88CE761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16479</TotalTime>
  <Words>2135</Words>
  <Application>Microsoft Macintosh PowerPoint</Application>
  <PresentationFormat>Widescreen</PresentationFormat>
  <Paragraphs>351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Menlo</vt:lpstr>
      <vt:lpstr>Monaco</vt:lpstr>
      <vt:lpstr>Trebuchet MS</vt:lpstr>
      <vt:lpstr>Wingdings 3</vt:lpstr>
      <vt:lpstr>Facet</vt:lpstr>
      <vt:lpstr>Python Programming: Pandas</vt:lpstr>
      <vt:lpstr>Series</vt:lpstr>
      <vt:lpstr>Series: Using Index</vt:lpstr>
      <vt:lpstr>DataFrames</vt:lpstr>
      <vt:lpstr>Drop Method</vt:lpstr>
      <vt:lpstr>loc and iloc</vt:lpstr>
      <vt:lpstr>Conditional Selection</vt:lpstr>
      <vt:lpstr>Missing Data</vt:lpstr>
      <vt:lpstr>Groupby</vt:lpstr>
      <vt:lpstr>Pivot Table</vt:lpstr>
      <vt:lpstr>Set Index</vt:lpstr>
      <vt:lpstr>Concatenation</vt:lpstr>
      <vt:lpstr>Other Methods</vt:lpstr>
      <vt:lpstr>Data Input and Output</vt:lpstr>
      <vt:lpstr>Pandas Time Series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Kuacharoen</cp:lastModifiedBy>
  <cp:revision>238</cp:revision>
  <dcterms:created xsi:type="dcterms:W3CDTF">2016-12-29T08:00:10Z</dcterms:created>
  <dcterms:modified xsi:type="dcterms:W3CDTF">2020-06-27T10:26:22Z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0x010100032DA9E6E0966E4DA81F71B2093A7B61</vt:lpwstr>
  </property>
</Properties>
</file>