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63" r:id="rId3"/>
    <p:sldId id="264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66" r:id="rId12"/>
    <p:sldId id="285" r:id="rId13"/>
    <p:sldId id="286" r:id="rId14"/>
    <p:sldId id="287" r:id="rId15"/>
    <p:sldId id="288" r:id="rId16"/>
    <p:sldId id="267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68" r:id="rId25"/>
    <p:sldId id="298" r:id="rId26"/>
    <p:sldId id="299" r:id="rId27"/>
    <p:sldId id="300" r:id="rId28"/>
    <p:sldId id="301" r:id="rId29"/>
    <p:sldId id="302" r:id="rId30"/>
    <p:sldId id="269" r:id="rId31"/>
    <p:sldId id="304" r:id="rId32"/>
    <p:sldId id="305" r:id="rId33"/>
    <p:sldId id="306" r:id="rId34"/>
    <p:sldId id="273" r:id="rId35"/>
    <p:sldId id="308" r:id="rId36"/>
    <p:sldId id="309" r:id="rId37"/>
    <p:sldId id="310" r:id="rId38"/>
    <p:sldId id="311" r:id="rId39"/>
    <p:sldId id="312" r:id="rId40"/>
    <p:sldId id="313" r:id="rId41"/>
    <p:sldId id="274" r:id="rId42"/>
    <p:sldId id="315" r:id="rId43"/>
    <p:sldId id="316" r:id="rId44"/>
    <p:sldId id="317" r:id="rId45"/>
    <p:sldId id="318" r:id="rId46"/>
    <p:sldId id="319" r:id="rId47"/>
    <p:sldId id="275" r:id="rId48"/>
    <p:sldId id="321" r:id="rId49"/>
    <p:sldId id="322" r:id="rId50"/>
    <p:sldId id="271" r:id="rId51"/>
    <p:sldId id="324" r:id="rId52"/>
    <p:sldId id="325" r:id="rId53"/>
    <p:sldId id="326" r:id="rId54"/>
    <p:sldId id="327" r:id="rId55"/>
    <p:sldId id="272" r:id="rId56"/>
    <p:sldId id="329" r:id="rId57"/>
    <p:sldId id="330" r:id="rId58"/>
    <p:sldId id="331" r:id="rId59"/>
    <p:sldId id="265" r:id="rId60"/>
    <p:sldId id="262" r:id="rId6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0"/>
    <p:restoredTop sz="94628"/>
  </p:normalViewPr>
  <p:slideViewPr>
    <p:cSldViewPr snapToObjects="1" showGuides="1">
      <p:cViewPr varScale="1">
        <p:scale>
          <a:sx n="110" d="100"/>
          <a:sy n="110" d="100"/>
        </p:scale>
        <p:origin x="834" y="108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14.03.2021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98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09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268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58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71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25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97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7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67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421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47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42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9545"/>
            <a:ext cx="12192000" cy="6860032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32"/>
            <a:ext cx="12192000" cy="6860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2442603"/>
            <a:ext cx="10515599" cy="33624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16317" y="1691904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42603"/>
            <a:ext cx="10515600" cy="335552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17020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2442602"/>
            <a:ext cx="10515600" cy="336266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.AppleSystemUIFont" charset="-120"/>
              <a:buChar char="»"/>
              <a:tabLst/>
              <a:defRPr/>
            </a:pPr>
            <a:r>
              <a:rPr lang="de-DE" dirty="0"/>
              <a:t> Mastertextformat bearbeiten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dirty="0"/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199" y="1695473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442603"/>
            <a:ext cx="5181600" cy="3362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2442603"/>
            <a:ext cx="5181600" cy="3362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7777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Mastertitelformat bearbeiten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Ort I Name I Datum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jacobmossberg.se/posts/2017/01/17/use-gdb-on-arm-assembly-program.html" TargetMode="External"/><Relationship Id="rId3" Type="http://schemas.openxmlformats.org/officeDocument/2006/relationships/hyperlink" Target="https://developer.arm.com/tools-and-software/open-source-software/developer-tools/gnu-toolchain" TargetMode="External"/><Relationship Id="rId7" Type="http://schemas.openxmlformats.org/officeDocument/2006/relationships/hyperlink" Target="https://docs.microsoft.com/en-us/windows/wsl/install-win1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ypescriptlang.org/" TargetMode="External"/><Relationship Id="rId5" Type="http://schemas.openxmlformats.org/officeDocument/2006/relationships/hyperlink" Target="https://reactjs.org/" TargetMode="External"/><Relationship Id="rId10" Type="http://schemas.openxmlformats.org/officeDocument/2006/relationships/hyperlink" Target="https://qemu.readthedocs.io/en/latest/user/index.html" TargetMode="External"/><Relationship Id="rId4" Type="http://schemas.openxmlformats.org/officeDocument/2006/relationships/hyperlink" Target="https://github.com/EoinDavey/tsPEG" TargetMode="External"/><Relationship Id="rId9" Type="http://schemas.openxmlformats.org/officeDocument/2006/relationships/hyperlink" Target="https://www.gnu.org/software/gdb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 Simulator, Interpreter und</a:t>
            </a:r>
            <a:r>
              <a:rPr lang="en-AT" dirty="0"/>
              <a:t> </a:t>
            </a:r>
            <a:r>
              <a:rPr lang="de-DE" dirty="0"/>
              <a:t>Debugger als Webanwendung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39125-BD2A-4866-8090-F61B6A6374B5}"/>
              </a:ext>
            </a:extLst>
          </p:cNvPr>
          <p:cNvSpPr txBox="1"/>
          <p:nvPr/>
        </p:nvSpPr>
        <p:spPr>
          <a:xfrm>
            <a:off x="981876" y="5882305"/>
            <a:ext cx="10153128" cy="93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12CF5-8CD4-4FF1-8D34-C6DAE9E5076E}"/>
              </a:ext>
            </a:extLst>
          </p:cNvPr>
          <p:cNvSpPr txBox="1"/>
          <p:nvPr/>
        </p:nvSpPr>
        <p:spPr>
          <a:xfrm>
            <a:off x="981876" y="5726601"/>
            <a:ext cx="90730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Initialpräsentation</a:t>
            </a:r>
          </a:p>
          <a:p>
            <a:endParaRPr lang="de-DE" sz="1000" dirty="0"/>
          </a:p>
          <a:p>
            <a:r>
              <a:rPr lang="de-DE" dirty="0"/>
              <a:t>Zangerl Dominik</a:t>
            </a:r>
          </a:p>
          <a:p>
            <a:r>
              <a:rPr lang="de-DE" dirty="0"/>
              <a:t>Betreuer: Alexander Schlögl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Ausführen mit QEMU User-Space-Emulator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[9]</a:t>
            </a:r>
            <a:endParaRPr lang="de-DE" dirty="0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Vereinfachung mit Skript und Ausführung über virtuelle Maschine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oder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WSL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[6]</a:t>
            </a:r>
            <a:endParaRPr lang="de-DE" dirty="0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C6EC2AC2-7A6F-4EF7-83E7-A853CDA110D4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 descr=" 16">
            <a:extLst>
              <a:ext uri="{FF2B5EF4-FFF2-40B4-BE49-F238E27FC236}">
                <a16:creationId xmlns:a16="http://schemas.microsoft.com/office/drawing/2014/main" id="{82A2DE36-5E2A-4156-A7A4-6006E25B8F51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 descr=" 7">
            <a:extLst>
              <a:ext uri="{FF2B5EF4-FFF2-40B4-BE49-F238E27FC236}">
                <a16:creationId xmlns:a16="http://schemas.microsoft.com/office/drawing/2014/main" id="{29772D88-5B9F-4A31-9642-624DCF4BB42A}"/>
              </a:ext>
            </a:extLst>
          </p:cNvPr>
          <p:cNvCxnSpPr>
            <a:cxnSpLocks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 descr=" 19">
            <a:extLst>
              <a:ext uri="{FF2B5EF4-FFF2-40B4-BE49-F238E27FC236}">
                <a16:creationId xmlns:a16="http://schemas.microsoft.com/office/drawing/2014/main" id="{4543C04E-118A-4775-86A4-A6E55E21146F}"/>
              </a:ext>
            </a:extLst>
          </p:cNvPr>
          <p:cNvSpPr/>
          <p:nvPr/>
        </p:nvSpPr>
        <p:spPr>
          <a:xfrm>
            <a:off x="7680176" y="3789040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 descr=" 20">
            <a:extLst>
              <a:ext uri="{FF2B5EF4-FFF2-40B4-BE49-F238E27FC236}">
                <a16:creationId xmlns:a16="http://schemas.microsoft.com/office/drawing/2014/main" id="{9E59FE60-6BEA-4EB7-9521-2A678995007E}"/>
              </a:ext>
            </a:extLst>
          </p:cNvPr>
          <p:cNvCxnSpPr>
            <a:cxnSpLocks/>
          </p:cNvCxnSpPr>
          <p:nvPr/>
        </p:nvCxnSpPr>
        <p:spPr>
          <a:xfrm>
            <a:off x="5930270" y="4113076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 descr=" 21">
            <a:extLst>
              <a:ext uri="{FF2B5EF4-FFF2-40B4-BE49-F238E27FC236}">
                <a16:creationId xmlns:a16="http://schemas.microsoft.com/office/drawing/2014/main" id="{C8D4ABDA-58CE-4BAB-93B5-EB8C14F0D418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  <p:sp>
        <p:nvSpPr>
          <p:cNvPr id="22" name="TextBox 21" descr=" 24">
            <a:extLst>
              <a:ext uri="{FF2B5EF4-FFF2-40B4-BE49-F238E27FC236}">
                <a16:creationId xmlns:a16="http://schemas.microsoft.com/office/drawing/2014/main" id="{501CADE8-5E17-4090-9FD9-5D813825ACDC}"/>
              </a:ext>
            </a:extLst>
          </p:cNvPr>
          <p:cNvSpPr txBox="1"/>
          <p:nvPr/>
        </p:nvSpPr>
        <p:spPr>
          <a:xfrm>
            <a:off x="6157151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gnueabi-ld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360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</a:t>
            </a:r>
            <a:r>
              <a:rPr lang="de-DE">
                <a:hlinkClick r:id="rId3" action="ppaction://hlinksldjump"/>
              </a:rPr>
              <a:t>  </a:t>
            </a:r>
            <a:r>
              <a:rPr lang="de-DE"/>
              <a:t> </a:t>
            </a:r>
            <a:r>
              <a:rPr lang="en-AT"/>
              <a:t> </a:t>
            </a:r>
            <a:r>
              <a:rPr lang="de-DE"/>
              <a:t>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80266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Kann zusammen mit dem Gnu Debugger </a:t>
            </a:r>
            <a:r>
              <a:rPr lang="en-AT" dirty="0">
                <a:hlinkClick r:id="rId2" action="ppaction://hlinksldjump"/>
              </a:rPr>
              <a:t>[8]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99364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Kann zusammen mit dem Gnu Debugger </a:t>
            </a:r>
            <a:r>
              <a:rPr lang="en-AT" dirty="0">
                <a:hlinkClick r:id="rId2" action="ppaction://hlinksldjump"/>
              </a:rPr>
              <a:t>[8]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E4F0D6AA-1E90-4B00-95FB-B2DCB6160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32" y="3284984"/>
            <a:ext cx="7082475" cy="1410587"/>
          </a:xfrm>
          <a:prstGeom prst="rect">
            <a:avLst/>
          </a:prstGeom>
        </p:spPr>
      </p:pic>
      <p:sp>
        <p:nvSpPr>
          <p:cNvPr id="17" name="TextBox 16" descr=" 8">
            <a:extLst>
              <a:ext uri="{FF2B5EF4-FFF2-40B4-BE49-F238E27FC236}">
                <a16:creationId xmlns:a16="http://schemas.microsoft.com/office/drawing/2014/main" id="{A12206B3-31DA-44CA-9A44-14E587CBEB77}"/>
              </a:ext>
            </a:extLst>
          </p:cNvPr>
          <p:cNvSpPr txBox="1"/>
          <p:nvPr/>
        </p:nvSpPr>
        <p:spPr>
          <a:xfrm>
            <a:off x="2952205" y="4663441"/>
            <a:ext cx="364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/>
              <a:t>Bild: Use GDB on an ARM assembly program </a:t>
            </a:r>
            <a:r>
              <a:rPr lang="en-AT" sz="1400" dirty="0">
                <a:hlinkClick r:id="rId2" action="ppaction://hlinksldjump"/>
              </a:rPr>
              <a:t>[7]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77230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Kann zusammen mit dem Gnu Debugger </a:t>
            </a:r>
            <a:r>
              <a:rPr lang="en-AT" dirty="0">
                <a:hlinkClick r:id="rId2" action="ppaction://hlinksldjump"/>
              </a:rPr>
              <a:t>[8]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Arbeiten mit Debuggern im ersten Semester oft schwierig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E4F0D6AA-1E90-4B00-95FB-B2DCB6160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32" y="3284984"/>
            <a:ext cx="7082475" cy="1410587"/>
          </a:xfrm>
          <a:prstGeom prst="rect">
            <a:avLst/>
          </a:prstGeom>
        </p:spPr>
      </p:pic>
      <p:sp>
        <p:nvSpPr>
          <p:cNvPr id="17" name="TextBox 16" descr=" 8">
            <a:extLst>
              <a:ext uri="{FF2B5EF4-FFF2-40B4-BE49-F238E27FC236}">
                <a16:creationId xmlns:a16="http://schemas.microsoft.com/office/drawing/2014/main" id="{A12206B3-31DA-44CA-9A44-14E587CBEB77}"/>
              </a:ext>
            </a:extLst>
          </p:cNvPr>
          <p:cNvSpPr txBox="1"/>
          <p:nvPr/>
        </p:nvSpPr>
        <p:spPr>
          <a:xfrm>
            <a:off x="2952205" y="4663441"/>
            <a:ext cx="364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/>
              <a:t>Bild: Use GDB on an ARM assembly program </a:t>
            </a:r>
            <a:r>
              <a:rPr lang="en-AT" sz="1400" dirty="0">
                <a:hlinkClick r:id="rId2" action="ppaction://hlinksldjump"/>
              </a:rPr>
              <a:t>[7]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5525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Debugging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Größter Zeitaufwand bei Fehlersuche im Programm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Kann zusammen mit dem Gnu Debugger </a:t>
            </a:r>
            <a:r>
              <a:rPr lang="en-AT" dirty="0">
                <a:hlinkClick r:id="rId2" action="ppaction://hlinksldjump"/>
              </a:rPr>
              <a:t>[8]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de-DE" dirty="0">
                <a:latin typeface="Calibri Light" panose="020F0302020204030204" pitchFamily="34" charset="0"/>
              </a:rPr>
              <a:t>verwendet werden: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Arbeiten mit Debuggern im ersten Semester oft schwierig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Großer Zeitaufwand zusammen mit Aufsetzen der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4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E4F0D6AA-1E90-4B00-95FB-B2DCB6160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32" y="3284984"/>
            <a:ext cx="7082475" cy="1410587"/>
          </a:xfrm>
          <a:prstGeom prst="rect">
            <a:avLst/>
          </a:prstGeom>
        </p:spPr>
      </p:pic>
      <p:sp>
        <p:nvSpPr>
          <p:cNvPr id="17" name="TextBox 16" descr=" 8">
            <a:extLst>
              <a:ext uri="{FF2B5EF4-FFF2-40B4-BE49-F238E27FC236}">
                <a16:creationId xmlns:a16="http://schemas.microsoft.com/office/drawing/2014/main" id="{A12206B3-31DA-44CA-9A44-14E587CBEB77}"/>
              </a:ext>
            </a:extLst>
          </p:cNvPr>
          <p:cNvSpPr txBox="1"/>
          <p:nvPr/>
        </p:nvSpPr>
        <p:spPr>
          <a:xfrm>
            <a:off x="2952205" y="4663441"/>
            <a:ext cx="364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/>
              <a:t>Bild: Use GDB on an ARM assembly program </a:t>
            </a:r>
            <a:r>
              <a:rPr lang="en-AT" sz="1400" dirty="0">
                <a:hlinkClick r:id="rId2" action="ppaction://hlinksldjump"/>
              </a:rPr>
              <a:t>[7]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8033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</a:t>
            </a:r>
            <a:r>
              <a:rPr lang="en-AT" sz="1900">
                <a:latin typeface="+mj-lt"/>
              </a:rPr>
              <a:t>     </a:t>
            </a:r>
            <a:r>
              <a:rPr lang="de-DE" sz="1900">
                <a:latin typeface="+mj-lt"/>
              </a:rPr>
              <a:t>         </a:t>
            </a:r>
            <a:r>
              <a:rPr lang="en-AT" sz="1900">
                <a:latin typeface="+mj-lt"/>
                <a:sym typeface="Wingdings" panose="05000000000000000000" pitchFamily="2" charset="2"/>
              </a:rPr>
              <a:t>  </a:t>
            </a:r>
            <a:r>
              <a:rPr lang="de-DE" sz="1900">
                <a:latin typeface="+mj-lt"/>
                <a:sym typeface="Wingdings" panose="05000000000000000000" pitchFamily="2" charset="2"/>
              </a:rPr>
              <a:t>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032040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</a:t>
            </a:r>
            <a:r>
              <a:rPr lang="en-AT" sz="1900">
                <a:latin typeface="+mj-lt"/>
              </a:rPr>
              <a:t>     </a:t>
            </a:r>
            <a:r>
              <a:rPr lang="de-DE" sz="1900">
                <a:latin typeface="+mj-lt"/>
              </a:rPr>
              <a:t>         </a:t>
            </a:r>
            <a:r>
              <a:rPr lang="en-AT" sz="1900">
                <a:latin typeface="+mj-lt"/>
                <a:sym typeface="Wingdings" panose="05000000000000000000" pitchFamily="2" charset="2"/>
              </a:rPr>
              <a:t>  </a:t>
            </a:r>
            <a:r>
              <a:rPr lang="de-DE" sz="1900">
                <a:latin typeface="+mj-lt"/>
                <a:sym typeface="Wingdings" panose="05000000000000000000" pitchFamily="2" charset="2"/>
              </a:rPr>
              <a:t>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917535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</a:t>
            </a:r>
            <a:r>
              <a:rPr lang="en-AT" sz="1900">
                <a:latin typeface="+mj-lt"/>
              </a:rPr>
              <a:t>     </a:t>
            </a:r>
            <a:r>
              <a:rPr lang="de-DE" sz="1900">
                <a:latin typeface="+mj-lt"/>
              </a:rPr>
              <a:t>         </a:t>
            </a:r>
            <a:r>
              <a:rPr lang="en-AT" sz="1900">
                <a:latin typeface="+mj-lt"/>
                <a:sym typeface="Wingdings" panose="05000000000000000000" pitchFamily="2" charset="2"/>
              </a:rPr>
              <a:t>  </a:t>
            </a:r>
            <a:r>
              <a:rPr lang="de-DE" sz="1900">
                <a:latin typeface="+mj-lt"/>
                <a:sym typeface="Wingdings" panose="05000000000000000000" pitchFamily="2" charset="2"/>
              </a:rPr>
              <a:t>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240647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Assembler-Code direkt in Anwendung schreiben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ausführen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ersetzt Toolchain</a:t>
            </a:r>
            <a:endParaRPr lang="de-DE" sz="190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59625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Motivation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Implementation und Technologien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+mj-lt"/>
              </a:rPr>
              <a:t>TypeScript</a:t>
            </a: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+mj-lt"/>
              </a:rPr>
              <a:t>React</a:t>
            </a:r>
            <a:endParaRPr lang="de-DE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Vorgehensweise und Zeitplan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Voraussetzungen für finale Implementierung</a:t>
            </a:r>
            <a:endParaRPr lang="en-AT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T" dirty="0" err="1"/>
              <a:t>Referenzen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2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</a:t>
            </a:r>
            <a:r>
              <a:rPr lang="en-AT"/>
              <a:t> </a:t>
            </a:r>
            <a:r>
              <a:rPr lang="de-DE"/>
              <a:t>Dominik I </a:t>
            </a:r>
            <a:r>
              <a:rPr lang="en-AT"/>
              <a:t>23.03.2021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505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Assembler-Code direkt in Anwendung schreiben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ausführen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ersetzt Toolchain</a:t>
            </a:r>
            <a:endParaRPr lang="de-DE" sz="190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81251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Assembler-Code direkt in Anwendung schreiben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ausführen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ersetzt Toolchain</a:t>
            </a:r>
            <a:endParaRPr lang="de-DE" sz="190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772816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Assembler-Code direkt in Anwendung schreiben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ausführen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ersetzt Toolchain</a:t>
            </a:r>
            <a:endParaRPr lang="de-DE" sz="190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878708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Umgebung und Debugging als Webanwendung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Bachelorprojekt: Simuliere ARMv5 Entwicklungsumgebung und Debugger als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ARMv5 Entwicklungsumgebung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 und Hauptspeicher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Assembler-Code direkt in Anwendung schreiben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ausführen</a:t>
            </a:r>
            <a:r>
              <a:rPr lang="en-AT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sym typeface="Wingdings" panose="05000000000000000000" pitchFamily="2" charset="2"/>
              </a:rPr>
              <a:t>ersetzt Toolchain</a:t>
            </a:r>
            <a:endParaRPr lang="de-DE" sz="190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Dauerhafte Anzeige von Registern und Stacks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Debugger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Zeilenweise Abarbeitung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5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969258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TypeScript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[5]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</a:t>
            </a:r>
            <a:endParaRPr lang="en-AT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        </a:t>
            </a:r>
            <a:endParaRPr lang="en-AT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</a:t>
            </a: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964334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TypeScript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[5]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</a:t>
            </a:r>
            <a:endParaRPr lang="en-AT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        </a:t>
            </a:r>
            <a:endParaRPr lang="en-AT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</a:t>
            </a: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19258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TypeScript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[5]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TypeScript fügt statische Typisierung und Klassen hinzu</a:t>
            </a:r>
            <a:endParaRPr lang="en-AT" sz="190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        </a:t>
            </a:r>
            <a:endParaRPr lang="en-AT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</a:t>
            </a: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708531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TypeScript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[5]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TypeScript fügt statische Typisierung und Klassen hinzu</a:t>
            </a:r>
            <a:endParaRPr lang="en-AT" sz="190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Fertiger Code wird zu einem ausführbaren JavaScript Programm kompiliert</a:t>
            </a:r>
            <a:endParaRPr lang="en-AT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</a:t>
            </a: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069563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TypeScript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[5]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TypeScript fügt statische Typisierung und Klassen hinzu</a:t>
            </a:r>
            <a:endParaRPr lang="en-AT" sz="190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Fertiger Code wird zu einem ausführbaren JavaScript Programm kompiliert</a:t>
            </a:r>
            <a:endParaRPr lang="en-AT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Backend: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</a:t>
            </a: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592116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TypeScript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[5]</a:t>
            </a:r>
            <a:r>
              <a:rPr lang="de-DE" dirty="0"/>
              <a:t> ist eine Sprache von Microsoft, die auf JavaScript aufbaut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JavaScript überprüft nicht, ob Typen korrekt zugewiesen werden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TypeScript fügt statische Typisierung und Klassen hinzu</a:t>
            </a:r>
            <a:endParaRPr lang="en-AT" sz="190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Fertiger Code wird zu einem ausführbaren JavaScript Programm kompiliert</a:t>
            </a:r>
            <a:endParaRPr lang="en-AT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Backend: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Simulierte CPU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Parser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Debugger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6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77961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           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  </a:t>
            </a:r>
            <a:r>
              <a:rPr lang="en-AT" dirty="0"/>
              <a:t> </a:t>
            </a:r>
            <a:r>
              <a:rPr lang="de-DE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3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815564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auf einer vordefinierten Grammatik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[3]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</a:t>
            </a:r>
            <a:r>
              <a:rPr lang="de-DE">
                <a:latin typeface="Constantia" panose="02030602050306030303" pitchFamily="18" charset="0"/>
              </a:rPr>
              <a:t>          </a:t>
            </a:r>
            <a:r>
              <a:rPr lang="de-DE"/>
              <a:t>      </a:t>
            </a:r>
            <a:r>
              <a:rPr lang="de-DE">
                <a:latin typeface="Constantia" panose="02030602050306030303" pitchFamily="18" charset="0"/>
              </a:rPr>
              <a:t>       </a:t>
            </a:r>
            <a:r>
              <a:rPr lang="de-DE"/>
              <a:t>   </a:t>
            </a:r>
            <a:r>
              <a:rPr lang="de-DE">
                <a:latin typeface="Constantia" panose="02030602050306030303" pitchFamily="18" charset="0"/>
              </a:rPr>
              <a:t>   </a:t>
            </a:r>
            <a:endParaRPr lang="de-DE" dirty="0">
              <a:latin typeface="Constantia" panose="02030602050306030303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647731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auf einer vordefinierten Grammatik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[3]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Beispielgrammatik, die 2 Instruktionen und einem Datenbereich erkennt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</a:t>
            </a:r>
            <a:r>
              <a:rPr lang="de-DE">
                <a:latin typeface="Constantia" panose="02030602050306030303" pitchFamily="18" charset="0"/>
              </a:rPr>
              <a:t>          </a:t>
            </a:r>
            <a:r>
              <a:rPr lang="de-DE"/>
              <a:t>      </a:t>
            </a:r>
            <a:r>
              <a:rPr lang="de-DE">
                <a:latin typeface="Constantia" panose="02030602050306030303" pitchFamily="18" charset="0"/>
              </a:rPr>
              <a:t>       </a:t>
            </a:r>
            <a:r>
              <a:rPr lang="de-DE"/>
              <a:t>   </a:t>
            </a:r>
            <a:r>
              <a:rPr lang="de-DE">
                <a:latin typeface="Constantia" panose="02030602050306030303" pitchFamily="18" charset="0"/>
              </a:rPr>
              <a:t>   </a:t>
            </a:r>
            <a:endParaRPr lang="de-DE" dirty="0">
              <a:latin typeface="Constantia" panose="02030602050306030303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5">
            <a:extLst>
              <a:ext uri="{FF2B5EF4-FFF2-40B4-BE49-F238E27FC236}">
                <a16:creationId xmlns:a16="http://schemas.microsoft.com/office/drawing/2014/main" id="{61C92CC5-9E48-4EAE-98FE-5A056D1B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2819087"/>
            <a:ext cx="7056784" cy="13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10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auf einer vordefinierten Grammatik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[3]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Beispielgrammatik, die 2 Instruktionen und einem Datenbereich erkennt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Speichern der wichtigen Werte mit </a:t>
            </a:r>
            <a:r>
              <a:rPr lang="de-DE">
                <a:latin typeface="Constantia" panose="02030602050306030303" pitchFamily="18" charset="0"/>
              </a:rPr>
              <a:t>inst=‘MOV’</a:t>
            </a:r>
            <a:r>
              <a:rPr lang="de-DE">
                <a:latin typeface="Calibri Light" panose="020F0302020204030204" pitchFamily="34" charset="0"/>
              </a:rPr>
              <a:t> oder </a:t>
            </a:r>
            <a:r>
              <a:rPr lang="de-DE">
                <a:latin typeface="Constantia" panose="02030602050306030303" pitchFamily="18" charset="0"/>
              </a:rPr>
              <a:t>reg=‘r[</a:t>
            </a:r>
            <a:r>
              <a:rPr lang="de-DE">
                <a:latin typeface="Calibri Light" panose="020F0302020204030204" pitchFamily="34" charset="0"/>
              </a:rPr>
              <a:t>0-9</a:t>
            </a:r>
            <a:r>
              <a:rPr lang="de-DE">
                <a:latin typeface="Constantia" panose="02030602050306030303" pitchFamily="18" charset="0"/>
              </a:rPr>
              <a:t>]+’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5">
            <a:extLst>
              <a:ext uri="{FF2B5EF4-FFF2-40B4-BE49-F238E27FC236}">
                <a16:creationId xmlns:a16="http://schemas.microsoft.com/office/drawing/2014/main" id="{61C92CC5-9E48-4EAE-98FE-5A056D1B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2819087"/>
            <a:ext cx="7056784" cy="13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74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Parser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Erzeugen eines Parsers auf einer vordefinierten Grammatik mit </a:t>
            </a:r>
            <a:r>
              <a:rPr lang="de-DE" dirty="0" err="1"/>
              <a:t>tsPEG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[3]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Beispielgrammatik, die 2 Instruktionen und einem Datenbereich erkennt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Speichern der wichtigen Werte mit </a:t>
            </a:r>
            <a:r>
              <a:rPr lang="de-DE">
                <a:latin typeface="Constantia" panose="02030602050306030303" pitchFamily="18" charset="0"/>
              </a:rPr>
              <a:t>inst=‘MOV’</a:t>
            </a:r>
            <a:r>
              <a:rPr lang="de-DE">
                <a:latin typeface="Calibri Light" panose="020F0302020204030204" pitchFamily="34" charset="0"/>
              </a:rPr>
              <a:t> oder </a:t>
            </a:r>
            <a:r>
              <a:rPr lang="de-DE">
                <a:latin typeface="Constantia" panose="02030602050306030303" pitchFamily="18" charset="0"/>
              </a:rPr>
              <a:t>reg=‘r[</a:t>
            </a:r>
            <a:r>
              <a:rPr lang="de-DE">
                <a:latin typeface="Calibri Light" panose="020F0302020204030204" pitchFamily="34" charset="0"/>
              </a:rPr>
              <a:t>0-9</a:t>
            </a:r>
            <a:r>
              <a:rPr lang="de-DE">
                <a:latin typeface="Constantia" panose="02030602050306030303" pitchFamily="18" charset="0"/>
              </a:rPr>
              <a:t>]+’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Weitergabe an CPU, die Instruktionen ausführt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7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5">
            <a:extLst>
              <a:ext uri="{FF2B5EF4-FFF2-40B4-BE49-F238E27FC236}">
                <a16:creationId xmlns:a16="http://schemas.microsoft.com/office/drawing/2014/main" id="{61C92CC5-9E48-4EAE-98FE-5A056D1B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2819087"/>
            <a:ext cx="7056784" cy="13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72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                 </a:t>
            </a: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</a:t>
            </a:r>
            <a:r>
              <a:rPr lang="de-DE" sz="1900">
                <a:latin typeface="+mj-lt"/>
              </a:rPr>
              <a:t>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  </a:t>
            </a:r>
            <a:r>
              <a:rPr lang="de-DE" sz="1900">
                <a:latin typeface="+mj-lt"/>
              </a:rPr>
              <a:t>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</a:t>
            </a:r>
            <a:r>
              <a:rPr lang="de-DE" sz="1900">
                <a:latin typeface="+mj-lt"/>
              </a:rPr>
              <a:t>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843184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                 </a:t>
            </a: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</a:t>
            </a:r>
            <a:r>
              <a:rPr lang="de-DE" sz="1900">
                <a:latin typeface="+mj-lt"/>
              </a:rPr>
              <a:t>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  </a:t>
            </a:r>
            <a:r>
              <a:rPr lang="de-DE" sz="1900">
                <a:latin typeface="+mj-lt"/>
              </a:rPr>
              <a:t>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</a:t>
            </a:r>
            <a:r>
              <a:rPr lang="de-DE" sz="1900">
                <a:latin typeface="+mj-lt"/>
              </a:rPr>
              <a:t>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117278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Into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und folgen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</a:t>
            </a:r>
            <a:r>
              <a:rPr lang="de-DE" sz="1900">
                <a:latin typeface="+mj-lt"/>
              </a:rPr>
              <a:t>     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</a:t>
            </a:r>
            <a:r>
              <a:rPr lang="de-DE" sz="1900">
                <a:latin typeface="+mj-lt"/>
              </a:rPr>
              <a:t>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  </a:t>
            </a:r>
            <a:r>
              <a:rPr lang="de-DE" sz="1900">
                <a:latin typeface="+mj-lt"/>
              </a:rPr>
              <a:t>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</a:t>
            </a:r>
            <a:r>
              <a:rPr lang="de-DE" sz="1900">
                <a:latin typeface="+mj-lt"/>
              </a:rPr>
              <a:t>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437829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Into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und folgen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Over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und überspringen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</a:t>
            </a:r>
            <a:r>
              <a:rPr lang="de-DE" sz="1900">
                <a:latin typeface="+mj-lt"/>
              </a:rPr>
              <a:t>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  </a:t>
            </a:r>
            <a:r>
              <a:rPr lang="de-DE" sz="1900">
                <a:latin typeface="+mj-lt"/>
              </a:rPr>
              <a:t>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</a:t>
            </a:r>
            <a:r>
              <a:rPr lang="de-DE" sz="1900">
                <a:latin typeface="+mj-lt"/>
              </a:rPr>
              <a:t>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870506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Into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und folgen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Over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und überspringen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Continue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– Ausführen bis zum nächsten Breakpoint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        </a:t>
            </a:r>
            <a:r>
              <a:rPr lang="de-DE" sz="1900">
                <a:latin typeface="+mj-lt"/>
              </a:rPr>
              <a:t>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</a:t>
            </a:r>
            <a:r>
              <a:rPr lang="de-DE" sz="1900">
                <a:latin typeface="+mj-lt"/>
              </a:rPr>
              <a:t>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402363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Into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und folgen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Over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und überspringen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Continue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– Ausführen bis zum nächsten Breakpoint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Return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Herausspringen aus einer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 i="1">
                <a:latin typeface="+mj-lt"/>
              </a:rPr>
              <a:t>    </a:t>
            </a:r>
            <a:r>
              <a:rPr lang="de-DE" sz="1900">
                <a:latin typeface="+mj-lt"/>
              </a:rPr>
              <a:t>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64554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r>
              <a:rPr lang="de-DE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679674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Debugger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Anzeige von Registern, Stack und Teilen des Hauptspeichers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Zeilenweise Abarbeitung und Setzen von Breakpoints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Funktionen des Debuggers: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Into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und folgen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Over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Nächste Zeile und überspringen einer mögl.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Continue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– Ausführen bis zum nächsten Breakpoint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Step Return 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– Herausspringen aus einer Subroutine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i="1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Stop</a:t>
            </a: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– Beenden der Ausführung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8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669338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3" action="ppaction://hlinksldjump"/>
              </a:rPr>
              <a:t>[</a:t>
            </a:r>
            <a:r>
              <a:rPr lang="en-AT" dirty="0">
                <a:hlinkClick r:id="rId3" action="ppaction://hlinksldjump"/>
              </a:rPr>
              <a:t>4</a:t>
            </a:r>
            <a:r>
              <a:rPr lang="de-DE" dirty="0">
                <a:hlinkClick r:id="rId3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</a:t>
            </a:r>
            <a:r>
              <a:rPr lang="en-AT"/>
              <a:t> </a:t>
            </a:r>
            <a:r>
              <a:rPr lang="de-DE"/>
              <a:t>                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254284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4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Frontend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/>
              <a:t>                                         </a:t>
            </a:r>
            <a:endParaRPr lang="de-DE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8A3F1243-BC11-4699-9430-18171A462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81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4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Frontend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8A3F1243-BC11-4699-9430-18171A462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18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4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Frontend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Textfeld für Benutzereingabe und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8A3F1243-BC11-4699-9430-18171A462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7" name="Rectangle 16" descr=" 4">
            <a:extLst>
              <a:ext uri="{FF2B5EF4-FFF2-40B4-BE49-F238E27FC236}">
                <a16:creationId xmlns:a16="http://schemas.microsoft.com/office/drawing/2014/main" id="{A0AD605A-0E97-460E-AF9B-4455A50BB181}"/>
              </a:ext>
            </a:extLst>
          </p:cNvPr>
          <p:cNvSpPr/>
          <p:nvPr/>
        </p:nvSpPr>
        <p:spPr>
          <a:xfrm>
            <a:off x="7624800" y="1008796"/>
            <a:ext cx="4464496" cy="367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285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4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Frontend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Textfeld für Benutzereingabe und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Terminal für Ausgabe von Ergebnissen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</a:t>
            </a:r>
            <a:br>
              <a:rPr lang="de-DE" sz="1900">
                <a:latin typeface="+mj-lt"/>
              </a:rPr>
            </a:br>
            <a:r>
              <a:rPr lang="de-DE" sz="1900">
                <a:latin typeface="+mj-lt"/>
              </a:rPr>
              <a:t>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8A3F1243-BC11-4699-9430-18171A462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8" name="Rectangle 17" descr=" 16">
            <a:extLst>
              <a:ext uri="{FF2B5EF4-FFF2-40B4-BE49-F238E27FC236}">
                <a16:creationId xmlns:a16="http://schemas.microsoft.com/office/drawing/2014/main" id="{9074C380-EA42-4762-BD87-BFBF0A46A4B6}"/>
              </a:ext>
            </a:extLst>
          </p:cNvPr>
          <p:cNvSpPr/>
          <p:nvPr/>
        </p:nvSpPr>
        <p:spPr>
          <a:xfrm>
            <a:off x="7623825" y="4670140"/>
            <a:ext cx="4464496" cy="1000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599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>
                <a:hlinkClick r:id="rId2" action="ppaction://hlinksldjump"/>
              </a:rPr>
              <a:t>[</a:t>
            </a:r>
            <a:r>
              <a:rPr lang="en-AT" dirty="0">
                <a:hlinkClick r:id="rId2" action="ppaction://hlinksldjump"/>
              </a:rPr>
              <a:t>4</a:t>
            </a:r>
            <a:r>
              <a:rPr lang="de-DE" dirty="0">
                <a:hlinkClick r:id="rId2" action="ppaction://hlinksldjump"/>
              </a:rPr>
              <a:t>]</a:t>
            </a:r>
            <a:r>
              <a:rPr lang="de-DE" dirty="0"/>
              <a:t> ist ein Webframework von Facebook um</a:t>
            </a:r>
            <a:br>
              <a:rPr lang="de-DE" dirty="0"/>
            </a:br>
            <a:r>
              <a:rPr lang="de-DE" dirty="0"/>
              <a:t>Benutzeroberflächen in JavaScript zu erstellen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Frontend der Webanwendung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Calibri Light" panose="020F0302020204030204" pitchFamily="34" charset="0"/>
              </a:rPr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Textfeld für Benutzereingabe und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Terminal für Ausgabe von Ergebnissen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Zustand des Programms, wie Inhalt der</a:t>
            </a:r>
            <a:b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Register und des Stack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9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8A3F1243-BC11-4699-9430-18171A462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7" name="Rectangle 16" descr=" 17">
            <a:extLst>
              <a:ext uri="{FF2B5EF4-FFF2-40B4-BE49-F238E27FC236}">
                <a16:creationId xmlns:a16="http://schemas.microsoft.com/office/drawing/2014/main" id="{749AB5C6-6895-4DD4-8D43-9DC9FB1AF326}"/>
              </a:ext>
            </a:extLst>
          </p:cNvPr>
          <p:cNvSpPr/>
          <p:nvPr/>
        </p:nvSpPr>
        <p:spPr>
          <a:xfrm>
            <a:off x="6213600" y="1008000"/>
            <a:ext cx="1396149" cy="2448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44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Textfeld für Benutzereingabe und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Terminal für Ausgabe von Ergebnissen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Zustand des Programms, wie Inhalt der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Register und des Stack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10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 6">
            <a:extLst>
              <a:ext uri="{FF2B5EF4-FFF2-40B4-BE49-F238E27FC236}">
                <a16:creationId xmlns:a16="http://schemas.microsoft.com/office/drawing/2014/main" id="{06F20F8D-B11B-4D43-BE52-69BE5C3C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19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Textfeld für Benutzereingabe und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Terminal für Ausgabe von Ergebnissen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Zustand des Programms, wie Inhalt der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Register und des Stack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Funktionen des Debuggers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10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 6">
            <a:extLst>
              <a:ext uri="{FF2B5EF4-FFF2-40B4-BE49-F238E27FC236}">
                <a16:creationId xmlns:a16="http://schemas.microsoft.com/office/drawing/2014/main" id="{06F20F8D-B11B-4D43-BE52-69BE5C3C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6" name="Rectangle 15" descr=" 17">
            <a:extLst>
              <a:ext uri="{FF2B5EF4-FFF2-40B4-BE49-F238E27FC236}">
                <a16:creationId xmlns:a16="http://schemas.microsoft.com/office/drawing/2014/main" id="{4CE4C7A2-ECF5-4BFC-8A00-9D282B4A7A85}"/>
              </a:ext>
            </a:extLst>
          </p:cNvPr>
          <p:cNvSpPr/>
          <p:nvPr/>
        </p:nvSpPr>
        <p:spPr>
          <a:xfrm>
            <a:off x="6213600" y="3456000"/>
            <a:ext cx="1396149" cy="1616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2431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React</a:t>
            </a:r>
            <a:endParaRPr lang="de-DE" dirty="0"/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Visualisierung der einzelnen Komponenten: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Textfeld für Benutzereingabe und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Setzen von Breakpoints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Terminal für Ausgabe von Ergebnissen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und Fehlern/Warnungen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 dirty="0">
                <a:latin typeface="+mj-lt"/>
              </a:rPr>
              <a:t>Zustand des Programms, wie Inhalt der</a:t>
            </a:r>
            <a:br>
              <a:rPr lang="de-DE" sz="1900" dirty="0">
                <a:latin typeface="+mj-lt"/>
              </a:rPr>
            </a:br>
            <a:r>
              <a:rPr lang="de-DE" sz="1900" dirty="0">
                <a:latin typeface="+mj-lt"/>
              </a:rPr>
              <a:t>Register und des Stack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Funktionen des Debuggers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Weitere Optionen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10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3193888" cy="692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sz="2000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6" name="Picture 5" descr=" 6">
            <a:extLst>
              <a:ext uri="{FF2B5EF4-FFF2-40B4-BE49-F238E27FC236}">
                <a16:creationId xmlns:a16="http://schemas.microsoft.com/office/drawing/2014/main" id="{06F20F8D-B11B-4D43-BE52-69BE5C3C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28" y="966534"/>
            <a:ext cx="5975874" cy="4754751"/>
          </a:xfrm>
          <a:prstGeom prst="rect">
            <a:avLst/>
          </a:prstGeom>
        </p:spPr>
      </p:pic>
      <p:sp>
        <p:nvSpPr>
          <p:cNvPr id="17" name="Rectangle 16" descr=" 18">
            <a:extLst>
              <a:ext uri="{FF2B5EF4-FFF2-40B4-BE49-F238E27FC236}">
                <a16:creationId xmlns:a16="http://schemas.microsoft.com/office/drawing/2014/main" id="{FE421A97-B1F0-4139-8BD1-853485E0C78E}"/>
              </a:ext>
            </a:extLst>
          </p:cNvPr>
          <p:cNvSpPr/>
          <p:nvPr/>
        </p:nvSpPr>
        <p:spPr>
          <a:xfrm>
            <a:off x="6213600" y="5061600"/>
            <a:ext cx="1396149" cy="61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21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359960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sz="1900">
                <a:latin typeface="+mj-lt"/>
              </a:rPr>
              <a:t>                                                                          </a:t>
            </a:r>
            <a:endParaRPr lang="de-DE" sz="1900" dirty="0">
              <a:latin typeface="+mj-lt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</a:t>
            </a:r>
            <a:endParaRPr lang="de-DE" sz="1800" dirty="0"/>
          </a:p>
          <a:p>
            <a:pPr marL="342900" indent="-34290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  </a:t>
            </a:r>
            <a:endParaRPr lang="de-DE" sz="1800" dirty="0"/>
          </a:p>
          <a:p>
            <a:pPr marL="342900" indent="-34290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887B80C6-DCC0-4C71-913F-9B4D6BE7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563" y="724722"/>
            <a:ext cx="7848872" cy="25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624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Falls trotzdem zu viel Arbeit – Präsentation Anfang des nächsten Semesters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</a:t>
            </a:r>
            <a:endParaRPr lang="de-DE" sz="1800" dirty="0"/>
          </a:p>
          <a:p>
            <a:pPr marL="342900" indent="-34290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  </a:t>
            </a:r>
            <a:endParaRPr lang="de-DE" sz="1800" dirty="0"/>
          </a:p>
          <a:p>
            <a:pPr marL="342900" indent="-34290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887B80C6-DCC0-4C71-913F-9B4D6BE7E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63" y="724722"/>
            <a:ext cx="7848872" cy="2533644"/>
          </a:xfrm>
          <a:prstGeom prst="rect">
            <a:avLst/>
          </a:prstGeom>
        </p:spPr>
      </p:pic>
      <p:pic>
        <p:nvPicPr>
          <p:cNvPr id="11" name="Picture 10" descr=" 7">
            <a:extLst>
              <a:ext uri="{FF2B5EF4-FFF2-40B4-BE49-F238E27FC236}">
                <a16:creationId xmlns:a16="http://schemas.microsoft.com/office/drawing/2014/main" id="{0136296F-46A0-49F3-9512-6E0B0DCCD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563" y="724720"/>
            <a:ext cx="7848873" cy="25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692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Falls trotzdem zu viel Arbeit – Präsentation Anfang des nächsten Semesters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Parser und arithmetischen Operation + Visualisierung zum Testen</a:t>
            </a:r>
          </a:p>
          <a:p>
            <a:pPr marL="342900" indent="-34290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  </a:t>
            </a:r>
            <a:endParaRPr lang="de-DE" sz="1800" dirty="0"/>
          </a:p>
          <a:p>
            <a:pPr marL="342900" indent="-34290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887B80C6-DCC0-4C71-913F-9B4D6BE7E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63" y="724722"/>
            <a:ext cx="7848872" cy="25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390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Falls trotzdem zu viel Arbeit – Präsentation Anfang des nächsten Semesters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Parser und arithmetischen Operation + Visualisierung zum Testen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Restliche ARMv5 Instruktionen und Beginn Theorie der Bachelorarbeit</a:t>
            </a:r>
          </a:p>
          <a:p>
            <a:pPr marL="342900" indent="-342900">
              <a:lnSpc>
                <a:spcPct val="100000"/>
              </a:lnSpc>
              <a:buFont typeface="+mj-lt"/>
              <a:buChar char=" "/>
            </a:pPr>
            <a:r>
              <a:rPr lang="de-DE" sz="1800"/>
              <a:t>                                                                 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887B80C6-DCC0-4C71-913F-9B4D6BE7E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63" y="724722"/>
            <a:ext cx="7848872" cy="25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251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Gesamte Zeit für Bachelorarbeit zur Verfügung – Zeitplan für Präsentation dieses Semester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90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Falls trotzdem zu viel Arbeit – Präsentation Anfang des nächsten Semesters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9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Parser und arithmetischen Operation + Visualisierung zum Testen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Restliche ARMv5 Instruktionen und Beginn Theorie der Bachelorarbeit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800">
                <a:latin typeface="Calibri Light" panose="020F0302020204030204" pitchFamily="34" charset="0"/>
              </a:rPr>
              <a:t>Debugger und weitere Funktionen (Speicher/Laden von Dateien, ...)</a:t>
            </a: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11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3194744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sz="2000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pic>
        <p:nvPicPr>
          <p:cNvPr id="5" name="Picture 4" descr=" 5">
            <a:extLst>
              <a:ext uri="{FF2B5EF4-FFF2-40B4-BE49-F238E27FC236}">
                <a16:creationId xmlns:a16="http://schemas.microsoft.com/office/drawing/2014/main" id="{887B80C6-DCC0-4C71-913F-9B4D6BE7E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63" y="724722"/>
            <a:ext cx="7848872" cy="25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369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Voraussetzungen: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Implementierung der in der Vorlesung vorgestellten bzw. für das Proseminar benötigten ARMv5-Instruktionen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                                                                     </a:t>
            </a: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             </a:t>
            </a:r>
            <a:r>
              <a:rPr lang="de-DE">
                <a:latin typeface="+mj-lt"/>
                <a:hlinkClick r:id="rId3" action="ppaction://hlinksldjump"/>
              </a:rPr>
              <a:t>      </a:t>
            </a:r>
            <a:r>
              <a:rPr lang="de-DE">
                <a:latin typeface="+mj-lt"/>
              </a:rPr>
              <a:t>                                                                </a:t>
            </a: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             </a:t>
            </a:r>
            <a:r>
              <a:rPr lang="de-DE">
                <a:latin typeface="+mj-lt"/>
                <a:hlinkClick r:id="rId4" action="ppaction://hlinksldjump"/>
              </a:rPr>
              <a:t>      </a:t>
            </a:r>
            <a:r>
              <a:rPr lang="de-DE">
                <a:latin typeface="+mj-lt"/>
              </a:rPr>
              <a:t> 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4162308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Voraussetzungen: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Implementierung der in der Vorlesung vorgestellten bzw. für das Proseminar benötigten ARMv5-Instruktionen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Testen der korrekten Funktionsweise an Musterlösungen der Proseminar Aufgaben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             </a:t>
            </a:r>
            <a:r>
              <a:rPr lang="de-DE">
                <a:latin typeface="+mj-lt"/>
                <a:hlinkClick r:id="rId2" action="ppaction://hlinksldjump"/>
              </a:rPr>
              <a:t>      </a:t>
            </a:r>
            <a:r>
              <a:rPr lang="de-DE">
                <a:latin typeface="+mj-lt"/>
              </a:rPr>
              <a:t>                                                                </a:t>
            </a:r>
            <a:endParaRPr lang="de-DE" dirty="0"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 "/>
            </a:pPr>
            <a:r>
              <a:rPr lang="de-DE">
                <a:latin typeface="+mj-lt"/>
              </a:rPr>
              <a:t>                     </a:t>
            </a:r>
            <a:r>
              <a:rPr lang="de-DE">
                <a:latin typeface="+mj-lt"/>
                <a:hlinkClick r:id="rId3" action="ppaction://hlinksldjump"/>
              </a:rPr>
              <a:t>      </a:t>
            </a:r>
            <a:r>
              <a:rPr lang="de-DE">
                <a:latin typeface="+mj-lt"/>
              </a:rPr>
              <a:t>                          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445105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Voraussetzungen: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Implementierung der in der Vorlesung vorgestellten bzw. für das Proseminar benötigten ARMv5-Instruktionen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Testen der korrekten Funktionsweise an Musterlösungen der Proseminar Aufgaben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Webinterface wie auf </a:t>
            </a:r>
            <a:r>
              <a:rPr lang="en-AT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Folie 9</a:t>
            </a:r>
            <a:r>
              <a:rPr lang="de-DE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mit Anzeige von Registern, Stack und Teilen des Hauptspeichers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 "/>
            </a:pPr>
            <a:r>
              <a:rPr lang="de-DE" dirty="0">
                <a:latin typeface="+mj-lt"/>
              </a:rPr>
              <a:t>                     </a:t>
            </a:r>
            <a:r>
              <a:rPr lang="de-DE" dirty="0">
                <a:latin typeface="+mj-lt"/>
                <a:hlinkClick r:id="rId3" action="ppaction://hlinksldjump"/>
              </a:rPr>
              <a:t>      </a:t>
            </a:r>
            <a:r>
              <a:rPr lang="de-DE" dirty="0">
                <a:latin typeface="+mj-lt"/>
              </a:rPr>
              <a:t>                          </a:t>
            </a: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9124027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Voraussetzungen: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>
            <a:normAutofit/>
          </a:bodyPr>
          <a:lstStyle/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Implementierung der in der Vorlesung vorgestellten bzw. für das Proseminar benötigten ARMv5-Instruktionen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Testen der korrekten Funktionsweise an Musterlösungen der Proseminar Aufgaben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Webinterface wie auf </a:t>
            </a:r>
            <a:r>
              <a:rPr lang="en-AT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2" action="ppaction://hlinksldjump"/>
              </a:rPr>
              <a:t>Folie 9</a:t>
            </a:r>
            <a:r>
              <a:rPr lang="de-DE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mit Anzeige von Registern, Stack und Teilen des Hauptspeichers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Debugger mit den auf </a:t>
            </a:r>
            <a:r>
              <a:rPr lang="en-AT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  <a:hlinkClick r:id="rId3" action="ppaction://hlinksldjump"/>
              </a:rPr>
              <a:t>Folie 8</a:t>
            </a:r>
            <a:r>
              <a:rPr lang="de-DE" dirty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 beschriebenen Funktionen</a:t>
            </a:r>
            <a:endParaRPr lang="de-DE" dirty="0">
              <a:latin typeface="+mj-lt"/>
            </a:endParaRPr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12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29988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2998800" y="0"/>
            <a:ext cx="2998800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 dirty="0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5997600" y="-2"/>
            <a:ext cx="2998800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 dirty="0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8996400" y="-1"/>
            <a:ext cx="3195600" cy="69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14619648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 err="1"/>
              <a:t>Referenzen</a:t>
            </a:r>
            <a:endParaRPr lang="de-DE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[1] ARM Limited. GNU Toolchain for Arm processors. </a:t>
            </a:r>
            <a:r>
              <a:rPr lang="en-US" sz="1400" dirty="0" err="1"/>
              <a:t>Zugegriffen</a:t>
            </a:r>
            <a:r>
              <a:rPr lang="en-US" sz="1400" dirty="0"/>
              <a:t> am: 04.03.2021. </a:t>
            </a:r>
            <a:r>
              <a:rPr lang="en-US" sz="1400" dirty="0">
                <a:hlinkClick r:id="rId3"/>
              </a:rPr>
              <a:t>https://developer.arm.com/tools-and-software/open-source-software/developer-tools/gnu-toolchain</a:t>
            </a:r>
            <a:r>
              <a:rPr lang="en-US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[2] ARM Limited. ARMv5 Architecture Reference Manual - Issue I, 2005.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[3] E. Davey. </a:t>
            </a:r>
            <a:r>
              <a:rPr lang="de-DE" sz="1400" dirty="0" err="1"/>
              <a:t>tsPEG</a:t>
            </a:r>
            <a:r>
              <a:rPr lang="de-DE" sz="1400" dirty="0"/>
              <a:t>: A PEG Parser Generator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TypeScript</a:t>
            </a:r>
            <a:r>
              <a:rPr lang="de-DE" sz="1400" dirty="0"/>
              <a:t>. Zugegriffen am: 04.03.2021.</a:t>
            </a:r>
            <a:r>
              <a:rPr lang="en-AT" sz="1400" dirty="0"/>
              <a:t> </a:t>
            </a:r>
            <a:r>
              <a:rPr lang="de-DE" sz="1400" dirty="0">
                <a:hlinkClick r:id="rId4"/>
              </a:rPr>
              <a:t>https://github.com/EoinDavey/tsPEG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[4] Facebook. </a:t>
            </a:r>
            <a:r>
              <a:rPr lang="de-DE" sz="1400" dirty="0" err="1"/>
              <a:t>React</a:t>
            </a:r>
            <a:r>
              <a:rPr lang="de-DE" sz="1400" dirty="0"/>
              <a:t>. Zugegriffen am: 04.03.2021. </a:t>
            </a:r>
            <a:r>
              <a:rPr lang="de-DE" sz="1400" dirty="0">
                <a:hlinkClick r:id="rId5"/>
              </a:rPr>
              <a:t>https://reactjs.org/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5</a:t>
            </a:r>
            <a:r>
              <a:rPr lang="de-DE" sz="1400" dirty="0"/>
              <a:t>] Microsoft. </a:t>
            </a:r>
            <a:r>
              <a:rPr lang="de-DE" sz="1400" dirty="0" err="1"/>
              <a:t>Typescript</a:t>
            </a:r>
            <a:r>
              <a:rPr lang="de-DE" sz="1400" dirty="0"/>
              <a:t>. Zugegriffen am: 04.03.2021. </a:t>
            </a:r>
            <a:r>
              <a:rPr lang="de-DE" sz="1400" dirty="0">
                <a:hlinkClick r:id="rId6"/>
              </a:rPr>
              <a:t>https://www.typescriptlang.org/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6</a:t>
            </a:r>
            <a:r>
              <a:rPr lang="de-DE" sz="1400" dirty="0"/>
              <a:t>] Microsoft. Windows Subsystem </a:t>
            </a:r>
            <a:r>
              <a:rPr lang="de-DE" sz="1400" dirty="0" err="1"/>
              <a:t>for</a:t>
            </a:r>
            <a:r>
              <a:rPr lang="de-DE" sz="1400" dirty="0"/>
              <a:t> Linux. Zugegriffen am: 04.03.2021. </a:t>
            </a:r>
            <a:r>
              <a:rPr lang="de-DE" sz="1400" dirty="0">
                <a:hlinkClick r:id="rId7"/>
              </a:rPr>
              <a:t>https://docs.microsoft.com/en-us/windows/wsl/install-win10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en-AT" sz="1400" dirty="0"/>
              <a:t>[7] J. Mossberg. Use GDB on an ARM assembly program. </a:t>
            </a:r>
            <a:r>
              <a:rPr lang="de-DE" sz="1400" dirty="0"/>
              <a:t>Zugegriffen am: 04.03.2021. </a:t>
            </a:r>
            <a:r>
              <a:rPr lang="de-DE" sz="1400" dirty="0">
                <a:hlinkClick r:id="rId8"/>
              </a:rPr>
              <a:t>https://jacobmossberg.se/posts/2017/01/17/use-gdb-on-arm-assembly-program.html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8</a:t>
            </a:r>
            <a:r>
              <a:rPr lang="de-DE" sz="1400" dirty="0"/>
              <a:t>] The GNU Project. GDB: The GNU Project Debugger. Zugegriffen am: 04.03.2021.</a:t>
            </a:r>
            <a:r>
              <a:rPr lang="en-AT" sz="1400" dirty="0"/>
              <a:t> </a:t>
            </a:r>
            <a:r>
              <a:rPr lang="de-DE" sz="1400" dirty="0">
                <a:hlinkClick r:id="rId9"/>
              </a:rPr>
              <a:t>https://www.gnu.org/software/gdb/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r>
              <a:rPr lang="de-DE" sz="1400" dirty="0"/>
              <a:t>[</a:t>
            </a:r>
            <a:r>
              <a:rPr lang="en-AT" sz="1400" dirty="0"/>
              <a:t>9</a:t>
            </a:r>
            <a:r>
              <a:rPr lang="de-DE" sz="1400" dirty="0"/>
              <a:t>] The QEMU Project Developers. QEMU User Mode Emulation. Zugegriffen am:</a:t>
            </a:r>
            <a:r>
              <a:rPr lang="en-AT" sz="1400" dirty="0"/>
              <a:t> </a:t>
            </a:r>
            <a:r>
              <a:rPr lang="de-DE" sz="1400" dirty="0"/>
              <a:t>04.03.2021. </a:t>
            </a:r>
            <a:r>
              <a:rPr lang="de-DE" sz="1400" dirty="0">
                <a:hlinkClick r:id="rId10"/>
              </a:rPr>
              <a:t>https://qemu.readthedocs.io/en/latest/user/index.html</a:t>
            </a:r>
            <a:r>
              <a:rPr lang="de-DE" sz="1400" dirty="0"/>
              <a:t>.</a:t>
            </a:r>
            <a:endParaRPr lang="en-AT" sz="1400" dirty="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en-AT" sz="1400" dirty="0"/>
          </a:p>
          <a:p>
            <a:pPr>
              <a:lnSpc>
                <a:spcPct val="100000"/>
              </a:lnSpc>
            </a:pP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13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</a:t>
            </a:r>
            <a:r>
              <a:rPr lang="en-AT"/>
              <a:t> </a:t>
            </a:r>
            <a:r>
              <a:rPr lang="de-DE"/>
              <a:t>Dominik I </a:t>
            </a:r>
            <a:r>
              <a:rPr lang="en-AT"/>
              <a:t>23.03.2021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20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C6EC2AC2-7A6F-4EF7-83E7-A853CDA110D4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2798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C6EC2AC2-7A6F-4EF7-83E7-A853CDA110D4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 descr=" 16">
            <a:extLst>
              <a:ext uri="{FF2B5EF4-FFF2-40B4-BE49-F238E27FC236}">
                <a16:creationId xmlns:a16="http://schemas.microsoft.com/office/drawing/2014/main" id="{82A2DE36-5E2A-4156-A7A4-6006E25B8F51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 descr=" 7">
            <a:extLst>
              <a:ext uri="{FF2B5EF4-FFF2-40B4-BE49-F238E27FC236}">
                <a16:creationId xmlns:a16="http://schemas.microsoft.com/office/drawing/2014/main" id="{29772D88-5B9F-4A31-9642-624DCF4BB42A}"/>
              </a:ext>
            </a:extLst>
          </p:cNvPr>
          <p:cNvCxnSpPr>
            <a:cxnSpLocks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 descr=" 21">
            <a:extLst>
              <a:ext uri="{FF2B5EF4-FFF2-40B4-BE49-F238E27FC236}">
                <a16:creationId xmlns:a16="http://schemas.microsoft.com/office/drawing/2014/main" id="{C8D4ABDA-58CE-4BAB-93B5-EB8C14F0D418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17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C6EC2AC2-7A6F-4EF7-83E7-A853CDA110D4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 descr=" 16">
            <a:extLst>
              <a:ext uri="{FF2B5EF4-FFF2-40B4-BE49-F238E27FC236}">
                <a16:creationId xmlns:a16="http://schemas.microsoft.com/office/drawing/2014/main" id="{82A2DE36-5E2A-4156-A7A4-6006E25B8F51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 descr=" 7">
            <a:extLst>
              <a:ext uri="{FF2B5EF4-FFF2-40B4-BE49-F238E27FC236}">
                <a16:creationId xmlns:a16="http://schemas.microsoft.com/office/drawing/2014/main" id="{29772D88-5B9F-4A31-9642-624DCF4BB42A}"/>
              </a:ext>
            </a:extLst>
          </p:cNvPr>
          <p:cNvCxnSpPr>
            <a:cxnSpLocks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 descr=" 19">
            <a:extLst>
              <a:ext uri="{FF2B5EF4-FFF2-40B4-BE49-F238E27FC236}">
                <a16:creationId xmlns:a16="http://schemas.microsoft.com/office/drawing/2014/main" id="{4543C04E-118A-4775-86A4-A6E55E21146F}"/>
              </a:ext>
            </a:extLst>
          </p:cNvPr>
          <p:cNvSpPr/>
          <p:nvPr/>
        </p:nvSpPr>
        <p:spPr>
          <a:xfrm>
            <a:off x="7680176" y="3789040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 descr=" 20">
            <a:extLst>
              <a:ext uri="{FF2B5EF4-FFF2-40B4-BE49-F238E27FC236}">
                <a16:creationId xmlns:a16="http://schemas.microsoft.com/office/drawing/2014/main" id="{9E59FE60-6BEA-4EB7-9521-2A678995007E}"/>
              </a:ext>
            </a:extLst>
          </p:cNvPr>
          <p:cNvCxnSpPr>
            <a:cxnSpLocks/>
          </p:cNvCxnSpPr>
          <p:nvPr/>
        </p:nvCxnSpPr>
        <p:spPr>
          <a:xfrm>
            <a:off x="5930270" y="4113076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 descr=" 21">
            <a:extLst>
              <a:ext uri="{FF2B5EF4-FFF2-40B4-BE49-F238E27FC236}">
                <a16:creationId xmlns:a16="http://schemas.microsoft.com/office/drawing/2014/main" id="{C8D4ABDA-58CE-4BAB-93B5-EB8C14F0D418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  <p:sp>
        <p:nvSpPr>
          <p:cNvPr id="22" name="TextBox 21" descr=" 24">
            <a:extLst>
              <a:ext uri="{FF2B5EF4-FFF2-40B4-BE49-F238E27FC236}">
                <a16:creationId xmlns:a16="http://schemas.microsoft.com/office/drawing/2014/main" id="{501CADE8-5E17-4090-9FD9-5D813825ACDC}"/>
              </a:ext>
            </a:extLst>
          </p:cNvPr>
          <p:cNvSpPr txBox="1"/>
          <p:nvPr/>
        </p:nvSpPr>
        <p:spPr>
          <a:xfrm>
            <a:off x="6157151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gnueabi-ld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95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 descr="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ARMv5 im ersten Semester</a:t>
            </a:r>
          </a:p>
        </p:txBody>
      </p:sp>
      <p:sp>
        <p:nvSpPr>
          <p:cNvPr id="12" name="Untertitel 11" descr=" 12"/>
          <p:cNvSpPr>
            <a:spLocks noGrp="1"/>
          </p:cNvSpPr>
          <p:nvPr>
            <p:ph type="subTitle" idx="1"/>
          </p:nvPr>
        </p:nvSpPr>
        <p:spPr>
          <a:xfrm>
            <a:off x="838200" y="2442603"/>
            <a:ext cx="10515599" cy="336245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ARMv5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[2]</a:t>
            </a:r>
            <a:r>
              <a:rPr lang="en-AT" dirty="0"/>
              <a:t> </a:t>
            </a:r>
            <a:r>
              <a:rPr lang="de-DE" dirty="0"/>
              <a:t>als Beispiel einer Befehlssatzarchitektur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Schreiben von Assembler-Programme und Ausführung auf einer ARMv5 Architektur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Simulation mit GNU </a:t>
            </a:r>
            <a:r>
              <a:rPr lang="de-DE" dirty="0" err="1">
                <a:latin typeface="Calibri Light" panose="020F0302020204030204" pitchFamily="34" charset="0"/>
              </a:rPr>
              <a:t>Toolchain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[1]</a:t>
            </a:r>
            <a:r>
              <a:rPr lang="de-DE" dirty="0">
                <a:latin typeface="Calibri Light" panose="020F0302020204030204" pitchFamily="34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Calibri Light" panose="020F0302020204030204" pitchFamily="34" charset="0"/>
              </a:rPr>
              <a:t>Ausführen mit QEMU User-Space-Emulator</a:t>
            </a:r>
            <a:r>
              <a:rPr lang="en-AT" dirty="0">
                <a:latin typeface="Calibri Light" panose="020F0302020204030204" pitchFamily="34" charset="0"/>
              </a:rPr>
              <a:t> </a:t>
            </a:r>
            <a:r>
              <a:rPr lang="en-AT" dirty="0">
                <a:hlinkClick r:id="rId2" action="ppaction://hlinksldjump"/>
              </a:rPr>
              <a:t>[9]</a:t>
            </a:r>
            <a:endParaRPr lang="de-DE" dirty="0">
              <a:latin typeface="Calibri Light" panose="020F03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 "/>
            </a:pPr>
            <a:r>
              <a:rPr lang="de-DE" dirty="0"/>
              <a:t>                                                               </a:t>
            </a:r>
            <a:r>
              <a:rPr lang="en-AT" dirty="0"/>
              <a:t>      </a:t>
            </a:r>
            <a:r>
              <a:rPr lang="de-DE" dirty="0"/>
              <a:t>   </a:t>
            </a:r>
            <a:r>
              <a:rPr lang="en-AT" dirty="0"/>
              <a:t> </a:t>
            </a:r>
            <a:r>
              <a:rPr lang="en-AT" dirty="0">
                <a:hlinkClick r:id="rId2" action="ppaction://hlinksldjump"/>
              </a:rPr>
              <a:t>  </a:t>
            </a:r>
            <a:r>
              <a:rPr lang="en-AT" dirty="0"/>
              <a:t>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 descr="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3</a:t>
            </a:r>
          </a:p>
        </p:txBody>
      </p:sp>
      <p:sp>
        <p:nvSpPr>
          <p:cNvPr id="13" name="Fußzeilenplatzhalter 12" descr="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Innsbruck I Zangerl Dominik I 23.03.2021</a:t>
            </a:r>
            <a:endParaRPr lang="de-DE" dirty="0"/>
          </a:p>
        </p:txBody>
      </p:sp>
      <p:sp>
        <p:nvSpPr>
          <p:cNvPr id="2" name="Rectangle 1" descr=" 2">
            <a:extLst>
              <a:ext uri="{FF2B5EF4-FFF2-40B4-BE49-F238E27FC236}">
                <a16:creationId xmlns:a16="http://schemas.microsoft.com/office/drawing/2014/main" id="{67F286FC-6BD5-478D-994F-AC94E03DB222}"/>
              </a:ext>
            </a:extLst>
          </p:cNvPr>
          <p:cNvSpPr/>
          <p:nvPr/>
        </p:nvSpPr>
        <p:spPr>
          <a:xfrm>
            <a:off x="0" y="1"/>
            <a:ext cx="3193032" cy="692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</a:t>
            </a:r>
          </a:p>
        </p:txBody>
      </p:sp>
      <p:sp>
        <p:nvSpPr>
          <p:cNvPr id="10" name="Rectangle 9" descr=" 10">
            <a:extLst>
              <a:ext uri="{FF2B5EF4-FFF2-40B4-BE49-F238E27FC236}">
                <a16:creationId xmlns:a16="http://schemas.microsoft.com/office/drawing/2014/main" id="{D907DB66-45E9-4058-8960-543323AAA179}"/>
              </a:ext>
            </a:extLst>
          </p:cNvPr>
          <p:cNvSpPr/>
          <p:nvPr/>
        </p:nvSpPr>
        <p:spPr>
          <a:xfrm>
            <a:off x="3193032" y="0"/>
            <a:ext cx="2999656" cy="6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Technologien</a:t>
            </a:r>
            <a:endParaRPr lang="de-DE"/>
          </a:p>
        </p:txBody>
      </p:sp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51890664-5E1A-4844-BF1B-11D3EA832296}"/>
              </a:ext>
            </a:extLst>
          </p:cNvPr>
          <p:cNvSpPr/>
          <p:nvPr/>
        </p:nvSpPr>
        <p:spPr>
          <a:xfrm>
            <a:off x="6192688" y="-2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Vorgehensweise und</a:t>
            </a:r>
          </a:p>
          <a:p>
            <a:pPr algn="ctr"/>
            <a:r>
              <a:rPr lang="de-D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Zeitplan</a:t>
            </a:r>
            <a:endParaRPr lang="de-DE"/>
          </a:p>
        </p:txBody>
      </p:sp>
      <p:sp>
        <p:nvSpPr>
          <p:cNvPr id="15" name="Rectangle 14" descr=" 15">
            <a:extLst>
              <a:ext uri="{FF2B5EF4-FFF2-40B4-BE49-F238E27FC236}">
                <a16:creationId xmlns:a16="http://schemas.microsoft.com/office/drawing/2014/main" id="{AE8D1B19-77A6-4C1A-8FBA-4E2828A86A2B}"/>
              </a:ext>
            </a:extLst>
          </p:cNvPr>
          <p:cNvSpPr/>
          <p:nvPr/>
        </p:nvSpPr>
        <p:spPr>
          <a:xfrm>
            <a:off x="9192344" y="-1"/>
            <a:ext cx="2999656" cy="69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Voraussetzungen für</a:t>
            </a:r>
          </a:p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finale Implementierung</a:t>
            </a:r>
          </a:p>
        </p:txBody>
      </p:sp>
      <p:sp>
        <p:nvSpPr>
          <p:cNvPr id="16" name="Rectangle 15" descr=" 4">
            <a:extLst>
              <a:ext uri="{FF2B5EF4-FFF2-40B4-BE49-F238E27FC236}">
                <a16:creationId xmlns:a16="http://schemas.microsoft.com/office/drawing/2014/main" id="{C6EC2AC2-7A6F-4EF7-83E7-A853CDA110D4}"/>
              </a:ext>
            </a:extLst>
          </p:cNvPr>
          <p:cNvSpPr/>
          <p:nvPr/>
        </p:nvSpPr>
        <p:spPr>
          <a:xfrm>
            <a:off x="1300044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program.asm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 descr=" 16">
            <a:extLst>
              <a:ext uri="{FF2B5EF4-FFF2-40B4-BE49-F238E27FC236}">
                <a16:creationId xmlns:a16="http://schemas.microsoft.com/office/drawing/2014/main" id="{82A2DE36-5E2A-4156-A7A4-6006E25B8F51}"/>
              </a:ext>
            </a:extLst>
          </p:cNvPr>
          <p:cNvSpPr/>
          <p:nvPr/>
        </p:nvSpPr>
        <p:spPr>
          <a:xfrm>
            <a:off x="4490110" y="3791262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program.o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 descr=" 7">
            <a:extLst>
              <a:ext uri="{FF2B5EF4-FFF2-40B4-BE49-F238E27FC236}">
                <a16:creationId xmlns:a16="http://schemas.microsoft.com/office/drawing/2014/main" id="{29772D88-5B9F-4A31-9642-624DCF4BB42A}"/>
              </a:ext>
            </a:extLst>
          </p:cNvPr>
          <p:cNvCxnSpPr>
            <a:cxnSpLocks/>
          </p:cNvCxnSpPr>
          <p:nvPr/>
        </p:nvCxnSpPr>
        <p:spPr>
          <a:xfrm>
            <a:off x="2740204" y="4115298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 descr=" 19">
            <a:extLst>
              <a:ext uri="{FF2B5EF4-FFF2-40B4-BE49-F238E27FC236}">
                <a16:creationId xmlns:a16="http://schemas.microsoft.com/office/drawing/2014/main" id="{4543C04E-118A-4775-86A4-A6E55E21146F}"/>
              </a:ext>
            </a:extLst>
          </p:cNvPr>
          <p:cNvSpPr/>
          <p:nvPr/>
        </p:nvSpPr>
        <p:spPr>
          <a:xfrm>
            <a:off x="7680176" y="3789040"/>
            <a:ext cx="144016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 descr=" 20">
            <a:extLst>
              <a:ext uri="{FF2B5EF4-FFF2-40B4-BE49-F238E27FC236}">
                <a16:creationId xmlns:a16="http://schemas.microsoft.com/office/drawing/2014/main" id="{9E59FE60-6BEA-4EB7-9521-2A678995007E}"/>
              </a:ext>
            </a:extLst>
          </p:cNvPr>
          <p:cNvCxnSpPr>
            <a:cxnSpLocks/>
          </p:cNvCxnSpPr>
          <p:nvPr/>
        </p:nvCxnSpPr>
        <p:spPr>
          <a:xfrm>
            <a:off x="5930270" y="4113076"/>
            <a:ext cx="1749906" cy="0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 descr=" 21">
            <a:extLst>
              <a:ext uri="{FF2B5EF4-FFF2-40B4-BE49-F238E27FC236}">
                <a16:creationId xmlns:a16="http://schemas.microsoft.com/office/drawing/2014/main" id="{C8D4ABDA-58CE-4BAB-93B5-EB8C14F0D418}"/>
              </a:ext>
            </a:extLst>
          </p:cNvPr>
          <p:cNvSpPr txBox="1"/>
          <p:nvPr/>
        </p:nvSpPr>
        <p:spPr>
          <a:xfrm>
            <a:off x="2967085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</a:t>
            </a:r>
            <a:r>
              <a:rPr lang="en-AT" dirty="0"/>
              <a:t>-as</a:t>
            </a:r>
            <a:endParaRPr lang="de-DE" dirty="0"/>
          </a:p>
        </p:txBody>
      </p:sp>
      <p:sp>
        <p:nvSpPr>
          <p:cNvPr id="22" name="TextBox 21" descr=" 24">
            <a:extLst>
              <a:ext uri="{FF2B5EF4-FFF2-40B4-BE49-F238E27FC236}">
                <a16:creationId xmlns:a16="http://schemas.microsoft.com/office/drawing/2014/main" id="{501CADE8-5E17-4090-9FD9-5D813825ACDC}"/>
              </a:ext>
            </a:extLst>
          </p:cNvPr>
          <p:cNvSpPr txBox="1"/>
          <p:nvPr/>
        </p:nvSpPr>
        <p:spPr>
          <a:xfrm>
            <a:off x="6157151" y="376930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arm-</a:t>
            </a:r>
            <a:r>
              <a:rPr lang="en-AT" dirty="0" err="1"/>
              <a:t>linux</a:t>
            </a:r>
            <a:r>
              <a:rPr lang="en-AT" dirty="0"/>
              <a:t>-</a:t>
            </a:r>
            <a:r>
              <a:rPr lang="en-AT" dirty="0" err="1"/>
              <a:t>gnueabi-ld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128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3359</Words>
  <Application>Microsoft Office PowerPoint</Application>
  <PresentationFormat>Widescreen</PresentationFormat>
  <Paragraphs>1050</Paragraphs>
  <Slides>60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.AppleSystemUIFont</vt:lpstr>
      <vt:lpstr>Arial</vt:lpstr>
      <vt:lpstr>Calibri</vt:lpstr>
      <vt:lpstr>Calibri Light</vt:lpstr>
      <vt:lpstr>Constantia</vt:lpstr>
      <vt:lpstr>Office-Design</vt:lpstr>
      <vt:lpstr>ARM Simulator, Interpreter und Debugger als Webanwendung</vt:lpstr>
      <vt:lpstr>Gliederung</vt:lpstr>
      <vt:lpstr>ARMv5 im ersten Semester</vt:lpstr>
      <vt:lpstr>ARMv5 im ersten Semester</vt:lpstr>
      <vt:lpstr>ARMv5 im ersten Semester</vt:lpstr>
      <vt:lpstr>ARMv5 im ersten Semester</vt:lpstr>
      <vt:lpstr>ARMv5 im ersten Semester</vt:lpstr>
      <vt:lpstr>ARMv5 im ersten Semester</vt:lpstr>
      <vt:lpstr>ARMv5 im ersten Semester</vt:lpstr>
      <vt:lpstr>ARMv5 im ersten Semester</vt:lpstr>
      <vt:lpstr>Debugging</vt:lpstr>
      <vt:lpstr>Debugging</vt:lpstr>
      <vt:lpstr>Debugging</vt:lpstr>
      <vt:lpstr>Debugging</vt:lpstr>
      <vt:lpstr>Debugging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ARMv5 Umgebung und Debugging als Webanwendung</vt:lpstr>
      <vt:lpstr>TypeScript</vt:lpstr>
      <vt:lpstr>TypeScript</vt:lpstr>
      <vt:lpstr>TypeScript</vt:lpstr>
      <vt:lpstr>TypeScript</vt:lpstr>
      <vt:lpstr>TypeScript</vt:lpstr>
      <vt:lpstr>TypeScript</vt:lpstr>
      <vt:lpstr>Parser</vt:lpstr>
      <vt:lpstr>Parser</vt:lpstr>
      <vt:lpstr>Parser</vt:lpstr>
      <vt:lpstr>Parser</vt:lpstr>
      <vt:lpstr>Debugger</vt:lpstr>
      <vt:lpstr>Debugger</vt:lpstr>
      <vt:lpstr>Debugger</vt:lpstr>
      <vt:lpstr>Debugger</vt:lpstr>
      <vt:lpstr>Debugger</vt:lpstr>
      <vt:lpstr>Debugger</vt:lpstr>
      <vt:lpstr>Debugger</vt:lpstr>
      <vt:lpstr>React</vt:lpstr>
      <vt:lpstr>React</vt:lpstr>
      <vt:lpstr>React</vt:lpstr>
      <vt:lpstr>React</vt:lpstr>
      <vt:lpstr>React</vt:lpstr>
      <vt:lpstr>React</vt:lpstr>
      <vt:lpstr>React</vt:lpstr>
      <vt:lpstr>React</vt:lpstr>
      <vt:lpstr>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Voraussetzungen:</vt:lpstr>
      <vt:lpstr>Voraussetzungen:</vt:lpstr>
      <vt:lpstr>Voraussetzungen:</vt:lpstr>
      <vt:lpstr>Voraussetzungen:</vt:lpstr>
      <vt:lpstr>Referenzen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Dominik Ewald Zangerl</cp:lastModifiedBy>
  <cp:revision>70</cp:revision>
  <dcterms:created xsi:type="dcterms:W3CDTF">2017-06-06T07:41:45Z</dcterms:created>
  <dcterms:modified xsi:type="dcterms:W3CDTF">2021-03-13T23:02:44Z</dcterms:modified>
</cp:coreProperties>
</file>