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64" r:id="rId4"/>
    <p:sldId id="266" r:id="rId5"/>
    <p:sldId id="267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9" r:id="rId15"/>
    <p:sldId id="279" r:id="rId16"/>
    <p:sldId id="270" r:id="rId17"/>
    <p:sldId id="281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71" r:id="rId29"/>
    <p:sldId id="291" r:id="rId30"/>
    <p:sldId id="265" r:id="rId31"/>
    <p:sldId id="262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/>
    <p:restoredTop sz="94628"/>
  </p:normalViewPr>
  <p:slideViewPr>
    <p:cSldViewPr snapToObjects="1" showGuides="1">
      <p:cViewPr varScale="1">
        <p:scale>
          <a:sx n="101" d="100"/>
          <a:sy n="101" d="100"/>
        </p:scale>
        <p:origin x="138" y="31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94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2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66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836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36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746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69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66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70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2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934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823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0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870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66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977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07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84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0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9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8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9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nu.org/software/gdb/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11" Type="http://schemas.openxmlformats.org/officeDocument/2006/relationships/hyperlink" Target="https://jacobmossberg.se/posts/2017/01/17/use-gdb-on-arm-assembly-program.html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cpulator.01xz.net/?sys=arm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qemu.readthedocs.io/en/latest/user/index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600" dirty="0"/>
              <a:t>Fina</a:t>
            </a:r>
            <a:r>
              <a:rPr lang="de-DE" sz="1600" dirty="0" err="1"/>
              <a:t>lpräsentation</a:t>
            </a:r>
            <a:endParaRPr lang="de-DE" sz="1600" dirty="0"/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en-AT" dirty="0"/>
              <a:t>Shifter-Operand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Immediate-Wert (8 Bit + Rotation)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343433"/>
                </a:solidFill>
              </a:rPr>
              <a:t>Register</a:t>
            </a:r>
            <a:endParaRPr lang="de-DE" sz="1800" dirty="0">
              <a:solidFill>
                <a:srgbClr val="343433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Verschiebeoperation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Logische Linksverschiebung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Arithmetische/Logische Rechtsverschiebung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Rechtsrotation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Erweiterte Rechtsrotation</a:t>
            </a: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7680176" y="561903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Verschiebeoperationen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54494-8818-440C-B50D-EF4409C9B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1426468"/>
            <a:ext cx="480607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Sprunginstruktionen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Adressen im Hauptspeicher können Labels zugewiesen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Operationen können Sprünge zu diesen Labels durchführen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Adresse des Labels wird in Register für Befehlszähler kopieren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Abstand zu aktueller Adresse berechnet und in </a:t>
            </a:r>
            <a:r>
              <a:rPr lang="de-DE" sz="1900" i="1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signed_immed_24</a:t>
            </a:r>
            <a:b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en-AT" sz="1900" dirty="0" err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gespeichert</a:t>
            </a:r>
            <a:endParaRPr lang="de-DE" sz="1900" dirty="0">
              <a:solidFill>
                <a:srgbClr val="343433"/>
              </a:solidFill>
              <a:latin typeface="+mj-lt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L-Bit zum Hinterlegen der Rücksprungadresse im Link-Register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8290012" y="27611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Sprungoperation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FC50F-7E00-4398-B5D0-E567CF7F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989901"/>
            <a:ext cx="7560840" cy="8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Lädt Inhalt von Adresse im Hauptspeicher in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Zielregister </a:t>
            </a:r>
            <a:r>
              <a:rPr lang="de-DE" dirty="0"/>
              <a:t>oder speichert Inhalt eines Registers</a:t>
            </a:r>
            <a:br>
              <a:rPr lang="de-DE" dirty="0"/>
            </a:br>
            <a:r>
              <a:rPr lang="de-DE" dirty="0"/>
              <a:t>in den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</a:rPr>
              <a:t>Auch Laden/Speichern von Halbwörtern und</a:t>
            </a:r>
            <a:br>
              <a:rPr lang="de-DE" dirty="0">
                <a:solidFill>
                  <a:srgbClr val="343433"/>
                </a:solidFill>
              </a:rPr>
            </a:br>
            <a:r>
              <a:rPr lang="de-DE" dirty="0">
                <a:solidFill>
                  <a:srgbClr val="343433"/>
                </a:solidFill>
              </a:rPr>
              <a:t>Bytes möglich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Adressierungsart: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Offset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rgbClr val="343433"/>
                </a:solidFill>
                <a:latin typeface="+mj-lt"/>
              </a:rPr>
              <a:t>Pre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- oder Post-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indexed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Auto-Inkrement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rgbClr val="343433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Kodierung Lade- und Speicherinstruktionen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CA748-0A32-4B4F-A3BE-CA2877DD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86" y="2231180"/>
            <a:ext cx="6068686" cy="642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48D66-70CD-4526-AA21-CF6A738A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34" y="3373403"/>
            <a:ext cx="5843745" cy="23002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5FCC45-399C-474A-89F4-15E65DB79E9B}"/>
              </a:ext>
            </a:extLst>
          </p:cNvPr>
          <p:cNvSpPr txBox="1"/>
          <p:nvPr/>
        </p:nvSpPr>
        <p:spPr>
          <a:xfrm>
            <a:off x="7825631" y="5641503"/>
            <a:ext cx="2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Adressierungsarten </a:t>
            </a:r>
            <a:r>
              <a:rPr lang="de-DE" sz="1400" dirty="0">
                <a:solidFill>
                  <a:schemeClr val="accent1"/>
                </a:solidFill>
              </a:rPr>
              <a:t>[8]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959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Lade- und Speicherinstruktionen für mehrere Register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 werden als Liste angegeben und dann</a:t>
            </a:r>
            <a:br>
              <a:rPr lang="de-DE" dirty="0"/>
            </a:br>
            <a:r>
              <a:rPr lang="de-DE" dirty="0"/>
              <a:t>ausgehend </a:t>
            </a:r>
            <a:r>
              <a:rPr lang="de-DE" dirty="0" err="1"/>
              <a:t>vo</a:t>
            </a:r>
            <a:r>
              <a:rPr lang="en-AT" dirty="0"/>
              <a:t>m</a:t>
            </a:r>
            <a:r>
              <a:rPr lang="de-DE" dirty="0"/>
              <a:t> Basisregister </a:t>
            </a:r>
            <a:r>
              <a:rPr lang="de-DE" i="1" dirty="0" err="1"/>
              <a:t>Rn</a:t>
            </a:r>
            <a:r>
              <a:rPr lang="de-DE" dirty="0"/>
              <a:t> geladen oder</a:t>
            </a:r>
            <a:br>
              <a:rPr lang="de-DE" dirty="0"/>
            </a:br>
            <a:r>
              <a:rPr lang="de-DE" dirty="0"/>
              <a:t>geschrieben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Adressierungsarten</a:t>
            </a:r>
            <a:r>
              <a:rPr lang="en-AT" dirty="0"/>
              <a:t> </a:t>
            </a:r>
            <a:r>
              <a:rPr lang="en-AT" b="1" dirty="0">
                <a:latin typeface="+mn-lt"/>
              </a:rPr>
              <a:t>IA</a:t>
            </a:r>
            <a:r>
              <a:rPr lang="en-AT" dirty="0">
                <a:latin typeface="+mn-lt"/>
              </a:rPr>
              <a:t>/</a:t>
            </a:r>
            <a:r>
              <a:rPr lang="en-AT" b="1" dirty="0">
                <a:latin typeface="+mn-lt"/>
              </a:rPr>
              <a:t>IB</a:t>
            </a:r>
            <a:r>
              <a:rPr lang="en-AT" dirty="0">
                <a:latin typeface="+mn-lt"/>
              </a:rPr>
              <a:t>/</a:t>
            </a:r>
            <a:r>
              <a:rPr lang="en-AT" b="1" dirty="0">
                <a:latin typeface="+mn-lt"/>
              </a:rPr>
              <a:t>DA</a:t>
            </a:r>
            <a:r>
              <a:rPr lang="en-AT" dirty="0">
                <a:latin typeface="+mn-lt"/>
              </a:rPr>
              <a:t>/</a:t>
            </a:r>
            <a:r>
              <a:rPr lang="en-AT" b="1" dirty="0">
                <a:latin typeface="+mn-lt"/>
              </a:rPr>
              <a:t>DB</a:t>
            </a:r>
            <a:r>
              <a:rPr lang="de-DE" dirty="0"/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b="1" dirty="0" err="1">
                <a:solidFill>
                  <a:srgbClr val="343433"/>
                </a:solidFill>
              </a:rPr>
              <a:t>I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ncrement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/</a:t>
            </a:r>
            <a:r>
              <a:rPr lang="de-DE" sz="1900" b="1" dirty="0" err="1">
                <a:solidFill>
                  <a:srgbClr val="343433"/>
                </a:solidFill>
              </a:rPr>
              <a:t>D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ecrement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b="1" dirty="0">
                <a:solidFill>
                  <a:srgbClr val="343433"/>
                </a:solidFill>
              </a:rPr>
              <a:t>A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fter/</a:t>
            </a:r>
            <a:r>
              <a:rPr lang="de-DE" sz="1900" b="1" dirty="0" err="1">
                <a:solidFill>
                  <a:srgbClr val="343433"/>
                </a:solidFill>
              </a:rPr>
              <a:t>B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efore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: Aktualisierung des Basisregister vor/nach Laden oder Speichern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Alternative Stack-Adressierungsarten</a:t>
            </a:r>
            <a:r>
              <a:rPr lang="en-AT" dirty="0">
                <a:sym typeface="Wingdings" panose="05000000000000000000" pitchFamily="2" charset="2"/>
              </a:rPr>
              <a:t> </a:t>
            </a:r>
            <a:r>
              <a:rPr lang="en-AT" b="1" dirty="0">
                <a:latin typeface="+mn-lt"/>
                <a:sym typeface="Wingdings" panose="05000000000000000000" pitchFamily="2" charset="2"/>
              </a:rPr>
              <a:t>FA</a:t>
            </a:r>
            <a:r>
              <a:rPr lang="en-AT" dirty="0">
                <a:sym typeface="Wingdings" panose="05000000000000000000" pitchFamily="2" charset="2"/>
              </a:rPr>
              <a:t>/</a:t>
            </a:r>
            <a:r>
              <a:rPr lang="en-AT" b="1" dirty="0">
                <a:latin typeface="+mn-lt"/>
                <a:sym typeface="Wingdings" panose="05000000000000000000" pitchFamily="2" charset="2"/>
              </a:rPr>
              <a:t>FD</a:t>
            </a:r>
            <a:r>
              <a:rPr lang="en-AT" dirty="0">
                <a:sym typeface="Wingdings" panose="05000000000000000000" pitchFamily="2" charset="2"/>
              </a:rPr>
              <a:t>/</a:t>
            </a:r>
            <a:r>
              <a:rPr lang="en-AT" b="1" dirty="0">
                <a:latin typeface="+mn-lt"/>
                <a:sym typeface="Wingdings" panose="05000000000000000000" pitchFamily="2" charset="2"/>
              </a:rPr>
              <a:t>EA</a:t>
            </a:r>
            <a:r>
              <a:rPr lang="en-AT" dirty="0">
                <a:sym typeface="Wingdings" panose="05000000000000000000" pitchFamily="2" charset="2"/>
              </a:rPr>
              <a:t>/</a:t>
            </a:r>
            <a:r>
              <a:rPr lang="en-AT" b="1" dirty="0">
                <a:latin typeface="+mn-lt"/>
                <a:sym typeface="Wingdings" panose="05000000000000000000" pitchFamily="2" charset="2"/>
              </a:rPr>
              <a:t>ED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b="1" dirty="0" err="1">
                <a:solidFill>
                  <a:srgbClr val="343433"/>
                </a:solidFill>
              </a:rPr>
              <a:t>A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scending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/</a:t>
            </a:r>
            <a:r>
              <a:rPr lang="de-DE" sz="1900" b="1" dirty="0" err="1">
                <a:solidFill>
                  <a:srgbClr val="343433"/>
                </a:solidFill>
              </a:rPr>
              <a:t>D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escending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: Basisregister wird erhöht/verringert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b="1" dirty="0" err="1">
                <a:solidFill>
                  <a:srgbClr val="343433"/>
                </a:solidFill>
                <a:sym typeface="Wingdings" panose="05000000000000000000" pitchFamily="2" charset="2"/>
              </a:rPr>
              <a:t>F</a:t>
            </a:r>
            <a:r>
              <a:rPr lang="de-DE" sz="1900" dirty="0" err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ull</a:t>
            </a: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/</a:t>
            </a:r>
            <a:r>
              <a:rPr lang="de-DE" sz="1900" b="1" dirty="0">
                <a:solidFill>
                  <a:srgbClr val="343433"/>
                </a:solidFill>
                <a:sym typeface="Wingdings" panose="05000000000000000000" pitchFamily="2" charset="2"/>
              </a:rPr>
              <a:t>E</a:t>
            </a: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mpty: Stapelzeiger weist auf gefüllte/leere Adresse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83239" y="2833191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Abbildung: Kodierung Lade- und Speicherinstruktionen </a:t>
            </a:r>
          </a:p>
          <a:p>
            <a:pPr algn="ctr"/>
            <a:r>
              <a:rPr lang="de-DE" sz="1400" dirty="0"/>
              <a:t>für mehrere Register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BDF72-ED4E-482F-8DD8-ED7F2D60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18" y="2265514"/>
            <a:ext cx="5999312" cy="6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Parsing Expression Grammatik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Ungeordneter Alternativen-Operator </a:t>
            </a:r>
            <a:r>
              <a:rPr lang="de-DE" dirty="0">
                <a:latin typeface="+mn-lt"/>
              </a:rPr>
              <a:t>|</a:t>
            </a:r>
            <a:r>
              <a:rPr lang="de-DE" dirty="0"/>
              <a:t> bei kontext-</a:t>
            </a:r>
            <a:br>
              <a:rPr lang="de-DE" dirty="0"/>
            </a:br>
            <a:r>
              <a:rPr lang="de-DE" dirty="0"/>
              <a:t>freien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Ungeordnet </a:t>
            </a: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– Definition 1 und 2 gleichwertig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Mehrdeutigkeiten – Parser muss alle Alternativen betrachten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Alternativen-Operator mit Priorität </a:t>
            </a:r>
            <a:r>
              <a:rPr lang="de-DE" dirty="0">
                <a:latin typeface="+mn-lt"/>
              </a:rPr>
              <a:t>/</a:t>
            </a:r>
            <a:r>
              <a:rPr lang="de-DE" dirty="0"/>
              <a:t> bei </a:t>
            </a:r>
            <a:r>
              <a:rPr lang="de-DE" dirty="0" err="1"/>
              <a:t>Parsing</a:t>
            </a:r>
            <a:r>
              <a:rPr lang="de-DE" dirty="0"/>
              <a:t> Expression Grammatiken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Alternativen mit absteigender Priorität geordnet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Effizienter – Parser kann nach gefundenem Match stoppen</a:t>
            </a: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98D92-6D1A-4E2E-B4DF-C879CD3F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87" y="2132856"/>
            <a:ext cx="6401078" cy="803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887563"/>
            <a:ext cx="44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Vergleich kontextfreie Grammatik und </a:t>
            </a:r>
            <a:r>
              <a:rPr lang="de-DE" sz="1400" dirty="0" err="1"/>
              <a:t>Parsing</a:t>
            </a:r>
            <a:r>
              <a:rPr lang="de-DE" sz="1400" dirty="0"/>
              <a:t> Expression Grammatik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478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tsPEG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[5] </a:t>
            </a:r>
            <a:r>
              <a:rPr lang="de-DE" dirty="0"/>
              <a:t>ist ein Parser-Generator für </a:t>
            </a: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sz="1800" dirty="0">
                <a:solidFill>
                  <a:schemeClr val="accent1"/>
                </a:solidFill>
              </a:rPr>
              <a:t>[10]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Definiere Regeln von PEGs mit </a:t>
            </a:r>
            <a:r>
              <a:rPr lang="de-DE" sz="1900" dirty="0">
                <a:solidFill>
                  <a:srgbClr val="343433"/>
                </a:solidFill>
              </a:rPr>
              <a:t>:=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Zuweisen von Variablen mit </a:t>
            </a:r>
            <a:r>
              <a:rPr lang="de-DE" sz="1900" dirty="0">
                <a:solidFill>
                  <a:srgbClr val="343433"/>
                </a:solidFill>
              </a:rPr>
              <a:t>=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Reguläre Ausdrücke oder String</a:t>
            </a:r>
            <a:r>
              <a:rPr lang="en-AT" sz="1900" dirty="0">
                <a:solidFill>
                  <a:srgbClr val="343433"/>
                </a:solidFill>
                <a:latin typeface="+mj-lt"/>
              </a:rPr>
              <a:t>s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 zum Matchen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Erfolgreiches Parsen: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Generier</a:t>
            </a:r>
            <a:r>
              <a:rPr lang="en-AT" sz="1900" dirty="0">
                <a:solidFill>
                  <a:srgbClr val="343433"/>
                </a:solidFill>
                <a:latin typeface="+mj-lt"/>
              </a:rPr>
              <a:t>t</a:t>
            </a:r>
            <a:r>
              <a:rPr lang="de-DE" sz="1900" dirty="0">
                <a:solidFill>
                  <a:srgbClr val="343433"/>
                </a:solidFill>
                <a:latin typeface="+mj-lt"/>
              </a:rPr>
              <a:t> abstrakten Syntax-Baum aus zugewiesenen Variablen in 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TypeScript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lvl="1" algn="l">
              <a:lnSpc>
                <a:spcPct val="100000"/>
              </a:lnSpc>
            </a:pP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B5D3D-39C1-4D29-A265-81F01D288062}"/>
              </a:ext>
            </a:extLst>
          </p:cNvPr>
          <p:cNvSpPr txBox="1"/>
          <p:nvPr/>
        </p:nvSpPr>
        <p:spPr>
          <a:xfrm>
            <a:off x="7629102" y="2478308"/>
            <a:ext cx="441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Abbildung: </a:t>
            </a:r>
            <a:r>
              <a:rPr lang="en-AT" sz="1400" dirty="0"/>
              <a:t>Hello World </a:t>
            </a:r>
            <a:r>
              <a:rPr lang="en-AT" sz="1400" dirty="0" err="1"/>
              <a:t>Beispiel</a:t>
            </a:r>
            <a:r>
              <a:rPr lang="en-AT" sz="1400" dirty="0"/>
              <a:t> </a:t>
            </a:r>
            <a:r>
              <a:rPr lang="en-AT" sz="1400" dirty="0" err="1"/>
              <a:t>für</a:t>
            </a:r>
            <a:r>
              <a:rPr lang="en-AT" sz="1400" dirty="0"/>
              <a:t> </a:t>
            </a:r>
            <a:r>
              <a:rPr lang="en-AT" sz="1400" dirty="0" err="1"/>
              <a:t>tsPEG</a:t>
            </a:r>
            <a:r>
              <a:rPr lang="en-AT" sz="1400" dirty="0"/>
              <a:t> </a:t>
            </a:r>
            <a:r>
              <a:rPr lang="de-DE" sz="1400" dirty="0">
                <a:solidFill>
                  <a:schemeClr val="accent1"/>
                </a:solidFill>
              </a:rPr>
              <a:t>[</a:t>
            </a:r>
            <a:r>
              <a:rPr lang="en-AT" sz="1400" dirty="0">
                <a:solidFill>
                  <a:schemeClr val="accent1"/>
                </a:solidFill>
              </a:rPr>
              <a:t>5</a:t>
            </a:r>
            <a:r>
              <a:rPr lang="de-DE" sz="1400" dirty="0">
                <a:solidFill>
                  <a:schemeClr val="accent1"/>
                </a:solidFill>
              </a:rPr>
              <a:t>]</a:t>
            </a:r>
            <a:endParaRPr lang="de-D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821BB-C7FD-4756-9E6E-52FDBAEA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24" y="1439234"/>
            <a:ext cx="7867254" cy="10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Aufbau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Klassen für </a:t>
            </a:r>
            <a:r>
              <a:rPr lang="de-DE" dirty="0" err="1"/>
              <a:t>Operande</a:t>
            </a:r>
            <a:r>
              <a:rPr lang="en-AT" dirty="0"/>
              <a:t>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Instruktionen aufgebaut aus Operanden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CPU</a:t>
            </a:r>
            <a:endParaRPr lang="en-AT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Code-Ausführung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4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Operanden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028D6-AECA-440C-8C27-C7D66314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" y="2287625"/>
            <a:ext cx="11180963" cy="36724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4B3B34-0632-40BC-BEF5-D1EAE31C5FEE}"/>
              </a:ext>
            </a:extLst>
          </p:cNvPr>
          <p:cNvSpPr/>
          <p:nvPr/>
        </p:nvSpPr>
        <p:spPr>
          <a:xfrm>
            <a:off x="4655840" y="2132856"/>
            <a:ext cx="2256928" cy="78894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8255F-55D1-4AD4-B33F-763833AF1B5D}"/>
              </a:ext>
            </a:extLst>
          </p:cNvPr>
          <p:cNvSpPr/>
          <p:nvPr/>
        </p:nvSpPr>
        <p:spPr>
          <a:xfrm>
            <a:off x="8853735" y="3284984"/>
            <a:ext cx="2828055" cy="25814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612A56-CAB7-4758-AC59-382F6CCD1376}"/>
              </a:ext>
            </a:extLst>
          </p:cNvPr>
          <p:cNvSpPr/>
          <p:nvPr/>
        </p:nvSpPr>
        <p:spPr>
          <a:xfrm>
            <a:off x="5936704" y="3328988"/>
            <a:ext cx="2823592" cy="15755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23408-24B1-4F2E-AAE9-B1264A2D4F13}"/>
              </a:ext>
            </a:extLst>
          </p:cNvPr>
          <p:cNvSpPr/>
          <p:nvPr/>
        </p:nvSpPr>
        <p:spPr>
          <a:xfrm>
            <a:off x="2856112" y="3281014"/>
            <a:ext cx="2519808" cy="15755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554D0-A3CB-4E40-944F-2B64189C4C8E}"/>
              </a:ext>
            </a:extLst>
          </p:cNvPr>
          <p:cNvSpPr/>
          <p:nvPr/>
        </p:nvSpPr>
        <p:spPr>
          <a:xfrm>
            <a:off x="335360" y="3305216"/>
            <a:ext cx="2256928" cy="98788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925DA-D624-442D-98E7-077F8E4A43EB}"/>
              </a:ext>
            </a:extLst>
          </p:cNvPr>
          <p:cNvSpPr/>
          <p:nvPr/>
        </p:nvSpPr>
        <p:spPr>
          <a:xfrm>
            <a:off x="1127448" y="4956776"/>
            <a:ext cx="3240360" cy="11034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F5A87A-B617-4804-BD14-9A671C2D2646}"/>
              </a:ext>
            </a:extLst>
          </p:cNvPr>
          <p:cNvSpPr/>
          <p:nvPr/>
        </p:nvSpPr>
        <p:spPr>
          <a:xfrm>
            <a:off x="4441776" y="4956776"/>
            <a:ext cx="2374304" cy="11034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118DA8-74F1-4DC0-A6A6-1F02BD4D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52736"/>
            <a:ext cx="10958553" cy="4868452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Instruktionen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1FED71-4D77-4264-BF72-B2CEF6035A53}"/>
              </a:ext>
            </a:extLst>
          </p:cNvPr>
          <p:cNvSpPr/>
          <p:nvPr/>
        </p:nvSpPr>
        <p:spPr>
          <a:xfrm>
            <a:off x="5064224" y="1045436"/>
            <a:ext cx="2458144" cy="11419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DDBF53-FA58-4D31-9C1E-E93440353BCE}"/>
              </a:ext>
            </a:extLst>
          </p:cNvPr>
          <p:cNvSpPr/>
          <p:nvPr/>
        </p:nvSpPr>
        <p:spPr>
          <a:xfrm>
            <a:off x="871092" y="2500382"/>
            <a:ext cx="2920652" cy="1640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A1CF00-9CBB-41F8-AE3F-FD66043A19B0}"/>
              </a:ext>
            </a:extLst>
          </p:cNvPr>
          <p:cNvSpPr/>
          <p:nvPr/>
        </p:nvSpPr>
        <p:spPr>
          <a:xfrm>
            <a:off x="3719736" y="2495542"/>
            <a:ext cx="2592288" cy="15815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2CE019-62C8-42D5-BC4B-7A598B3F72BD}"/>
              </a:ext>
            </a:extLst>
          </p:cNvPr>
          <p:cNvSpPr/>
          <p:nvPr/>
        </p:nvSpPr>
        <p:spPr>
          <a:xfrm>
            <a:off x="6274168" y="2543873"/>
            <a:ext cx="2918176" cy="1640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112609-BBA7-492B-8866-B93C8FF8EB76}"/>
              </a:ext>
            </a:extLst>
          </p:cNvPr>
          <p:cNvSpPr/>
          <p:nvPr/>
        </p:nvSpPr>
        <p:spPr>
          <a:xfrm>
            <a:off x="9168932" y="2543129"/>
            <a:ext cx="2592288" cy="144547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A7CC37-FDBB-4259-BB41-D4C3D4437C58}"/>
              </a:ext>
            </a:extLst>
          </p:cNvPr>
          <p:cNvSpPr/>
          <p:nvPr/>
        </p:nvSpPr>
        <p:spPr>
          <a:xfrm>
            <a:off x="3719736" y="4330418"/>
            <a:ext cx="2554432" cy="125882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7A3F2F-3E78-4E96-8B3B-9D8649D24135}"/>
              </a:ext>
            </a:extLst>
          </p:cNvPr>
          <p:cNvSpPr/>
          <p:nvPr/>
        </p:nvSpPr>
        <p:spPr>
          <a:xfrm>
            <a:off x="6277872" y="4319941"/>
            <a:ext cx="2554432" cy="1557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E808D-9A69-4A54-A8D4-92F214009336}"/>
              </a:ext>
            </a:extLst>
          </p:cNvPr>
          <p:cNvSpPr/>
          <p:nvPr/>
        </p:nvSpPr>
        <p:spPr>
          <a:xfrm>
            <a:off x="8853736" y="4344344"/>
            <a:ext cx="2642864" cy="15841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9B9E-BB69-41FC-B560-6461AB61863A}"/>
              </a:ext>
            </a:extLst>
          </p:cNvPr>
          <p:cNvSpPr/>
          <p:nvPr/>
        </p:nvSpPr>
        <p:spPr>
          <a:xfrm>
            <a:off x="975344" y="5194767"/>
            <a:ext cx="2554431" cy="61049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6B8EC1-6971-4B6B-9AE3-3D6F4D5A618E}"/>
              </a:ext>
            </a:extLst>
          </p:cNvPr>
          <p:cNvSpPr/>
          <p:nvPr/>
        </p:nvSpPr>
        <p:spPr>
          <a:xfrm>
            <a:off x="983432" y="4364601"/>
            <a:ext cx="2520280" cy="72058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0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Übersicht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ACCCB-2CF7-499A-83E0-7D897A4D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6" y="2166103"/>
            <a:ext cx="9696400" cy="37933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E76070-B427-4CBC-B9D8-5681DF65E800}"/>
              </a:ext>
            </a:extLst>
          </p:cNvPr>
          <p:cNvSpPr/>
          <p:nvPr/>
        </p:nvSpPr>
        <p:spPr>
          <a:xfrm>
            <a:off x="5235885" y="2080435"/>
            <a:ext cx="1652203" cy="114195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AC643-03B9-4201-998F-638E80879816}"/>
              </a:ext>
            </a:extLst>
          </p:cNvPr>
          <p:cNvSpPr/>
          <p:nvPr/>
        </p:nvSpPr>
        <p:spPr>
          <a:xfrm>
            <a:off x="1335224" y="3700893"/>
            <a:ext cx="2888568" cy="102425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B0230B-2DC0-4D61-BE8A-9C84CED418A9}"/>
              </a:ext>
            </a:extLst>
          </p:cNvPr>
          <p:cNvSpPr/>
          <p:nvPr/>
        </p:nvSpPr>
        <p:spPr>
          <a:xfrm>
            <a:off x="2567608" y="5214399"/>
            <a:ext cx="2160240" cy="66287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E5116-B54D-40F0-ADAC-971B29CFE108}"/>
              </a:ext>
            </a:extLst>
          </p:cNvPr>
          <p:cNvSpPr/>
          <p:nvPr/>
        </p:nvSpPr>
        <p:spPr>
          <a:xfrm>
            <a:off x="1335224" y="4702273"/>
            <a:ext cx="1808448" cy="6628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B0CB4C-3F40-41EB-AEBC-482EB44D3617}"/>
              </a:ext>
            </a:extLst>
          </p:cNvPr>
          <p:cNvSpPr/>
          <p:nvPr/>
        </p:nvSpPr>
        <p:spPr>
          <a:xfrm>
            <a:off x="4111656" y="3700893"/>
            <a:ext cx="2272376" cy="1600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075AB9-4974-43CA-A547-23A629B2BAA1}"/>
              </a:ext>
            </a:extLst>
          </p:cNvPr>
          <p:cNvSpPr/>
          <p:nvPr/>
        </p:nvSpPr>
        <p:spPr>
          <a:xfrm>
            <a:off x="3087604" y="2273057"/>
            <a:ext cx="1352212" cy="134561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C6EEED-F97C-4364-B48C-1E882FE8A361}"/>
              </a:ext>
            </a:extLst>
          </p:cNvPr>
          <p:cNvSpPr/>
          <p:nvPr/>
        </p:nvSpPr>
        <p:spPr>
          <a:xfrm>
            <a:off x="6312024" y="3734183"/>
            <a:ext cx="1640244" cy="156702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3771F-2E0A-402F-A0F8-5F930D10D8B5}"/>
              </a:ext>
            </a:extLst>
          </p:cNvPr>
          <p:cNvSpPr/>
          <p:nvPr/>
        </p:nvSpPr>
        <p:spPr>
          <a:xfrm>
            <a:off x="7873787" y="3668103"/>
            <a:ext cx="1390565" cy="76901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1C928F-3274-4652-8D2D-34CDF29112EF}"/>
              </a:ext>
            </a:extLst>
          </p:cNvPr>
          <p:cNvSpPr/>
          <p:nvPr/>
        </p:nvSpPr>
        <p:spPr>
          <a:xfrm>
            <a:off x="9329278" y="3673412"/>
            <a:ext cx="1424829" cy="76370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163AA-6CCB-4752-A797-818D993A8C9A}"/>
              </a:ext>
            </a:extLst>
          </p:cNvPr>
          <p:cNvSpPr/>
          <p:nvPr/>
        </p:nvSpPr>
        <p:spPr>
          <a:xfrm>
            <a:off x="8024276" y="4484904"/>
            <a:ext cx="2608228" cy="81630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6B73E7-F7DA-4B30-94B8-11F7BE1FCE51}"/>
              </a:ext>
            </a:extLst>
          </p:cNvPr>
          <p:cNvSpPr/>
          <p:nvPr/>
        </p:nvSpPr>
        <p:spPr>
          <a:xfrm>
            <a:off x="7795365" y="2273056"/>
            <a:ext cx="1252963" cy="134561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7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 Motivation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Theorie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ARMv5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solidFill>
                  <a:srgbClr val="343433"/>
                </a:solidFill>
                <a:latin typeface="+mj-lt"/>
              </a:rPr>
              <a:t>Parser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Evaluation und Zusammenfassung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9B6A6-2B6E-4D3F-927C-B6F5E97F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70598"/>
            <a:ext cx="7752184" cy="1235950"/>
          </a:xfrm>
          <a:prstGeom prst="rect">
            <a:avLst/>
          </a:prstGeom>
        </p:spPr>
      </p:pic>
      <p:sp>
        <p:nvSpPr>
          <p:cNvPr id="12" name="Untertitel 11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Einteilung der Grammatik in Zeilen: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Direktiven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Instruktionen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Kommentare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  <a:latin typeface="+mj-lt"/>
              </a:rPr>
              <a:t>Optionales Label und Kommentar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  <a:latin typeface="+mj-lt"/>
              </a:rPr>
              <a:t>Jede Zeile besitzt weitere Zeile, außer das Ende des Codes </a:t>
            </a:r>
            <a:r>
              <a:rPr lang="de-DE" b="1" dirty="0">
                <a:solidFill>
                  <a:srgbClr val="343433"/>
                </a:solidFill>
                <a:latin typeface="+mn-lt"/>
              </a:rPr>
              <a:t>$</a:t>
            </a:r>
            <a:r>
              <a:rPr lang="de-DE" dirty="0">
                <a:solidFill>
                  <a:srgbClr val="343433"/>
                </a:solidFill>
                <a:latin typeface="+mj-lt"/>
              </a:rPr>
              <a:t> ist erreicht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3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Weitere Einteilung je nach Art der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43433"/>
                </a:solidFill>
                <a:latin typeface="+mj-lt"/>
              </a:rPr>
              <a:t>Instruktionen aufgeteilt in Typen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Instruktion: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Name der Instruktion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Bedingung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Operanden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C38AB-0419-4D72-8ADB-F2832783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47" y="1340768"/>
            <a:ext cx="6715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Abarbeiten des abstrakten Syntax Baums</a:t>
            </a:r>
            <a:br>
              <a:rPr lang="de-DE" dirty="0"/>
            </a:br>
            <a:r>
              <a:rPr lang="de-DE" dirty="0"/>
              <a:t>Zeile für Zeile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Zuweisen der aktuellen Zeile gefolgt von</a:t>
            </a:r>
            <a:br>
              <a:rPr lang="de-DE" dirty="0"/>
            </a:br>
            <a:r>
              <a:rPr lang="de-DE" dirty="0" err="1"/>
              <a:t>While</a:t>
            </a:r>
            <a:r>
              <a:rPr lang="de-DE" dirty="0"/>
              <a:t>-Loop: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Aufrufen der korrekten Funktion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Zuweisen der nächsten Zeile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517BB-DF13-46B8-9A5C-FBBDE291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92" y="980729"/>
            <a:ext cx="668060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Hauptspeicher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mit Funktionen zum Hinzufügen von Instruktionen,</a:t>
            </a:r>
            <a:br>
              <a:rPr lang="de-DE" dirty="0"/>
            </a:br>
            <a:r>
              <a:rPr lang="de-DE" dirty="0"/>
              <a:t>Daten und Labels mit Überprüfung auf Korrektheit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des Hauptspeichers: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Kodierung bzw. Daten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Instruktion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Hervorheben der aktuellen Instruktion</a:t>
            </a:r>
            <a:endParaRPr lang="de-DE" sz="1800" dirty="0">
              <a:solidFill>
                <a:srgbClr val="343433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CC1CA24-D69A-475C-B2C1-CF6E0E7E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72816"/>
            <a:ext cx="4850968" cy="3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Klasse zur Ausführung der Instruktionen im Hauptspeicher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Aufgeteilt in 3 Hauptfunktionen: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1. </a:t>
            </a:r>
            <a:r>
              <a:rPr lang="de-DE" i="1" dirty="0" err="1"/>
              <a:t>continue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Asynchrone Funktion mit unterschiedlichen Debugger-Geschwindigkeiten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Überprüft Abbruchbedingungen (Breakpoints, Ende einer Subroutine)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Ruft Funktion zum Ausführen der nächsten Instruktion auf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Aktualisierung der Benutzeroberfläche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0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Code Execution Engine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2. </a:t>
            </a:r>
            <a:r>
              <a:rPr lang="de-DE" i="1" dirty="0" err="1"/>
              <a:t>executeNextInstruction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Überprüft korrekt ausgerichtete Adresse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Holt nächste Instruktion aus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Aktualisiert </a:t>
            </a:r>
            <a:r>
              <a:rPr lang="de-DE" sz="1900" dirty="0" err="1">
                <a:solidFill>
                  <a:srgbClr val="343433"/>
                </a:solidFill>
                <a:latin typeface="+mj-lt"/>
              </a:rPr>
              <a:t>Stacktrace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3. </a:t>
            </a:r>
            <a:r>
              <a:rPr lang="de-DE" i="1" dirty="0" err="1"/>
              <a:t>executeInstruction</a:t>
            </a:r>
            <a:r>
              <a:rPr lang="de-DE" i="1" dirty="0"/>
              <a:t>()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Überprüft Ausführungsbedingung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Ruft korrekte Funktion, je nach Typ der Instruktion auf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Aktualisiert Register, Hauptspeicher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8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E6EC61A9-6336-49FE-89AD-8F1C9CE6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76872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Header </a:t>
            </a:r>
            <a:r>
              <a:rPr lang="en-AT" sz="1900" dirty="0" err="1">
                <a:latin typeface="+mj-lt"/>
              </a:rPr>
              <a:t>mit</a:t>
            </a:r>
            <a:r>
              <a:rPr lang="en-AT" sz="1900" dirty="0">
                <a:latin typeface="+mj-lt"/>
              </a:rPr>
              <a:t> Download-Button und Dropdown-</a:t>
            </a:r>
            <a:br>
              <a:rPr lang="en-AT" sz="1900" dirty="0">
                <a:latin typeface="+mj-lt"/>
              </a:rPr>
            </a:br>
            <a:r>
              <a:rPr lang="en-AT" sz="1900" dirty="0" err="1">
                <a:latin typeface="+mj-lt"/>
              </a:rPr>
              <a:t>Menü</a:t>
            </a:r>
            <a:r>
              <a:rPr lang="en-AT" sz="1900" dirty="0">
                <a:latin typeface="+mj-lt"/>
              </a:rPr>
              <a:t> </a:t>
            </a:r>
            <a:r>
              <a:rPr lang="en-AT" sz="1900" dirty="0" err="1">
                <a:latin typeface="+mj-lt"/>
              </a:rPr>
              <a:t>zum</a:t>
            </a:r>
            <a:r>
              <a:rPr lang="en-AT" sz="1900" dirty="0">
                <a:latin typeface="+mj-lt"/>
              </a:rPr>
              <a:t> Laden von </a:t>
            </a:r>
            <a:r>
              <a:rPr lang="en-AT" sz="1900" dirty="0" err="1">
                <a:latin typeface="+mj-lt"/>
              </a:rPr>
              <a:t>Beispielen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Aktuelle Register, </a:t>
            </a:r>
            <a:r>
              <a:rPr lang="de-DE" sz="1900" dirty="0" err="1">
                <a:latin typeface="+mj-lt"/>
              </a:rPr>
              <a:t>Stacktrace</a:t>
            </a:r>
            <a:r>
              <a:rPr lang="de-DE" sz="1900" dirty="0">
                <a:latin typeface="+mj-lt"/>
              </a:rPr>
              <a:t> und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Optionen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Feld für Benutzereingabe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AD727-EBDD-47A1-8685-0CE427B8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46" y="1389325"/>
            <a:ext cx="6087363" cy="46085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BB0E7C-82A1-410A-9695-C6AF77B1D1BA}"/>
              </a:ext>
            </a:extLst>
          </p:cNvPr>
          <p:cNvSpPr/>
          <p:nvPr/>
        </p:nvSpPr>
        <p:spPr>
          <a:xfrm>
            <a:off x="6019746" y="1257815"/>
            <a:ext cx="2277670" cy="44426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2D7A-1600-46A9-B657-BDB04CE27B00}"/>
              </a:ext>
            </a:extLst>
          </p:cNvPr>
          <p:cNvSpPr/>
          <p:nvPr/>
        </p:nvSpPr>
        <p:spPr>
          <a:xfrm>
            <a:off x="6008576" y="1564409"/>
            <a:ext cx="1959632" cy="247374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F0A4A-6412-45F1-88D2-9AD925CBFD29}"/>
              </a:ext>
            </a:extLst>
          </p:cNvPr>
          <p:cNvSpPr/>
          <p:nvPr/>
        </p:nvSpPr>
        <p:spPr>
          <a:xfrm>
            <a:off x="6019746" y="3863109"/>
            <a:ext cx="1959632" cy="129281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CF7A9-2605-4D22-BDAF-99538860607B}"/>
              </a:ext>
            </a:extLst>
          </p:cNvPr>
          <p:cNvSpPr/>
          <p:nvPr/>
        </p:nvSpPr>
        <p:spPr>
          <a:xfrm>
            <a:off x="6019746" y="4953780"/>
            <a:ext cx="1959632" cy="104405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080E3-B66A-4B3C-A649-1DE71F098E88}"/>
              </a:ext>
            </a:extLst>
          </p:cNvPr>
          <p:cNvSpPr/>
          <p:nvPr/>
        </p:nvSpPr>
        <p:spPr>
          <a:xfrm>
            <a:off x="7913421" y="1540982"/>
            <a:ext cx="4204857" cy="361493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9B258-F4EE-4319-B3CB-E0453707D541}"/>
              </a:ext>
            </a:extLst>
          </p:cNvPr>
          <p:cNvSpPr/>
          <p:nvPr/>
        </p:nvSpPr>
        <p:spPr>
          <a:xfrm>
            <a:off x="7990548" y="4992918"/>
            <a:ext cx="4127730" cy="104405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1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4390256" y="2995394"/>
            <a:ext cx="3411488" cy="867211"/>
          </a:xfrm>
        </p:spPr>
        <p:txBody>
          <a:bodyPr/>
          <a:lstStyle/>
          <a:p>
            <a:r>
              <a:rPr lang="en-AT" sz="6000" dirty="0"/>
              <a:t>Live Demo</a:t>
            </a:r>
            <a:endParaRPr lang="de-DE" sz="6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1417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Evaluation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Korrektheit getestet mit Beispielen aus Vorlesung/</a:t>
            </a:r>
            <a:br>
              <a:rPr lang="de-DE" dirty="0"/>
            </a:br>
            <a:r>
              <a:rPr lang="de-DE" dirty="0"/>
              <a:t>Proseminar </a:t>
            </a:r>
            <a:r>
              <a:rPr lang="de-DE" dirty="0">
                <a:sym typeface="Wingdings" panose="05000000000000000000" pitchFamily="2" charset="2"/>
              </a:rPr>
              <a:t>– Verfügbar über Dropdown-Menü in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Benchmark für Ausführungszeit (i5-4450 @ 3.20 GHz):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Arithmetische Instruktionen (Divisions-Beispiel) </a:t>
            </a:r>
            <a:b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– 507000 </a:t>
            </a:r>
            <a:r>
              <a:rPr lang="de-DE" sz="1900" dirty="0" err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Inst</a:t>
            </a: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/s (Firefox) bzw. 616000 </a:t>
            </a:r>
            <a:r>
              <a:rPr lang="de-DE" sz="1900" dirty="0" err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Inst</a:t>
            </a: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/s (Chrome)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Lade- und Speicherinstruktionen (Pascal-Beispiel) </a:t>
            </a:r>
            <a:b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</a:b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– 374000 </a:t>
            </a:r>
            <a:r>
              <a:rPr lang="de-DE" sz="1900" dirty="0" err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Inst</a:t>
            </a: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/s (Firefox) bzw. 506000 </a:t>
            </a:r>
            <a:r>
              <a:rPr lang="de-DE" sz="1900" dirty="0" err="1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Inst</a:t>
            </a:r>
            <a:r>
              <a:rPr lang="de-DE" sz="1900" dirty="0">
                <a:solidFill>
                  <a:srgbClr val="343433"/>
                </a:solidFill>
                <a:latin typeface="+mj-lt"/>
                <a:sym typeface="Wingdings" panose="05000000000000000000" pitchFamily="2" charset="2"/>
              </a:rPr>
              <a:t>/s (Chrome)</a:t>
            </a:r>
            <a:endParaRPr lang="de-DE" sz="19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26E74-F627-42A5-88E1-2C864DC0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20" y="947913"/>
            <a:ext cx="5769247" cy="29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Simulator mit allen nötigen Teilen einer ARMv5 Entwicklungsumgebung um Assembler Programme schreiben, debuggen und analysieren zu können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Ausreichende Performance für die kleinen PS-Programme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Aufteilung in Operanden, Instruktionen und Teile einer CPU um Erweiterung durch zusätzliche Funktionen zu erleichtern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6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Simulation mit GNU </a:t>
            </a:r>
            <a:r>
              <a:rPr lang="de-DE" dirty="0" err="1"/>
              <a:t>Toolchain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[1]</a:t>
            </a:r>
            <a:r>
              <a:rPr lang="de-DE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Ausführen mit QEMU User-Space-Emulator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[13]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Vereinfachung mit Skript und Ausführung über virtuelle Maschine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de-DE" dirty="0"/>
              <a:t>WSL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[11]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E249-FE77-4472-AA06-810C990C4EF5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6770C-37A7-4385-B097-716E56390A6D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3D1BEC-8F5F-4C4B-9E09-B3DE6C11703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71DA-5D1B-4E8B-B880-9BD5CABF3B17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338C9-23EA-4C91-B121-C89A598AE8E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E7E9A2-5D17-4FED-A49E-D0A870A7E27E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1F399-4CBB-45A0-B359-0B6B6A6D766A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9" grpId="0" animBg="1"/>
      <p:bldP spid="21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838199" y="1412776"/>
            <a:ext cx="10515600" cy="485308"/>
          </a:xfrm>
        </p:spPr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38201" y="1916832"/>
            <a:ext cx="10515599" cy="33624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[1] ARM Limited. GNU Toolchain for ARM processors. </a:t>
            </a:r>
            <a:r>
              <a:rPr lang="en-US" sz="1100" dirty="0" err="1"/>
              <a:t>Zugegriffen</a:t>
            </a:r>
            <a:r>
              <a:rPr lang="en-US" sz="1100" dirty="0"/>
              <a:t> am:</a:t>
            </a:r>
            <a:r>
              <a:rPr lang="en-AT" sz="1100" dirty="0"/>
              <a:t> </a:t>
            </a:r>
            <a:r>
              <a:rPr lang="en-US" sz="1100" dirty="0"/>
              <a:t>29.09.2021. </a:t>
            </a:r>
            <a:r>
              <a:rPr lang="en-US" sz="1100" dirty="0">
                <a:hlinkClick r:id="rId3"/>
              </a:rPr>
              <a:t>https://developer.arm.com/tools-and-software/open-source-software/developer-tools/gnu-toolchain</a:t>
            </a:r>
            <a:r>
              <a:rPr lang="en-US" sz="11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[2] ARM Limited. ARMv5 Architecture Reference Manual - Issue I, 2005.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[3] G. Bierman, M. Abadi, and M. Torgersen. Understanding TypeScript. In ECOOP 2014</a:t>
            </a:r>
            <a:r>
              <a:rPr lang="en-AT" sz="1100" dirty="0"/>
              <a:t> </a:t>
            </a:r>
            <a:r>
              <a:rPr lang="en-US" sz="1100" dirty="0"/>
              <a:t>– Object-Oriented Programming, pages 257–281, 2014.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[4] E. </a:t>
            </a:r>
            <a:r>
              <a:rPr lang="en-US" sz="1100" dirty="0" err="1"/>
              <a:t>Blem</a:t>
            </a:r>
            <a:r>
              <a:rPr lang="en-US" sz="1100" dirty="0"/>
              <a:t>, J. Menon, and K. </a:t>
            </a:r>
            <a:r>
              <a:rPr lang="en-US" sz="1100" dirty="0" err="1"/>
              <a:t>Sankaralingam</a:t>
            </a:r>
            <a:r>
              <a:rPr lang="en-US" sz="1100" dirty="0"/>
              <a:t>. Power struggles: Revisiting the RISC vs. CISC</a:t>
            </a:r>
            <a:r>
              <a:rPr lang="en-AT" sz="1100" dirty="0"/>
              <a:t> </a:t>
            </a:r>
            <a:r>
              <a:rPr lang="en-US" sz="1100" dirty="0"/>
              <a:t>debate on contemporary ARM and x86 architectures. In 2013 IEEE 19th International</a:t>
            </a:r>
            <a:r>
              <a:rPr lang="en-AT" sz="1100" dirty="0"/>
              <a:t> </a:t>
            </a:r>
            <a:r>
              <a:rPr lang="en-US" sz="1100" dirty="0"/>
              <a:t>Symposium on High Performance Computer Architecture (HPCA), 2013.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[5] E. Davey. </a:t>
            </a:r>
            <a:r>
              <a:rPr lang="en-US" sz="1100" dirty="0" err="1"/>
              <a:t>tsPEG</a:t>
            </a:r>
            <a:r>
              <a:rPr lang="en-US" sz="1100" dirty="0"/>
              <a:t>: A PEG Parser Generator for TypeScript. </a:t>
            </a:r>
            <a:r>
              <a:rPr lang="en-US" sz="1100" dirty="0" err="1"/>
              <a:t>Zugegriffen</a:t>
            </a:r>
            <a:r>
              <a:rPr lang="en-US" sz="1100" dirty="0"/>
              <a:t> am: 29.09.2021.</a:t>
            </a:r>
            <a:r>
              <a:rPr lang="en-AT" sz="1100" dirty="0"/>
              <a:t> </a:t>
            </a:r>
            <a:r>
              <a:rPr lang="de-DE" sz="1100" dirty="0">
                <a:hlinkClick r:id="rId4"/>
              </a:rPr>
              <a:t>https://github.com/EoinDavey/tsPEG</a:t>
            </a:r>
            <a:r>
              <a:rPr lang="en-US" sz="11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[6] Facebook. React. </a:t>
            </a:r>
            <a:r>
              <a:rPr lang="en-US" sz="1100" dirty="0" err="1"/>
              <a:t>Zugegriffen</a:t>
            </a:r>
            <a:r>
              <a:rPr lang="en-US" sz="1100" dirty="0"/>
              <a:t> am: 29.09.2021. </a:t>
            </a:r>
            <a:r>
              <a:rPr lang="de-DE" sz="1100" dirty="0">
                <a:hlinkClick r:id="rId5"/>
              </a:rPr>
              <a:t>https://reactjs.org/</a:t>
            </a:r>
            <a:r>
              <a:rPr lang="de-DE" sz="1100" dirty="0"/>
              <a:t>.</a:t>
            </a:r>
            <a:endParaRPr lang="en-US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[7] B. Ford. Parsing Expression Grammars: A Recognition-Based Syntactic Foundation.</a:t>
            </a:r>
            <a:r>
              <a:rPr lang="en-AT" sz="1100" dirty="0"/>
              <a:t> </a:t>
            </a:r>
            <a:r>
              <a:rPr lang="en-US" sz="1100" dirty="0"/>
              <a:t>SIGPLAN Not., 39(1):111–122, January 2004.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[8] P. Knaggs. ARM Assembly Language Programming, 2016.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[9] L . Lee. Fast context-free grammar parsing requires fast </a:t>
            </a:r>
            <a:r>
              <a:rPr lang="en-US" sz="1100" dirty="0" err="1"/>
              <a:t>boolean</a:t>
            </a:r>
            <a:r>
              <a:rPr lang="en-US" sz="1100" dirty="0"/>
              <a:t> matrix multiplication.</a:t>
            </a:r>
            <a:r>
              <a:rPr lang="en-AT" sz="1100" dirty="0"/>
              <a:t> </a:t>
            </a:r>
            <a:r>
              <a:rPr lang="en-US" sz="1100" dirty="0"/>
              <a:t>J. ACM, 49(1), January 2002.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[10] Microsoft. TypeScript. </a:t>
            </a:r>
            <a:r>
              <a:rPr lang="en-US" sz="1100" dirty="0" err="1"/>
              <a:t>Zugegriffen</a:t>
            </a:r>
            <a:r>
              <a:rPr lang="en-US" sz="1100" dirty="0"/>
              <a:t> am: 29.09.2021</a:t>
            </a:r>
            <a:r>
              <a:rPr lang="de-DE" sz="1100" dirty="0"/>
              <a:t> . </a:t>
            </a:r>
            <a:r>
              <a:rPr lang="de-DE" sz="1100" dirty="0">
                <a:hlinkClick r:id="rId6"/>
              </a:rPr>
              <a:t>https://www.typescriptlang.org/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[11] Microsoft. Windows Subsystem for Linux. </a:t>
            </a:r>
            <a:r>
              <a:rPr lang="en-US" sz="1100" dirty="0" err="1"/>
              <a:t>Zugegriffen</a:t>
            </a:r>
            <a:r>
              <a:rPr lang="en-US" sz="1100" dirty="0"/>
              <a:t> am: 29.09.2021</a:t>
            </a:r>
            <a:r>
              <a:rPr lang="de-DE" sz="1100" dirty="0"/>
              <a:t>. </a:t>
            </a:r>
            <a:r>
              <a:rPr lang="de-DE" sz="1100" dirty="0">
                <a:hlinkClick r:id="rId7"/>
              </a:rPr>
              <a:t>https://docs.microsoft.com/en-us/windows/wsl/install-win10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[12] The GNU Project. GDB: The GNU Project Debugger. </a:t>
            </a:r>
            <a:r>
              <a:rPr lang="en-US" sz="1100" dirty="0" err="1"/>
              <a:t>Zugegriffen</a:t>
            </a:r>
            <a:r>
              <a:rPr lang="en-US" sz="1100" dirty="0"/>
              <a:t> am: 29.09.2021.</a:t>
            </a:r>
            <a:r>
              <a:rPr lang="en-AT" sz="1100" dirty="0"/>
              <a:t> </a:t>
            </a:r>
            <a:r>
              <a:rPr lang="de-DE" sz="1100" dirty="0">
                <a:hlinkClick r:id="rId8"/>
              </a:rPr>
              <a:t>https://www.gnu.org/software/gdb/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[13] The QEMU Project Developers. QEMU User Mode Emulation. </a:t>
            </a:r>
            <a:r>
              <a:rPr lang="en-US" sz="1100" dirty="0" err="1"/>
              <a:t>Zugegriffen</a:t>
            </a:r>
            <a:r>
              <a:rPr lang="en-US" sz="1100" dirty="0"/>
              <a:t> am:</a:t>
            </a:r>
            <a:r>
              <a:rPr lang="en-AT" sz="1100" dirty="0"/>
              <a:t> </a:t>
            </a:r>
            <a:r>
              <a:rPr lang="en-US" sz="1100" dirty="0"/>
              <a:t>29.09.2021</a:t>
            </a:r>
            <a:r>
              <a:rPr lang="de-DE" sz="1100" dirty="0"/>
              <a:t>.</a:t>
            </a:r>
            <a:r>
              <a:rPr lang="en-AT" sz="1100" dirty="0"/>
              <a:t> </a:t>
            </a:r>
            <a:r>
              <a:rPr lang="de-DE" sz="1100" dirty="0">
                <a:hlinkClick r:id="rId9"/>
              </a:rPr>
              <a:t>https://qemu.readthedocs.io/en/latest/user/index.html</a:t>
            </a:r>
            <a:r>
              <a:rPr lang="de-DE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100" dirty="0"/>
              <a:t>[14] H. Wong. </a:t>
            </a:r>
            <a:r>
              <a:rPr lang="en-US" sz="1100" dirty="0" err="1"/>
              <a:t>CPUlator</a:t>
            </a:r>
            <a:r>
              <a:rPr lang="en-US" sz="1100" dirty="0"/>
              <a:t>: A CPU and I/O device simulator. </a:t>
            </a:r>
            <a:r>
              <a:rPr lang="en-US" sz="1100" dirty="0" err="1"/>
              <a:t>Zugegriffen</a:t>
            </a:r>
            <a:r>
              <a:rPr lang="en-US" sz="1100" dirty="0"/>
              <a:t> am: 29.09.2021.</a:t>
            </a:r>
            <a:r>
              <a:rPr lang="en-AT" sz="1100" dirty="0"/>
              <a:t> </a:t>
            </a:r>
            <a:r>
              <a:rPr lang="en-US" sz="1100" dirty="0">
                <a:hlinkClick r:id="rId10"/>
              </a:rPr>
              <a:t>https://cpulator.01xz.net/?sys=arm</a:t>
            </a:r>
            <a:r>
              <a:rPr lang="en-US" sz="1100" dirty="0"/>
              <a:t>.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T" sz="1100" dirty="0"/>
              <a:t>[15] J. Mossberg. Use GDB on an ARM assembly program. </a:t>
            </a:r>
            <a:r>
              <a:rPr lang="de-DE" sz="1100" dirty="0"/>
              <a:t>Zugegriffen am: 04.03.2021. </a:t>
            </a:r>
            <a:r>
              <a:rPr lang="de-DE" sz="1100" dirty="0">
                <a:hlinkClick r:id="rId11"/>
              </a:rPr>
              <a:t>https://jacobmossberg.se/posts/2017/01/17/use-gdb-on-arm-assembly-program.html</a:t>
            </a:r>
            <a:endParaRPr lang="en-AT" sz="11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11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Kann zusammen mit dem Gnu Debugger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[12]</a:t>
            </a:r>
            <a:r>
              <a:rPr lang="en-AT" dirty="0"/>
              <a:t> </a:t>
            </a:r>
            <a:r>
              <a:rPr lang="de-DE" dirty="0"/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Großer Zeitaufwand zusammen mit Aufsetzen der </a:t>
            </a:r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pic>
        <p:nvPicPr>
          <p:cNvPr id="6" name="Picture 5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7E40C326-C8A4-4E0F-A1EA-C8EA963B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F7A94-E030-47FB-9EB0-AD7C29E90F8C}"/>
              </a:ext>
            </a:extLst>
          </p:cNvPr>
          <p:cNvSpPr txBox="1"/>
          <p:nvPr/>
        </p:nvSpPr>
        <p:spPr>
          <a:xfrm>
            <a:off x="2700115" y="4656073"/>
            <a:ext cx="42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solidFill>
                  <a:schemeClr val="accent1"/>
                </a:solidFill>
              </a:rPr>
              <a:t>[15]</a:t>
            </a:r>
            <a:endParaRPr lang="de-DE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4152F-6C26-41C1-A1F1-D735719ED44B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FBD69A-F98C-46DC-BF06-7A809D552BA4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B62AD-8ECA-4C93-B65D-F92A83A82A8B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29D4A-74AC-4229-9BFE-AA36F189DC1F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Assembler-Code in Webanwendung schreiben und direkt im Browser</a:t>
            </a:r>
            <a:r>
              <a:rPr lang="en-AT" sz="1900" dirty="0">
                <a:latin typeface="+mj-lt"/>
              </a:rPr>
              <a:t> </a:t>
            </a:r>
            <a:r>
              <a:rPr lang="en-AT" sz="1900" dirty="0" err="1">
                <a:latin typeface="+mj-lt"/>
              </a:rPr>
              <a:t>ausführen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Zeilenweise Abarbeitung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Einleitung</a:t>
            </a:r>
            <a:r>
              <a:rPr lang="en-AT" sz="2200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sz="2200" dirty="0">
                <a:solidFill>
                  <a:schemeClr val="tx1"/>
                </a:solidFill>
              </a:rPr>
              <a:t>Motivation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de-DE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Architektur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Rechner mit reduziertem Befehlssatz (RISC</a:t>
            </a:r>
            <a:r>
              <a:rPr lang="en-AT" dirty="0"/>
              <a:t> </a:t>
            </a:r>
            <a:r>
              <a:rPr lang="en-AT" dirty="0">
                <a:solidFill>
                  <a:schemeClr val="accent1"/>
                </a:solidFill>
              </a:rPr>
              <a:t>[4]</a:t>
            </a:r>
            <a:r>
              <a:rPr lang="de-DE" dirty="0"/>
              <a:t>):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Load/Store-Architektur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Datenverarbeitende Instruktionen arbeiten nur mit Inhalten der 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Einheitliche Form und Länge der Kodierung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Zusätzlich bei ARM: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Meiste Instruktionen haben Zugriff A</a:t>
            </a:r>
            <a:r>
              <a:rPr lang="en-AT" sz="1900" dirty="0">
                <a:latin typeface="+mj-lt"/>
              </a:rPr>
              <a:t>LU</a:t>
            </a:r>
            <a:r>
              <a:rPr lang="de-DE" sz="1900" dirty="0">
                <a:latin typeface="+mj-lt"/>
              </a:rPr>
              <a:t> und Barrel-</a:t>
            </a:r>
            <a:r>
              <a:rPr lang="de-DE" sz="1900" dirty="0" err="1">
                <a:latin typeface="+mj-lt"/>
              </a:rPr>
              <a:t>Shifter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Adressierungsarten, die Adresse automatisch inkrementieren/dekrementieren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Instruktionen zum Laden/Speichern von mehreren Registern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Register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31 Universalregister mit einer Breite von 32 Bit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latin typeface="+mj-lt"/>
              </a:rPr>
              <a:t>16 sichtbar, je nach Ausführungsmodus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latin typeface="+mj-lt"/>
              </a:rPr>
              <a:t>R13 </a:t>
            </a:r>
            <a:r>
              <a:rPr lang="de-DE" sz="1700" dirty="0">
                <a:latin typeface="+mj-lt"/>
                <a:sym typeface="Wingdings" panose="05000000000000000000" pitchFamily="2" charset="2"/>
              </a:rPr>
              <a:t>– Stapelzeiger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latin typeface="+mj-lt"/>
                <a:sym typeface="Wingdings" panose="05000000000000000000" pitchFamily="2" charset="2"/>
              </a:rPr>
              <a:t>R14 – Link-Register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latin typeface="+mj-lt"/>
                <a:sym typeface="Wingdings" panose="05000000000000000000" pitchFamily="2" charset="2"/>
              </a:rPr>
              <a:t>R15 – Befehlszähler</a:t>
            </a:r>
            <a:endParaRPr lang="de-DE" sz="17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Status-Register</a:t>
            </a:r>
            <a:r>
              <a:rPr lang="en-AT" dirty="0"/>
              <a:t> (CPSR)</a:t>
            </a:r>
            <a:r>
              <a:rPr lang="de-DE" dirty="0"/>
              <a:t> mit Status-Flags</a:t>
            </a:r>
            <a:r>
              <a:rPr lang="en-AT" dirty="0"/>
              <a:t> NZCV</a:t>
            </a:r>
            <a:r>
              <a:rPr lang="de-DE" dirty="0"/>
              <a:t>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343433"/>
                </a:solidFill>
                <a:latin typeface="+mj-lt"/>
              </a:rPr>
              <a:t>N – Negativ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343433"/>
                </a:solidFill>
                <a:latin typeface="+mj-lt"/>
              </a:rPr>
              <a:t>Z  – Null (Zero)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343433"/>
                </a:solidFill>
                <a:latin typeface="+mj-lt"/>
              </a:rPr>
              <a:t>C – Übertrag (Carry)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343433"/>
                </a:solidFill>
                <a:latin typeface="+mj-lt"/>
              </a:rPr>
              <a:t>V – Überlauf (Overflow)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17AEEF7-16B1-4F42-9F34-F9BFFA39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7" y="716648"/>
            <a:ext cx="4958543" cy="48571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7827197" y="5521228"/>
            <a:ext cx="377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Abbildung: Register je nach Ausführungsmodi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847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Bedingungen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Instruktionen können nur unter bestimmten</a:t>
            </a:r>
            <a:br>
              <a:rPr lang="de-DE" dirty="0"/>
            </a:br>
            <a:r>
              <a:rPr lang="de-DE" dirty="0"/>
              <a:t>Bedingungen ausgeführt werden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Höchste 4 Bits reserviert für Kodierung der</a:t>
            </a:r>
            <a:br>
              <a:rPr lang="de-DE" dirty="0"/>
            </a:br>
            <a:r>
              <a:rPr lang="de-DE" dirty="0"/>
              <a:t>Bedingung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Geknüpft an die Status-Flags NZCV, werden vor</a:t>
            </a:r>
            <a:br>
              <a:rPr lang="de-DE" dirty="0"/>
            </a:br>
            <a:r>
              <a:rPr lang="de-DE" dirty="0"/>
              <a:t>Ausführung der Bedingung überprüft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Mnemonik an Instruktion im Code anhängen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solidFill>
                <a:srgbClr val="343433"/>
              </a:solidFill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60096" y="5503805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Beispiele für Bedingungen und Kodierung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ABC20-D62F-49E9-B37F-01C008206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7" y="1519675"/>
            <a:ext cx="6709956" cy="76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238BC-5325-4ABB-972E-BED16D1A3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25" y="2285132"/>
            <a:ext cx="5663859" cy="31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Datenverarbeitende Instruktionen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Arithmetische- und Vergleichsoperationen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Instruktionen über Befehlscode unterschieden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Register-Operanden </a:t>
            </a:r>
            <a:r>
              <a:rPr lang="de-DE" i="1" dirty="0" err="1"/>
              <a:t>Rn</a:t>
            </a:r>
            <a:r>
              <a:rPr lang="de-DE" dirty="0"/>
              <a:t> und </a:t>
            </a:r>
            <a:r>
              <a:rPr lang="de-DE" i="1" dirty="0" err="1"/>
              <a:t>Rd</a:t>
            </a:r>
            <a:endParaRPr lang="en-AT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Flexibler dritter Operand, der Zugriff</a:t>
            </a:r>
            <a:br>
              <a:rPr lang="de-DE" dirty="0"/>
            </a:br>
            <a:r>
              <a:rPr lang="de-DE" dirty="0"/>
              <a:t>auf Barrel-</a:t>
            </a:r>
            <a:r>
              <a:rPr lang="de-DE" dirty="0" err="1"/>
              <a:t>Shifter</a:t>
            </a:r>
            <a:r>
              <a:rPr lang="de-DE" dirty="0"/>
              <a:t> hat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</a:rPr>
              <a:t>S-Bit aktualisiert die Status-Flags</a:t>
            </a:r>
          </a:p>
          <a:p>
            <a:pPr lvl="1" algn="l">
              <a:lnSpc>
                <a:spcPct val="100000"/>
              </a:lnSpc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Innsbruck I Zangerl Dominik I </a:t>
            </a:r>
            <a:r>
              <a:rPr lang="en-AT" dirty="0"/>
              <a:t>12</a:t>
            </a:r>
            <a:r>
              <a:rPr lang="de-DE" dirty="0"/>
              <a:t>.</a:t>
            </a:r>
            <a:r>
              <a:rPr lang="en-AT" dirty="0"/>
              <a:t>10.</a:t>
            </a:r>
            <a:r>
              <a:rPr lang="de-DE" dirty="0"/>
              <a:t>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90077-09F8-48B2-B2A1-496BD1EE77A9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Einleitung</a:t>
            </a:r>
            <a:r>
              <a:rPr lang="en-AT" dirty="0">
                <a:solidFill>
                  <a:schemeClr val="tx1"/>
                </a:solidFill>
              </a:rPr>
              <a:t> und</a:t>
            </a:r>
          </a:p>
          <a:p>
            <a:pPr algn="ctr"/>
            <a:r>
              <a:rPr lang="en-AT" dirty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B4DB1-8158-4191-870D-EB31CF5B97DC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Theorie</a:t>
            </a:r>
            <a:endParaRPr lang="en-AT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ARMv5</a:t>
            </a:r>
            <a:endParaRPr lang="de-DE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4BE5D-BF2C-4036-95B9-E97C2C62BA64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de-DE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37E8F-17B1-42E8-83A8-7D0434CAD3F2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und</a:t>
            </a:r>
          </a:p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Zusammenfassung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5A1B6-5436-4A7F-B90F-05F258C4E6E4}"/>
              </a:ext>
            </a:extLst>
          </p:cNvPr>
          <p:cNvSpPr txBox="1"/>
          <p:nvPr/>
        </p:nvSpPr>
        <p:spPr>
          <a:xfrm>
            <a:off x="6960096" y="571351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Abbildungen: Datenverarbeitende Instruktionen </a:t>
            </a:r>
            <a:r>
              <a:rPr lang="de-DE" sz="1400" dirty="0">
                <a:solidFill>
                  <a:schemeClr val="accent1"/>
                </a:solidFill>
              </a:rPr>
              <a:t>[2]</a:t>
            </a:r>
            <a:endParaRPr lang="de-D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B1D41-8EB1-4E7C-8E11-5FB721C5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43" y="2766635"/>
            <a:ext cx="5909724" cy="2946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B0BBC-31F7-4103-88DC-2F0CA152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49" y="2060848"/>
            <a:ext cx="5916418" cy="6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Microsoft Office PowerPoint</Application>
  <PresentationFormat>Widescreen</PresentationFormat>
  <Paragraphs>497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.AppleSystemUIFont</vt:lpstr>
      <vt:lpstr>Arial</vt:lpstr>
      <vt:lpstr>Calibri</vt:lpstr>
      <vt:lpstr>Calibri Light</vt:lpstr>
      <vt:lpstr>Office-Design</vt:lpstr>
      <vt:lpstr>ARM Simulator, Interpreter und Debugger als Webanwendung</vt:lpstr>
      <vt:lpstr>Gliederung</vt:lpstr>
      <vt:lpstr>ARMv5 im ersten Semester</vt:lpstr>
      <vt:lpstr>Debugging</vt:lpstr>
      <vt:lpstr>ARMv5 Umgebung und Debugging als Webanwendung</vt:lpstr>
      <vt:lpstr>ARMv5 Architektur</vt:lpstr>
      <vt:lpstr>ARMv5 Register</vt:lpstr>
      <vt:lpstr>Bedingungen</vt:lpstr>
      <vt:lpstr> Datenverarbeitende Instruktionen</vt:lpstr>
      <vt:lpstr> Shifter-Operand</vt:lpstr>
      <vt:lpstr> Sprunginstruktionen</vt:lpstr>
      <vt:lpstr> Lade- und Speicherinstruktionen</vt:lpstr>
      <vt:lpstr> Lade- und Speicherinstruktionen für mehrere Register</vt:lpstr>
      <vt:lpstr>Parsing Expression Grammatik</vt:lpstr>
      <vt:lpstr>tsPEG</vt:lpstr>
      <vt:lpstr>Aufbau</vt:lpstr>
      <vt:lpstr>Operanden</vt:lpstr>
      <vt:lpstr>Instruktionen</vt:lpstr>
      <vt:lpstr>Übersicht</vt:lpstr>
      <vt:lpstr>Parser</vt:lpstr>
      <vt:lpstr>Parser</vt:lpstr>
      <vt:lpstr>Parser</vt:lpstr>
      <vt:lpstr>Hauptspeicher</vt:lpstr>
      <vt:lpstr>Code Execution Engine</vt:lpstr>
      <vt:lpstr>Code Execution Engine</vt:lpstr>
      <vt:lpstr>Benutzeroberfläche</vt:lpstr>
      <vt:lpstr>Live Demo</vt:lpstr>
      <vt:lpstr>Evaluation</vt:lpstr>
      <vt:lpstr>Zusammenfassung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107</cp:revision>
  <dcterms:created xsi:type="dcterms:W3CDTF">2017-06-06T07:41:45Z</dcterms:created>
  <dcterms:modified xsi:type="dcterms:W3CDTF">2021-10-11T22:32:45Z</dcterms:modified>
</cp:coreProperties>
</file>