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9"/>
  </p:notesMasterIdLst>
  <p:sldIdLst>
    <p:sldId id="256" r:id="rId2"/>
    <p:sldId id="263" r:id="rId3"/>
    <p:sldId id="264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266" r:id="rId12"/>
    <p:sldId id="301" r:id="rId13"/>
    <p:sldId id="302" r:id="rId14"/>
    <p:sldId id="303" r:id="rId15"/>
    <p:sldId id="304" r:id="rId16"/>
    <p:sldId id="267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268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272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273" r:id="rId43"/>
    <p:sldId id="332" r:id="rId44"/>
    <p:sldId id="333" r:id="rId45"/>
    <p:sldId id="334" r:id="rId46"/>
    <p:sldId id="274" r:id="rId47"/>
    <p:sldId id="336" r:id="rId48"/>
    <p:sldId id="337" r:id="rId49"/>
    <p:sldId id="338" r:id="rId50"/>
    <p:sldId id="339" r:id="rId51"/>
    <p:sldId id="275" r:id="rId52"/>
    <p:sldId id="341" r:id="rId53"/>
    <p:sldId id="342" r:id="rId54"/>
    <p:sldId id="343" r:id="rId55"/>
    <p:sldId id="344" r:id="rId56"/>
    <p:sldId id="345" r:id="rId57"/>
    <p:sldId id="346" r:id="rId58"/>
    <p:sldId id="276" r:id="rId59"/>
    <p:sldId id="348" r:id="rId60"/>
    <p:sldId id="349" r:id="rId61"/>
    <p:sldId id="350" r:id="rId62"/>
    <p:sldId id="351" r:id="rId63"/>
    <p:sldId id="277" r:id="rId64"/>
    <p:sldId id="353" r:id="rId65"/>
    <p:sldId id="354" r:id="rId66"/>
    <p:sldId id="355" r:id="rId67"/>
    <p:sldId id="356" r:id="rId68"/>
    <p:sldId id="357" r:id="rId69"/>
    <p:sldId id="278" r:id="rId70"/>
    <p:sldId id="359" r:id="rId71"/>
    <p:sldId id="360" r:id="rId72"/>
    <p:sldId id="361" r:id="rId73"/>
    <p:sldId id="362" r:id="rId74"/>
    <p:sldId id="363" r:id="rId75"/>
    <p:sldId id="364" r:id="rId76"/>
    <p:sldId id="269" r:id="rId77"/>
    <p:sldId id="366" r:id="rId78"/>
    <p:sldId id="367" r:id="rId79"/>
    <p:sldId id="368" r:id="rId80"/>
    <p:sldId id="369" r:id="rId81"/>
    <p:sldId id="370" r:id="rId82"/>
    <p:sldId id="279" r:id="rId83"/>
    <p:sldId id="372" r:id="rId84"/>
    <p:sldId id="373" r:id="rId85"/>
    <p:sldId id="374" r:id="rId86"/>
    <p:sldId id="375" r:id="rId87"/>
    <p:sldId id="376" r:id="rId88"/>
    <p:sldId id="270" r:id="rId89"/>
    <p:sldId id="378" r:id="rId90"/>
    <p:sldId id="379" r:id="rId91"/>
    <p:sldId id="380" r:id="rId92"/>
    <p:sldId id="381" r:id="rId93"/>
    <p:sldId id="382" r:id="rId94"/>
    <p:sldId id="383" r:id="rId95"/>
    <p:sldId id="281" r:id="rId96"/>
    <p:sldId id="385" r:id="rId97"/>
    <p:sldId id="386" r:id="rId98"/>
    <p:sldId id="387" r:id="rId99"/>
    <p:sldId id="388" r:id="rId100"/>
    <p:sldId id="389" r:id="rId101"/>
    <p:sldId id="390" r:id="rId102"/>
    <p:sldId id="391" r:id="rId103"/>
    <p:sldId id="280" r:id="rId104"/>
    <p:sldId id="393" r:id="rId105"/>
    <p:sldId id="394" r:id="rId106"/>
    <p:sldId id="395" r:id="rId107"/>
    <p:sldId id="396" r:id="rId108"/>
    <p:sldId id="397" r:id="rId109"/>
    <p:sldId id="398" r:id="rId110"/>
    <p:sldId id="399" r:id="rId111"/>
    <p:sldId id="400" r:id="rId112"/>
    <p:sldId id="401" r:id="rId113"/>
    <p:sldId id="402" r:id="rId114"/>
    <p:sldId id="282" r:id="rId115"/>
    <p:sldId id="404" r:id="rId116"/>
    <p:sldId id="405" r:id="rId117"/>
    <p:sldId id="406" r:id="rId118"/>
    <p:sldId id="407" r:id="rId119"/>
    <p:sldId id="408" r:id="rId120"/>
    <p:sldId id="409" r:id="rId121"/>
    <p:sldId id="410" r:id="rId122"/>
    <p:sldId id="411" r:id="rId123"/>
    <p:sldId id="283" r:id="rId124"/>
    <p:sldId id="413" r:id="rId125"/>
    <p:sldId id="414" r:id="rId126"/>
    <p:sldId id="415" r:id="rId127"/>
    <p:sldId id="416" r:id="rId128"/>
    <p:sldId id="417" r:id="rId129"/>
    <p:sldId id="284" r:id="rId130"/>
    <p:sldId id="419" r:id="rId131"/>
    <p:sldId id="420" r:id="rId132"/>
    <p:sldId id="421" r:id="rId133"/>
    <p:sldId id="422" r:id="rId134"/>
    <p:sldId id="423" r:id="rId135"/>
    <p:sldId id="285" r:id="rId136"/>
    <p:sldId id="425" r:id="rId137"/>
    <p:sldId id="426" r:id="rId138"/>
    <p:sldId id="427" r:id="rId139"/>
    <p:sldId id="286" r:id="rId140"/>
    <p:sldId id="429" r:id="rId141"/>
    <p:sldId id="430" r:id="rId142"/>
    <p:sldId id="431" r:id="rId143"/>
    <p:sldId id="432" r:id="rId144"/>
    <p:sldId id="433" r:id="rId145"/>
    <p:sldId id="434" r:id="rId146"/>
    <p:sldId id="287" r:id="rId147"/>
    <p:sldId id="436" r:id="rId148"/>
    <p:sldId id="437" r:id="rId149"/>
    <p:sldId id="438" r:id="rId150"/>
    <p:sldId id="439" r:id="rId151"/>
    <p:sldId id="440" r:id="rId152"/>
    <p:sldId id="441" r:id="rId153"/>
    <p:sldId id="288" r:id="rId154"/>
    <p:sldId id="443" r:id="rId155"/>
    <p:sldId id="444" r:id="rId156"/>
    <p:sldId id="445" r:id="rId157"/>
    <p:sldId id="446" r:id="rId158"/>
    <p:sldId id="447" r:id="rId159"/>
    <p:sldId id="448" r:id="rId160"/>
    <p:sldId id="449" r:id="rId161"/>
    <p:sldId id="289" r:id="rId162"/>
    <p:sldId id="451" r:id="rId163"/>
    <p:sldId id="452" r:id="rId164"/>
    <p:sldId id="453" r:id="rId165"/>
    <p:sldId id="454" r:id="rId166"/>
    <p:sldId id="455" r:id="rId167"/>
    <p:sldId id="456" r:id="rId168"/>
    <p:sldId id="290" r:id="rId169"/>
    <p:sldId id="271" r:id="rId170"/>
    <p:sldId id="458" r:id="rId171"/>
    <p:sldId id="459" r:id="rId172"/>
    <p:sldId id="460" r:id="rId173"/>
    <p:sldId id="291" r:id="rId174"/>
    <p:sldId id="462" r:id="rId175"/>
    <p:sldId id="463" r:id="rId176"/>
    <p:sldId id="265" r:id="rId177"/>
    <p:sldId id="262" r:id="rId17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3"/>
    <a:srgbClr val="636462"/>
    <a:srgbClr val="777776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90"/>
    <p:restoredTop sz="94628"/>
  </p:normalViewPr>
  <p:slideViewPr>
    <p:cSldViewPr snapToObjects="1" showGuides="1">
      <p:cViewPr varScale="1">
        <p:scale>
          <a:sx n="101" d="100"/>
          <a:sy n="101" d="100"/>
        </p:scale>
        <p:origin x="138" y="312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theme" Target="theme/theme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98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25532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101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93522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102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78546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103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66679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104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57794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105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2815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106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78126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107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48323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108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29010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109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97470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209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6335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43215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20187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26620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17028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05420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47436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68632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37912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95307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072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89030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49357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09801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8511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17063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64650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82793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23161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28453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42901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877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57964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26770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7576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96601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19781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93425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3864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891014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998709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823686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258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710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60359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537135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28033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082026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92750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075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16877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13863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18860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52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977346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58711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41918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870973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79333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668707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597338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90727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37096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14277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282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101102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56605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19406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499063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68819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236412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40383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81555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97744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307599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601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346444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666183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831759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184662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248190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744458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586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516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51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716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654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062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38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302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105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27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470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577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116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03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485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649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700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0034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4324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32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249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6496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139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1808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272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2170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2491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0919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7586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0832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3972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7838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6764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3572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8229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55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4413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1959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8794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007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5466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992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8726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467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2945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9540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58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4175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3824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422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02243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1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0000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90975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5481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06408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6660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150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7258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97920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87647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40268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71887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4397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8361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6996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53303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18176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19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48138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20304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23664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05861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4973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91342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9511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14303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74620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95790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90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781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14395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91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11181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92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80091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93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94729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94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66522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95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56927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96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17866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97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40040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98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32704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99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62112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100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70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9545"/>
            <a:ext cx="12192000" cy="6860032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032"/>
            <a:ext cx="12192000" cy="686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2442603"/>
            <a:ext cx="10515599" cy="33624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16317" y="1691904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42603"/>
            <a:ext cx="10515600" cy="335552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17020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2442602"/>
            <a:ext cx="10515600" cy="336266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dirty="0"/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199" y="1695473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442603"/>
            <a:ext cx="5181600" cy="33626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2442603"/>
            <a:ext cx="5181600" cy="33626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77777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Mastertitelformat bearbeiten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49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nu.org/software/gdb/" TargetMode="External"/><Relationship Id="rId3" Type="http://schemas.openxmlformats.org/officeDocument/2006/relationships/hyperlink" Target="https://developer.arm.com/tools-and-software/open-source-software/developer-tools/gnu-toolchain" TargetMode="External"/><Relationship Id="rId7" Type="http://schemas.openxmlformats.org/officeDocument/2006/relationships/hyperlink" Target="https://docs.microsoft.com/en-us/windows/wsl/install-win10" TargetMode="External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ypescriptlang.org/" TargetMode="External"/><Relationship Id="rId11" Type="http://schemas.openxmlformats.org/officeDocument/2006/relationships/hyperlink" Target="https://jacobmossberg.se/posts/2017/01/17/use-gdb-on-arm-assembly-program.html" TargetMode="External"/><Relationship Id="rId5" Type="http://schemas.openxmlformats.org/officeDocument/2006/relationships/hyperlink" Target="https://reactjs.org/" TargetMode="External"/><Relationship Id="rId10" Type="http://schemas.openxmlformats.org/officeDocument/2006/relationships/hyperlink" Target="https://cpulator.01xz.net/?sys=arm" TargetMode="External"/><Relationship Id="rId4" Type="http://schemas.openxmlformats.org/officeDocument/2006/relationships/hyperlink" Target="https://github.com/EoinDavey/tsPEG" TargetMode="External"/><Relationship Id="rId9" Type="http://schemas.openxmlformats.org/officeDocument/2006/relationships/hyperlink" Target="https://qemu.readthedocs.io/en/latest/user/index.html" TargetMode="Externa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 Simulator, Interpreter und</a:t>
            </a:r>
            <a:r>
              <a:rPr lang="en-AT" dirty="0"/>
              <a:t> </a:t>
            </a:r>
            <a:r>
              <a:rPr lang="de-DE" dirty="0"/>
              <a:t>Debugger als Webanwendung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39125-BD2A-4866-8090-F61B6A6374B5}"/>
              </a:ext>
            </a:extLst>
          </p:cNvPr>
          <p:cNvSpPr txBox="1"/>
          <p:nvPr/>
        </p:nvSpPr>
        <p:spPr>
          <a:xfrm>
            <a:off x="981876" y="5882305"/>
            <a:ext cx="10153128" cy="93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12CF5-8CD4-4FF1-8D34-C6DAE9E5076E}"/>
              </a:ext>
            </a:extLst>
          </p:cNvPr>
          <p:cNvSpPr txBox="1"/>
          <p:nvPr/>
        </p:nvSpPr>
        <p:spPr>
          <a:xfrm>
            <a:off x="981876" y="5726601"/>
            <a:ext cx="90730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600" dirty="0"/>
              <a:t>Fina</a:t>
            </a:r>
            <a:r>
              <a:rPr lang="de-DE" sz="1600" dirty="0" err="1"/>
              <a:t>lpräsentation</a:t>
            </a:r>
            <a:endParaRPr lang="de-DE" sz="1600" dirty="0"/>
          </a:p>
          <a:p>
            <a:endParaRPr lang="de-DE" sz="1000" dirty="0"/>
          </a:p>
          <a:p>
            <a:r>
              <a:rPr lang="de-DE" dirty="0"/>
              <a:t>Zangerl Dominik</a:t>
            </a:r>
          </a:p>
          <a:p>
            <a:r>
              <a:rPr lang="de-DE" dirty="0"/>
              <a:t>Betreuer: Alexander Schlögl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solidFill>
                  <a:schemeClr val="accent1"/>
                </a:solidFill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Simulation mit GNU Toolchain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en-AT" strike="noStrike" kern="1200" cap="none" spc="0" normalizeH="0" noProof="0">
                <a:ln>
                  <a:noFill/>
                </a:ln>
                <a:solidFill>
                  <a:schemeClr val="accent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[1]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Ausführen mit QEMU User-Space-Emulator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en-AT" strike="noStrike" kern="1200" cap="none" spc="0" normalizeH="0" noProof="0">
                <a:ln>
                  <a:noFill/>
                </a:ln>
                <a:solidFill>
                  <a:schemeClr val="accent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[13]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Vereinfachung mit Skript und Ausführung über virtuelle Maschine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oder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WSL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en-AT" strike="noStrike" kern="1200" cap="none" spc="0" normalizeH="0" noProof="0">
                <a:ln>
                  <a:noFill/>
                </a:ln>
                <a:solidFill>
                  <a:schemeClr val="accent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[11]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1F616693-A351-45B8-B36F-341EDC519464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 descr=" 16">
            <a:extLst>
              <a:ext uri="{FF2B5EF4-FFF2-40B4-BE49-F238E27FC236}">
                <a16:creationId xmlns:a16="http://schemas.microsoft.com/office/drawing/2014/main" id="{AECE4804-694B-4CEB-B651-FEFF46D6423C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 descr=" 7">
            <a:extLst>
              <a:ext uri="{FF2B5EF4-FFF2-40B4-BE49-F238E27FC236}">
                <a16:creationId xmlns:a16="http://schemas.microsoft.com/office/drawing/2014/main" id="{563E1CAE-AE69-42F7-A836-D99F2E5D3F8E}"/>
              </a:ext>
            </a:extLst>
          </p:cNvPr>
          <p:cNvCxnSpPr>
            <a:cxnSpLocks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 descr=" 19">
            <a:extLst>
              <a:ext uri="{FF2B5EF4-FFF2-40B4-BE49-F238E27FC236}">
                <a16:creationId xmlns:a16="http://schemas.microsoft.com/office/drawing/2014/main" id="{3509FCAE-9B4A-4AB5-814D-7A570CCDC6DC}"/>
              </a:ext>
            </a:extLst>
          </p:cNvPr>
          <p:cNvSpPr/>
          <p:nvPr/>
        </p:nvSpPr>
        <p:spPr>
          <a:xfrm>
            <a:off x="7680176" y="3789040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 descr=" 20">
            <a:extLst>
              <a:ext uri="{FF2B5EF4-FFF2-40B4-BE49-F238E27FC236}">
                <a16:creationId xmlns:a16="http://schemas.microsoft.com/office/drawing/2014/main" id="{A5394A41-07C4-4099-9DB1-A17E0ACBB76A}"/>
              </a:ext>
            </a:extLst>
          </p:cNvPr>
          <p:cNvCxnSpPr>
            <a:cxnSpLocks/>
          </p:cNvCxnSpPr>
          <p:nvPr/>
        </p:nvCxnSpPr>
        <p:spPr>
          <a:xfrm>
            <a:off x="5930270" y="4113076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 descr=" 21">
            <a:extLst>
              <a:ext uri="{FF2B5EF4-FFF2-40B4-BE49-F238E27FC236}">
                <a16:creationId xmlns:a16="http://schemas.microsoft.com/office/drawing/2014/main" id="{4A1823B0-DFA1-4034-9EFB-3F94877C6179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  <p:sp>
        <p:nvSpPr>
          <p:cNvPr id="22" name="TextBox 21" descr=" 24">
            <a:extLst>
              <a:ext uri="{FF2B5EF4-FFF2-40B4-BE49-F238E27FC236}">
                <a16:creationId xmlns:a16="http://schemas.microsoft.com/office/drawing/2014/main" id="{F1FE5236-0DE4-40AD-835F-5B2097DFC72C}"/>
              </a:ext>
            </a:extLst>
          </p:cNvPr>
          <p:cNvSpPr txBox="1"/>
          <p:nvPr/>
        </p:nvSpPr>
        <p:spPr>
          <a:xfrm>
            <a:off x="6157151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gnueabi-ld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12310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Operanden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3E3028D6-AECA-440C-8C27-C7D66314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94" y="2287625"/>
            <a:ext cx="11180963" cy="3672408"/>
          </a:xfrm>
          <a:prstGeom prst="rect">
            <a:avLst/>
          </a:prstGeom>
        </p:spPr>
      </p:pic>
      <p:sp>
        <p:nvSpPr>
          <p:cNvPr id="14" name="Rectangle 13" descr=" 23">
            <a:extLst>
              <a:ext uri="{FF2B5EF4-FFF2-40B4-BE49-F238E27FC236}">
                <a16:creationId xmlns:a16="http://schemas.microsoft.com/office/drawing/2014/main" id="{4B514C76-5812-443E-8377-ED2B7FD1EE9A}"/>
              </a:ext>
            </a:extLst>
          </p:cNvPr>
          <p:cNvSpPr/>
          <p:nvPr/>
        </p:nvSpPr>
        <p:spPr>
          <a:xfrm>
            <a:off x="4441776" y="4956776"/>
            <a:ext cx="2374304" cy="110349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9352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Operanden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3E3028D6-AECA-440C-8C27-C7D66314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94" y="2287625"/>
            <a:ext cx="11180963" cy="3672408"/>
          </a:xfrm>
          <a:prstGeom prst="rect">
            <a:avLst/>
          </a:prstGeom>
        </p:spPr>
      </p:pic>
      <p:sp>
        <p:nvSpPr>
          <p:cNvPr id="15" name="Rectangle 14" descr=" 14">
            <a:extLst>
              <a:ext uri="{FF2B5EF4-FFF2-40B4-BE49-F238E27FC236}">
                <a16:creationId xmlns:a16="http://schemas.microsoft.com/office/drawing/2014/main" id="{F3845241-C39C-44C5-8868-9929CDE38936}"/>
              </a:ext>
            </a:extLst>
          </p:cNvPr>
          <p:cNvSpPr/>
          <p:nvPr/>
        </p:nvSpPr>
        <p:spPr>
          <a:xfrm>
            <a:off x="8853735" y="3284984"/>
            <a:ext cx="2828055" cy="258146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3387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Operanden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3E3028D6-AECA-440C-8C27-C7D66314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94" y="2287625"/>
            <a:ext cx="11180963" cy="3672408"/>
          </a:xfrm>
          <a:prstGeom prst="rect">
            <a:avLst/>
          </a:prstGeom>
        </p:spPr>
      </p:pic>
      <p:sp>
        <p:nvSpPr>
          <p:cNvPr id="14" name="Rectangle 13" descr=" 22">
            <a:extLst>
              <a:ext uri="{FF2B5EF4-FFF2-40B4-BE49-F238E27FC236}">
                <a16:creationId xmlns:a16="http://schemas.microsoft.com/office/drawing/2014/main" id="{4C40CC1D-E4FC-4C2A-9DD1-304E64CC6216}"/>
              </a:ext>
            </a:extLst>
          </p:cNvPr>
          <p:cNvSpPr/>
          <p:nvPr/>
        </p:nvSpPr>
        <p:spPr>
          <a:xfrm>
            <a:off x="1127448" y="4956776"/>
            <a:ext cx="3240360" cy="110349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54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44118DA8-74F1-4DC0-A6A6-1F02BD4D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52736"/>
            <a:ext cx="10958553" cy="4868452"/>
          </a:xfrm>
          <a:prstGeom prst="rect">
            <a:avLst/>
          </a:prstGeom>
        </p:spPr>
      </p:pic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Instruktionen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701266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44118DA8-74F1-4DC0-A6A6-1F02BD4D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52736"/>
            <a:ext cx="10958553" cy="4868452"/>
          </a:xfrm>
          <a:prstGeom prst="rect">
            <a:avLst/>
          </a:prstGeom>
        </p:spPr>
      </p:pic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Instruktionen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 descr=" 14">
            <a:extLst>
              <a:ext uri="{FF2B5EF4-FFF2-40B4-BE49-F238E27FC236}">
                <a16:creationId xmlns:a16="http://schemas.microsoft.com/office/drawing/2014/main" id="{964394E9-84CC-472D-AF80-8469A9F7779D}"/>
              </a:ext>
            </a:extLst>
          </p:cNvPr>
          <p:cNvSpPr/>
          <p:nvPr/>
        </p:nvSpPr>
        <p:spPr>
          <a:xfrm>
            <a:off x="5064224" y="1045436"/>
            <a:ext cx="2458144" cy="114195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2024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44118DA8-74F1-4DC0-A6A6-1F02BD4D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52736"/>
            <a:ext cx="10958553" cy="4868452"/>
          </a:xfrm>
          <a:prstGeom prst="rect">
            <a:avLst/>
          </a:prstGeom>
        </p:spPr>
      </p:pic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Instruktionen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 descr=" 15">
            <a:extLst>
              <a:ext uri="{FF2B5EF4-FFF2-40B4-BE49-F238E27FC236}">
                <a16:creationId xmlns:a16="http://schemas.microsoft.com/office/drawing/2014/main" id="{1F2F4B63-9703-4507-B1CF-D201E7F531BC}"/>
              </a:ext>
            </a:extLst>
          </p:cNvPr>
          <p:cNvSpPr/>
          <p:nvPr/>
        </p:nvSpPr>
        <p:spPr>
          <a:xfrm>
            <a:off x="871092" y="2500382"/>
            <a:ext cx="2920652" cy="164062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6695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44118DA8-74F1-4DC0-A6A6-1F02BD4D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52736"/>
            <a:ext cx="10958553" cy="4868452"/>
          </a:xfrm>
          <a:prstGeom prst="rect">
            <a:avLst/>
          </a:prstGeom>
        </p:spPr>
      </p:pic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Instruktionen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 descr=" 20">
            <a:extLst>
              <a:ext uri="{FF2B5EF4-FFF2-40B4-BE49-F238E27FC236}">
                <a16:creationId xmlns:a16="http://schemas.microsoft.com/office/drawing/2014/main" id="{C921AFA6-AAF0-4CCD-A77B-8280325C0559}"/>
              </a:ext>
            </a:extLst>
          </p:cNvPr>
          <p:cNvSpPr/>
          <p:nvPr/>
        </p:nvSpPr>
        <p:spPr>
          <a:xfrm>
            <a:off x="3719736" y="2495542"/>
            <a:ext cx="2592288" cy="158153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68021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44118DA8-74F1-4DC0-A6A6-1F02BD4D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52736"/>
            <a:ext cx="10958553" cy="4868452"/>
          </a:xfrm>
          <a:prstGeom prst="rect">
            <a:avLst/>
          </a:prstGeom>
        </p:spPr>
      </p:pic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Instruktionen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 descr=" 21">
            <a:extLst>
              <a:ext uri="{FF2B5EF4-FFF2-40B4-BE49-F238E27FC236}">
                <a16:creationId xmlns:a16="http://schemas.microsoft.com/office/drawing/2014/main" id="{3DB84878-3724-431E-8E79-49002A6433F2}"/>
              </a:ext>
            </a:extLst>
          </p:cNvPr>
          <p:cNvSpPr/>
          <p:nvPr/>
        </p:nvSpPr>
        <p:spPr>
          <a:xfrm>
            <a:off x="6274168" y="2543873"/>
            <a:ext cx="2918176" cy="164062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07594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44118DA8-74F1-4DC0-A6A6-1F02BD4D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52736"/>
            <a:ext cx="10958553" cy="4868452"/>
          </a:xfrm>
          <a:prstGeom prst="rect">
            <a:avLst/>
          </a:prstGeom>
        </p:spPr>
      </p:pic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Instruktionen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 descr=" 22">
            <a:extLst>
              <a:ext uri="{FF2B5EF4-FFF2-40B4-BE49-F238E27FC236}">
                <a16:creationId xmlns:a16="http://schemas.microsoft.com/office/drawing/2014/main" id="{09192232-CCA3-4A3F-BF4E-70221BBE034C}"/>
              </a:ext>
            </a:extLst>
          </p:cNvPr>
          <p:cNvSpPr/>
          <p:nvPr/>
        </p:nvSpPr>
        <p:spPr>
          <a:xfrm>
            <a:off x="9168932" y="2543129"/>
            <a:ext cx="2592288" cy="144547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52948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44118DA8-74F1-4DC0-A6A6-1F02BD4D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52736"/>
            <a:ext cx="10958553" cy="4868452"/>
          </a:xfrm>
          <a:prstGeom prst="rect">
            <a:avLst/>
          </a:prstGeom>
        </p:spPr>
      </p:pic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Instruktionen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 descr=" 27">
            <a:extLst>
              <a:ext uri="{FF2B5EF4-FFF2-40B4-BE49-F238E27FC236}">
                <a16:creationId xmlns:a16="http://schemas.microsoft.com/office/drawing/2014/main" id="{EB94B886-3EC9-48BB-A8FC-ED66AE6C0B10}"/>
              </a:ext>
            </a:extLst>
          </p:cNvPr>
          <p:cNvSpPr/>
          <p:nvPr/>
        </p:nvSpPr>
        <p:spPr>
          <a:xfrm>
            <a:off x="983432" y="4364601"/>
            <a:ext cx="2520280" cy="72058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556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</a:t>
            </a:r>
            <a:r>
              <a:rPr lang="en-AT"/>
              <a:t> </a:t>
            </a:r>
            <a:r>
              <a:rPr lang="en-AT">
                <a:solidFill>
                  <a:schemeClr val="accent1"/>
                </a:solidFill>
              </a:rPr>
              <a:t>    </a:t>
            </a:r>
            <a:r>
              <a:rPr lang="en-AT"/>
              <a:t> </a:t>
            </a:r>
            <a:r>
              <a:rPr lang="de-DE"/>
              <a:t>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3F14152F-6C26-41C1-A1F1-D735719ED44B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20" name="Rectangle 19" descr=" 20">
            <a:extLst>
              <a:ext uri="{FF2B5EF4-FFF2-40B4-BE49-F238E27FC236}">
                <a16:creationId xmlns:a16="http://schemas.microsoft.com/office/drawing/2014/main" id="{61FBD69A-F98C-46DC-BF06-7A809D552BA4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21" name="Rectangle 20" descr=" 21">
            <a:extLst>
              <a:ext uri="{FF2B5EF4-FFF2-40B4-BE49-F238E27FC236}">
                <a16:creationId xmlns:a16="http://schemas.microsoft.com/office/drawing/2014/main" id="{4F3B62AD-8ECA-4C93-B65D-F92A83A82A8B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22" name="Rectangle 21" descr=" 22">
            <a:extLst>
              <a:ext uri="{FF2B5EF4-FFF2-40B4-BE49-F238E27FC236}">
                <a16:creationId xmlns:a16="http://schemas.microsoft.com/office/drawing/2014/main" id="{98929D4A-74AC-4229-9BFE-AA36F189DC1F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26637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44118DA8-74F1-4DC0-A6A6-1F02BD4D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52736"/>
            <a:ext cx="10958553" cy="4868452"/>
          </a:xfrm>
          <a:prstGeom prst="rect">
            <a:avLst/>
          </a:prstGeom>
        </p:spPr>
      </p:pic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Instruktionen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 descr=" 23">
            <a:extLst>
              <a:ext uri="{FF2B5EF4-FFF2-40B4-BE49-F238E27FC236}">
                <a16:creationId xmlns:a16="http://schemas.microsoft.com/office/drawing/2014/main" id="{0D69D4C6-D9B8-44C5-A6CE-72A2639FFB76}"/>
              </a:ext>
            </a:extLst>
          </p:cNvPr>
          <p:cNvSpPr/>
          <p:nvPr/>
        </p:nvSpPr>
        <p:spPr>
          <a:xfrm>
            <a:off x="3719736" y="4330418"/>
            <a:ext cx="2554432" cy="125882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63973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44118DA8-74F1-4DC0-A6A6-1F02BD4D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52736"/>
            <a:ext cx="10958553" cy="4868452"/>
          </a:xfrm>
          <a:prstGeom prst="rect">
            <a:avLst/>
          </a:prstGeom>
        </p:spPr>
      </p:pic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Instruktionen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 descr=" 24">
            <a:extLst>
              <a:ext uri="{FF2B5EF4-FFF2-40B4-BE49-F238E27FC236}">
                <a16:creationId xmlns:a16="http://schemas.microsoft.com/office/drawing/2014/main" id="{D8383E42-4414-41C1-94B3-237BCEAF206A}"/>
              </a:ext>
            </a:extLst>
          </p:cNvPr>
          <p:cNvSpPr/>
          <p:nvPr/>
        </p:nvSpPr>
        <p:spPr>
          <a:xfrm>
            <a:off x="6277872" y="4319941"/>
            <a:ext cx="2554432" cy="155733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89845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44118DA8-74F1-4DC0-A6A6-1F02BD4D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52736"/>
            <a:ext cx="10958553" cy="4868452"/>
          </a:xfrm>
          <a:prstGeom prst="rect">
            <a:avLst/>
          </a:prstGeom>
        </p:spPr>
      </p:pic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Instruktionen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 descr=" 25">
            <a:extLst>
              <a:ext uri="{FF2B5EF4-FFF2-40B4-BE49-F238E27FC236}">
                <a16:creationId xmlns:a16="http://schemas.microsoft.com/office/drawing/2014/main" id="{F6B44174-B3DA-4A4E-A0A3-B561D050F972}"/>
              </a:ext>
            </a:extLst>
          </p:cNvPr>
          <p:cNvSpPr/>
          <p:nvPr/>
        </p:nvSpPr>
        <p:spPr>
          <a:xfrm>
            <a:off x="8853736" y="4344344"/>
            <a:ext cx="2642864" cy="158414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58019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44118DA8-74F1-4DC0-A6A6-1F02BD4D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52736"/>
            <a:ext cx="10958553" cy="4868452"/>
          </a:xfrm>
          <a:prstGeom prst="rect">
            <a:avLst/>
          </a:prstGeom>
        </p:spPr>
      </p:pic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Instruktionen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 descr=" 26">
            <a:extLst>
              <a:ext uri="{FF2B5EF4-FFF2-40B4-BE49-F238E27FC236}">
                <a16:creationId xmlns:a16="http://schemas.microsoft.com/office/drawing/2014/main" id="{E1D72B92-60A1-444E-B2C9-6951B68986D7}"/>
              </a:ext>
            </a:extLst>
          </p:cNvPr>
          <p:cNvSpPr/>
          <p:nvPr/>
        </p:nvSpPr>
        <p:spPr>
          <a:xfrm>
            <a:off x="975344" y="5194767"/>
            <a:ext cx="2554431" cy="61049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50327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Übersicht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56CACCCB-2CF7-499A-83E0-7D897A4DA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76" y="2166103"/>
            <a:ext cx="9696400" cy="379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4254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Übersicht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56CACCCB-2CF7-499A-83E0-7D897A4DA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76" y="2166103"/>
            <a:ext cx="9696400" cy="3793389"/>
          </a:xfrm>
          <a:prstGeom prst="rect">
            <a:avLst/>
          </a:prstGeom>
        </p:spPr>
      </p:pic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8ABA2F5-78C3-4351-ADEB-1A23A331FB11}"/>
              </a:ext>
            </a:extLst>
          </p:cNvPr>
          <p:cNvSpPr/>
          <p:nvPr/>
        </p:nvSpPr>
        <p:spPr>
          <a:xfrm>
            <a:off x="5235885" y="2080435"/>
            <a:ext cx="1652203" cy="114195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69558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Übersicht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56CACCCB-2CF7-499A-83E0-7D897A4DA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76" y="2166103"/>
            <a:ext cx="9696400" cy="3793389"/>
          </a:xfrm>
          <a:prstGeom prst="rect">
            <a:avLst/>
          </a:prstGeom>
        </p:spPr>
      </p:pic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B36CD724-15D5-46CC-B4C4-D24E6DFD7DFE}"/>
              </a:ext>
            </a:extLst>
          </p:cNvPr>
          <p:cNvSpPr/>
          <p:nvPr/>
        </p:nvSpPr>
        <p:spPr>
          <a:xfrm>
            <a:off x="1335224" y="3700893"/>
            <a:ext cx="2888568" cy="102425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 descr=" 15">
            <a:extLst>
              <a:ext uri="{FF2B5EF4-FFF2-40B4-BE49-F238E27FC236}">
                <a16:creationId xmlns:a16="http://schemas.microsoft.com/office/drawing/2014/main" id="{8C43F6AA-BFFC-49E9-972A-E7B1F7B9E839}"/>
              </a:ext>
            </a:extLst>
          </p:cNvPr>
          <p:cNvSpPr/>
          <p:nvPr/>
        </p:nvSpPr>
        <p:spPr>
          <a:xfrm>
            <a:off x="2567608" y="5214399"/>
            <a:ext cx="2160240" cy="66287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74990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Übersicht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56CACCCB-2CF7-499A-83E0-7D897A4DA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76" y="2166103"/>
            <a:ext cx="9696400" cy="3793389"/>
          </a:xfrm>
          <a:prstGeom prst="rect">
            <a:avLst/>
          </a:prstGeom>
        </p:spPr>
      </p:pic>
      <p:sp>
        <p:nvSpPr>
          <p:cNvPr id="15" name="Rectangle 14" descr=" 20">
            <a:extLst>
              <a:ext uri="{FF2B5EF4-FFF2-40B4-BE49-F238E27FC236}">
                <a16:creationId xmlns:a16="http://schemas.microsoft.com/office/drawing/2014/main" id="{6BECABD3-0DDF-4F3F-8BCE-9DEA4C3932CB}"/>
              </a:ext>
            </a:extLst>
          </p:cNvPr>
          <p:cNvSpPr/>
          <p:nvPr/>
        </p:nvSpPr>
        <p:spPr>
          <a:xfrm>
            <a:off x="1335224" y="4702273"/>
            <a:ext cx="1808448" cy="66287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35750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Übersicht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56CACCCB-2CF7-499A-83E0-7D897A4DA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76" y="2166103"/>
            <a:ext cx="9696400" cy="3793389"/>
          </a:xfrm>
          <a:prstGeom prst="rect">
            <a:avLst/>
          </a:prstGeom>
        </p:spPr>
      </p:pic>
      <p:sp>
        <p:nvSpPr>
          <p:cNvPr id="12" name="Rectangle 11" descr=" 21">
            <a:extLst>
              <a:ext uri="{FF2B5EF4-FFF2-40B4-BE49-F238E27FC236}">
                <a16:creationId xmlns:a16="http://schemas.microsoft.com/office/drawing/2014/main" id="{26898BE6-BBDF-465F-95B3-81817C1FBE66}"/>
              </a:ext>
            </a:extLst>
          </p:cNvPr>
          <p:cNvSpPr/>
          <p:nvPr/>
        </p:nvSpPr>
        <p:spPr>
          <a:xfrm>
            <a:off x="4111656" y="3700893"/>
            <a:ext cx="2272376" cy="160031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 descr=" 22">
            <a:extLst>
              <a:ext uri="{FF2B5EF4-FFF2-40B4-BE49-F238E27FC236}">
                <a16:creationId xmlns:a16="http://schemas.microsoft.com/office/drawing/2014/main" id="{722D25B2-A852-46CA-B7D8-5D59FDFAFC6F}"/>
              </a:ext>
            </a:extLst>
          </p:cNvPr>
          <p:cNvSpPr/>
          <p:nvPr/>
        </p:nvSpPr>
        <p:spPr>
          <a:xfrm>
            <a:off x="3087604" y="2273057"/>
            <a:ext cx="1352212" cy="134561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95075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Übersicht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56CACCCB-2CF7-499A-83E0-7D897A4DA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76" y="2166103"/>
            <a:ext cx="9696400" cy="3793389"/>
          </a:xfrm>
          <a:prstGeom prst="rect">
            <a:avLst/>
          </a:prstGeom>
        </p:spPr>
      </p:pic>
      <p:sp>
        <p:nvSpPr>
          <p:cNvPr id="15" name="Rectangle 14" descr=" 23">
            <a:extLst>
              <a:ext uri="{FF2B5EF4-FFF2-40B4-BE49-F238E27FC236}">
                <a16:creationId xmlns:a16="http://schemas.microsoft.com/office/drawing/2014/main" id="{7B64104B-7681-4085-A538-1C03AD3BD5E5}"/>
              </a:ext>
            </a:extLst>
          </p:cNvPr>
          <p:cNvSpPr/>
          <p:nvPr/>
        </p:nvSpPr>
        <p:spPr>
          <a:xfrm>
            <a:off x="6312024" y="3734183"/>
            <a:ext cx="1640244" cy="156702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0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Kann zusammen mit dem Gnu Debugger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en-AT" strike="noStrike" kern="1200" cap="none" spc="0" normalizeH="0" noProof="0">
                <a:ln>
                  <a:noFill/>
                </a:ln>
                <a:solidFill>
                  <a:schemeClr val="accent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[12]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verwendet werden: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3F14152F-6C26-41C1-A1F1-D735719ED44B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20" name="Rectangle 19" descr=" 20">
            <a:extLst>
              <a:ext uri="{FF2B5EF4-FFF2-40B4-BE49-F238E27FC236}">
                <a16:creationId xmlns:a16="http://schemas.microsoft.com/office/drawing/2014/main" id="{61FBD69A-F98C-46DC-BF06-7A809D552BA4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21" name="Rectangle 20" descr=" 21">
            <a:extLst>
              <a:ext uri="{FF2B5EF4-FFF2-40B4-BE49-F238E27FC236}">
                <a16:creationId xmlns:a16="http://schemas.microsoft.com/office/drawing/2014/main" id="{4F3B62AD-8ECA-4C93-B65D-F92A83A82A8B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22" name="Rectangle 21" descr=" 22">
            <a:extLst>
              <a:ext uri="{FF2B5EF4-FFF2-40B4-BE49-F238E27FC236}">
                <a16:creationId xmlns:a16="http://schemas.microsoft.com/office/drawing/2014/main" id="{98929D4A-74AC-4229-9BFE-AA36F189DC1F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81388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Übersicht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56CACCCB-2CF7-499A-83E0-7D897A4DA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76" y="2166103"/>
            <a:ext cx="9696400" cy="3793389"/>
          </a:xfrm>
          <a:prstGeom prst="rect">
            <a:avLst/>
          </a:prstGeom>
        </p:spPr>
      </p:pic>
      <p:sp>
        <p:nvSpPr>
          <p:cNvPr id="12" name="Rectangle 11" descr=" 24">
            <a:extLst>
              <a:ext uri="{FF2B5EF4-FFF2-40B4-BE49-F238E27FC236}">
                <a16:creationId xmlns:a16="http://schemas.microsoft.com/office/drawing/2014/main" id="{9FD6CC01-CCAA-4A14-B549-076A9C247BD1}"/>
              </a:ext>
            </a:extLst>
          </p:cNvPr>
          <p:cNvSpPr/>
          <p:nvPr/>
        </p:nvSpPr>
        <p:spPr>
          <a:xfrm>
            <a:off x="7873787" y="3668103"/>
            <a:ext cx="1390565" cy="76901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08255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Übersicht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56CACCCB-2CF7-499A-83E0-7D897A4DA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76" y="2166103"/>
            <a:ext cx="9696400" cy="3793389"/>
          </a:xfrm>
          <a:prstGeom prst="rect">
            <a:avLst/>
          </a:prstGeom>
        </p:spPr>
      </p:pic>
      <p:sp>
        <p:nvSpPr>
          <p:cNvPr id="14" name="Rectangle 13" descr=" 25">
            <a:extLst>
              <a:ext uri="{FF2B5EF4-FFF2-40B4-BE49-F238E27FC236}">
                <a16:creationId xmlns:a16="http://schemas.microsoft.com/office/drawing/2014/main" id="{D54F6EF4-33EA-4EBD-AFBF-94A297ABB355}"/>
              </a:ext>
            </a:extLst>
          </p:cNvPr>
          <p:cNvSpPr/>
          <p:nvPr/>
        </p:nvSpPr>
        <p:spPr>
          <a:xfrm>
            <a:off x="9329278" y="3673412"/>
            <a:ext cx="1424829" cy="76370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465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Übersicht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56CACCCB-2CF7-499A-83E0-7D897A4DA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76" y="2166103"/>
            <a:ext cx="9696400" cy="3793389"/>
          </a:xfrm>
          <a:prstGeom prst="rect">
            <a:avLst/>
          </a:prstGeom>
        </p:spPr>
      </p:pic>
      <p:sp>
        <p:nvSpPr>
          <p:cNvPr id="12" name="Rectangle 11" descr=" 26">
            <a:extLst>
              <a:ext uri="{FF2B5EF4-FFF2-40B4-BE49-F238E27FC236}">
                <a16:creationId xmlns:a16="http://schemas.microsoft.com/office/drawing/2014/main" id="{B150698F-7D41-42FB-9128-B52634F9129B}"/>
              </a:ext>
            </a:extLst>
          </p:cNvPr>
          <p:cNvSpPr/>
          <p:nvPr/>
        </p:nvSpPr>
        <p:spPr>
          <a:xfrm>
            <a:off x="8024276" y="4484904"/>
            <a:ext cx="2608228" cy="81630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 descr=" 27">
            <a:extLst>
              <a:ext uri="{FF2B5EF4-FFF2-40B4-BE49-F238E27FC236}">
                <a16:creationId xmlns:a16="http://schemas.microsoft.com/office/drawing/2014/main" id="{21014566-8852-421A-8D49-7E3EAB1B6AC6}"/>
              </a:ext>
            </a:extLst>
          </p:cNvPr>
          <p:cNvSpPr/>
          <p:nvPr/>
        </p:nvSpPr>
        <p:spPr>
          <a:xfrm>
            <a:off x="7795365" y="2273056"/>
            <a:ext cx="1252963" cy="1345619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1228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20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8819B6A6-2B6E-4D3F-927C-B6F5E97FE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670598"/>
            <a:ext cx="7752184" cy="1235950"/>
          </a:xfrm>
          <a:prstGeom prst="rect">
            <a:avLst/>
          </a:prstGeom>
        </p:spPr>
      </p:pic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Einteilung der Grammatik in Zeilen: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solidFill>
                  <a:srgbClr val="343433"/>
                </a:solidFill>
                <a:latin typeface="+mj-lt"/>
              </a:rPr>
              <a:t>                              </a:t>
            </a:r>
            <a:endParaRPr lang="de-DE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solidFill>
                  <a:srgbClr val="343433"/>
                </a:solidFill>
                <a:latin typeface="+mj-lt"/>
              </a:rPr>
              <a:t>                                                           </a:t>
            </a:r>
            <a:r>
              <a:rPr lang="de-DE" b="1">
                <a:solidFill>
                  <a:srgbClr val="343433"/>
                </a:solidFill>
                <a:latin typeface="+mn-lt"/>
              </a:rPr>
              <a:t> </a:t>
            </a:r>
            <a:r>
              <a:rPr lang="de-DE">
                <a:solidFill>
                  <a:srgbClr val="343433"/>
                </a:solidFill>
                <a:latin typeface="+mj-lt"/>
              </a:rPr>
              <a:t>             </a:t>
            </a:r>
            <a:endParaRPr lang="de-DE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537975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20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8819B6A6-2B6E-4D3F-927C-B6F5E97FE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670598"/>
            <a:ext cx="7752184" cy="1235950"/>
          </a:xfrm>
          <a:prstGeom prst="rect">
            <a:avLst/>
          </a:prstGeom>
        </p:spPr>
      </p:pic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Einteilung der Grammatik in Zeilen: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Direktiven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solidFill>
                  <a:srgbClr val="343433"/>
                </a:solidFill>
                <a:latin typeface="+mj-lt"/>
              </a:rPr>
              <a:t>                              </a:t>
            </a:r>
            <a:endParaRPr lang="de-DE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solidFill>
                  <a:srgbClr val="343433"/>
                </a:solidFill>
                <a:latin typeface="+mj-lt"/>
              </a:rPr>
              <a:t>                                                           </a:t>
            </a:r>
            <a:r>
              <a:rPr lang="de-DE" b="1">
                <a:solidFill>
                  <a:srgbClr val="343433"/>
                </a:solidFill>
                <a:latin typeface="+mn-lt"/>
              </a:rPr>
              <a:t> </a:t>
            </a:r>
            <a:r>
              <a:rPr lang="de-DE">
                <a:solidFill>
                  <a:srgbClr val="343433"/>
                </a:solidFill>
                <a:latin typeface="+mj-lt"/>
              </a:rPr>
              <a:t>             </a:t>
            </a:r>
            <a:endParaRPr lang="de-DE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513241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20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8819B6A6-2B6E-4D3F-927C-B6F5E97FE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670598"/>
            <a:ext cx="7752184" cy="1235950"/>
          </a:xfrm>
          <a:prstGeom prst="rect">
            <a:avLst/>
          </a:prstGeom>
        </p:spPr>
      </p:pic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Einteilung der Grammatik in Zeilen: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Direktiven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solidFill>
                  <a:srgbClr val="343433"/>
                </a:solidFill>
                <a:latin typeface="+mj-lt"/>
              </a:rPr>
              <a:t>                              </a:t>
            </a:r>
            <a:endParaRPr lang="de-DE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solidFill>
                  <a:srgbClr val="343433"/>
                </a:solidFill>
                <a:latin typeface="+mj-lt"/>
              </a:rPr>
              <a:t>                                                           </a:t>
            </a:r>
            <a:r>
              <a:rPr lang="de-DE" b="1">
                <a:solidFill>
                  <a:srgbClr val="343433"/>
                </a:solidFill>
                <a:latin typeface="+mn-lt"/>
              </a:rPr>
              <a:t> </a:t>
            </a:r>
            <a:r>
              <a:rPr lang="de-DE">
                <a:solidFill>
                  <a:srgbClr val="343433"/>
                </a:solidFill>
                <a:latin typeface="+mj-lt"/>
              </a:rPr>
              <a:t>             </a:t>
            </a:r>
            <a:endParaRPr lang="de-DE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488828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20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8819B6A6-2B6E-4D3F-927C-B6F5E97FE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670598"/>
            <a:ext cx="7752184" cy="1235950"/>
          </a:xfrm>
          <a:prstGeom prst="rect">
            <a:avLst/>
          </a:prstGeom>
        </p:spPr>
      </p:pic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Einteilung der Grammatik in Zeilen: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Direktiven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Kommentare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solidFill>
                  <a:srgbClr val="343433"/>
                </a:solidFill>
                <a:latin typeface="+mj-lt"/>
              </a:rPr>
              <a:t>                              </a:t>
            </a:r>
            <a:endParaRPr lang="de-DE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solidFill>
                  <a:srgbClr val="343433"/>
                </a:solidFill>
                <a:latin typeface="+mj-lt"/>
              </a:rPr>
              <a:t>                                                           </a:t>
            </a:r>
            <a:r>
              <a:rPr lang="de-DE" b="1">
                <a:solidFill>
                  <a:srgbClr val="343433"/>
                </a:solidFill>
                <a:latin typeface="+mn-lt"/>
              </a:rPr>
              <a:t> </a:t>
            </a:r>
            <a:r>
              <a:rPr lang="de-DE">
                <a:solidFill>
                  <a:srgbClr val="343433"/>
                </a:solidFill>
                <a:latin typeface="+mj-lt"/>
              </a:rPr>
              <a:t>             </a:t>
            </a:r>
            <a:endParaRPr lang="de-DE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956050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20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8819B6A6-2B6E-4D3F-927C-B6F5E97FE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670598"/>
            <a:ext cx="7752184" cy="1235950"/>
          </a:xfrm>
          <a:prstGeom prst="rect">
            <a:avLst/>
          </a:prstGeom>
        </p:spPr>
      </p:pic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Einteilung der Grammatik in Zeilen: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Direktiven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Kommentare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Optionales Label und Kommentar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solidFill>
                  <a:srgbClr val="343433"/>
                </a:solidFill>
                <a:latin typeface="+mj-lt"/>
              </a:rPr>
              <a:t>                                                           </a:t>
            </a:r>
            <a:r>
              <a:rPr lang="de-DE" b="1">
                <a:solidFill>
                  <a:srgbClr val="343433"/>
                </a:solidFill>
                <a:latin typeface="+mn-lt"/>
              </a:rPr>
              <a:t> </a:t>
            </a:r>
            <a:r>
              <a:rPr lang="de-DE">
                <a:solidFill>
                  <a:srgbClr val="343433"/>
                </a:solidFill>
                <a:latin typeface="+mj-lt"/>
              </a:rPr>
              <a:t>             </a:t>
            </a:r>
            <a:endParaRPr lang="de-DE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692224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20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8819B6A6-2B6E-4D3F-927C-B6F5E97FE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670598"/>
            <a:ext cx="7752184" cy="1235950"/>
          </a:xfrm>
          <a:prstGeom prst="rect">
            <a:avLst/>
          </a:prstGeom>
        </p:spPr>
      </p:pic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Einteilung der Grammatik in Zeilen: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Direktiven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Kommentare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Optionales Label und Kommentar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Jede Zeile besitzt weitere Zeile, außer das Ende des Codes 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$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ist erreicht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335983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Weitere Einteilung je nach Art der Zeile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solidFill>
                  <a:srgbClr val="343433"/>
                </a:solidFill>
                <a:latin typeface="+mj-lt"/>
              </a:rPr>
              <a:t>                                 </a:t>
            </a:r>
            <a:endParaRPr lang="de-DE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717C38AB-0419-4D72-8ADB-F28327838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847" y="1340768"/>
            <a:ext cx="6715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20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Kann zusammen mit dem Gnu Debugger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en-AT" strike="noStrike" kern="1200" cap="none" spc="0" normalizeH="0" noProof="0">
                <a:ln>
                  <a:noFill/>
                </a:ln>
                <a:solidFill>
                  <a:schemeClr val="accent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[12]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verwendet werden: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pic>
        <p:nvPicPr>
          <p:cNvPr id="10" name="Picture 9" descr=" 6">
            <a:extLst>
              <a:ext uri="{FF2B5EF4-FFF2-40B4-BE49-F238E27FC236}">
                <a16:creationId xmlns:a16="http://schemas.microsoft.com/office/drawing/2014/main" id="{3A1BABDC-329E-4B25-A7EB-01C322B36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32" y="3284984"/>
            <a:ext cx="7082475" cy="1410587"/>
          </a:xfrm>
          <a:prstGeom prst="rect">
            <a:avLst/>
          </a:prstGeom>
        </p:spPr>
      </p:pic>
      <p:sp>
        <p:nvSpPr>
          <p:cNvPr id="14" name="TextBox 13" descr=" 8">
            <a:extLst>
              <a:ext uri="{FF2B5EF4-FFF2-40B4-BE49-F238E27FC236}">
                <a16:creationId xmlns:a16="http://schemas.microsoft.com/office/drawing/2014/main" id="{E71C8D2D-B26F-479E-BA53-94BD05AE1443}"/>
              </a:ext>
            </a:extLst>
          </p:cNvPr>
          <p:cNvSpPr txBox="1"/>
          <p:nvPr/>
        </p:nvSpPr>
        <p:spPr>
          <a:xfrm>
            <a:off x="2700115" y="4656073"/>
            <a:ext cx="4259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400" dirty="0" err="1"/>
              <a:t>Abbildung</a:t>
            </a:r>
            <a:r>
              <a:rPr lang="en-AT" sz="1400" dirty="0"/>
              <a:t>: Use GDB on an ARM assembly program </a:t>
            </a:r>
            <a:r>
              <a:rPr lang="en-AT" sz="1400" dirty="0">
                <a:solidFill>
                  <a:schemeClr val="accent1"/>
                </a:solidFill>
              </a:rPr>
              <a:t>[15]</a:t>
            </a:r>
            <a:endParaRPr lang="de-DE" sz="14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3F14152F-6C26-41C1-A1F1-D735719ED44B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20" name="Rectangle 19" descr=" 20">
            <a:extLst>
              <a:ext uri="{FF2B5EF4-FFF2-40B4-BE49-F238E27FC236}">
                <a16:creationId xmlns:a16="http://schemas.microsoft.com/office/drawing/2014/main" id="{61FBD69A-F98C-46DC-BF06-7A809D552BA4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21" name="Rectangle 20" descr=" 21">
            <a:extLst>
              <a:ext uri="{FF2B5EF4-FFF2-40B4-BE49-F238E27FC236}">
                <a16:creationId xmlns:a16="http://schemas.microsoft.com/office/drawing/2014/main" id="{4F3B62AD-8ECA-4C93-B65D-F92A83A82A8B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22" name="Rectangle 21" descr=" 22">
            <a:extLst>
              <a:ext uri="{FF2B5EF4-FFF2-40B4-BE49-F238E27FC236}">
                <a16:creationId xmlns:a16="http://schemas.microsoft.com/office/drawing/2014/main" id="{98929D4A-74AC-4229-9BFE-AA36F189DC1F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284178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Weitere Einteilung je nach Art der Zeile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Instruktionen aufgeteilt in Typen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717C38AB-0419-4D72-8ADB-F28327838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847" y="1340768"/>
            <a:ext cx="6715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1458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Weitere Einteilung je nach Art der Zeile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Instruktionen aufgeteilt in Typen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717C38AB-0419-4D72-8ADB-F28327838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847" y="1340768"/>
            <a:ext cx="6715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8469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Weitere Einteilung je nach Art der Zeile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Instruktionen aufgeteilt in Typen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Name der Instruktion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717C38AB-0419-4D72-8ADB-F28327838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847" y="1340768"/>
            <a:ext cx="6715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6759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Weitere Einteilung je nach Art der Zeile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Instruktionen aufgeteilt in Typen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Name der Instruktion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Bedingung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717C38AB-0419-4D72-8ADB-F28327838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847" y="1340768"/>
            <a:ext cx="6715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3471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Weitere Einteilung je nach Art der Zeile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Instruktionen aufgeteilt in Typen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Name der Instruktion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Bedingung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Operanden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717C38AB-0419-4D72-8ADB-F28327838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847" y="1340768"/>
            <a:ext cx="6715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9812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Abarbeiten des abstrakten Syntax Baums</a:t>
            </a:r>
            <a:br>
              <a:rPr lang="de-DE" dirty="0"/>
            </a:br>
            <a:r>
              <a:rPr lang="de-DE" dirty="0"/>
              <a:t>Zeile für Zeile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</a:t>
            </a:r>
            <a:br>
              <a:rPr lang="de-DE"/>
            </a:br>
            <a:r>
              <a:rPr lang="de-DE"/>
              <a:t>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B72517BB-DF13-46B8-9A5C-FBBDE2918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92" y="980729"/>
            <a:ext cx="668060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9152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Abarbeiten des abstrakten Syntax Baums</a:t>
            </a:r>
            <a:br>
              <a:rPr lang="de-DE" dirty="0"/>
            </a:br>
            <a:r>
              <a:rPr lang="de-DE" dirty="0"/>
              <a:t>Zeile für Zeile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Zuweisen der aktuellen Zeile gefolgt von</a:t>
            </a:r>
            <a:b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While-Loop: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B72517BB-DF13-46B8-9A5C-FBBDE2918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92" y="980729"/>
            <a:ext cx="668060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3041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Abarbeiten des abstrakten Syntax Baums</a:t>
            </a:r>
            <a:br>
              <a:rPr lang="de-DE" dirty="0"/>
            </a:br>
            <a:r>
              <a:rPr lang="de-DE" dirty="0"/>
              <a:t>Zeile für Zeile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Zuweisen der aktuellen Zeile gefolgt von</a:t>
            </a:r>
            <a:b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While-Loop: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Aufrufen der korrekten Funktion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B72517BB-DF13-46B8-9A5C-FBBDE2918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92" y="980729"/>
            <a:ext cx="668060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6600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Abarbeiten des abstrakten Syntax Baums</a:t>
            </a:r>
            <a:br>
              <a:rPr lang="de-DE" dirty="0"/>
            </a:br>
            <a:r>
              <a:rPr lang="de-DE" dirty="0"/>
              <a:t>Zeile für Zeile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Zuweisen der aktuellen Zeile gefolgt von</a:t>
            </a:r>
            <a:b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While-Loop: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Aufrufen der korrekten Funktion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Zuweisen der nächsten Zeile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B72517BB-DF13-46B8-9A5C-FBBDE2918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92" y="980729"/>
            <a:ext cx="668060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1370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Hauptspeicher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 mit Funktionen zum Hinzufügen von Instruktionen,</a:t>
            </a:r>
            <a:br>
              <a:rPr lang="de-DE" dirty="0"/>
            </a:br>
            <a:r>
              <a:rPr lang="de-DE" dirty="0"/>
              <a:t>Daten und Labels mit Überprüfung auf Korrektheit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800"/>
              <a:t>                                     </a:t>
            </a:r>
            <a:endParaRPr lang="de-DE" sz="1800" dirty="0">
              <a:solidFill>
                <a:srgbClr val="343433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965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Kann zusammen mit dem Gnu Debugger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en-AT" strike="noStrike" kern="1200" cap="none" spc="0" normalizeH="0" noProof="0">
                <a:ln>
                  <a:noFill/>
                </a:ln>
                <a:solidFill>
                  <a:schemeClr val="accent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[12]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verwendet werden: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Arbeiten mit Debuggern im ersten Semester oft schwierig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pic>
        <p:nvPicPr>
          <p:cNvPr id="10" name="Picture 9" descr=" 6">
            <a:extLst>
              <a:ext uri="{FF2B5EF4-FFF2-40B4-BE49-F238E27FC236}">
                <a16:creationId xmlns:a16="http://schemas.microsoft.com/office/drawing/2014/main" id="{3A1BABDC-329E-4B25-A7EB-01C322B36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32" y="3284984"/>
            <a:ext cx="7082475" cy="1410587"/>
          </a:xfrm>
          <a:prstGeom prst="rect">
            <a:avLst/>
          </a:prstGeom>
        </p:spPr>
      </p:pic>
      <p:sp>
        <p:nvSpPr>
          <p:cNvPr id="14" name="TextBox 13" descr=" 8">
            <a:extLst>
              <a:ext uri="{FF2B5EF4-FFF2-40B4-BE49-F238E27FC236}">
                <a16:creationId xmlns:a16="http://schemas.microsoft.com/office/drawing/2014/main" id="{E71C8D2D-B26F-479E-BA53-94BD05AE1443}"/>
              </a:ext>
            </a:extLst>
          </p:cNvPr>
          <p:cNvSpPr txBox="1"/>
          <p:nvPr/>
        </p:nvSpPr>
        <p:spPr>
          <a:xfrm>
            <a:off x="2700115" y="4656073"/>
            <a:ext cx="4259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400" dirty="0" err="1"/>
              <a:t>Abbildung</a:t>
            </a:r>
            <a:r>
              <a:rPr lang="en-AT" sz="1400" dirty="0"/>
              <a:t>: Use GDB on an ARM assembly program </a:t>
            </a:r>
            <a:r>
              <a:rPr lang="en-AT" sz="1400" dirty="0">
                <a:solidFill>
                  <a:schemeClr val="accent1"/>
                </a:solidFill>
              </a:rPr>
              <a:t>[15]</a:t>
            </a:r>
            <a:endParaRPr lang="de-DE" sz="14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3F14152F-6C26-41C1-A1F1-D735719ED44B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20" name="Rectangle 19" descr=" 20">
            <a:extLst>
              <a:ext uri="{FF2B5EF4-FFF2-40B4-BE49-F238E27FC236}">
                <a16:creationId xmlns:a16="http://schemas.microsoft.com/office/drawing/2014/main" id="{61FBD69A-F98C-46DC-BF06-7A809D552BA4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21" name="Rectangle 20" descr=" 21">
            <a:extLst>
              <a:ext uri="{FF2B5EF4-FFF2-40B4-BE49-F238E27FC236}">
                <a16:creationId xmlns:a16="http://schemas.microsoft.com/office/drawing/2014/main" id="{4F3B62AD-8ECA-4C93-B65D-F92A83A82A8B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22" name="Rectangle 21" descr=" 22">
            <a:extLst>
              <a:ext uri="{FF2B5EF4-FFF2-40B4-BE49-F238E27FC236}">
                <a16:creationId xmlns:a16="http://schemas.microsoft.com/office/drawing/2014/main" id="{98929D4A-74AC-4229-9BFE-AA36F189DC1F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946506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Hauptspeicher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 mit Funktionen zum Hinzufügen von Instruktionen,</a:t>
            </a:r>
            <a:br>
              <a:rPr lang="de-DE" dirty="0"/>
            </a:br>
            <a:r>
              <a:rPr lang="de-DE" dirty="0"/>
              <a:t>Daten und Labels mit Überprüfung auf Korrektheit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Anzeige des Hauptspeichers: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800"/>
              <a:t>                                     </a:t>
            </a:r>
            <a:endParaRPr lang="de-DE" sz="1800" dirty="0">
              <a:solidFill>
                <a:srgbClr val="343433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pic>
        <p:nvPicPr>
          <p:cNvPr id="10" name="Picture 9" descr=" 5">
            <a:extLst>
              <a:ext uri="{FF2B5EF4-FFF2-40B4-BE49-F238E27FC236}">
                <a16:creationId xmlns:a16="http://schemas.microsoft.com/office/drawing/2014/main" id="{CEDC5D93-C22C-459E-9637-7A5F8F2AB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1772816"/>
            <a:ext cx="4850968" cy="3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2577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Hauptspeicher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 mit Funktionen zum Hinzufügen von Instruktionen,</a:t>
            </a:r>
            <a:br>
              <a:rPr lang="de-DE" dirty="0"/>
            </a:br>
            <a:r>
              <a:rPr lang="de-DE" dirty="0"/>
              <a:t>Daten und Labels mit Überprüfung auf Korrektheit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Anzeige des Hauptspeichers: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800"/>
              <a:t>                                     </a:t>
            </a:r>
            <a:endParaRPr lang="de-DE" sz="1800" dirty="0">
              <a:solidFill>
                <a:srgbClr val="343433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pic>
        <p:nvPicPr>
          <p:cNvPr id="10" name="Picture 9" descr=" 5">
            <a:extLst>
              <a:ext uri="{FF2B5EF4-FFF2-40B4-BE49-F238E27FC236}">
                <a16:creationId xmlns:a16="http://schemas.microsoft.com/office/drawing/2014/main" id="{CEDC5D93-C22C-459E-9637-7A5F8F2AB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1772816"/>
            <a:ext cx="4850968" cy="3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0973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Hauptspeicher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 mit Funktionen zum Hinzufügen von Instruktionen,</a:t>
            </a:r>
            <a:br>
              <a:rPr lang="de-DE" dirty="0"/>
            </a:br>
            <a:r>
              <a:rPr lang="de-DE" dirty="0"/>
              <a:t>Daten und Labels mit Überprüfung auf Korrektheit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Anzeige des Hauptspeichers: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Adresse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800"/>
              <a:t>                                     </a:t>
            </a:r>
            <a:endParaRPr lang="de-DE" sz="1800" dirty="0">
              <a:solidFill>
                <a:srgbClr val="343433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pic>
        <p:nvPicPr>
          <p:cNvPr id="10" name="Picture 9" descr=" 5">
            <a:extLst>
              <a:ext uri="{FF2B5EF4-FFF2-40B4-BE49-F238E27FC236}">
                <a16:creationId xmlns:a16="http://schemas.microsoft.com/office/drawing/2014/main" id="{CEDC5D93-C22C-459E-9637-7A5F8F2AB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1772816"/>
            <a:ext cx="4850968" cy="3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0795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Hauptspeicher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 mit Funktionen zum Hinzufügen von Instruktionen,</a:t>
            </a:r>
            <a:br>
              <a:rPr lang="de-DE" dirty="0"/>
            </a:br>
            <a:r>
              <a:rPr lang="de-DE" dirty="0"/>
              <a:t>Daten und Labels mit Überprüfung auf Korrektheit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Anzeige des Hauptspeichers: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Adresse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Kodierung bzw. Daten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800"/>
              <a:t>                                     </a:t>
            </a:r>
            <a:endParaRPr lang="de-DE" sz="1800" dirty="0">
              <a:solidFill>
                <a:srgbClr val="343433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pic>
        <p:nvPicPr>
          <p:cNvPr id="10" name="Picture 9" descr=" 5">
            <a:extLst>
              <a:ext uri="{FF2B5EF4-FFF2-40B4-BE49-F238E27FC236}">
                <a16:creationId xmlns:a16="http://schemas.microsoft.com/office/drawing/2014/main" id="{CEDC5D93-C22C-459E-9637-7A5F8F2AB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1772816"/>
            <a:ext cx="4850968" cy="3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2757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Hauptspeicher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 mit Funktionen zum Hinzufügen von Instruktionen,</a:t>
            </a:r>
            <a:br>
              <a:rPr lang="de-DE" dirty="0"/>
            </a:br>
            <a:r>
              <a:rPr lang="de-DE" dirty="0"/>
              <a:t>Daten und Labels mit Überprüfung auf Korrektheit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Anzeige des Hauptspeichers: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Adresse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Kodierung bzw. Daten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800"/>
              <a:t>                                     </a:t>
            </a:r>
            <a:endParaRPr lang="de-DE" sz="1800" dirty="0">
              <a:solidFill>
                <a:srgbClr val="343433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pic>
        <p:nvPicPr>
          <p:cNvPr id="10" name="Picture 9" descr=" 5">
            <a:extLst>
              <a:ext uri="{FF2B5EF4-FFF2-40B4-BE49-F238E27FC236}">
                <a16:creationId xmlns:a16="http://schemas.microsoft.com/office/drawing/2014/main" id="{CEDC5D93-C22C-459E-9637-7A5F8F2AB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1772816"/>
            <a:ext cx="4850968" cy="3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7505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Hauptspeicher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 mit Funktionen zum Hinzufügen von Instruktionen,</a:t>
            </a:r>
            <a:br>
              <a:rPr lang="de-DE" dirty="0"/>
            </a:br>
            <a:r>
              <a:rPr lang="de-DE" dirty="0"/>
              <a:t>Daten und Labels mit Überprüfung auf Korrektheit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Anzeige des Hauptspeichers: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Adresse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Kodierung bzw. Daten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800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Hervorheben der aktuellen Instruktion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pic>
        <p:nvPicPr>
          <p:cNvPr id="10" name="Picture 9" descr=" 5">
            <a:extLst>
              <a:ext uri="{FF2B5EF4-FFF2-40B4-BE49-F238E27FC236}">
                <a16:creationId xmlns:a16="http://schemas.microsoft.com/office/drawing/2014/main" id="{CEDC5D93-C22C-459E-9637-7A5F8F2AB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1772816"/>
            <a:ext cx="4850968" cy="3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7994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Code Execution Engine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 zur Ausführung der Instruktionen im Hauptspeicher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</a:t>
            </a:r>
            <a:r>
              <a:rPr lang="de-DE" i="1"/>
              <a:t>          </a:t>
            </a:r>
            <a:endParaRPr lang="de-DE" i="1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907643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Code Execution Engine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 zur Ausführung der Instruktionen im Hauptspeicher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Aufgeteilt in 3 Hauptfunktionen: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</a:t>
            </a:r>
            <a:r>
              <a:rPr lang="de-DE" i="1"/>
              <a:t>          </a:t>
            </a:r>
            <a:endParaRPr lang="de-DE" i="1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157145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Code Execution Engine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 zur Ausführung der Instruktionen im Hauptspeicher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Aufgeteilt in 3 Hauptfunktionen: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1. </a:t>
            </a:r>
            <a:r>
              <a:rPr kumimoji="0" lang="de-DE" i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continue()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301092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Code Execution Engine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 zur Ausführung der Instruktionen im Hauptspeicher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Aufgeteilt in 3 Hauptfunktionen: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1. </a:t>
            </a:r>
            <a:r>
              <a:rPr kumimoji="0" lang="de-DE" i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continue()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Asynchrone Funktion mit unterschiedlichen Debugger-Geschwindigkeiten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075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Kann zusammen mit dem Gnu Debugger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en-AT" strike="noStrike" kern="1200" cap="none" spc="0" normalizeH="0" noProof="0">
                <a:ln>
                  <a:noFill/>
                </a:ln>
                <a:solidFill>
                  <a:schemeClr val="accent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[12]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verwendet werden: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Arbeiten mit Debuggern im ersten Semester oft schwierig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Großer Zeitaufwand zusammen mit Aufsetzen der Toolchain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pic>
        <p:nvPicPr>
          <p:cNvPr id="10" name="Picture 9" descr=" 6">
            <a:extLst>
              <a:ext uri="{FF2B5EF4-FFF2-40B4-BE49-F238E27FC236}">
                <a16:creationId xmlns:a16="http://schemas.microsoft.com/office/drawing/2014/main" id="{3A1BABDC-329E-4B25-A7EB-01C322B36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32" y="3284984"/>
            <a:ext cx="7082475" cy="1410587"/>
          </a:xfrm>
          <a:prstGeom prst="rect">
            <a:avLst/>
          </a:prstGeom>
        </p:spPr>
      </p:pic>
      <p:sp>
        <p:nvSpPr>
          <p:cNvPr id="14" name="TextBox 13" descr=" 8">
            <a:extLst>
              <a:ext uri="{FF2B5EF4-FFF2-40B4-BE49-F238E27FC236}">
                <a16:creationId xmlns:a16="http://schemas.microsoft.com/office/drawing/2014/main" id="{E71C8D2D-B26F-479E-BA53-94BD05AE1443}"/>
              </a:ext>
            </a:extLst>
          </p:cNvPr>
          <p:cNvSpPr txBox="1"/>
          <p:nvPr/>
        </p:nvSpPr>
        <p:spPr>
          <a:xfrm>
            <a:off x="2700115" y="4656073"/>
            <a:ext cx="4259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400" dirty="0" err="1"/>
              <a:t>Abbildung</a:t>
            </a:r>
            <a:r>
              <a:rPr lang="en-AT" sz="1400" dirty="0"/>
              <a:t>: Use GDB on an ARM assembly program </a:t>
            </a:r>
            <a:r>
              <a:rPr lang="en-AT" sz="1400" dirty="0">
                <a:solidFill>
                  <a:schemeClr val="accent1"/>
                </a:solidFill>
              </a:rPr>
              <a:t>[15]</a:t>
            </a:r>
            <a:endParaRPr lang="de-DE" sz="14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3F14152F-6C26-41C1-A1F1-D735719ED44B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20" name="Rectangle 19" descr=" 20">
            <a:extLst>
              <a:ext uri="{FF2B5EF4-FFF2-40B4-BE49-F238E27FC236}">
                <a16:creationId xmlns:a16="http://schemas.microsoft.com/office/drawing/2014/main" id="{61FBD69A-F98C-46DC-BF06-7A809D552BA4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21" name="Rectangle 20" descr=" 21">
            <a:extLst>
              <a:ext uri="{FF2B5EF4-FFF2-40B4-BE49-F238E27FC236}">
                <a16:creationId xmlns:a16="http://schemas.microsoft.com/office/drawing/2014/main" id="{4F3B62AD-8ECA-4C93-B65D-F92A83A82A8B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22" name="Rectangle 21" descr=" 22">
            <a:extLst>
              <a:ext uri="{FF2B5EF4-FFF2-40B4-BE49-F238E27FC236}">
                <a16:creationId xmlns:a16="http://schemas.microsoft.com/office/drawing/2014/main" id="{98929D4A-74AC-4229-9BFE-AA36F189DC1F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198716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Code Execution Engine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 zur Ausführung der Instruktionen im Hauptspeicher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Aufgeteilt in 3 Hauptfunktionen: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1. </a:t>
            </a:r>
            <a:r>
              <a:rPr kumimoji="0" lang="de-DE" i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continue()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Asynchrone Funktion mit unterschiedlichen Debugger-Geschwindigkeiten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Überprüft Abbruchbedingungen (Breakpoints, Ende einer Subroutine)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976694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Code Execution Engine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 zur Ausführung der Instruktionen im Hauptspeicher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Aufgeteilt in 3 Hauptfunktionen: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1. </a:t>
            </a:r>
            <a:r>
              <a:rPr kumimoji="0" lang="de-DE" i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continue()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Asynchrone Funktion mit unterschiedlichen Debugger-Geschwindigkeiten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Überprüft Abbruchbedingungen (Breakpoints, Ende einer Subroutine)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Ruft Funktion zum Ausführen der nächsten Instruktion auf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520726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Code Execution Engine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 zur Ausführung der Instruktionen im Hauptspeicher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Aufgeteilt in 3 Hauptfunktionen: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1. </a:t>
            </a:r>
            <a:r>
              <a:rPr kumimoji="0" lang="de-DE" i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continue()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Asynchrone Funktion mit unterschiedlichen Debugger-Geschwindigkeiten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Überprüft Abbruchbedingungen (Breakpoints, Ende einer Subroutine)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Ruft Funktion zum Ausführen der nächsten Instruktion auf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Aktualisierung der Benutzeroberfläche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370921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Code Execution Engine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2. </a:t>
            </a:r>
            <a:r>
              <a:rPr lang="de-DE" i="1" dirty="0" err="1"/>
              <a:t>executeNextInstruction</a:t>
            </a:r>
            <a:r>
              <a:rPr lang="de-DE" i="1" dirty="0"/>
              <a:t>()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</a:t>
            </a:r>
            <a:r>
              <a:rPr lang="de-DE" i="1"/>
              <a:t>                    </a:t>
            </a:r>
            <a:endParaRPr lang="de-DE" i="1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585689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Code Execution Engine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2. </a:t>
            </a:r>
            <a:r>
              <a:rPr lang="de-DE" i="1" dirty="0" err="1"/>
              <a:t>executeNextInstruction</a:t>
            </a:r>
            <a:r>
              <a:rPr lang="de-DE" i="1" dirty="0"/>
              <a:t>()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Überprüft korrekt ausgerichtete Adresse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</a:t>
            </a:r>
            <a:r>
              <a:rPr lang="de-DE" i="1"/>
              <a:t>                    </a:t>
            </a:r>
            <a:endParaRPr lang="de-DE" i="1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337203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Code Execution Engine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2. </a:t>
            </a:r>
            <a:r>
              <a:rPr lang="de-DE" i="1" dirty="0" err="1"/>
              <a:t>executeNextInstruction</a:t>
            </a:r>
            <a:r>
              <a:rPr lang="de-DE" i="1" dirty="0"/>
              <a:t>()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Überprüft korrekt ausgerichtete Adresse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Holt nächste Instruktion aus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</a:t>
            </a:r>
            <a:r>
              <a:rPr lang="de-DE" i="1"/>
              <a:t>                    </a:t>
            </a:r>
            <a:endParaRPr lang="de-DE" i="1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222907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Code Execution Engine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2. </a:t>
            </a:r>
            <a:r>
              <a:rPr lang="de-DE" i="1" dirty="0" err="1"/>
              <a:t>executeNextInstruction</a:t>
            </a:r>
            <a:r>
              <a:rPr lang="de-DE" i="1" dirty="0"/>
              <a:t>()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Überprüft korrekt ausgerichtete Adresse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Holt nächste Instruktion aus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Aktualisiert Stacktrace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</a:t>
            </a:r>
            <a:r>
              <a:rPr lang="de-DE" i="1"/>
              <a:t>                    </a:t>
            </a:r>
            <a:endParaRPr lang="de-DE" i="1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05336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Code Execution Engine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2. </a:t>
            </a:r>
            <a:r>
              <a:rPr lang="de-DE" i="1" dirty="0" err="1"/>
              <a:t>executeNextInstruction</a:t>
            </a:r>
            <a:r>
              <a:rPr lang="de-DE" i="1" dirty="0"/>
              <a:t>()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Überprüft korrekt ausgerichtete Adresse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Holt nächste Instruktion aus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Aktualisiert Stacktrace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3. </a:t>
            </a:r>
            <a:r>
              <a:rPr kumimoji="0" lang="de-DE" i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executeInstruction()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406791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Code Execution Engine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2. </a:t>
            </a:r>
            <a:r>
              <a:rPr lang="de-DE" i="1" dirty="0" err="1"/>
              <a:t>executeNextInstruction</a:t>
            </a:r>
            <a:r>
              <a:rPr lang="de-DE" i="1" dirty="0"/>
              <a:t>()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Überprüft korrekt ausgerichtete Adresse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Holt nächste Instruktion aus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Aktualisiert Stacktrace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3. </a:t>
            </a:r>
            <a:r>
              <a:rPr kumimoji="0" lang="de-DE" i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executeInstruction()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Überprüft Ausführungsbedingung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7516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Code Execution Engine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2. </a:t>
            </a:r>
            <a:r>
              <a:rPr lang="de-DE" i="1" dirty="0" err="1"/>
              <a:t>executeNextInstruction</a:t>
            </a:r>
            <a:r>
              <a:rPr lang="de-DE" i="1" dirty="0"/>
              <a:t>()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Überprüft korrekt ausgerichtete Adresse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Holt nächste Instruktion aus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Aktualisiert Stacktrace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3. </a:t>
            </a:r>
            <a:r>
              <a:rPr kumimoji="0" lang="de-DE" i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executeInstruction()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Überprüft Ausführungsbedingung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Ruft korrekte Funktion, je nach Typ der Instruktion auf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1574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      </a:t>
            </a:r>
            <a:r>
              <a:rPr lang="en-AT" sz="1900">
                <a:latin typeface="+mj-lt"/>
              </a:rPr>
              <a:t>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204009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Code Execution Engine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2. </a:t>
            </a:r>
            <a:r>
              <a:rPr lang="de-DE" i="1" dirty="0" err="1"/>
              <a:t>executeNextInstruction</a:t>
            </a:r>
            <a:r>
              <a:rPr lang="de-DE" i="1" dirty="0"/>
              <a:t>()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Überprüft korrekt ausgerichtete Adresse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Holt nächste Instruktion aus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Aktualisiert Stacktrace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3. </a:t>
            </a:r>
            <a:r>
              <a:rPr kumimoji="0" lang="de-DE" i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executeInstruction()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Überprüft Ausführungsbedingung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Ruft korrekte Funktion, je nach Typ der Instruktion auf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Aktualisiert Register, Hauptspeicher</a:t>
            </a:r>
            <a:endParaRPr kumimoji="0" lang="de-DE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644372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Benutzeroberfläche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en-AT" sz="1900">
                <a:latin typeface="+mj-lt"/>
              </a:rPr>
              <a:t>                                        </a:t>
            </a:r>
            <a:br>
              <a:rPr lang="en-AT" sz="1900">
                <a:latin typeface="+mj-lt"/>
              </a:rPr>
            </a:br>
            <a:r>
              <a:rPr lang="en-AT" sz="1900">
                <a:latin typeface="+mj-lt"/>
              </a:rPr>
              <a:t>                             </a:t>
            </a:r>
            <a:endParaRPr lang="en-AT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046AD727-EBDD-47A1-8685-0CE427B8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46" y="1389325"/>
            <a:ext cx="6087363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6307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Benutzeroberfläche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Header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mit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Download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-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Button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und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Dropdown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-</a:t>
            </a:r>
            <a:b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Menü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zum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Laden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von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Beispielen</a:t>
            </a:r>
            <a:endParaRPr kumimoji="0" lang="en-AT" strike="noStrike" kern="1200" cap="none" spc="0" normalizeH="0" noProof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046AD727-EBDD-47A1-8685-0CE427B8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46" y="1389325"/>
            <a:ext cx="6087363" cy="4608512"/>
          </a:xfrm>
          <a:prstGeom prst="rect">
            <a:avLst/>
          </a:prstGeom>
        </p:spPr>
      </p:pic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0A4448C5-D7B2-434F-A9D9-4165DA2052FB}"/>
              </a:ext>
            </a:extLst>
          </p:cNvPr>
          <p:cNvSpPr/>
          <p:nvPr/>
        </p:nvSpPr>
        <p:spPr>
          <a:xfrm>
            <a:off x="6019746" y="1257815"/>
            <a:ext cx="2277670" cy="44426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65882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Benutzeroberfläche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Header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mit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Download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-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Button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und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Dropdown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-</a:t>
            </a:r>
            <a:b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Menü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zum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Laden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von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Beispielen</a:t>
            </a:r>
            <a:endParaRPr kumimoji="0" lang="en-AT" strike="noStrike" kern="1200" cap="none" spc="0" normalizeH="0" noProof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Aktuelle Register, Stacktrace und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046AD727-EBDD-47A1-8685-0CE427B8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46" y="1389325"/>
            <a:ext cx="6087363" cy="4608512"/>
          </a:xfrm>
          <a:prstGeom prst="rect">
            <a:avLst/>
          </a:prstGeom>
        </p:spPr>
      </p:pic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C84DA75B-AF75-43B2-9917-DC6638CFD659}"/>
              </a:ext>
            </a:extLst>
          </p:cNvPr>
          <p:cNvSpPr/>
          <p:nvPr/>
        </p:nvSpPr>
        <p:spPr>
          <a:xfrm>
            <a:off x="6008576" y="1564409"/>
            <a:ext cx="1959632" cy="247374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50558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Benutzeroberfläche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Header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mit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Download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-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Button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und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Dropdown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-</a:t>
            </a:r>
            <a:b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Menü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zum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Laden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von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Beispielen</a:t>
            </a:r>
            <a:endParaRPr kumimoji="0" lang="en-AT" strike="noStrike" kern="1200" cap="none" spc="0" normalizeH="0" noProof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Aktuelle Register, Stacktrace und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Debugger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046AD727-EBDD-47A1-8685-0CE427B8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46" y="1389325"/>
            <a:ext cx="6087363" cy="4608512"/>
          </a:xfrm>
          <a:prstGeom prst="rect">
            <a:avLst/>
          </a:prstGeom>
        </p:spPr>
      </p:pic>
      <p:sp>
        <p:nvSpPr>
          <p:cNvPr id="14" name="Rectangle 13" descr=" 20">
            <a:extLst>
              <a:ext uri="{FF2B5EF4-FFF2-40B4-BE49-F238E27FC236}">
                <a16:creationId xmlns:a16="http://schemas.microsoft.com/office/drawing/2014/main" id="{07EC8031-A597-4260-99C5-DD3E267FD63F}"/>
              </a:ext>
            </a:extLst>
          </p:cNvPr>
          <p:cNvSpPr/>
          <p:nvPr/>
        </p:nvSpPr>
        <p:spPr>
          <a:xfrm>
            <a:off x="6019746" y="3863109"/>
            <a:ext cx="1959632" cy="129281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19553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Benutzeroberfläche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Header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mit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Download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-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Button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und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Dropdown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-</a:t>
            </a:r>
            <a:b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Menü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zum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Laden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von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Beispielen</a:t>
            </a:r>
            <a:endParaRPr kumimoji="0" lang="en-AT" strike="noStrike" kern="1200" cap="none" spc="0" normalizeH="0" noProof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Aktuelle Register, Stacktrace und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Debugger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Optionen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046AD727-EBDD-47A1-8685-0CE427B8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46" y="1389325"/>
            <a:ext cx="6087363" cy="4608512"/>
          </a:xfrm>
          <a:prstGeom prst="rect">
            <a:avLst/>
          </a:prstGeom>
        </p:spPr>
      </p:pic>
      <p:sp>
        <p:nvSpPr>
          <p:cNvPr id="15" name="Rectangle 14" descr=" 21">
            <a:extLst>
              <a:ext uri="{FF2B5EF4-FFF2-40B4-BE49-F238E27FC236}">
                <a16:creationId xmlns:a16="http://schemas.microsoft.com/office/drawing/2014/main" id="{CA9B7257-0A55-487C-9758-7D7467552A86}"/>
              </a:ext>
            </a:extLst>
          </p:cNvPr>
          <p:cNvSpPr/>
          <p:nvPr/>
        </p:nvSpPr>
        <p:spPr>
          <a:xfrm>
            <a:off x="6019746" y="4953780"/>
            <a:ext cx="1959632" cy="104405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3777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Benutzeroberfläche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Header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mit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Download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-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Button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und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Dropdown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-</a:t>
            </a:r>
            <a:b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Menü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zum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Laden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von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Beispielen</a:t>
            </a:r>
            <a:endParaRPr kumimoji="0" lang="en-AT" strike="noStrike" kern="1200" cap="none" spc="0" normalizeH="0" noProof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Aktuelle Register, Stacktrace und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Debugger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Optionen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Feld für Benutzereingabe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046AD727-EBDD-47A1-8685-0CE427B8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46" y="1389325"/>
            <a:ext cx="6087363" cy="4608512"/>
          </a:xfrm>
          <a:prstGeom prst="rect">
            <a:avLst/>
          </a:prstGeom>
        </p:spPr>
      </p:pic>
      <p:sp>
        <p:nvSpPr>
          <p:cNvPr id="14" name="Rectangle 13" descr=" 22">
            <a:extLst>
              <a:ext uri="{FF2B5EF4-FFF2-40B4-BE49-F238E27FC236}">
                <a16:creationId xmlns:a16="http://schemas.microsoft.com/office/drawing/2014/main" id="{67C64B66-0821-4CAC-B1C0-B51D25DA56DF}"/>
              </a:ext>
            </a:extLst>
          </p:cNvPr>
          <p:cNvSpPr/>
          <p:nvPr/>
        </p:nvSpPr>
        <p:spPr>
          <a:xfrm>
            <a:off x="7913421" y="1540982"/>
            <a:ext cx="4204857" cy="361493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41815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Benutzeroberfläche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 descr=" 12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Header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mit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Download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-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Button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und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Dropdown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-</a:t>
            </a:r>
            <a:b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Menü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zum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Laden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von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Beispielen</a:t>
            </a:r>
            <a:endParaRPr kumimoji="0" lang="en-AT" strike="noStrike" kern="1200" cap="none" spc="0" normalizeH="0" noProof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Aktuelle Register, Stacktrace und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Debugger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Optionen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Feld für Benutzereingabe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Terminal</a:t>
            </a:r>
            <a:endParaRPr lang="de-DE" sz="1900" dirty="0">
              <a:latin typeface="+mj-lt"/>
            </a:endParaRPr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046AD727-EBDD-47A1-8685-0CE427B8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46" y="1389325"/>
            <a:ext cx="6087363" cy="4608512"/>
          </a:xfrm>
          <a:prstGeom prst="rect">
            <a:avLst/>
          </a:prstGeom>
        </p:spPr>
      </p:pic>
      <p:sp>
        <p:nvSpPr>
          <p:cNvPr id="15" name="Rectangle 14" descr=" 23">
            <a:extLst>
              <a:ext uri="{FF2B5EF4-FFF2-40B4-BE49-F238E27FC236}">
                <a16:creationId xmlns:a16="http://schemas.microsoft.com/office/drawing/2014/main" id="{BE39222C-EB5E-4D10-BB22-455DE42795A5}"/>
              </a:ext>
            </a:extLst>
          </p:cNvPr>
          <p:cNvSpPr/>
          <p:nvPr/>
        </p:nvSpPr>
        <p:spPr>
          <a:xfrm>
            <a:off x="7990548" y="4992918"/>
            <a:ext cx="4127730" cy="1044059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03172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4390256" y="2995394"/>
            <a:ext cx="3411488" cy="867211"/>
          </a:xfrm>
        </p:spPr>
        <p:txBody>
          <a:bodyPr/>
          <a:lstStyle/>
          <a:p>
            <a:r>
              <a:rPr lang="en-AT" sz="6000" dirty="0"/>
              <a:t>Live Demo</a:t>
            </a:r>
            <a:endParaRPr lang="de-DE" sz="6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27</a:t>
            </a: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141788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Evaluation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Korrektheit getestet mit Beispielen aus Vorlesung/</a:t>
            </a:r>
            <a:br>
              <a:rPr lang="de-DE" dirty="0"/>
            </a:br>
            <a:r>
              <a:rPr lang="de-DE" dirty="0"/>
              <a:t>Proseminar </a:t>
            </a:r>
            <a:r>
              <a:rPr lang="de-DE" dirty="0">
                <a:sym typeface="Wingdings" panose="05000000000000000000" pitchFamily="2" charset="2"/>
              </a:rPr>
              <a:t>– Verfügbar über Dropdown-Menü in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sym typeface="Wingdings" panose="05000000000000000000" pitchFamily="2" charset="2"/>
              </a:rPr>
              <a:t>                                                   </a:t>
            </a: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 </a:t>
            </a:r>
            <a:b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</a:b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  </a:t>
            </a:r>
            <a:b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</a:b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9592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      </a:t>
            </a:r>
            <a:r>
              <a:rPr lang="en-AT" sz="1900">
                <a:latin typeface="+mj-lt"/>
              </a:rPr>
              <a:t>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376963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Evaluation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Korrektheit getestet mit Beispielen aus Vorlesung/</a:t>
            </a:r>
            <a:br>
              <a:rPr lang="de-DE" dirty="0"/>
            </a:br>
            <a:r>
              <a:rPr lang="de-DE" dirty="0"/>
              <a:t>Proseminar </a:t>
            </a:r>
            <a:r>
              <a:rPr lang="de-DE" dirty="0">
                <a:sym typeface="Wingdings" panose="05000000000000000000" pitchFamily="2" charset="2"/>
              </a:rPr>
              <a:t>– Verfügbar über Dropdown-Menü in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Benchmark für Ausführungszeit (i5-4450 @ 3.20 GHz):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 </a:t>
            </a:r>
            <a:b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</a:b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  </a:t>
            </a:r>
            <a:b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</a:b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 descr=" 4">
            <a:extLst>
              <a:ext uri="{FF2B5EF4-FFF2-40B4-BE49-F238E27FC236}">
                <a16:creationId xmlns:a16="http://schemas.microsoft.com/office/drawing/2014/main" id="{1BEBDD54-1716-47F7-9389-4C9BDF255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20" y="947913"/>
            <a:ext cx="5769247" cy="296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815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Evaluation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Korrektheit getestet mit Beispielen aus Vorlesung/</a:t>
            </a:r>
            <a:br>
              <a:rPr lang="de-DE" dirty="0"/>
            </a:br>
            <a:r>
              <a:rPr lang="de-DE" dirty="0"/>
              <a:t>Proseminar </a:t>
            </a:r>
            <a:r>
              <a:rPr lang="de-DE" dirty="0">
                <a:sym typeface="Wingdings" panose="05000000000000000000" pitchFamily="2" charset="2"/>
              </a:rPr>
              <a:t>– Verfügbar über Dropdown-Menü in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Benchmark für Ausführungszeit (i5-4450 @ 3.20 GHz):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Arithmetische Instruktionen (Divisions-Beispiel) </a:t>
            </a:r>
            <a:b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</a:b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– 507000 Inst/s (Firefox) bzw. 616000 Inst/s (Chrome)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  </a:t>
            </a:r>
            <a:b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</a:b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 descr=" 4">
            <a:extLst>
              <a:ext uri="{FF2B5EF4-FFF2-40B4-BE49-F238E27FC236}">
                <a16:creationId xmlns:a16="http://schemas.microsoft.com/office/drawing/2014/main" id="{1BEBDD54-1716-47F7-9389-4C9BDF255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20" y="947913"/>
            <a:ext cx="5769247" cy="296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7147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Evaluation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Korrektheit getestet mit Beispielen aus Vorlesung/</a:t>
            </a:r>
            <a:br>
              <a:rPr lang="de-DE" dirty="0"/>
            </a:br>
            <a:r>
              <a:rPr lang="de-DE" dirty="0"/>
              <a:t>Proseminar </a:t>
            </a:r>
            <a:r>
              <a:rPr lang="de-DE" dirty="0">
                <a:sym typeface="Wingdings" panose="05000000000000000000" pitchFamily="2" charset="2"/>
              </a:rPr>
              <a:t>– Verfügbar über Dropdown-Menü in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Benchmark für Ausführungszeit (i5-4450 @ 3.20 GHz):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Arithmetische Instruktionen (Divisions-Beispiel) </a:t>
            </a:r>
            <a:b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</a:b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– 507000 Inst/s (Firefox) bzw. 616000 Inst/s (Chrome)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Lade- und Speicherinstruktionen (Pascal-Beispiel) </a:t>
            </a:r>
            <a:b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</a:b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– 374000 Inst/s (Firefox) bzw. 506000 Inst/s (Chrome)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 descr=" 4">
            <a:extLst>
              <a:ext uri="{FF2B5EF4-FFF2-40B4-BE49-F238E27FC236}">
                <a16:creationId xmlns:a16="http://schemas.microsoft.com/office/drawing/2014/main" id="{1BEBDD54-1716-47F7-9389-4C9BDF255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20" y="947913"/>
            <a:ext cx="5769247" cy="296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4738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Simulator mit allen nötigen Teilen einer ARMv5 Entwicklungsumgebung um Assembler Programme schreiben, debuggen und analysieren zu können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sym typeface="Wingdings" panose="05000000000000000000" pitchFamily="2" charset="2"/>
              </a:rPr>
              <a:t>                                                     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sym typeface="Wingdings" panose="05000000000000000000" pitchFamily="2" charset="2"/>
              </a:rPr>
              <a:t>                                                                                            </a:t>
            </a:r>
            <a:br>
              <a:rPr lang="de-DE">
                <a:sym typeface="Wingdings" panose="05000000000000000000" pitchFamily="2" charset="2"/>
              </a:rPr>
            </a:br>
            <a:r>
              <a:rPr lang="de-DE">
                <a:sym typeface="Wingdings" panose="05000000000000000000" pitchFamily="2" charset="2"/>
              </a:rPr>
              <a:t>                         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665639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Simulator mit allen nötigen Teilen einer ARMv5 Entwicklungsumgebung um Assembler Programme schreiben, debuggen und analysieren zu können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Ausreichende Performance für die kleinen PS-Programme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sym typeface="Wingdings" panose="05000000000000000000" pitchFamily="2" charset="2"/>
              </a:rPr>
              <a:t>                                                                                            </a:t>
            </a:r>
            <a:br>
              <a:rPr lang="de-DE">
                <a:sym typeface="Wingdings" panose="05000000000000000000" pitchFamily="2" charset="2"/>
              </a:rPr>
            </a:br>
            <a:r>
              <a:rPr lang="de-DE">
                <a:sym typeface="Wingdings" panose="05000000000000000000" pitchFamily="2" charset="2"/>
              </a:rPr>
              <a:t>                         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455422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Simulator mit allen nötigen Teilen einer ARMv5 Entwicklungsumgebung um Assembler Programme schreiben, debuggen und analysieren zu können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Ausreichende Performance für die kleinen PS-Programme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Aufteilung in Operanden, Instruktionen und Teile einer CPU um Erweiterung durch zusätzliche Funktionen zu erleichtern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115816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838199" y="1412776"/>
            <a:ext cx="10515600" cy="485308"/>
          </a:xfrm>
        </p:spPr>
        <p:txBody>
          <a:bodyPr/>
          <a:lstStyle/>
          <a:p>
            <a:r>
              <a:rPr lang="en-AT" dirty="0" err="1"/>
              <a:t>Referenzen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>
          <a:xfrm>
            <a:off x="838201" y="1916832"/>
            <a:ext cx="10515599" cy="33624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[1] ARM Limited. GNU Toolchain for ARM processors. </a:t>
            </a:r>
            <a:r>
              <a:rPr lang="en-US" sz="1100" dirty="0" err="1"/>
              <a:t>Zugegriffen</a:t>
            </a:r>
            <a:r>
              <a:rPr lang="en-US" sz="1100" dirty="0"/>
              <a:t> am:</a:t>
            </a:r>
            <a:r>
              <a:rPr lang="en-AT" sz="1100" dirty="0"/>
              <a:t> </a:t>
            </a:r>
            <a:r>
              <a:rPr lang="en-US" sz="1100" dirty="0"/>
              <a:t>29.09.2021. </a:t>
            </a:r>
            <a:r>
              <a:rPr lang="en-US" sz="1100" dirty="0">
                <a:hlinkClick r:id="rId3"/>
              </a:rPr>
              <a:t>https://developer.arm.com/tools-and-software/open-source-software/developer-tools/gnu-toolchain</a:t>
            </a:r>
            <a:r>
              <a:rPr lang="en-US" sz="11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[2] ARM Limited. ARMv5 Architecture Reference Manual - Issue I, 2005.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[3] G. Bierman, M. Abadi, and M. Torgersen. Understanding TypeScript. In ECOOP 2014</a:t>
            </a:r>
            <a:r>
              <a:rPr lang="en-AT" sz="1100" dirty="0"/>
              <a:t> </a:t>
            </a:r>
            <a:r>
              <a:rPr lang="en-US" sz="1100" dirty="0"/>
              <a:t>– Object-Oriented Programming, pages 257–281, 2014.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[4] E. </a:t>
            </a:r>
            <a:r>
              <a:rPr lang="en-US" sz="1100" dirty="0" err="1"/>
              <a:t>Blem</a:t>
            </a:r>
            <a:r>
              <a:rPr lang="en-US" sz="1100" dirty="0"/>
              <a:t>, J. Menon, and K. </a:t>
            </a:r>
            <a:r>
              <a:rPr lang="en-US" sz="1100" dirty="0" err="1"/>
              <a:t>Sankaralingam</a:t>
            </a:r>
            <a:r>
              <a:rPr lang="en-US" sz="1100" dirty="0"/>
              <a:t>. Power struggles: Revisiting the RISC vs. CISC</a:t>
            </a:r>
            <a:r>
              <a:rPr lang="en-AT" sz="1100" dirty="0"/>
              <a:t> </a:t>
            </a:r>
            <a:r>
              <a:rPr lang="en-US" sz="1100" dirty="0"/>
              <a:t>debate on contemporary ARM and x86 architectures. In 2013 IEEE 19th International</a:t>
            </a:r>
            <a:r>
              <a:rPr lang="en-AT" sz="1100" dirty="0"/>
              <a:t> </a:t>
            </a:r>
            <a:r>
              <a:rPr lang="en-US" sz="1100" dirty="0"/>
              <a:t>Symposium on High Performance Computer Architecture (HPCA), 2013.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[5] E. Davey. </a:t>
            </a:r>
            <a:r>
              <a:rPr lang="en-US" sz="1100" dirty="0" err="1"/>
              <a:t>tsPEG</a:t>
            </a:r>
            <a:r>
              <a:rPr lang="en-US" sz="1100" dirty="0"/>
              <a:t>: A PEG Parser Generator for TypeScript. </a:t>
            </a:r>
            <a:r>
              <a:rPr lang="en-US" sz="1100" dirty="0" err="1"/>
              <a:t>Zugegriffen</a:t>
            </a:r>
            <a:r>
              <a:rPr lang="en-US" sz="1100" dirty="0"/>
              <a:t> am: 29.09.2021.</a:t>
            </a:r>
            <a:r>
              <a:rPr lang="en-AT" sz="1100" dirty="0"/>
              <a:t> </a:t>
            </a:r>
            <a:r>
              <a:rPr lang="de-DE" sz="1100" dirty="0">
                <a:hlinkClick r:id="rId4"/>
              </a:rPr>
              <a:t>https://github.com/EoinDavey/tsPEG</a:t>
            </a:r>
            <a:r>
              <a:rPr lang="en-US" sz="11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[6] Facebook. React. </a:t>
            </a:r>
            <a:r>
              <a:rPr lang="en-US" sz="1100" dirty="0" err="1"/>
              <a:t>Zugegriffen</a:t>
            </a:r>
            <a:r>
              <a:rPr lang="en-US" sz="1100" dirty="0"/>
              <a:t> am: 29.09.2021. </a:t>
            </a:r>
            <a:r>
              <a:rPr lang="de-DE" sz="1100" dirty="0">
                <a:hlinkClick r:id="rId5"/>
              </a:rPr>
              <a:t>https://reactjs.org/</a:t>
            </a:r>
            <a:r>
              <a:rPr lang="de-DE" sz="1100" dirty="0"/>
              <a:t>.</a:t>
            </a:r>
            <a:endParaRPr lang="en-US" sz="11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[7] B. Ford. Parsing Expression Grammars: A Recognition-Based Syntactic Foundation.</a:t>
            </a:r>
            <a:r>
              <a:rPr lang="en-AT" sz="1100" dirty="0"/>
              <a:t> </a:t>
            </a:r>
            <a:r>
              <a:rPr lang="en-US" sz="1100" dirty="0"/>
              <a:t>SIGPLAN Not., 39(1):111–122, January 2004.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[8] P. Knaggs. ARM Assembly Language Programming, 2016.</a:t>
            </a:r>
            <a:endParaRPr lang="en-AT" sz="11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[9] L . Lee. Fast context-free grammar parsing requires fast </a:t>
            </a:r>
            <a:r>
              <a:rPr lang="en-US" sz="1100" dirty="0" err="1"/>
              <a:t>boolean</a:t>
            </a:r>
            <a:r>
              <a:rPr lang="en-US" sz="1100" dirty="0"/>
              <a:t> matrix multiplication.</a:t>
            </a:r>
            <a:r>
              <a:rPr lang="en-AT" sz="1100" dirty="0"/>
              <a:t> </a:t>
            </a:r>
            <a:r>
              <a:rPr lang="en-US" sz="1100" dirty="0"/>
              <a:t>J. ACM, 49(1), January 2002.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[10] Microsoft. TypeScript. </a:t>
            </a:r>
            <a:r>
              <a:rPr lang="en-US" sz="1100" dirty="0" err="1"/>
              <a:t>Zugegriffen</a:t>
            </a:r>
            <a:r>
              <a:rPr lang="en-US" sz="1100" dirty="0"/>
              <a:t> am: 29.09.2021</a:t>
            </a:r>
            <a:r>
              <a:rPr lang="de-DE" sz="1100" dirty="0"/>
              <a:t> . </a:t>
            </a:r>
            <a:r>
              <a:rPr lang="de-DE" sz="1100" dirty="0">
                <a:hlinkClick r:id="rId6"/>
              </a:rPr>
              <a:t>https://www.typescriptlang.org/</a:t>
            </a:r>
            <a:r>
              <a:rPr lang="de-DE" sz="1100" dirty="0"/>
              <a:t>.</a:t>
            </a:r>
            <a:endParaRPr lang="en-AT" sz="1100" dirty="0"/>
          </a:p>
          <a:p>
            <a:pPr>
              <a:lnSpc>
                <a:spcPct val="100000"/>
              </a:lnSpc>
            </a:pPr>
            <a:r>
              <a:rPr lang="en-US" sz="1100" dirty="0"/>
              <a:t>[11] Microsoft. Windows Subsystem for Linux. </a:t>
            </a:r>
            <a:r>
              <a:rPr lang="en-US" sz="1100" dirty="0" err="1"/>
              <a:t>Zugegriffen</a:t>
            </a:r>
            <a:r>
              <a:rPr lang="en-US" sz="1100" dirty="0"/>
              <a:t> am: 29.09.2021</a:t>
            </a:r>
            <a:r>
              <a:rPr lang="de-DE" sz="1100" dirty="0"/>
              <a:t>. </a:t>
            </a:r>
            <a:r>
              <a:rPr lang="de-DE" sz="1100" dirty="0">
                <a:hlinkClick r:id="rId7"/>
              </a:rPr>
              <a:t>https://docs.microsoft.com/en-us/windows/wsl/install-win10</a:t>
            </a:r>
            <a:r>
              <a:rPr lang="de-DE" sz="1100" dirty="0"/>
              <a:t>.</a:t>
            </a:r>
            <a:endParaRPr lang="en-AT" sz="11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[12] The GNU Project. GDB: The GNU Project Debugger. </a:t>
            </a:r>
            <a:r>
              <a:rPr lang="en-US" sz="1100" dirty="0" err="1"/>
              <a:t>Zugegriffen</a:t>
            </a:r>
            <a:r>
              <a:rPr lang="en-US" sz="1100" dirty="0"/>
              <a:t> am: 29.09.2021.</a:t>
            </a:r>
            <a:r>
              <a:rPr lang="en-AT" sz="1100" dirty="0"/>
              <a:t> </a:t>
            </a:r>
            <a:r>
              <a:rPr lang="de-DE" sz="1100" dirty="0">
                <a:hlinkClick r:id="rId8"/>
              </a:rPr>
              <a:t>https://www.gnu.org/software/gdb/</a:t>
            </a:r>
            <a:r>
              <a:rPr lang="de-DE" sz="1100" dirty="0"/>
              <a:t>.</a:t>
            </a:r>
            <a:endParaRPr lang="en-AT" sz="11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[13] The QEMU Project Developers. QEMU User Mode Emulation. </a:t>
            </a:r>
            <a:r>
              <a:rPr lang="en-US" sz="1100" dirty="0" err="1"/>
              <a:t>Zugegriffen</a:t>
            </a:r>
            <a:r>
              <a:rPr lang="en-US" sz="1100" dirty="0"/>
              <a:t> am:</a:t>
            </a:r>
            <a:r>
              <a:rPr lang="en-AT" sz="1100" dirty="0"/>
              <a:t> </a:t>
            </a:r>
            <a:r>
              <a:rPr lang="en-US" sz="1100" dirty="0"/>
              <a:t>29.09.2021</a:t>
            </a:r>
            <a:r>
              <a:rPr lang="de-DE" sz="1100" dirty="0"/>
              <a:t>.</a:t>
            </a:r>
            <a:r>
              <a:rPr lang="en-AT" sz="1100" dirty="0"/>
              <a:t> </a:t>
            </a:r>
            <a:r>
              <a:rPr lang="de-DE" sz="1100" dirty="0">
                <a:hlinkClick r:id="rId9"/>
              </a:rPr>
              <a:t>https://qemu.readthedocs.io/en/latest/user/index.html</a:t>
            </a:r>
            <a:r>
              <a:rPr lang="de-DE" sz="1100" dirty="0"/>
              <a:t>.</a:t>
            </a:r>
            <a:endParaRPr lang="en-AT" sz="11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[14] H. Wong. </a:t>
            </a:r>
            <a:r>
              <a:rPr lang="en-US" sz="1100" dirty="0" err="1"/>
              <a:t>CPUlator</a:t>
            </a:r>
            <a:r>
              <a:rPr lang="en-US" sz="1100" dirty="0"/>
              <a:t>: A CPU and I/O device simulator. </a:t>
            </a:r>
            <a:r>
              <a:rPr lang="en-US" sz="1100" dirty="0" err="1"/>
              <a:t>Zugegriffen</a:t>
            </a:r>
            <a:r>
              <a:rPr lang="en-US" sz="1100" dirty="0"/>
              <a:t> am: 29.09.2021.</a:t>
            </a:r>
            <a:r>
              <a:rPr lang="en-AT" sz="1100" dirty="0"/>
              <a:t> </a:t>
            </a:r>
            <a:r>
              <a:rPr lang="en-US" sz="1100" dirty="0">
                <a:hlinkClick r:id="rId10"/>
              </a:rPr>
              <a:t>https://cpulator.01xz.net/?sys=arm</a:t>
            </a:r>
            <a:r>
              <a:rPr lang="en-US" sz="1100" dirty="0"/>
              <a:t>.</a:t>
            </a:r>
            <a:endParaRPr lang="en-AT" sz="11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AT" sz="1100" dirty="0"/>
              <a:t>[15] J. Mossberg. Use GDB on an ARM assembly program. </a:t>
            </a:r>
            <a:r>
              <a:rPr lang="de-DE" sz="1100" dirty="0"/>
              <a:t>Zugegriffen am: 04.03.2021. </a:t>
            </a:r>
            <a:r>
              <a:rPr lang="de-DE" sz="1100" dirty="0">
                <a:hlinkClick r:id="rId11"/>
              </a:rPr>
              <a:t>https://jacobmossberg.se/posts/2017/01/17/use-gdb-on-arm-assembly-program.html</a:t>
            </a:r>
            <a:endParaRPr lang="en-AT" sz="11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sz="11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30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20375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      </a:t>
            </a:r>
            <a:r>
              <a:rPr lang="en-AT" sz="1900">
                <a:latin typeface="+mj-lt"/>
              </a:rPr>
              <a:t>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4963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Assembler-Code in Webanwendung schreiben und direkt im Browser</a:t>
            </a:r>
            <a:r>
              <a:rPr kumimoji="0" lang="en-AT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ausführen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274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 Motivation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Theorie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ARMv5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T" sz="1900" dirty="0">
                <a:solidFill>
                  <a:srgbClr val="343433"/>
                </a:solidFill>
                <a:latin typeface="+mj-lt"/>
              </a:rPr>
              <a:t>Parser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Implementation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Evaluation und Zusammenfassung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Referenzen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505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Assembler-Code in Webanwendung schreiben und direkt im Browser</a:t>
            </a:r>
            <a:r>
              <a:rPr kumimoji="0" lang="en-AT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ausführen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Dauerhafte Anzeige von Registern und Stacks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6913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Assembler-Code in Webanwendung schreiben und direkt im Browser</a:t>
            </a:r>
            <a:r>
              <a:rPr kumimoji="0" lang="en-AT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ausführen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Dauerhafte Anzeige von Registern und Stacks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Debugger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6810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Assembler-Code in Webanwendung schreiben und direkt im Browser</a:t>
            </a:r>
            <a:r>
              <a:rPr kumimoji="0" lang="en-AT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ausführen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Dauerhafte Anzeige von Registern und Stacks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Debugger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0092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Assembler-Code in Webanwendung schreiben und direkt im Browser</a:t>
            </a:r>
            <a:r>
              <a:rPr kumimoji="0" lang="en-AT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ausführen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Dauerhafte Anzeige von Registern und Stacks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Debugger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Zeilenweise Abarbeitung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9362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Architektur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Rechner mit reduziertem Befehlssatz (RISC</a:t>
            </a:r>
            <a:r>
              <a:rPr lang="en-AT" dirty="0"/>
              <a:t> </a:t>
            </a:r>
            <a:r>
              <a:rPr lang="en-AT" dirty="0">
                <a:solidFill>
                  <a:schemeClr val="accent1"/>
                </a:solidFill>
              </a:rPr>
              <a:t>[4]</a:t>
            </a:r>
            <a:r>
              <a:rPr lang="de-DE" dirty="0"/>
              <a:t>):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</a:t>
            </a:r>
            <a:r>
              <a:rPr lang="en-AT" sz="1900">
                <a:latin typeface="+mj-lt"/>
              </a:rPr>
              <a:t>  </a:t>
            </a:r>
            <a:r>
              <a:rPr lang="de-DE" sz="1900">
                <a:latin typeface="+mj-lt"/>
              </a:rPr>
              <a:t>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latin typeface="+mj-lt"/>
              </a:rPr>
              <a:t>                               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19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Architektur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Rechner mit reduziertem Befehlssatz (RISC</a:t>
            </a:r>
            <a:r>
              <a:rPr lang="en-AT" dirty="0"/>
              <a:t> </a:t>
            </a:r>
            <a:r>
              <a:rPr lang="en-AT" dirty="0">
                <a:solidFill>
                  <a:schemeClr val="accent1"/>
                </a:solidFill>
              </a:rPr>
              <a:t>[4]</a:t>
            </a:r>
            <a:r>
              <a:rPr lang="de-DE" dirty="0"/>
              <a:t>):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Load/Store-Architektur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</a:t>
            </a:r>
            <a:r>
              <a:rPr lang="en-AT" sz="1900">
                <a:latin typeface="+mj-lt"/>
              </a:rPr>
              <a:t>  </a:t>
            </a:r>
            <a:r>
              <a:rPr lang="de-DE" sz="1900">
                <a:latin typeface="+mj-lt"/>
              </a:rPr>
              <a:t>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latin typeface="+mj-lt"/>
              </a:rPr>
              <a:t>                               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7320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Architektur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Rechner mit reduziertem Befehlssatz (RISC</a:t>
            </a:r>
            <a:r>
              <a:rPr lang="en-AT" dirty="0"/>
              <a:t> </a:t>
            </a:r>
            <a:r>
              <a:rPr lang="en-AT" dirty="0">
                <a:solidFill>
                  <a:schemeClr val="accent1"/>
                </a:solidFill>
              </a:rPr>
              <a:t>[4]</a:t>
            </a:r>
            <a:r>
              <a:rPr lang="de-DE" dirty="0"/>
              <a:t>):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Load/Store-Architektur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Datenverarbeitende Instruktionen arbeiten nur mit Inhalten der Register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</a:t>
            </a:r>
            <a:r>
              <a:rPr lang="en-AT" sz="1900">
                <a:latin typeface="+mj-lt"/>
              </a:rPr>
              <a:t>  </a:t>
            </a:r>
            <a:r>
              <a:rPr lang="de-DE" sz="1900">
                <a:latin typeface="+mj-lt"/>
              </a:rPr>
              <a:t>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latin typeface="+mj-lt"/>
              </a:rPr>
              <a:t>                               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5032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Architektur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Rechner mit reduziertem Befehlssatz (RISC</a:t>
            </a:r>
            <a:r>
              <a:rPr lang="en-AT" dirty="0"/>
              <a:t> </a:t>
            </a:r>
            <a:r>
              <a:rPr lang="en-AT" dirty="0">
                <a:solidFill>
                  <a:schemeClr val="accent1"/>
                </a:solidFill>
              </a:rPr>
              <a:t>[4]</a:t>
            </a:r>
            <a:r>
              <a:rPr lang="de-DE" dirty="0"/>
              <a:t>):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Load/Store-Architektur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Datenverarbeitende Instruktionen arbeiten nur mit Inhalten der Register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Einheitliche Form und Länge der Kodierung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</a:t>
            </a:r>
            <a:r>
              <a:rPr lang="en-AT" sz="1900">
                <a:latin typeface="+mj-lt"/>
              </a:rPr>
              <a:t>  </a:t>
            </a:r>
            <a:r>
              <a:rPr lang="de-DE" sz="1900">
                <a:latin typeface="+mj-lt"/>
              </a:rPr>
              <a:t>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latin typeface="+mj-lt"/>
              </a:rPr>
              <a:t>                               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646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Architektur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Rechner mit reduziertem Befehlssatz (RISC</a:t>
            </a:r>
            <a:r>
              <a:rPr lang="en-AT" dirty="0"/>
              <a:t> </a:t>
            </a:r>
            <a:r>
              <a:rPr lang="en-AT" dirty="0">
                <a:solidFill>
                  <a:schemeClr val="accent1"/>
                </a:solidFill>
              </a:rPr>
              <a:t>[4]</a:t>
            </a:r>
            <a:r>
              <a:rPr lang="de-DE" dirty="0"/>
              <a:t>):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Load/Store-Architektur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Datenverarbeitende Instruktionen arbeiten nur mit Inhalten der Register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Einheitliche Form und Länge der Kodierung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Zusätzlich bei ARM: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</a:t>
            </a:r>
            <a:r>
              <a:rPr lang="en-AT" sz="1900">
                <a:latin typeface="+mj-lt"/>
              </a:rPr>
              <a:t>  </a:t>
            </a:r>
            <a:r>
              <a:rPr lang="de-DE" sz="1900">
                <a:latin typeface="+mj-lt"/>
              </a:rPr>
              <a:t>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latin typeface="+mj-lt"/>
              </a:rPr>
              <a:t>                               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6593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Architektur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Rechner mit reduziertem Befehlssatz (RISC</a:t>
            </a:r>
            <a:r>
              <a:rPr lang="en-AT" dirty="0"/>
              <a:t> </a:t>
            </a:r>
            <a:r>
              <a:rPr lang="en-AT" dirty="0">
                <a:solidFill>
                  <a:schemeClr val="accent1"/>
                </a:solidFill>
              </a:rPr>
              <a:t>[4]</a:t>
            </a:r>
            <a:r>
              <a:rPr lang="de-DE" dirty="0"/>
              <a:t>):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Load/Store-Architektur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Datenverarbeitende Instruktionen arbeiten nur mit Inhalten der Register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Einheitliche Form und Länge der Kodierung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Zusätzlich bei ARM: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Meiste Instruktionen haben Zugriff ALU und Barrel-Shifter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latin typeface="+mj-lt"/>
              </a:rPr>
              <a:t>                               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464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solidFill>
                  <a:schemeClr val="accent1"/>
                </a:solidFill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</a:t>
            </a:r>
            <a:r>
              <a:rPr lang="en-AT"/>
              <a:t> </a:t>
            </a:r>
            <a:r>
              <a:rPr lang="en-AT">
                <a:solidFill>
                  <a:schemeClr val="accent1"/>
                </a:solidFill>
              </a:rPr>
              <a:t>   </a:t>
            </a:r>
            <a:r>
              <a:rPr lang="de-DE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</a:t>
            </a:r>
            <a:r>
              <a:rPr lang="en-AT"/>
              <a:t> </a:t>
            </a:r>
            <a:r>
              <a:rPr lang="en-AT">
                <a:solidFill>
                  <a:schemeClr val="accent1"/>
                </a:solidFill>
              </a:rPr>
              <a:t>    </a:t>
            </a:r>
            <a:endParaRPr lang="en-AT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</a:t>
            </a:r>
            <a:r>
              <a:rPr lang="en-AT"/>
              <a:t>      </a:t>
            </a:r>
            <a:r>
              <a:rPr lang="de-DE"/>
              <a:t>   </a:t>
            </a:r>
            <a:r>
              <a:rPr lang="en-AT"/>
              <a:t> </a:t>
            </a:r>
            <a:r>
              <a:rPr lang="en-AT">
                <a:solidFill>
                  <a:schemeClr val="accent1"/>
                </a:solidFill>
              </a:rPr>
              <a:t>    </a:t>
            </a:r>
            <a:endParaRPr lang="en-AT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5564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Architektur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Rechner mit reduziertem Befehlssatz (RISC</a:t>
            </a:r>
            <a:r>
              <a:rPr lang="en-AT" dirty="0"/>
              <a:t> </a:t>
            </a:r>
            <a:r>
              <a:rPr lang="en-AT" dirty="0">
                <a:solidFill>
                  <a:schemeClr val="accent1"/>
                </a:solidFill>
              </a:rPr>
              <a:t>[4]</a:t>
            </a:r>
            <a:r>
              <a:rPr lang="de-DE" dirty="0"/>
              <a:t>):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Load/Store-Architektur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Datenverarbeitende Instruktionen arbeiten nur mit Inhalten der Register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Einheitliche Form und Länge der Kodierung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Zusätzlich bei ARM: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Meiste Instruktionen haben Zugriff ALU und Barrel-Shifter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Adressierungsarten, die Adresse automatisch inkrementieren/dekrementieren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latin typeface="+mj-lt"/>
              </a:rPr>
              <a:t>                               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9200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Architektur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Rechner mit reduziertem Befehlssatz (RISC</a:t>
            </a:r>
            <a:r>
              <a:rPr lang="en-AT" dirty="0"/>
              <a:t> </a:t>
            </a:r>
            <a:r>
              <a:rPr lang="en-AT" dirty="0">
                <a:solidFill>
                  <a:schemeClr val="accent1"/>
                </a:solidFill>
              </a:rPr>
              <a:t>[4]</a:t>
            </a:r>
            <a:r>
              <a:rPr lang="de-DE" dirty="0"/>
              <a:t>):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Load/Store-Architektur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Datenverarbeitende Instruktionen arbeiten nur mit Inhalten der Register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Einheitliche Form und Länge der Kodierung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Zusätzlich bei ARM: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Meiste Instruktionen haben Zugriff ALU und Barrel-Shifter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Adressierungsarten, die Adresse automatisch inkrementieren/dekrementieren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Instruktionen zum Laden/Speichern von mehreren Registern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7791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Register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31 Universalregister mit einer Breite von 32 Bit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latin typeface="+mj-lt"/>
              </a:rPr>
              <a:t>                                     </a:t>
            </a:r>
            <a:endParaRPr lang="de-DE" sz="17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latin typeface="+mj-lt"/>
              </a:rPr>
              <a:t>    </a:t>
            </a:r>
            <a:r>
              <a:rPr lang="de-DE" sz="1700">
                <a:latin typeface="+mj-lt"/>
                <a:sym typeface="Wingdings" panose="05000000000000000000" pitchFamily="2" charset="2"/>
              </a:rPr>
              <a:t>              </a:t>
            </a:r>
            <a:endParaRPr lang="de-DE" sz="1700" dirty="0">
              <a:latin typeface="+mj-lt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latin typeface="+mj-lt"/>
                <a:sym typeface="Wingdings" panose="05000000000000000000" pitchFamily="2" charset="2"/>
              </a:rPr>
              <a:t>                   </a:t>
            </a:r>
            <a:endParaRPr lang="de-DE" sz="1700" dirty="0">
              <a:latin typeface="+mj-lt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latin typeface="+mj-lt"/>
                <a:sym typeface="Wingdings" panose="05000000000000000000" pitchFamily="2" charset="2"/>
              </a:rPr>
              <a:t>                   </a:t>
            </a:r>
            <a:endParaRPr lang="de-DE" sz="17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</a:t>
            </a:r>
            <a:r>
              <a:rPr lang="en-AT"/>
              <a:t>       </a:t>
            </a:r>
            <a:r>
              <a:rPr lang="de-DE"/>
              <a:t>                 </a:t>
            </a:r>
            <a:r>
              <a:rPr lang="en-AT"/>
              <a:t>     </a:t>
            </a:r>
            <a:r>
              <a:rPr lang="de-DE"/>
              <a:t>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4742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Register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31 Universalregister mit einer Breite von 32 Bit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16 sichtbar, je nach Ausführungsmodus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latin typeface="+mj-lt"/>
              </a:rPr>
              <a:t>    </a:t>
            </a:r>
            <a:r>
              <a:rPr lang="de-DE" sz="1700">
                <a:latin typeface="+mj-lt"/>
                <a:sym typeface="Wingdings" panose="05000000000000000000" pitchFamily="2" charset="2"/>
              </a:rPr>
              <a:t>              </a:t>
            </a:r>
            <a:endParaRPr lang="de-DE" sz="1700" dirty="0">
              <a:latin typeface="+mj-lt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latin typeface="+mj-lt"/>
                <a:sym typeface="Wingdings" panose="05000000000000000000" pitchFamily="2" charset="2"/>
              </a:rPr>
              <a:t>                   </a:t>
            </a:r>
            <a:endParaRPr lang="de-DE" sz="1700" dirty="0">
              <a:latin typeface="+mj-lt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latin typeface="+mj-lt"/>
                <a:sym typeface="Wingdings" panose="05000000000000000000" pitchFamily="2" charset="2"/>
              </a:rPr>
              <a:t>                   </a:t>
            </a:r>
            <a:endParaRPr lang="de-DE" sz="17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</a:t>
            </a:r>
            <a:r>
              <a:rPr lang="en-AT"/>
              <a:t>       </a:t>
            </a:r>
            <a:r>
              <a:rPr lang="de-DE"/>
              <a:t>                 </a:t>
            </a:r>
            <a:r>
              <a:rPr lang="en-AT"/>
              <a:t>     </a:t>
            </a:r>
            <a:r>
              <a:rPr lang="de-DE"/>
              <a:t>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 descr=" 10">
            <a:extLst>
              <a:ext uri="{FF2B5EF4-FFF2-40B4-BE49-F238E27FC236}">
                <a16:creationId xmlns:a16="http://schemas.microsoft.com/office/drawing/2014/main" id="{E7350322-B5E2-4BC2-8C71-D5F3C16CE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457" y="716648"/>
            <a:ext cx="4958543" cy="4857142"/>
          </a:xfrm>
          <a:prstGeom prst="rect">
            <a:avLst/>
          </a:prstGeom>
        </p:spPr>
      </p:pic>
      <p:sp>
        <p:nvSpPr>
          <p:cNvPr id="10" name="TextBox 9" descr=" 14">
            <a:extLst>
              <a:ext uri="{FF2B5EF4-FFF2-40B4-BE49-F238E27FC236}">
                <a16:creationId xmlns:a16="http://schemas.microsoft.com/office/drawing/2014/main" id="{318252FF-9CF8-4EC1-8807-E427DBCCF64D}"/>
              </a:ext>
            </a:extLst>
          </p:cNvPr>
          <p:cNvSpPr txBox="1"/>
          <p:nvPr/>
        </p:nvSpPr>
        <p:spPr>
          <a:xfrm>
            <a:off x="7827197" y="5521228"/>
            <a:ext cx="377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Register je nach Ausführungsmodi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34454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Register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31 Universalregister mit einer Breite von 32 Bit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16 sichtbar, je nach Ausführungsmodus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R13 </a:t>
            </a: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– Stapelzeiger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latin typeface="+mj-lt"/>
                <a:sym typeface="Wingdings" panose="05000000000000000000" pitchFamily="2" charset="2"/>
              </a:rPr>
              <a:t>                   </a:t>
            </a:r>
            <a:endParaRPr lang="de-DE" sz="1700" dirty="0">
              <a:latin typeface="+mj-lt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latin typeface="+mj-lt"/>
                <a:sym typeface="Wingdings" panose="05000000000000000000" pitchFamily="2" charset="2"/>
              </a:rPr>
              <a:t>                   </a:t>
            </a:r>
            <a:endParaRPr lang="de-DE" sz="17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</a:t>
            </a:r>
            <a:r>
              <a:rPr lang="en-AT"/>
              <a:t>       </a:t>
            </a:r>
            <a:r>
              <a:rPr lang="de-DE"/>
              <a:t>                 </a:t>
            </a:r>
            <a:r>
              <a:rPr lang="en-AT"/>
              <a:t>     </a:t>
            </a:r>
            <a:r>
              <a:rPr lang="de-DE"/>
              <a:t>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 descr=" 10">
            <a:extLst>
              <a:ext uri="{FF2B5EF4-FFF2-40B4-BE49-F238E27FC236}">
                <a16:creationId xmlns:a16="http://schemas.microsoft.com/office/drawing/2014/main" id="{E7350322-B5E2-4BC2-8C71-D5F3C16CE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457" y="716648"/>
            <a:ext cx="4958543" cy="4857142"/>
          </a:xfrm>
          <a:prstGeom prst="rect">
            <a:avLst/>
          </a:prstGeom>
        </p:spPr>
      </p:pic>
      <p:sp>
        <p:nvSpPr>
          <p:cNvPr id="10" name="TextBox 9" descr=" 14">
            <a:extLst>
              <a:ext uri="{FF2B5EF4-FFF2-40B4-BE49-F238E27FC236}">
                <a16:creationId xmlns:a16="http://schemas.microsoft.com/office/drawing/2014/main" id="{318252FF-9CF8-4EC1-8807-E427DBCCF64D}"/>
              </a:ext>
            </a:extLst>
          </p:cNvPr>
          <p:cNvSpPr txBox="1"/>
          <p:nvPr/>
        </p:nvSpPr>
        <p:spPr>
          <a:xfrm>
            <a:off x="7827197" y="5521228"/>
            <a:ext cx="377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Register je nach Ausführungsmodi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1236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Register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31 Universalregister mit einer Breite von 32 Bit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16 sichtbar, je nach Ausführungsmodus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R13 </a:t>
            </a: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– Stapelzeiger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R14 – Link-Register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latin typeface="+mj-lt"/>
                <a:sym typeface="Wingdings" panose="05000000000000000000" pitchFamily="2" charset="2"/>
              </a:rPr>
              <a:t>                   </a:t>
            </a:r>
            <a:endParaRPr lang="de-DE" sz="17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</a:t>
            </a:r>
            <a:r>
              <a:rPr lang="en-AT"/>
              <a:t>       </a:t>
            </a:r>
            <a:r>
              <a:rPr lang="de-DE"/>
              <a:t>                 </a:t>
            </a:r>
            <a:r>
              <a:rPr lang="en-AT"/>
              <a:t>     </a:t>
            </a:r>
            <a:r>
              <a:rPr lang="de-DE"/>
              <a:t>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 descr=" 10">
            <a:extLst>
              <a:ext uri="{FF2B5EF4-FFF2-40B4-BE49-F238E27FC236}">
                <a16:creationId xmlns:a16="http://schemas.microsoft.com/office/drawing/2014/main" id="{E7350322-B5E2-4BC2-8C71-D5F3C16CE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457" y="716648"/>
            <a:ext cx="4958543" cy="4857142"/>
          </a:xfrm>
          <a:prstGeom prst="rect">
            <a:avLst/>
          </a:prstGeom>
        </p:spPr>
      </p:pic>
      <p:sp>
        <p:nvSpPr>
          <p:cNvPr id="10" name="TextBox 9" descr=" 14">
            <a:extLst>
              <a:ext uri="{FF2B5EF4-FFF2-40B4-BE49-F238E27FC236}">
                <a16:creationId xmlns:a16="http://schemas.microsoft.com/office/drawing/2014/main" id="{318252FF-9CF8-4EC1-8807-E427DBCCF64D}"/>
              </a:ext>
            </a:extLst>
          </p:cNvPr>
          <p:cNvSpPr txBox="1"/>
          <p:nvPr/>
        </p:nvSpPr>
        <p:spPr>
          <a:xfrm>
            <a:off x="7827197" y="5521228"/>
            <a:ext cx="377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Register je nach Ausführungsmodi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02385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Register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31 Universalregister mit einer Breite von 32 Bit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16 sichtbar, je nach Ausführungsmodus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R13 </a:t>
            </a: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– Stapelzeiger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R14 – Link-Register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R15 – Befehlszähler</a:t>
            </a:r>
            <a:endParaRPr kumimoji="0" lang="de-DE" sz="1700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</a:t>
            </a:r>
            <a:r>
              <a:rPr lang="en-AT"/>
              <a:t>       </a:t>
            </a:r>
            <a:r>
              <a:rPr lang="de-DE"/>
              <a:t>                 </a:t>
            </a:r>
            <a:r>
              <a:rPr lang="en-AT"/>
              <a:t>     </a:t>
            </a:r>
            <a:r>
              <a:rPr lang="de-DE"/>
              <a:t>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 descr=" 10">
            <a:extLst>
              <a:ext uri="{FF2B5EF4-FFF2-40B4-BE49-F238E27FC236}">
                <a16:creationId xmlns:a16="http://schemas.microsoft.com/office/drawing/2014/main" id="{E7350322-B5E2-4BC2-8C71-D5F3C16CE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457" y="716648"/>
            <a:ext cx="4958543" cy="4857142"/>
          </a:xfrm>
          <a:prstGeom prst="rect">
            <a:avLst/>
          </a:prstGeom>
        </p:spPr>
      </p:pic>
      <p:sp>
        <p:nvSpPr>
          <p:cNvPr id="10" name="TextBox 9" descr=" 14">
            <a:extLst>
              <a:ext uri="{FF2B5EF4-FFF2-40B4-BE49-F238E27FC236}">
                <a16:creationId xmlns:a16="http://schemas.microsoft.com/office/drawing/2014/main" id="{318252FF-9CF8-4EC1-8807-E427DBCCF64D}"/>
              </a:ext>
            </a:extLst>
          </p:cNvPr>
          <p:cNvSpPr txBox="1"/>
          <p:nvPr/>
        </p:nvSpPr>
        <p:spPr>
          <a:xfrm>
            <a:off x="7827197" y="5521228"/>
            <a:ext cx="377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Register je nach Ausführungsmodi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43788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Register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31 Universalregister mit einer Breite von 32 Bit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16 sichtbar, je nach Ausführungsmodus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R13 </a:t>
            </a: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– Stapelzeiger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R14 – Link-Register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R15 – Befehlszähler</a:t>
            </a:r>
            <a:endParaRPr kumimoji="0" lang="de-DE" sz="1700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Status-Register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(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CPSR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)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mit Status-Flags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NZCV: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 descr=" 10">
            <a:extLst>
              <a:ext uri="{FF2B5EF4-FFF2-40B4-BE49-F238E27FC236}">
                <a16:creationId xmlns:a16="http://schemas.microsoft.com/office/drawing/2014/main" id="{E7350322-B5E2-4BC2-8C71-D5F3C16CE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457" y="716648"/>
            <a:ext cx="4958543" cy="4857142"/>
          </a:xfrm>
          <a:prstGeom prst="rect">
            <a:avLst/>
          </a:prstGeom>
        </p:spPr>
      </p:pic>
      <p:sp>
        <p:nvSpPr>
          <p:cNvPr id="10" name="TextBox 9" descr=" 14">
            <a:extLst>
              <a:ext uri="{FF2B5EF4-FFF2-40B4-BE49-F238E27FC236}">
                <a16:creationId xmlns:a16="http://schemas.microsoft.com/office/drawing/2014/main" id="{318252FF-9CF8-4EC1-8807-E427DBCCF64D}"/>
              </a:ext>
            </a:extLst>
          </p:cNvPr>
          <p:cNvSpPr txBox="1"/>
          <p:nvPr/>
        </p:nvSpPr>
        <p:spPr>
          <a:xfrm>
            <a:off x="7827197" y="5521228"/>
            <a:ext cx="377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Register je nach Ausführungsmodi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7786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Register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31 Universalregister mit einer Breite von 32 Bit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16 sichtbar, je nach Ausführungsmodus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R13 </a:t>
            </a: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– Stapelzeiger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R14 – Link-Register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R15 – Befehlszähler</a:t>
            </a:r>
            <a:endParaRPr kumimoji="0" lang="de-DE" sz="1700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Status-Register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(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CPSR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)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mit Status-Flags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NZCV: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N – Negativ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 descr=" 10">
            <a:extLst>
              <a:ext uri="{FF2B5EF4-FFF2-40B4-BE49-F238E27FC236}">
                <a16:creationId xmlns:a16="http://schemas.microsoft.com/office/drawing/2014/main" id="{E7350322-B5E2-4BC2-8C71-D5F3C16CE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457" y="716648"/>
            <a:ext cx="4958543" cy="4857142"/>
          </a:xfrm>
          <a:prstGeom prst="rect">
            <a:avLst/>
          </a:prstGeom>
        </p:spPr>
      </p:pic>
      <p:sp>
        <p:nvSpPr>
          <p:cNvPr id="10" name="TextBox 9" descr=" 14">
            <a:extLst>
              <a:ext uri="{FF2B5EF4-FFF2-40B4-BE49-F238E27FC236}">
                <a16:creationId xmlns:a16="http://schemas.microsoft.com/office/drawing/2014/main" id="{318252FF-9CF8-4EC1-8807-E427DBCCF64D}"/>
              </a:ext>
            </a:extLst>
          </p:cNvPr>
          <p:cNvSpPr txBox="1"/>
          <p:nvPr/>
        </p:nvSpPr>
        <p:spPr>
          <a:xfrm>
            <a:off x="7827197" y="5521228"/>
            <a:ext cx="377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Register je nach Ausführungsmodi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66303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Register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31 Universalregister mit einer Breite von 32 Bit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16 sichtbar, je nach Ausführungsmodus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R13 </a:t>
            </a: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– Stapelzeiger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R14 – Link-Register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R15 – Befehlszähler</a:t>
            </a:r>
            <a:endParaRPr kumimoji="0" lang="de-DE" sz="1700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Status-Register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(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CPSR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)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mit Status-Flags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NZCV: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N – Negativ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Z  – Null (Zero)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 descr=" 10">
            <a:extLst>
              <a:ext uri="{FF2B5EF4-FFF2-40B4-BE49-F238E27FC236}">
                <a16:creationId xmlns:a16="http://schemas.microsoft.com/office/drawing/2014/main" id="{E7350322-B5E2-4BC2-8C71-D5F3C16CE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457" y="716648"/>
            <a:ext cx="4958543" cy="4857142"/>
          </a:xfrm>
          <a:prstGeom prst="rect">
            <a:avLst/>
          </a:prstGeom>
        </p:spPr>
      </p:pic>
      <p:sp>
        <p:nvSpPr>
          <p:cNvPr id="10" name="TextBox 9" descr=" 14">
            <a:extLst>
              <a:ext uri="{FF2B5EF4-FFF2-40B4-BE49-F238E27FC236}">
                <a16:creationId xmlns:a16="http://schemas.microsoft.com/office/drawing/2014/main" id="{318252FF-9CF8-4EC1-8807-E427DBCCF64D}"/>
              </a:ext>
            </a:extLst>
          </p:cNvPr>
          <p:cNvSpPr txBox="1"/>
          <p:nvPr/>
        </p:nvSpPr>
        <p:spPr>
          <a:xfrm>
            <a:off x="7827197" y="5521228"/>
            <a:ext cx="377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Register je nach Ausführungsmodi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7044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solidFill>
                  <a:schemeClr val="accent1"/>
                </a:solidFill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</a:t>
            </a:r>
            <a:r>
              <a:rPr lang="en-AT"/>
              <a:t> </a:t>
            </a:r>
            <a:r>
              <a:rPr lang="en-AT">
                <a:solidFill>
                  <a:schemeClr val="accent1"/>
                </a:solidFill>
              </a:rPr>
              <a:t>   </a:t>
            </a:r>
            <a:r>
              <a:rPr lang="de-DE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</a:t>
            </a:r>
            <a:r>
              <a:rPr lang="en-AT"/>
              <a:t> </a:t>
            </a:r>
            <a:r>
              <a:rPr lang="en-AT">
                <a:solidFill>
                  <a:schemeClr val="accent1"/>
                </a:solidFill>
              </a:rPr>
              <a:t>    </a:t>
            </a:r>
            <a:endParaRPr lang="en-AT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</a:t>
            </a:r>
            <a:r>
              <a:rPr lang="en-AT"/>
              <a:t>      </a:t>
            </a:r>
            <a:r>
              <a:rPr lang="de-DE"/>
              <a:t>   </a:t>
            </a:r>
            <a:r>
              <a:rPr lang="en-AT"/>
              <a:t> </a:t>
            </a:r>
            <a:r>
              <a:rPr lang="en-AT">
                <a:solidFill>
                  <a:schemeClr val="accent1"/>
                </a:solidFill>
              </a:rPr>
              <a:t>    </a:t>
            </a:r>
            <a:endParaRPr lang="en-AT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1731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Register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31 Universalregister mit einer Breite von 32 Bit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16 sichtbar, je nach Ausführungsmodus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R13 </a:t>
            </a: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– Stapelzeiger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R14 – Link-Register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R15 – Befehlszähler</a:t>
            </a:r>
            <a:endParaRPr kumimoji="0" lang="de-DE" sz="1700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Status-Register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(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CPSR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)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mit Status-Flags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NZCV: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N – Negativ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Z  – Null (Zero)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 – Übertrag (Carry)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700">
                <a:solidFill>
                  <a:srgbClr val="343433"/>
                </a:solidFill>
                <a:latin typeface="+mj-lt"/>
              </a:rPr>
              <a:t>                       </a:t>
            </a:r>
            <a:endParaRPr lang="de-DE" sz="17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 descr=" 10">
            <a:extLst>
              <a:ext uri="{FF2B5EF4-FFF2-40B4-BE49-F238E27FC236}">
                <a16:creationId xmlns:a16="http://schemas.microsoft.com/office/drawing/2014/main" id="{E7350322-B5E2-4BC2-8C71-D5F3C16CE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457" y="716648"/>
            <a:ext cx="4958543" cy="4857142"/>
          </a:xfrm>
          <a:prstGeom prst="rect">
            <a:avLst/>
          </a:prstGeom>
        </p:spPr>
      </p:pic>
      <p:sp>
        <p:nvSpPr>
          <p:cNvPr id="10" name="TextBox 9" descr=" 14">
            <a:extLst>
              <a:ext uri="{FF2B5EF4-FFF2-40B4-BE49-F238E27FC236}">
                <a16:creationId xmlns:a16="http://schemas.microsoft.com/office/drawing/2014/main" id="{318252FF-9CF8-4EC1-8807-E427DBCCF64D}"/>
              </a:ext>
            </a:extLst>
          </p:cNvPr>
          <p:cNvSpPr txBox="1"/>
          <p:nvPr/>
        </p:nvSpPr>
        <p:spPr>
          <a:xfrm>
            <a:off x="7827197" y="5521228"/>
            <a:ext cx="377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Register je nach Ausführungsmodi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203974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Register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31 Universalregister mit einer Breite von 32 Bit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16 sichtbar, je nach Ausführungsmodus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R13 </a:t>
            </a: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– Stapelzeiger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R14 – Link-Register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R15 – Befehlszähler</a:t>
            </a:r>
            <a:endParaRPr kumimoji="0" lang="de-DE" sz="1700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Status-Register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(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CPSR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)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mit Status-Flags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NZCV: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N – Negativ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Z  – Null (Zero)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 – Übertrag (Carry)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7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V – Überlauf (Overflow)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 descr=" 10">
            <a:extLst>
              <a:ext uri="{FF2B5EF4-FFF2-40B4-BE49-F238E27FC236}">
                <a16:creationId xmlns:a16="http://schemas.microsoft.com/office/drawing/2014/main" id="{E7350322-B5E2-4BC2-8C71-D5F3C16CE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457" y="716648"/>
            <a:ext cx="4958543" cy="4857142"/>
          </a:xfrm>
          <a:prstGeom prst="rect">
            <a:avLst/>
          </a:prstGeom>
        </p:spPr>
      </p:pic>
      <p:sp>
        <p:nvSpPr>
          <p:cNvPr id="10" name="TextBox 9" descr=" 14">
            <a:extLst>
              <a:ext uri="{FF2B5EF4-FFF2-40B4-BE49-F238E27FC236}">
                <a16:creationId xmlns:a16="http://schemas.microsoft.com/office/drawing/2014/main" id="{318252FF-9CF8-4EC1-8807-E427DBCCF64D}"/>
              </a:ext>
            </a:extLst>
          </p:cNvPr>
          <p:cNvSpPr txBox="1"/>
          <p:nvPr/>
        </p:nvSpPr>
        <p:spPr>
          <a:xfrm>
            <a:off x="7827197" y="5521228"/>
            <a:ext cx="377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Register je nach Ausführungsmodi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37097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Bedingungen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Instruktionen können nur unter bestimmten</a:t>
            </a:r>
            <a:br>
              <a:rPr lang="de-DE" dirty="0"/>
            </a:br>
            <a:r>
              <a:rPr lang="de-DE" dirty="0"/>
              <a:t>Bedingungen ausgeführt werden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</a:t>
            </a:r>
            <a:br>
              <a:rPr lang="de-DE"/>
            </a:br>
            <a:r>
              <a:rPr lang="de-DE"/>
              <a:t>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</a:t>
            </a:r>
            <a:br>
              <a:rPr lang="de-DE"/>
            </a:br>
            <a:r>
              <a:rPr lang="de-DE"/>
              <a:t>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7950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Bedingungen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Instruktionen können nur unter bestimmten</a:t>
            </a:r>
            <a:br>
              <a:rPr lang="de-DE" dirty="0"/>
            </a:br>
            <a:r>
              <a:rPr lang="de-DE" dirty="0"/>
              <a:t>Bedingungen ausgeführt werden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Höchste 4 Bits reserviert für Kodierung der</a:t>
            </a:r>
            <a:b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Bedingung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</a:t>
            </a:r>
            <a:br>
              <a:rPr lang="de-DE"/>
            </a:br>
            <a:r>
              <a:rPr lang="de-DE"/>
              <a:t>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 descr=" 4">
            <a:extLst>
              <a:ext uri="{FF2B5EF4-FFF2-40B4-BE49-F238E27FC236}">
                <a16:creationId xmlns:a16="http://schemas.microsoft.com/office/drawing/2014/main" id="{0A999355-6FCC-4162-B3B6-D15F2C02F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317" y="1519675"/>
            <a:ext cx="6709956" cy="76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46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Bedingungen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Instruktionen können nur unter bestimmten</a:t>
            </a:r>
            <a:br>
              <a:rPr lang="de-DE" dirty="0"/>
            </a:br>
            <a:r>
              <a:rPr lang="de-DE" dirty="0"/>
              <a:t>Bedingungen ausgeführt werden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Höchste 4 Bits reserviert für Kodierung der</a:t>
            </a:r>
            <a:b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Bedingung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Geknüpft an die Status-Flags NZCV, werden vor</a:t>
            </a:r>
            <a:b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Ausführung der Bedingung überprüft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 descr=" 14">
            <a:extLst>
              <a:ext uri="{FF2B5EF4-FFF2-40B4-BE49-F238E27FC236}">
                <a16:creationId xmlns:a16="http://schemas.microsoft.com/office/drawing/2014/main" id="{05DDF1A9-8384-424A-AB06-77A52B0642C5}"/>
              </a:ext>
            </a:extLst>
          </p:cNvPr>
          <p:cNvSpPr txBox="1"/>
          <p:nvPr/>
        </p:nvSpPr>
        <p:spPr>
          <a:xfrm>
            <a:off x="6960096" y="5503805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Abbildungen: Beispiele für Bedingungen und Kodierung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10" name="Picture 9" descr=" 4">
            <a:extLst>
              <a:ext uri="{FF2B5EF4-FFF2-40B4-BE49-F238E27FC236}">
                <a16:creationId xmlns:a16="http://schemas.microsoft.com/office/drawing/2014/main" id="{0A999355-6FCC-4162-B3B6-D15F2C02F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317" y="1519675"/>
            <a:ext cx="6709956" cy="765623"/>
          </a:xfrm>
          <a:prstGeom prst="rect">
            <a:avLst/>
          </a:prstGeom>
        </p:spPr>
      </p:pic>
      <p:pic>
        <p:nvPicPr>
          <p:cNvPr id="14" name="Picture 13" descr=" 6">
            <a:extLst>
              <a:ext uri="{FF2B5EF4-FFF2-40B4-BE49-F238E27FC236}">
                <a16:creationId xmlns:a16="http://schemas.microsoft.com/office/drawing/2014/main" id="{ED309457-0A7C-4D79-914B-F1297F2B9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525" y="2285132"/>
            <a:ext cx="5663859" cy="313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4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Bedingungen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Instruktionen können nur unter bestimmten</a:t>
            </a:r>
            <a:br>
              <a:rPr lang="de-DE" dirty="0"/>
            </a:br>
            <a:r>
              <a:rPr lang="de-DE" dirty="0"/>
              <a:t>Bedingungen ausgeführt werden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Höchste 4 Bits reserviert für Kodierung der</a:t>
            </a:r>
            <a:b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Bedingung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Geknüpft an die Status-Flags NZCV, werden vor</a:t>
            </a:r>
            <a:b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Ausführung der Bedingung überprüft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Mnemonik an Instruktion im Code anhängen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 descr=" 14">
            <a:extLst>
              <a:ext uri="{FF2B5EF4-FFF2-40B4-BE49-F238E27FC236}">
                <a16:creationId xmlns:a16="http://schemas.microsoft.com/office/drawing/2014/main" id="{05DDF1A9-8384-424A-AB06-77A52B0642C5}"/>
              </a:ext>
            </a:extLst>
          </p:cNvPr>
          <p:cNvSpPr txBox="1"/>
          <p:nvPr/>
        </p:nvSpPr>
        <p:spPr>
          <a:xfrm>
            <a:off x="6960096" y="5503805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Abbildungen: Beispiele für Bedingungen und Kodierung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10" name="Picture 9" descr=" 4">
            <a:extLst>
              <a:ext uri="{FF2B5EF4-FFF2-40B4-BE49-F238E27FC236}">
                <a16:creationId xmlns:a16="http://schemas.microsoft.com/office/drawing/2014/main" id="{0A999355-6FCC-4162-B3B6-D15F2C02F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317" y="1519675"/>
            <a:ext cx="6709956" cy="765623"/>
          </a:xfrm>
          <a:prstGeom prst="rect">
            <a:avLst/>
          </a:prstGeom>
        </p:spPr>
      </p:pic>
      <p:pic>
        <p:nvPicPr>
          <p:cNvPr id="14" name="Picture 13" descr=" 6">
            <a:extLst>
              <a:ext uri="{FF2B5EF4-FFF2-40B4-BE49-F238E27FC236}">
                <a16:creationId xmlns:a16="http://schemas.microsoft.com/office/drawing/2014/main" id="{ED309457-0A7C-4D79-914B-F1297F2B9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525" y="2285132"/>
            <a:ext cx="5663859" cy="313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940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Datenverarbeitende Instruktionen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Arithmetische- und Vergleichsoperationen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</a:t>
            </a:r>
            <a:r>
              <a:rPr lang="de-DE" i="1"/>
              <a:t>  </a:t>
            </a:r>
            <a:r>
              <a:rPr lang="de-DE"/>
              <a:t>     </a:t>
            </a:r>
            <a:r>
              <a:rPr lang="de-DE" i="1"/>
              <a:t>  </a:t>
            </a:r>
            <a:endParaRPr lang="en-AT" i="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</a:t>
            </a:r>
            <a:br>
              <a:rPr lang="de-DE"/>
            </a:br>
            <a:r>
              <a:rPr lang="de-DE"/>
              <a:t>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</a:rPr>
              <a:t>                                   </a:t>
            </a:r>
            <a:endParaRPr lang="de-DE" sz="1900" dirty="0">
              <a:solidFill>
                <a:srgbClr val="343433"/>
              </a:solidFill>
            </a:endParaRPr>
          </a:p>
          <a:p>
            <a:pPr lvl="1" algn="l">
              <a:lnSpc>
                <a:spcPct val="100000"/>
              </a:lnSpc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8028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Datenverarbeitende Instruktionen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Arithmetische- und Vergleichsoperationen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Instruktionen über Befehlscode unterschieden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</a:t>
            </a:r>
            <a:r>
              <a:rPr lang="de-DE" i="1"/>
              <a:t>  </a:t>
            </a:r>
            <a:r>
              <a:rPr lang="de-DE"/>
              <a:t>     </a:t>
            </a:r>
            <a:r>
              <a:rPr lang="de-DE" i="1"/>
              <a:t>  </a:t>
            </a:r>
            <a:endParaRPr lang="en-AT" i="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</a:t>
            </a:r>
            <a:br>
              <a:rPr lang="de-DE"/>
            </a:br>
            <a:r>
              <a:rPr lang="de-DE"/>
              <a:t>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</a:rPr>
              <a:t>                                   </a:t>
            </a:r>
            <a:endParaRPr lang="de-DE" sz="1900" dirty="0">
              <a:solidFill>
                <a:srgbClr val="343433"/>
              </a:solidFill>
            </a:endParaRPr>
          </a:p>
          <a:p>
            <a:pPr lvl="1" algn="l">
              <a:lnSpc>
                <a:spcPct val="100000"/>
              </a:lnSpc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903A5472-0F8C-427D-8CE1-BD7D1429F8D0}"/>
              </a:ext>
            </a:extLst>
          </p:cNvPr>
          <p:cNvSpPr txBox="1"/>
          <p:nvPr/>
        </p:nvSpPr>
        <p:spPr>
          <a:xfrm>
            <a:off x="6960096" y="5713511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Abbildungen: Datenverarbeitende Instruktionen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10" name="Picture 9" descr=" 5">
            <a:extLst>
              <a:ext uri="{FF2B5EF4-FFF2-40B4-BE49-F238E27FC236}">
                <a16:creationId xmlns:a16="http://schemas.microsoft.com/office/drawing/2014/main" id="{8AC99FBA-FF84-4B31-AC6E-3D61FB01C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43" y="2766635"/>
            <a:ext cx="5909724" cy="294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340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Datenverarbeitende Instruktionen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Arithmetische- und Vergleichsoperationen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Instruktionen über Befehlscode unterschieden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Register-Operanden </a:t>
            </a:r>
            <a:r>
              <a:rPr kumimoji="0" lang="de-DE" i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Rn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und </a:t>
            </a:r>
            <a:r>
              <a:rPr kumimoji="0" lang="de-DE" i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Rd</a:t>
            </a:r>
            <a:endParaRPr kumimoji="0" lang="en-AT" i="1" strike="noStrike" kern="1200" cap="none" spc="0" normalizeH="0" noProof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</a:t>
            </a:r>
            <a:br>
              <a:rPr lang="de-DE"/>
            </a:br>
            <a:r>
              <a:rPr lang="de-DE"/>
              <a:t>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</a:rPr>
              <a:t>                                   </a:t>
            </a:r>
            <a:endParaRPr lang="de-DE" sz="1900" dirty="0">
              <a:solidFill>
                <a:srgbClr val="343433"/>
              </a:solidFill>
            </a:endParaRPr>
          </a:p>
          <a:p>
            <a:pPr lvl="1" algn="l">
              <a:lnSpc>
                <a:spcPct val="100000"/>
              </a:lnSpc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903A5472-0F8C-427D-8CE1-BD7D1429F8D0}"/>
              </a:ext>
            </a:extLst>
          </p:cNvPr>
          <p:cNvSpPr txBox="1"/>
          <p:nvPr/>
        </p:nvSpPr>
        <p:spPr>
          <a:xfrm>
            <a:off x="6960096" y="5713511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Abbildungen: Datenverarbeitende Instruktionen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10" name="Picture 9" descr=" 5">
            <a:extLst>
              <a:ext uri="{FF2B5EF4-FFF2-40B4-BE49-F238E27FC236}">
                <a16:creationId xmlns:a16="http://schemas.microsoft.com/office/drawing/2014/main" id="{8AC99FBA-FF84-4B31-AC6E-3D61FB01C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43" y="2766635"/>
            <a:ext cx="5909724" cy="2946876"/>
          </a:xfrm>
          <a:prstGeom prst="rect">
            <a:avLst/>
          </a:prstGeom>
        </p:spPr>
      </p:pic>
      <p:pic>
        <p:nvPicPr>
          <p:cNvPr id="15" name="Picture 14" descr=" 8">
            <a:extLst>
              <a:ext uri="{FF2B5EF4-FFF2-40B4-BE49-F238E27FC236}">
                <a16:creationId xmlns:a16="http://schemas.microsoft.com/office/drawing/2014/main" id="{0D61F3B8-CDF8-486F-B4EE-D0B6796F4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549" y="2060848"/>
            <a:ext cx="5916418" cy="63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09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Datenverarbeitende Instruktionen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Arithmetische- und Vergleichsoperationen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Instruktionen über Befehlscode unterschieden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Register-Operanden </a:t>
            </a:r>
            <a:r>
              <a:rPr kumimoji="0" lang="de-DE" i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Rn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und </a:t>
            </a:r>
            <a:r>
              <a:rPr kumimoji="0" lang="de-DE" i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Rd</a:t>
            </a:r>
            <a:endParaRPr kumimoji="0" lang="en-AT" i="1" strike="noStrike" kern="1200" cap="none" spc="0" normalizeH="0" noProof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Flexibler dritter Operand, der Zugriff</a:t>
            </a:r>
            <a:b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auf Barrel-Shifter hat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</a:rPr>
              <a:t>                                   </a:t>
            </a:r>
            <a:endParaRPr lang="de-DE" sz="1900" dirty="0">
              <a:solidFill>
                <a:srgbClr val="343433"/>
              </a:solidFill>
            </a:endParaRPr>
          </a:p>
          <a:p>
            <a:pPr lvl="1" algn="l">
              <a:lnSpc>
                <a:spcPct val="100000"/>
              </a:lnSpc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903A5472-0F8C-427D-8CE1-BD7D1429F8D0}"/>
              </a:ext>
            </a:extLst>
          </p:cNvPr>
          <p:cNvSpPr txBox="1"/>
          <p:nvPr/>
        </p:nvSpPr>
        <p:spPr>
          <a:xfrm>
            <a:off x="6960096" y="5713511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Abbildungen: Datenverarbeitende Instruktionen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10" name="Picture 9" descr=" 5">
            <a:extLst>
              <a:ext uri="{FF2B5EF4-FFF2-40B4-BE49-F238E27FC236}">
                <a16:creationId xmlns:a16="http://schemas.microsoft.com/office/drawing/2014/main" id="{8AC99FBA-FF84-4B31-AC6E-3D61FB01C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43" y="2766635"/>
            <a:ext cx="5909724" cy="2946876"/>
          </a:xfrm>
          <a:prstGeom prst="rect">
            <a:avLst/>
          </a:prstGeom>
        </p:spPr>
      </p:pic>
      <p:pic>
        <p:nvPicPr>
          <p:cNvPr id="15" name="Picture 14" descr=" 8">
            <a:extLst>
              <a:ext uri="{FF2B5EF4-FFF2-40B4-BE49-F238E27FC236}">
                <a16:creationId xmlns:a16="http://schemas.microsoft.com/office/drawing/2014/main" id="{0D61F3B8-CDF8-486F-B4EE-D0B6796F4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549" y="2060848"/>
            <a:ext cx="5916418" cy="63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3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solidFill>
                  <a:schemeClr val="accent1"/>
                </a:solidFill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Simulation mit GNU Toolchain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en-AT" strike="noStrike" kern="1200" cap="none" spc="0" normalizeH="0" noProof="0">
                <a:ln>
                  <a:noFill/>
                </a:ln>
                <a:solidFill>
                  <a:schemeClr val="accent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[1]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</a:t>
            </a:r>
            <a:r>
              <a:rPr lang="en-AT"/>
              <a:t> </a:t>
            </a:r>
            <a:r>
              <a:rPr lang="en-AT">
                <a:solidFill>
                  <a:schemeClr val="accent1"/>
                </a:solidFill>
              </a:rPr>
              <a:t>    </a:t>
            </a:r>
            <a:endParaRPr lang="en-AT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</a:t>
            </a:r>
            <a:r>
              <a:rPr lang="en-AT"/>
              <a:t>      </a:t>
            </a:r>
            <a:r>
              <a:rPr lang="de-DE"/>
              <a:t>   </a:t>
            </a:r>
            <a:r>
              <a:rPr lang="en-AT"/>
              <a:t> </a:t>
            </a:r>
            <a:r>
              <a:rPr lang="en-AT">
                <a:solidFill>
                  <a:schemeClr val="accent1"/>
                </a:solidFill>
              </a:rPr>
              <a:t>    </a:t>
            </a:r>
            <a:endParaRPr lang="en-AT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43320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Datenverarbeitende Instruktionen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Arithmetische- und Vergleichsoperationen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Instruktionen über Befehlscode unterschieden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Register-Operanden </a:t>
            </a:r>
            <a:r>
              <a:rPr kumimoji="0" lang="de-DE" i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Rn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und </a:t>
            </a:r>
            <a:r>
              <a:rPr kumimoji="0" lang="de-DE" i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Rd</a:t>
            </a:r>
            <a:endParaRPr kumimoji="0" lang="en-AT" i="1" strike="noStrike" kern="1200" cap="none" spc="0" normalizeH="0" noProof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Flexibler dritter Operand, der Zugriff</a:t>
            </a:r>
            <a:b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auf Barrel-Shifter hat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S-Bit aktualisiert die Status-Flags</a:t>
            </a:r>
          </a:p>
          <a:p>
            <a:pPr lvl="1" algn="l">
              <a:lnSpc>
                <a:spcPct val="100000"/>
              </a:lnSpc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903A5472-0F8C-427D-8CE1-BD7D1429F8D0}"/>
              </a:ext>
            </a:extLst>
          </p:cNvPr>
          <p:cNvSpPr txBox="1"/>
          <p:nvPr/>
        </p:nvSpPr>
        <p:spPr>
          <a:xfrm>
            <a:off x="6960096" y="5713511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Abbildungen: Datenverarbeitende Instruktionen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10" name="Picture 9" descr=" 5">
            <a:extLst>
              <a:ext uri="{FF2B5EF4-FFF2-40B4-BE49-F238E27FC236}">
                <a16:creationId xmlns:a16="http://schemas.microsoft.com/office/drawing/2014/main" id="{8AC99FBA-FF84-4B31-AC6E-3D61FB01C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43" y="2766635"/>
            <a:ext cx="5909724" cy="2946876"/>
          </a:xfrm>
          <a:prstGeom prst="rect">
            <a:avLst/>
          </a:prstGeom>
        </p:spPr>
      </p:pic>
      <p:pic>
        <p:nvPicPr>
          <p:cNvPr id="15" name="Picture 14" descr=" 8">
            <a:extLst>
              <a:ext uri="{FF2B5EF4-FFF2-40B4-BE49-F238E27FC236}">
                <a16:creationId xmlns:a16="http://schemas.microsoft.com/office/drawing/2014/main" id="{0D61F3B8-CDF8-486F-B4EE-D0B6796F4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549" y="2060848"/>
            <a:ext cx="5916418" cy="63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59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en-AT" dirty="0"/>
              <a:t>Shifter-Operand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343433"/>
                </a:solidFill>
              </a:rPr>
              <a:t>Immediate-Wert (8 Bit + Rotation)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800">
                <a:solidFill>
                  <a:srgbClr val="343433"/>
                </a:solidFill>
              </a:rPr>
              <a:t>        </a:t>
            </a:r>
            <a:endParaRPr lang="de-DE" sz="1800" dirty="0">
              <a:solidFill>
                <a:srgbClr val="343433"/>
              </a:solidFill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lvl="1" algn="l">
              <a:lnSpc>
                <a:spcPct val="100000"/>
              </a:lnSpc>
            </a:pP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10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5665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en-AT" dirty="0"/>
              <a:t>Shifter-Operand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343433"/>
                </a:solidFill>
              </a:rPr>
              <a:t>Immediate-Wert (8 Bit + Rotation)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800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Register</a:t>
            </a:r>
            <a:endParaRPr kumimoji="0" lang="de-DE" sz="1800" strike="noStrike" kern="1200" cap="none" spc="0" normalizeH="0" noProof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lvl="1" algn="l">
              <a:lnSpc>
                <a:spcPct val="100000"/>
              </a:lnSpc>
            </a:pP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10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0774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en-AT" dirty="0"/>
              <a:t>Shifter-Operand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343433"/>
                </a:solidFill>
              </a:rPr>
              <a:t>Immediate-Wert (8 Bit + Rotation)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800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Register</a:t>
            </a:r>
            <a:endParaRPr kumimoji="0" lang="de-DE" sz="1800" strike="noStrike" kern="1200" cap="none" spc="0" normalizeH="0" noProof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Verschiebeoperation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lvl="1" algn="l">
              <a:lnSpc>
                <a:spcPct val="100000"/>
              </a:lnSpc>
            </a:pP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10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D1B97180-BB07-4BCB-ADF4-893B2C17C1B5}"/>
              </a:ext>
            </a:extLst>
          </p:cNvPr>
          <p:cNvSpPr txBox="1"/>
          <p:nvPr/>
        </p:nvSpPr>
        <p:spPr>
          <a:xfrm>
            <a:off x="7680176" y="5619037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Verschiebeoperationen </a:t>
            </a:r>
            <a:r>
              <a:rPr lang="de-DE" sz="1400" dirty="0">
                <a:solidFill>
                  <a:schemeClr val="accent1"/>
                </a:solidFill>
              </a:rPr>
              <a:t>[8]</a:t>
            </a:r>
            <a:endParaRPr lang="de-DE" sz="1400" dirty="0"/>
          </a:p>
        </p:txBody>
      </p:sp>
      <p:pic>
        <p:nvPicPr>
          <p:cNvPr id="10" name="Picture 9" descr=" 6">
            <a:extLst>
              <a:ext uri="{FF2B5EF4-FFF2-40B4-BE49-F238E27FC236}">
                <a16:creationId xmlns:a16="http://schemas.microsoft.com/office/drawing/2014/main" id="{B06ED967-A7C9-4EF1-8299-B75D21758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5" y="1426468"/>
            <a:ext cx="4806077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780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en-AT" dirty="0"/>
              <a:t>Shifter-Operand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343433"/>
                </a:solidFill>
              </a:rPr>
              <a:t>Immediate-Wert (8 Bit + Rotation)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800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Register</a:t>
            </a:r>
            <a:endParaRPr kumimoji="0" lang="de-DE" sz="1800" strike="noStrike" kern="1200" cap="none" spc="0" normalizeH="0" noProof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Verschiebeoperation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Logische Linksverschiebung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lvl="1" algn="l">
              <a:lnSpc>
                <a:spcPct val="100000"/>
              </a:lnSpc>
            </a:pP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10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D1B97180-BB07-4BCB-ADF4-893B2C17C1B5}"/>
              </a:ext>
            </a:extLst>
          </p:cNvPr>
          <p:cNvSpPr txBox="1"/>
          <p:nvPr/>
        </p:nvSpPr>
        <p:spPr>
          <a:xfrm>
            <a:off x="7680176" y="5619037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Verschiebeoperationen </a:t>
            </a:r>
            <a:r>
              <a:rPr lang="de-DE" sz="1400" dirty="0">
                <a:solidFill>
                  <a:schemeClr val="accent1"/>
                </a:solidFill>
              </a:rPr>
              <a:t>[8]</a:t>
            </a:r>
            <a:endParaRPr lang="de-DE" sz="1400" dirty="0"/>
          </a:p>
        </p:txBody>
      </p:sp>
      <p:pic>
        <p:nvPicPr>
          <p:cNvPr id="10" name="Picture 9" descr=" 6">
            <a:extLst>
              <a:ext uri="{FF2B5EF4-FFF2-40B4-BE49-F238E27FC236}">
                <a16:creationId xmlns:a16="http://schemas.microsoft.com/office/drawing/2014/main" id="{B06ED967-A7C9-4EF1-8299-B75D21758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5" y="1426468"/>
            <a:ext cx="4806077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296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en-AT" dirty="0"/>
              <a:t>Shifter-Operand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343433"/>
                </a:solidFill>
              </a:rPr>
              <a:t>Immediate-Wert (8 Bit + Rotation)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800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Register</a:t>
            </a:r>
            <a:endParaRPr kumimoji="0" lang="de-DE" sz="1800" strike="noStrike" kern="1200" cap="none" spc="0" normalizeH="0" noProof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Verschiebeoperation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Logische Linksverschiebung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Arithmetische/Logische Rechtsverschiebung</a:t>
            </a:r>
            <a:endParaRPr kumimoji="0" lang="de-DE" sz="1900" strike="noStrike" kern="1200" cap="none" spc="0" normalizeH="0" noProof="0">
              <a:ln>
                <a:noFill/>
              </a:ln>
              <a:solidFill>
                <a:srgbClr val="343433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lvl="1" algn="l">
              <a:lnSpc>
                <a:spcPct val="100000"/>
              </a:lnSpc>
            </a:pP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10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D1B97180-BB07-4BCB-ADF4-893B2C17C1B5}"/>
              </a:ext>
            </a:extLst>
          </p:cNvPr>
          <p:cNvSpPr txBox="1"/>
          <p:nvPr/>
        </p:nvSpPr>
        <p:spPr>
          <a:xfrm>
            <a:off x="7680176" y="5619037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Verschiebeoperationen </a:t>
            </a:r>
            <a:r>
              <a:rPr lang="de-DE" sz="1400" dirty="0">
                <a:solidFill>
                  <a:schemeClr val="accent1"/>
                </a:solidFill>
              </a:rPr>
              <a:t>[8]</a:t>
            </a:r>
            <a:endParaRPr lang="de-DE" sz="1400" dirty="0"/>
          </a:p>
        </p:txBody>
      </p:sp>
      <p:pic>
        <p:nvPicPr>
          <p:cNvPr id="10" name="Picture 9" descr=" 6">
            <a:extLst>
              <a:ext uri="{FF2B5EF4-FFF2-40B4-BE49-F238E27FC236}">
                <a16:creationId xmlns:a16="http://schemas.microsoft.com/office/drawing/2014/main" id="{B06ED967-A7C9-4EF1-8299-B75D21758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5" y="1426468"/>
            <a:ext cx="4806077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320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en-AT" dirty="0"/>
              <a:t>Shifter-Operand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343433"/>
                </a:solidFill>
              </a:rPr>
              <a:t>Immediate-Wert (8 Bit + Rotation)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800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Register</a:t>
            </a:r>
            <a:endParaRPr kumimoji="0" lang="de-DE" sz="1800" strike="noStrike" kern="1200" cap="none" spc="0" normalizeH="0" noProof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Verschiebeoperation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Logische Linksverschiebung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Arithmetische/Logische Rechtsverschiebung</a:t>
            </a:r>
            <a:endParaRPr kumimoji="0" lang="de-DE" sz="1900" strike="noStrike" kern="1200" cap="none" spc="0" normalizeH="0" noProof="0">
              <a:ln>
                <a:noFill/>
              </a:ln>
              <a:solidFill>
                <a:srgbClr val="343433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Rechtsrotation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lvl="1" algn="l">
              <a:lnSpc>
                <a:spcPct val="100000"/>
              </a:lnSpc>
            </a:pP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10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D1B97180-BB07-4BCB-ADF4-893B2C17C1B5}"/>
              </a:ext>
            </a:extLst>
          </p:cNvPr>
          <p:cNvSpPr txBox="1"/>
          <p:nvPr/>
        </p:nvSpPr>
        <p:spPr>
          <a:xfrm>
            <a:off x="7680176" y="5619037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Verschiebeoperationen </a:t>
            </a:r>
            <a:r>
              <a:rPr lang="de-DE" sz="1400" dirty="0">
                <a:solidFill>
                  <a:schemeClr val="accent1"/>
                </a:solidFill>
              </a:rPr>
              <a:t>[8]</a:t>
            </a:r>
            <a:endParaRPr lang="de-DE" sz="1400" dirty="0"/>
          </a:p>
        </p:txBody>
      </p:sp>
      <p:pic>
        <p:nvPicPr>
          <p:cNvPr id="10" name="Picture 9" descr=" 6">
            <a:extLst>
              <a:ext uri="{FF2B5EF4-FFF2-40B4-BE49-F238E27FC236}">
                <a16:creationId xmlns:a16="http://schemas.microsoft.com/office/drawing/2014/main" id="{B06ED967-A7C9-4EF1-8299-B75D21758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5" y="1426468"/>
            <a:ext cx="4806077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895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en-AT" dirty="0"/>
              <a:t>Shifter-Operand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343433"/>
                </a:solidFill>
              </a:rPr>
              <a:t>Immediate-Wert (8 Bit + Rotation)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800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Register</a:t>
            </a:r>
            <a:endParaRPr kumimoji="0" lang="de-DE" sz="1800" strike="noStrike" kern="1200" cap="none" spc="0" normalizeH="0" noProof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Verschiebeoperation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Logische Linksverschiebung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Arithmetische/Logische Rechtsverschiebung</a:t>
            </a:r>
            <a:endParaRPr kumimoji="0" lang="de-DE" sz="1900" strike="noStrike" kern="1200" cap="none" spc="0" normalizeH="0" noProof="0">
              <a:ln>
                <a:noFill/>
              </a:ln>
              <a:solidFill>
                <a:srgbClr val="343433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Rechtsrotation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Erweiterte Rechtsrotation</a:t>
            </a:r>
          </a:p>
          <a:p>
            <a:pPr lvl="1" algn="l">
              <a:lnSpc>
                <a:spcPct val="100000"/>
              </a:lnSpc>
            </a:pP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10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D1B97180-BB07-4BCB-ADF4-893B2C17C1B5}"/>
              </a:ext>
            </a:extLst>
          </p:cNvPr>
          <p:cNvSpPr txBox="1"/>
          <p:nvPr/>
        </p:nvSpPr>
        <p:spPr>
          <a:xfrm>
            <a:off x="7680176" y="5619037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Verschiebeoperationen </a:t>
            </a:r>
            <a:r>
              <a:rPr lang="de-DE" sz="1400" dirty="0">
                <a:solidFill>
                  <a:schemeClr val="accent1"/>
                </a:solidFill>
              </a:rPr>
              <a:t>[8]</a:t>
            </a:r>
            <a:endParaRPr lang="de-DE" sz="1400" dirty="0"/>
          </a:p>
        </p:txBody>
      </p:sp>
      <p:pic>
        <p:nvPicPr>
          <p:cNvPr id="10" name="Picture 9" descr=" 6">
            <a:extLst>
              <a:ext uri="{FF2B5EF4-FFF2-40B4-BE49-F238E27FC236}">
                <a16:creationId xmlns:a16="http://schemas.microsoft.com/office/drawing/2014/main" id="{B06ED967-A7C9-4EF1-8299-B75D21758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5" y="1426468"/>
            <a:ext cx="4806077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307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Sprunginstruktionen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T" dirty="0">
              <a:solidFill>
                <a:srgbClr val="343433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43433"/>
                </a:solidFill>
              </a:rPr>
              <a:t>Adressen im Hauptspeicher können Labels zugewiesen werden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</a:t>
            </a: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</a:t>
            </a:r>
            <a:r>
              <a:rPr lang="de-DE" sz="1900" i="1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</a:t>
            </a:r>
            <a:b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</a:br>
            <a:r>
              <a:rPr lang="en-AT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343433"/>
              </a:solidFill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555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Sprunginstruktionen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T" dirty="0">
              <a:solidFill>
                <a:srgbClr val="343433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43433"/>
                </a:solidFill>
              </a:rPr>
              <a:t>Adressen im Hauptspeicher können Labels zugewiesen werden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Operationen können Sprünge zu diesen Labels durchführen</a:t>
            </a:r>
            <a:endParaRPr kumimoji="0" lang="de-DE" strike="noStrike" kern="1200" cap="none" spc="0" normalizeH="0" noProof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</a:t>
            </a:r>
            <a:r>
              <a:rPr lang="de-DE" sz="1900" i="1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</a:t>
            </a:r>
            <a:b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</a:br>
            <a:r>
              <a:rPr lang="en-AT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343433"/>
              </a:solidFill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B12007C9-89E0-4932-8873-A9DBF4234334}"/>
              </a:ext>
            </a:extLst>
          </p:cNvPr>
          <p:cNvSpPr txBox="1"/>
          <p:nvPr/>
        </p:nvSpPr>
        <p:spPr>
          <a:xfrm>
            <a:off x="8290012" y="2761183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Kodierung Sprungoperation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10" name="Picture 9" descr=" 4">
            <a:extLst>
              <a:ext uri="{FF2B5EF4-FFF2-40B4-BE49-F238E27FC236}">
                <a16:creationId xmlns:a16="http://schemas.microsoft.com/office/drawing/2014/main" id="{41EBA510-81AA-4B66-8FE9-4C9F8CBD3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1989901"/>
            <a:ext cx="7560840" cy="82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2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solidFill>
                  <a:schemeClr val="accent1"/>
                </a:solidFill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Simulation mit GNU Toolchain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en-AT" strike="noStrike" kern="1200" cap="none" spc="0" normalizeH="0" noProof="0">
                <a:ln>
                  <a:noFill/>
                </a:ln>
                <a:solidFill>
                  <a:schemeClr val="accent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[1]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</a:t>
            </a:r>
            <a:r>
              <a:rPr lang="en-AT"/>
              <a:t> </a:t>
            </a:r>
            <a:r>
              <a:rPr lang="en-AT">
                <a:solidFill>
                  <a:schemeClr val="accent1"/>
                </a:solidFill>
              </a:rPr>
              <a:t>    </a:t>
            </a:r>
            <a:endParaRPr lang="en-AT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</a:t>
            </a:r>
            <a:r>
              <a:rPr lang="en-AT"/>
              <a:t>      </a:t>
            </a:r>
            <a:r>
              <a:rPr lang="de-DE"/>
              <a:t>   </a:t>
            </a:r>
            <a:r>
              <a:rPr lang="en-AT"/>
              <a:t> </a:t>
            </a:r>
            <a:r>
              <a:rPr lang="en-AT">
                <a:solidFill>
                  <a:schemeClr val="accent1"/>
                </a:solidFill>
              </a:rPr>
              <a:t>    </a:t>
            </a:r>
            <a:endParaRPr lang="en-AT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1F616693-A351-45B8-B36F-341EDC519464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77815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Sprunginstruktionen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T" dirty="0">
              <a:solidFill>
                <a:srgbClr val="343433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43433"/>
                </a:solidFill>
              </a:rPr>
              <a:t>Adressen im Hauptspeicher können Labels zugewiesen werden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Operationen können Sprünge zu diesen Labels durchführen</a:t>
            </a:r>
            <a:endParaRPr kumimoji="0" lang="de-DE" strike="noStrike" kern="1200" cap="none" spc="0" normalizeH="0" noProof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Adresse des Labels wird in Register für Befehlszähler kopieren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</a:t>
            </a:r>
            <a:r>
              <a:rPr lang="de-DE" sz="1900" i="1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</a:t>
            </a:r>
            <a:b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</a:br>
            <a:r>
              <a:rPr lang="en-AT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343433"/>
              </a:solidFill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B12007C9-89E0-4932-8873-A9DBF4234334}"/>
              </a:ext>
            </a:extLst>
          </p:cNvPr>
          <p:cNvSpPr txBox="1"/>
          <p:nvPr/>
        </p:nvSpPr>
        <p:spPr>
          <a:xfrm>
            <a:off x="8290012" y="2761183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Kodierung Sprungoperation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10" name="Picture 9" descr=" 4">
            <a:extLst>
              <a:ext uri="{FF2B5EF4-FFF2-40B4-BE49-F238E27FC236}">
                <a16:creationId xmlns:a16="http://schemas.microsoft.com/office/drawing/2014/main" id="{41EBA510-81AA-4B66-8FE9-4C9F8CBD3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1989901"/>
            <a:ext cx="7560840" cy="82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088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Sprunginstruktionen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T" dirty="0">
              <a:solidFill>
                <a:srgbClr val="343433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43433"/>
                </a:solidFill>
              </a:rPr>
              <a:t>Adressen im Hauptspeicher können Labels zugewiesen werden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Operationen können Sprünge zu diesen Labels durchführen</a:t>
            </a:r>
            <a:endParaRPr kumimoji="0" lang="de-DE" strike="noStrike" kern="1200" cap="none" spc="0" normalizeH="0" noProof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Adresse des Labels wird in Register für Befehlszähler kopieren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Abstand zu aktueller Adresse berechnet und in </a:t>
            </a:r>
            <a:r>
              <a:rPr kumimoji="0" lang="de-DE" sz="1900" i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signed_immed_24</a:t>
            </a:r>
            <a:b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</a:b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gespeichert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343433"/>
              </a:solidFill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B12007C9-89E0-4932-8873-A9DBF4234334}"/>
              </a:ext>
            </a:extLst>
          </p:cNvPr>
          <p:cNvSpPr txBox="1"/>
          <p:nvPr/>
        </p:nvSpPr>
        <p:spPr>
          <a:xfrm>
            <a:off x="8290012" y="2761183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Kodierung Sprungoperation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10" name="Picture 9" descr=" 4">
            <a:extLst>
              <a:ext uri="{FF2B5EF4-FFF2-40B4-BE49-F238E27FC236}">
                <a16:creationId xmlns:a16="http://schemas.microsoft.com/office/drawing/2014/main" id="{41EBA510-81AA-4B66-8FE9-4C9F8CBD3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1989901"/>
            <a:ext cx="7560840" cy="82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436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Sprunginstruktionen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T" dirty="0">
              <a:solidFill>
                <a:srgbClr val="343433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43433"/>
                </a:solidFill>
              </a:rPr>
              <a:t>Adressen im Hauptspeicher können Labels zugewiesen werden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Operationen können Sprünge zu diesen Labels durchführen</a:t>
            </a:r>
            <a:endParaRPr kumimoji="0" lang="de-DE" strike="noStrike" kern="1200" cap="none" spc="0" normalizeH="0" noProof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Adresse des Labels wird in Register für Befehlszähler kopieren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Abstand zu aktueller Adresse berechnet und in </a:t>
            </a:r>
            <a:r>
              <a:rPr kumimoji="0" lang="de-DE" sz="1900" i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signed_immed_24</a:t>
            </a:r>
            <a:b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</a:b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gespeichert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L-Bit zum Hinterlegen der Rücksprungadresse im Link-Register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343433"/>
              </a:solidFill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B12007C9-89E0-4932-8873-A9DBF4234334}"/>
              </a:ext>
            </a:extLst>
          </p:cNvPr>
          <p:cNvSpPr txBox="1"/>
          <p:nvPr/>
        </p:nvSpPr>
        <p:spPr>
          <a:xfrm>
            <a:off x="8290012" y="2761183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Kodierung Sprungoperation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10" name="Picture 9" descr=" 4">
            <a:extLst>
              <a:ext uri="{FF2B5EF4-FFF2-40B4-BE49-F238E27FC236}">
                <a16:creationId xmlns:a16="http://schemas.microsoft.com/office/drawing/2014/main" id="{41EBA510-81AA-4B66-8FE9-4C9F8CBD3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1989901"/>
            <a:ext cx="7560840" cy="82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279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Lade- und Speicherinstruktionen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43433"/>
                </a:solidFill>
              </a:rPr>
              <a:t>Lädt Inhalt von Adresse im Hauptspeicher in</a:t>
            </a:r>
            <a:br>
              <a:rPr lang="de-DE" dirty="0">
                <a:solidFill>
                  <a:srgbClr val="343433"/>
                </a:solidFill>
              </a:rPr>
            </a:br>
            <a:r>
              <a:rPr lang="de-DE" dirty="0">
                <a:solidFill>
                  <a:srgbClr val="343433"/>
                </a:solidFill>
              </a:rPr>
              <a:t>Zielregister </a:t>
            </a:r>
            <a:r>
              <a:rPr lang="de-DE" dirty="0"/>
              <a:t>oder speichert Inhalt eines Registers</a:t>
            </a:r>
            <a:br>
              <a:rPr lang="de-DE" dirty="0"/>
            </a:br>
            <a:r>
              <a:rPr lang="de-DE" dirty="0"/>
              <a:t>in den Hauptspeicher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solidFill>
                  <a:srgbClr val="343433"/>
                </a:solidFill>
              </a:rPr>
              <a:t>                                        </a:t>
            </a:r>
            <a:br>
              <a:rPr lang="de-DE">
                <a:solidFill>
                  <a:srgbClr val="343433"/>
                </a:solidFill>
              </a:rPr>
            </a:br>
            <a:r>
              <a:rPr lang="de-DE">
                <a:solidFill>
                  <a:srgbClr val="343433"/>
                </a:solidFill>
              </a:rPr>
              <a:t>             </a:t>
            </a:r>
            <a:endParaRPr lang="de-DE" dirty="0">
              <a:solidFill>
                <a:srgbClr val="343433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343433"/>
              </a:solidFill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1F95A1B6-5436-4A7F-B90F-05F258C4E6E4}"/>
              </a:ext>
            </a:extLst>
          </p:cNvPr>
          <p:cNvSpPr txBox="1"/>
          <p:nvPr/>
        </p:nvSpPr>
        <p:spPr>
          <a:xfrm>
            <a:off x="6983239" y="2833191"/>
            <a:ext cx="4418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Kodierung Lade- und Speicherinstruktionen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DB9CA748-0A32-4B4F-A3BE-CA2877DDC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86" y="2231180"/>
            <a:ext cx="6068686" cy="6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116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Lade- und Speicherinstruktionen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43433"/>
                </a:solidFill>
              </a:rPr>
              <a:t>Lädt Inhalt von Adresse im Hauptspeicher in</a:t>
            </a:r>
            <a:br>
              <a:rPr lang="de-DE" dirty="0">
                <a:solidFill>
                  <a:srgbClr val="343433"/>
                </a:solidFill>
              </a:rPr>
            </a:br>
            <a:r>
              <a:rPr lang="de-DE" dirty="0">
                <a:solidFill>
                  <a:srgbClr val="343433"/>
                </a:solidFill>
              </a:rPr>
              <a:t>Zielregister </a:t>
            </a:r>
            <a:r>
              <a:rPr lang="de-DE" dirty="0"/>
              <a:t>oder speichert Inhalt eines Registers</a:t>
            </a:r>
            <a:br>
              <a:rPr lang="de-DE" dirty="0"/>
            </a:br>
            <a:r>
              <a:rPr lang="de-DE" dirty="0"/>
              <a:t>in den Hauptspeicher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Auch Laden/Speichern von Halbwörtern und</a:t>
            </a:r>
            <a:b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Bytes möglich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343433"/>
              </a:solidFill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1F95A1B6-5436-4A7F-B90F-05F258C4E6E4}"/>
              </a:ext>
            </a:extLst>
          </p:cNvPr>
          <p:cNvSpPr txBox="1"/>
          <p:nvPr/>
        </p:nvSpPr>
        <p:spPr>
          <a:xfrm>
            <a:off x="6983239" y="2833191"/>
            <a:ext cx="4418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Kodierung Lade- und Speicherinstruktionen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DB9CA748-0A32-4B4F-A3BE-CA2877DDC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86" y="2231180"/>
            <a:ext cx="6068686" cy="6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021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Lade- und Speicherinstruktionen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43433"/>
                </a:solidFill>
              </a:rPr>
              <a:t>Lädt Inhalt von Adresse im Hauptspeicher in</a:t>
            </a:r>
            <a:br>
              <a:rPr lang="de-DE" dirty="0">
                <a:solidFill>
                  <a:srgbClr val="343433"/>
                </a:solidFill>
              </a:rPr>
            </a:br>
            <a:r>
              <a:rPr lang="de-DE" dirty="0">
                <a:solidFill>
                  <a:srgbClr val="343433"/>
                </a:solidFill>
              </a:rPr>
              <a:t>Zielregister </a:t>
            </a:r>
            <a:r>
              <a:rPr lang="de-DE" dirty="0"/>
              <a:t>oder speichert Inhalt eines Registers</a:t>
            </a:r>
            <a:br>
              <a:rPr lang="de-DE" dirty="0"/>
            </a:br>
            <a:r>
              <a:rPr lang="de-DE" dirty="0"/>
              <a:t>in den Hauptspeicher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Auch Laden/Speichern von Halbwörtern und</a:t>
            </a:r>
            <a:b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Bytes möglich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Adressierungsart: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343433"/>
              </a:solidFill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1F95A1B6-5436-4A7F-B90F-05F258C4E6E4}"/>
              </a:ext>
            </a:extLst>
          </p:cNvPr>
          <p:cNvSpPr txBox="1"/>
          <p:nvPr/>
        </p:nvSpPr>
        <p:spPr>
          <a:xfrm>
            <a:off x="6983239" y="2833191"/>
            <a:ext cx="4418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Kodierung Lade- und Speicherinstruktionen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DB9CA748-0A32-4B4F-A3BE-CA2877DDC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86" y="2231180"/>
            <a:ext cx="6068686" cy="642936"/>
          </a:xfrm>
          <a:prstGeom prst="rect">
            <a:avLst/>
          </a:prstGeom>
        </p:spPr>
      </p:pic>
      <p:pic>
        <p:nvPicPr>
          <p:cNvPr id="15" name="Picture 14" descr=" 7">
            <a:extLst>
              <a:ext uri="{FF2B5EF4-FFF2-40B4-BE49-F238E27FC236}">
                <a16:creationId xmlns:a16="http://schemas.microsoft.com/office/drawing/2014/main" id="{935D46CE-B7C6-4B21-8578-62A940CEF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834" y="3373403"/>
            <a:ext cx="5843745" cy="2300230"/>
          </a:xfrm>
          <a:prstGeom prst="rect">
            <a:avLst/>
          </a:prstGeom>
        </p:spPr>
      </p:pic>
      <p:sp>
        <p:nvSpPr>
          <p:cNvPr id="20" name="TextBox 19" descr=" 20">
            <a:extLst>
              <a:ext uri="{FF2B5EF4-FFF2-40B4-BE49-F238E27FC236}">
                <a16:creationId xmlns:a16="http://schemas.microsoft.com/office/drawing/2014/main" id="{AA267D42-4C33-41F6-BC76-1FAA2CF01965}"/>
              </a:ext>
            </a:extLst>
          </p:cNvPr>
          <p:cNvSpPr txBox="1"/>
          <p:nvPr/>
        </p:nvSpPr>
        <p:spPr>
          <a:xfrm>
            <a:off x="7825631" y="5641503"/>
            <a:ext cx="273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Adressierungsarten </a:t>
            </a:r>
            <a:r>
              <a:rPr lang="de-DE" sz="1400" dirty="0">
                <a:solidFill>
                  <a:schemeClr val="accent1"/>
                </a:solidFill>
              </a:rPr>
              <a:t>[8]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747578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Lade- und Speicherinstruktionen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43433"/>
                </a:solidFill>
              </a:rPr>
              <a:t>Lädt Inhalt von Adresse im Hauptspeicher in</a:t>
            </a:r>
            <a:br>
              <a:rPr lang="de-DE" dirty="0">
                <a:solidFill>
                  <a:srgbClr val="343433"/>
                </a:solidFill>
              </a:rPr>
            </a:br>
            <a:r>
              <a:rPr lang="de-DE" dirty="0">
                <a:solidFill>
                  <a:srgbClr val="343433"/>
                </a:solidFill>
              </a:rPr>
              <a:t>Zielregister </a:t>
            </a:r>
            <a:r>
              <a:rPr lang="de-DE" dirty="0"/>
              <a:t>oder speichert Inhalt eines Registers</a:t>
            </a:r>
            <a:br>
              <a:rPr lang="de-DE" dirty="0"/>
            </a:br>
            <a:r>
              <a:rPr lang="de-DE" dirty="0"/>
              <a:t>in den Hauptspeicher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Auch Laden/Speichern von Halbwörtern und</a:t>
            </a:r>
            <a:b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Bytes möglich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Adressierungsart: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Offset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343433"/>
              </a:solidFill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1F95A1B6-5436-4A7F-B90F-05F258C4E6E4}"/>
              </a:ext>
            </a:extLst>
          </p:cNvPr>
          <p:cNvSpPr txBox="1"/>
          <p:nvPr/>
        </p:nvSpPr>
        <p:spPr>
          <a:xfrm>
            <a:off x="6983239" y="2833191"/>
            <a:ext cx="4418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Kodierung Lade- und Speicherinstruktionen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DB9CA748-0A32-4B4F-A3BE-CA2877DDC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86" y="2231180"/>
            <a:ext cx="6068686" cy="642936"/>
          </a:xfrm>
          <a:prstGeom prst="rect">
            <a:avLst/>
          </a:prstGeom>
        </p:spPr>
      </p:pic>
      <p:pic>
        <p:nvPicPr>
          <p:cNvPr id="15" name="Picture 14" descr=" 7">
            <a:extLst>
              <a:ext uri="{FF2B5EF4-FFF2-40B4-BE49-F238E27FC236}">
                <a16:creationId xmlns:a16="http://schemas.microsoft.com/office/drawing/2014/main" id="{935D46CE-B7C6-4B21-8578-62A940CEF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834" y="3373403"/>
            <a:ext cx="5843745" cy="2300230"/>
          </a:xfrm>
          <a:prstGeom prst="rect">
            <a:avLst/>
          </a:prstGeom>
        </p:spPr>
      </p:pic>
      <p:sp>
        <p:nvSpPr>
          <p:cNvPr id="20" name="TextBox 19" descr=" 20">
            <a:extLst>
              <a:ext uri="{FF2B5EF4-FFF2-40B4-BE49-F238E27FC236}">
                <a16:creationId xmlns:a16="http://schemas.microsoft.com/office/drawing/2014/main" id="{AA267D42-4C33-41F6-BC76-1FAA2CF01965}"/>
              </a:ext>
            </a:extLst>
          </p:cNvPr>
          <p:cNvSpPr txBox="1"/>
          <p:nvPr/>
        </p:nvSpPr>
        <p:spPr>
          <a:xfrm>
            <a:off x="7825631" y="5641503"/>
            <a:ext cx="273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Adressierungsarten </a:t>
            </a:r>
            <a:r>
              <a:rPr lang="de-DE" sz="1400" dirty="0">
                <a:solidFill>
                  <a:schemeClr val="accent1"/>
                </a:solidFill>
              </a:rPr>
              <a:t>[8]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426355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Lade- und Speicherinstruktionen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43433"/>
                </a:solidFill>
              </a:rPr>
              <a:t>Lädt Inhalt von Adresse im Hauptspeicher in</a:t>
            </a:r>
            <a:br>
              <a:rPr lang="de-DE" dirty="0">
                <a:solidFill>
                  <a:srgbClr val="343433"/>
                </a:solidFill>
              </a:rPr>
            </a:br>
            <a:r>
              <a:rPr lang="de-DE" dirty="0">
                <a:solidFill>
                  <a:srgbClr val="343433"/>
                </a:solidFill>
              </a:rPr>
              <a:t>Zielregister </a:t>
            </a:r>
            <a:r>
              <a:rPr lang="de-DE" dirty="0"/>
              <a:t>oder speichert Inhalt eines Registers</a:t>
            </a:r>
            <a:br>
              <a:rPr lang="de-DE" dirty="0"/>
            </a:br>
            <a:r>
              <a:rPr lang="de-DE" dirty="0"/>
              <a:t>in den Hauptspeicher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Auch Laden/Speichern von Halbwörtern und</a:t>
            </a:r>
            <a:b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Bytes möglich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Adressierungsart: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Offset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Pre- oder Post-indexed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343433"/>
              </a:solidFill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1F95A1B6-5436-4A7F-B90F-05F258C4E6E4}"/>
              </a:ext>
            </a:extLst>
          </p:cNvPr>
          <p:cNvSpPr txBox="1"/>
          <p:nvPr/>
        </p:nvSpPr>
        <p:spPr>
          <a:xfrm>
            <a:off x="6983239" y="2833191"/>
            <a:ext cx="4418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Kodierung Lade- und Speicherinstruktionen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DB9CA748-0A32-4B4F-A3BE-CA2877DDC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86" y="2231180"/>
            <a:ext cx="6068686" cy="642936"/>
          </a:xfrm>
          <a:prstGeom prst="rect">
            <a:avLst/>
          </a:prstGeom>
        </p:spPr>
      </p:pic>
      <p:pic>
        <p:nvPicPr>
          <p:cNvPr id="15" name="Picture 14" descr=" 7">
            <a:extLst>
              <a:ext uri="{FF2B5EF4-FFF2-40B4-BE49-F238E27FC236}">
                <a16:creationId xmlns:a16="http://schemas.microsoft.com/office/drawing/2014/main" id="{935D46CE-B7C6-4B21-8578-62A940CEF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834" y="3373403"/>
            <a:ext cx="5843745" cy="2300230"/>
          </a:xfrm>
          <a:prstGeom prst="rect">
            <a:avLst/>
          </a:prstGeom>
        </p:spPr>
      </p:pic>
      <p:sp>
        <p:nvSpPr>
          <p:cNvPr id="20" name="TextBox 19" descr=" 20">
            <a:extLst>
              <a:ext uri="{FF2B5EF4-FFF2-40B4-BE49-F238E27FC236}">
                <a16:creationId xmlns:a16="http://schemas.microsoft.com/office/drawing/2014/main" id="{AA267D42-4C33-41F6-BC76-1FAA2CF01965}"/>
              </a:ext>
            </a:extLst>
          </p:cNvPr>
          <p:cNvSpPr txBox="1"/>
          <p:nvPr/>
        </p:nvSpPr>
        <p:spPr>
          <a:xfrm>
            <a:off x="7825631" y="5641503"/>
            <a:ext cx="273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Adressierungsarten </a:t>
            </a:r>
            <a:r>
              <a:rPr lang="de-DE" sz="1400" dirty="0">
                <a:solidFill>
                  <a:schemeClr val="accent1"/>
                </a:solidFill>
              </a:rPr>
              <a:t>[8]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289184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Lade- und Speicherinstruktionen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43433"/>
                </a:solidFill>
              </a:rPr>
              <a:t>Lädt Inhalt von Adresse im Hauptspeicher in</a:t>
            </a:r>
            <a:br>
              <a:rPr lang="de-DE" dirty="0">
                <a:solidFill>
                  <a:srgbClr val="343433"/>
                </a:solidFill>
              </a:rPr>
            </a:br>
            <a:r>
              <a:rPr lang="de-DE" dirty="0">
                <a:solidFill>
                  <a:srgbClr val="343433"/>
                </a:solidFill>
              </a:rPr>
              <a:t>Zielregister </a:t>
            </a:r>
            <a:r>
              <a:rPr lang="de-DE" dirty="0"/>
              <a:t>oder speichert Inhalt eines Registers</a:t>
            </a:r>
            <a:br>
              <a:rPr lang="de-DE" dirty="0"/>
            </a:br>
            <a:r>
              <a:rPr lang="de-DE" dirty="0"/>
              <a:t>in den Hauptspeicher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Auch Laden/Speichern von Halbwörtern und</a:t>
            </a:r>
            <a:b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Bytes möglich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Adressierungsart: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Offset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Pre- oder Post-indexed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Auto-Inkrement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343433"/>
              </a:solidFill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1F95A1B6-5436-4A7F-B90F-05F258C4E6E4}"/>
              </a:ext>
            </a:extLst>
          </p:cNvPr>
          <p:cNvSpPr txBox="1"/>
          <p:nvPr/>
        </p:nvSpPr>
        <p:spPr>
          <a:xfrm>
            <a:off x="6983239" y="2833191"/>
            <a:ext cx="4418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Kodierung Lade- und Speicherinstruktionen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DB9CA748-0A32-4B4F-A3BE-CA2877DDC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86" y="2231180"/>
            <a:ext cx="6068686" cy="642936"/>
          </a:xfrm>
          <a:prstGeom prst="rect">
            <a:avLst/>
          </a:prstGeom>
        </p:spPr>
      </p:pic>
      <p:pic>
        <p:nvPicPr>
          <p:cNvPr id="15" name="Picture 14" descr=" 7">
            <a:extLst>
              <a:ext uri="{FF2B5EF4-FFF2-40B4-BE49-F238E27FC236}">
                <a16:creationId xmlns:a16="http://schemas.microsoft.com/office/drawing/2014/main" id="{935D46CE-B7C6-4B21-8578-62A940CEF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834" y="3373403"/>
            <a:ext cx="5843745" cy="2300230"/>
          </a:xfrm>
          <a:prstGeom prst="rect">
            <a:avLst/>
          </a:prstGeom>
        </p:spPr>
      </p:pic>
      <p:sp>
        <p:nvSpPr>
          <p:cNvPr id="20" name="TextBox 19" descr=" 20">
            <a:extLst>
              <a:ext uri="{FF2B5EF4-FFF2-40B4-BE49-F238E27FC236}">
                <a16:creationId xmlns:a16="http://schemas.microsoft.com/office/drawing/2014/main" id="{AA267D42-4C33-41F6-BC76-1FAA2CF01965}"/>
              </a:ext>
            </a:extLst>
          </p:cNvPr>
          <p:cNvSpPr txBox="1"/>
          <p:nvPr/>
        </p:nvSpPr>
        <p:spPr>
          <a:xfrm>
            <a:off x="7825631" y="5641503"/>
            <a:ext cx="273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Adressierungsarten </a:t>
            </a:r>
            <a:r>
              <a:rPr lang="de-DE" sz="1400" dirty="0">
                <a:solidFill>
                  <a:schemeClr val="accent1"/>
                </a:solidFill>
              </a:rPr>
              <a:t>[8]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8384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Lade- und Speicherinstruktionen für mehrere Register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Register werden als Liste angegeben und dann</a:t>
            </a:r>
            <a:br>
              <a:rPr lang="de-DE" dirty="0"/>
            </a:br>
            <a:r>
              <a:rPr lang="de-DE" dirty="0"/>
              <a:t>ausgehend </a:t>
            </a:r>
            <a:r>
              <a:rPr lang="de-DE" dirty="0" err="1"/>
              <a:t>vo</a:t>
            </a:r>
            <a:r>
              <a:rPr lang="en-AT" dirty="0"/>
              <a:t>m</a:t>
            </a:r>
            <a:r>
              <a:rPr lang="de-DE" dirty="0"/>
              <a:t> Basisregister </a:t>
            </a:r>
            <a:r>
              <a:rPr lang="de-DE" i="1" dirty="0" err="1"/>
              <a:t>Rn</a:t>
            </a:r>
            <a:r>
              <a:rPr lang="de-DE" dirty="0"/>
              <a:t> geladen oder</a:t>
            </a:r>
            <a:br>
              <a:rPr lang="de-DE" dirty="0"/>
            </a:br>
            <a:r>
              <a:rPr lang="de-DE" dirty="0"/>
              <a:t>geschrieben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</a:t>
            </a:r>
            <a:r>
              <a:rPr lang="en-AT"/>
              <a:t> </a:t>
            </a:r>
            <a:r>
              <a:rPr lang="en-AT" b="1">
                <a:latin typeface="+mn-lt"/>
              </a:rPr>
              <a:t>  </a:t>
            </a:r>
            <a:r>
              <a:rPr lang="en-AT">
                <a:latin typeface="+mn-lt"/>
              </a:rPr>
              <a:t> </a:t>
            </a:r>
            <a:r>
              <a:rPr lang="en-AT" b="1">
                <a:latin typeface="+mn-lt"/>
              </a:rPr>
              <a:t>  </a:t>
            </a:r>
            <a:r>
              <a:rPr lang="en-AT">
                <a:latin typeface="+mn-lt"/>
              </a:rPr>
              <a:t> </a:t>
            </a:r>
            <a:r>
              <a:rPr lang="en-AT" b="1">
                <a:latin typeface="+mn-lt"/>
              </a:rPr>
              <a:t>  </a:t>
            </a:r>
            <a:r>
              <a:rPr lang="en-AT">
                <a:latin typeface="+mn-lt"/>
              </a:rPr>
              <a:t> </a:t>
            </a:r>
            <a:r>
              <a:rPr lang="en-AT" b="1">
                <a:latin typeface="+mn-lt"/>
              </a:rPr>
              <a:t>  </a:t>
            </a:r>
            <a:r>
              <a:rPr lang="de-DE"/>
              <a:t>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b="1">
                <a:solidFill>
                  <a:srgbClr val="343433"/>
                </a:solidFill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</a:t>
            </a:r>
            <a:r>
              <a:rPr lang="de-DE" sz="1900" b="1">
                <a:solidFill>
                  <a:srgbClr val="343433"/>
                </a:solidFill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b="1">
                <a:solidFill>
                  <a:srgbClr val="343433"/>
                </a:solidFill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</a:t>
            </a:r>
            <a:r>
              <a:rPr lang="de-DE" sz="1900" b="1">
                <a:solidFill>
                  <a:srgbClr val="343433"/>
                </a:solidFill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sym typeface="Wingdings" panose="05000000000000000000" pitchFamily="2" charset="2"/>
              </a:rPr>
              <a:t>                                    </a:t>
            </a:r>
            <a:r>
              <a:rPr lang="en-AT">
                <a:sym typeface="Wingdings" panose="05000000000000000000" pitchFamily="2" charset="2"/>
              </a:rPr>
              <a:t> </a:t>
            </a:r>
            <a:r>
              <a:rPr lang="en-AT" b="1">
                <a:latin typeface="+mn-lt"/>
                <a:sym typeface="Wingdings" panose="05000000000000000000" pitchFamily="2" charset="2"/>
              </a:rPr>
              <a:t>  </a:t>
            </a:r>
            <a:r>
              <a:rPr lang="en-AT">
                <a:sym typeface="Wingdings" panose="05000000000000000000" pitchFamily="2" charset="2"/>
              </a:rPr>
              <a:t> </a:t>
            </a:r>
            <a:r>
              <a:rPr lang="en-AT" b="1">
                <a:latin typeface="+mn-lt"/>
                <a:sym typeface="Wingdings" panose="05000000000000000000" pitchFamily="2" charset="2"/>
              </a:rPr>
              <a:t>  </a:t>
            </a:r>
            <a:r>
              <a:rPr lang="en-AT">
                <a:sym typeface="Wingdings" panose="05000000000000000000" pitchFamily="2" charset="2"/>
              </a:rPr>
              <a:t> </a:t>
            </a:r>
            <a:r>
              <a:rPr lang="en-AT" b="1">
                <a:latin typeface="+mn-lt"/>
                <a:sym typeface="Wingdings" panose="05000000000000000000" pitchFamily="2" charset="2"/>
              </a:rPr>
              <a:t>  </a:t>
            </a:r>
            <a:r>
              <a:rPr lang="en-AT">
                <a:sym typeface="Wingdings" panose="05000000000000000000" pitchFamily="2" charset="2"/>
              </a:rPr>
              <a:t> </a:t>
            </a:r>
            <a:r>
              <a:rPr lang="en-AT" b="1">
                <a:latin typeface="+mn-lt"/>
                <a:sym typeface="Wingdings" panose="05000000000000000000" pitchFamily="2" charset="2"/>
              </a:rPr>
              <a:t>  </a:t>
            </a:r>
            <a:r>
              <a:rPr lang="de-DE">
                <a:sym typeface="Wingdings" panose="05000000000000000000" pitchFamily="2" charset="2"/>
              </a:rPr>
              <a:t> </a:t>
            </a: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b="1">
                <a:solidFill>
                  <a:srgbClr val="343433"/>
                </a:solidFill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</a:t>
            </a:r>
            <a:r>
              <a:rPr lang="de-DE" sz="1900" b="1">
                <a:solidFill>
                  <a:srgbClr val="343433"/>
                </a:solidFill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b="1">
                <a:solidFill>
                  <a:srgbClr val="343433"/>
                </a:solidFill>
                <a:sym typeface="Wingdings" panose="05000000000000000000" pitchFamily="2" charset="2"/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</a:t>
            </a:r>
            <a:r>
              <a:rPr lang="de-DE" sz="1900" b="1">
                <a:solidFill>
                  <a:srgbClr val="343433"/>
                </a:solidFill>
                <a:sym typeface="Wingdings" panose="05000000000000000000" pitchFamily="2" charset="2"/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13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1F95A1B6-5436-4A7F-B90F-05F258C4E6E4}"/>
              </a:ext>
            </a:extLst>
          </p:cNvPr>
          <p:cNvSpPr txBox="1"/>
          <p:nvPr/>
        </p:nvSpPr>
        <p:spPr>
          <a:xfrm>
            <a:off x="6983239" y="2833191"/>
            <a:ext cx="44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Abbildung: Kodierung Lade- und Speicherinstruktionen </a:t>
            </a:r>
          </a:p>
          <a:p>
            <a:pPr algn="ctr"/>
            <a:r>
              <a:rPr lang="de-DE" sz="1400" dirty="0"/>
              <a:t>für mehrere Register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73EBDF72-ED4E-482F-8DD8-ED7F2D604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18" y="2265514"/>
            <a:ext cx="5999312" cy="6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6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solidFill>
                  <a:schemeClr val="accent1"/>
                </a:solidFill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Simulation mit GNU Toolchain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en-AT" strike="noStrike" kern="1200" cap="none" spc="0" normalizeH="0" noProof="0">
                <a:ln>
                  <a:noFill/>
                </a:ln>
                <a:solidFill>
                  <a:schemeClr val="accent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[1]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</a:t>
            </a:r>
            <a:r>
              <a:rPr lang="en-AT"/>
              <a:t> </a:t>
            </a:r>
            <a:r>
              <a:rPr lang="en-AT">
                <a:solidFill>
                  <a:schemeClr val="accent1"/>
                </a:solidFill>
              </a:rPr>
              <a:t>    </a:t>
            </a:r>
            <a:endParaRPr lang="en-AT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</a:t>
            </a:r>
            <a:r>
              <a:rPr lang="en-AT"/>
              <a:t>      </a:t>
            </a:r>
            <a:r>
              <a:rPr lang="de-DE"/>
              <a:t>   </a:t>
            </a:r>
            <a:r>
              <a:rPr lang="en-AT"/>
              <a:t> </a:t>
            </a:r>
            <a:r>
              <a:rPr lang="en-AT">
                <a:solidFill>
                  <a:schemeClr val="accent1"/>
                </a:solidFill>
              </a:rPr>
              <a:t>    </a:t>
            </a:r>
            <a:endParaRPr lang="en-AT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1F616693-A351-45B8-B36F-341EDC519464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 descr=" 16">
            <a:extLst>
              <a:ext uri="{FF2B5EF4-FFF2-40B4-BE49-F238E27FC236}">
                <a16:creationId xmlns:a16="http://schemas.microsoft.com/office/drawing/2014/main" id="{AECE4804-694B-4CEB-B651-FEFF46D6423C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 descr=" 7">
            <a:extLst>
              <a:ext uri="{FF2B5EF4-FFF2-40B4-BE49-F238E27FC236}">
                <a16:creationId xmlns:a16="http://schemas.microsoft.com/office/drawing/2014/main" id="{563E1CAE-AE69-42F7-A836-D99F2E5D3F8E}"/>
              </a:ext>
            </a:extLst>
          </p:cNvPr>
          <p:cNvCxnSpPr>
            <a:cxnSpLocks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 descr=" 21">
            <a:extLst>
              <a:ext uri="{FF2B5EF4-FFF2-40B4-BE49-F238E27FC236}">
                <a16:creationId xmlns:a16="http://schemas.microsoft.com/office/drawing/2014/main" id="{4A1823B0-DFA1-4034-9EFB-3F94877C6179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68849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Lade- und Speicherinstruktionen für mehrere Register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Register werden als Liste angegeben und dann</a:t>
            </a:r>
            <a:br>
              <a:rPr lang="de-DE" dirty="0"/>
            </a:br>
            <a:r>
              <a:rPr lang="de-DE" dirty="0"/>
              <a:t>ausgehend </a:t>
            </a:r>
            <a:r>
              <a:rPr lang="de-DE" dirty="0" err="1"/>
              <a:t>vo</a:t>
            </a:r>
            <a:r>
              <a:rPr lang="en-AT" dirty="0"/>
              <a:t>m</a:t>
            </a:r>
            <a:r>
              <a:rPr lang="de-DE" dirty="0"/>
              <a:t> Basisregister </a:t>
            </a:r>
            <a:r>
              <a:rPr lang="de-DE" i="1" dirty="0" err="1"/>
              <a:t>Rn</a:t>
            </a:r>
            <a:r>
              <a:rPr lang="de-DE" dirty="0"/>
              <a:t> geladen oder</a:t>
            </a:r>
            <a:br>
              <a:rPr lang="de-DE" dirty="0"/>
            </a:br>
            <a:r>
              <a:rPr lang="de-DE" dirty="0"/>
              <a:t>geschrieben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Adressierungsarten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IA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IB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DB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b="1">
                <a:solidFill>
                  <a:srgbClr val="343433"/>
                </a:solidFill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</a:t>
            </a:r>
            <a:r>
              <a:rPr lang="de-DE" sz="1900" b="1">
                <a:solidFill>
                  <a:srgbClr val="343433"/>
                </a:solidFill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b="1">
                <a:solidFill>
                  <a:srgbClr val="343433"/>
                </a:solidFill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</a:t>
            </a:r>
            <a:r>
              <a:rPr lang="de-DE" sz="1900" b="1">
                <a:solidFill>
                  <a:srgbClr val="343433"/>
                </a:solidFill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sym typeface="Wingdings" panose="05000000000000000000" pitchFamily="2" charset="2"/>
              </a:rPr>
              <a:t>                                    </a:t>
            </a:r>
            <a:r>
              <a:rPr lang="en-AT">
                <a:sym typeface="Wingdings" panose="05000000000000000000" pitchFamily="2" charset="2"/>
              </a:rPr>
              <a:t> </a:t>
            </a:r>
            <a:r>
              <a:rPr lang="en-AT" b="1">
                <a:latin typeface="+mn-lt"/>
                <a:sym typeface="Wingdings" panose="05000000000000000000" pitchFamily="2" charset="2"/>
              </a:rPr>
              <a:t>  </a:t>
            </a:r>
            <a:r>
              <a:rPr lang="en-AT">
                <a:sym typeface="Wingdings" panose="05000000000000000000" pitchFamily="2" charset="2"/>
              </a:rPr>
              <a:t> </a:t>
            </a:r>
            <a:r>
              <a:rPr lang="en-AT" b="1">
                <a:latin typeface="+mn-lt"/>
                <a:sym typeface="Wingdings" panose="05000000000000000000" pitchFamily="2" charset="2"/>
              </a:rPr>
              <a:t>  </a:t>
            </a:r>
            <a:r>
              <a:rPr lang="en-AT">
                <a:sym typeface="Wingdings" panose="05000000000000000000" pitchFamily="2" charset="2"/>
              </a:rPr>
              <a:t> </a:t>
            </a:r>
            <a:r>
              <a:rPr lang="en-AT" b="1">
                <a:latin typeface="+mn-lt"/>
                <a:sym typeface="Wingdings" panose="05000000000000000000" pitchFamily="2" charset="2"/>
              </a:rPr>
              <a:t>  </a:t>
            </a:r>
            <a:r>
              <a:rPr lang="en-AT">
                <a:sym typeface="Wingdings" panose="05000000000000000000" pitchFamily="2" charset="2"/>
              </a:rPr>
              <a:t> </a:t>
            </a:r>
            <a:r>
              <a:rPr lang="en-AT" b="1">
                <a:latin typeface="+mn-lt"/>
                <a:sym typeface="Wingdings" panose="05000000000000000000" pitchFamily="2" charset="2"/>
              </a:rPr>
              <a:t>  </a:t>
            </a:r>
            <a:r>
              <a:rPr lang="de-DE">
                <a:sym typeface="Wingdings" panose="05000000000000000000" pitchFamily="2" charset="2"/>
              </a:rPr>
              <a:t> </a:t>
            </a: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b="1">
                <a:solidFill>
                  <a:srgbClr val="343433"/>
                </a:solidFill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</a:t>
            </a:r>
            <a:r>
              <a:rPr lang="de-DE" sz="1900" b="1">
                <a:solidFill>
                  <a:srgbClr val="343433"/>
                </a:solidFill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b="1">
                <a:solidFill>
                  <a:srgbClr val="343433"/>
                </a:solidFill>
                <a:sym typeface="Wingdings" panose="05000000000000000000" pitchFamily="2" charset="2"/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</a:t>
            </a:r>
            <a:r>
              <a:rPr lang="de-DE" sz="1900" b="1">
                <a:solidFill>
                  <a:srgbClr val="343433"/>
                </a:solidFill>
                <a:sym typeface="Wingdings" panose="05000000000000000000" pitchFamily="2" charset="2"/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13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1F95A1B6-5436-4A7F-B90F-05F258C4E6E4}"/>
              </a:ext>
            </a:extLst>
          </p:cNvPr>
          <p:cNvSpPr txBox="1"/>
          <p:nvPr/>
        </p:nvSpPr>
        <p:spPr>
          <a:xfrm>
            <a:off x="6983239" y="2833191"/>
            <a:ext cx="44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Abbildung: Kodierung Lade- und Speicherinstruktionen </a:t>
            </a:r>
          </a:p>
          <a:p>
            <a:pPr algn="ctr"/>
            <a:r>
              <a:rPr lang="de-DE" sz="1400" dirty="0"/>
              <a:t>für mehrere Register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73EBDF72-ED4E-482F-8DD8-ED7F2D604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18" y="2265514"/>
            <a:ext cx="5999312" cy="6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845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Lade- und Speicherinstruktionen für mehrere Register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Register werden als Liste angegeben und dann</a:t>
            </a:r>
            <a:br>
              <a:rPr lang="de-DE" dirty="0"/>
            </a:br>
            <a:r>
              <a:rPr lang="de-DE" dirty="0"/>
              <a:t>ausgehend </a:t>
            </a:r>
            <a:r>
              <a:rPr lang="de-DE" dirty="0" err="1"/>
              <a:t>vo</a:t>
            </a:r>
            <a:r>
              <a:rPr lang="en-AT" dirty="0"/>
              <a:t>m</a:t>
            </a:r>
            <a:r>
              <a:rPr lang="de-DE" dirty="0"/>
              <a:t> Basisregister </a:t>
            </a:r>
            <a:r>
              <a:rPr lang="de-DE" i="1" dirty="0" err="1"/>
              <a:t>Rn</a:t>
            </a:r>
            <a:r>
              <a:rPr lang="de-DE" dirty="0"/>
              <a:t> geladen oder</a:t>
            </a:r>
            <a:br>
              <a:rPr lang="de-DE" dirty="0"/>
            </a:br>
            <a:r>
              <a:rPr lang="de-DE" dirty="0"/>
              <a:t>geschrieben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Adressierungsarten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IA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IB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DB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ncrement/</a:t>
            </a: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ecrement: Basisregister wird erhöht/verringert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b="1">
                <a:solidFill>
                  <a:srgbClr val="343433"/>
                </a:solidFill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</a:t>
            </a:r>
            <a:r>
              <a:rPr lang="de-DE" sz="1900" b="1">
                <a:solidFill>
                  <a:srgbClr val="343433"/>
                </a:solidFill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sym typeface="Wingdings" panose="05000000000000000000" pitchFamily="2" charset="2"/>
              </a:rPr>
              <a:t>                                    </a:t>
            </a:r>
            <a:r>
              <a:rPr lang="en-AT">
                <a:sym typeface="Wingdings" panose="05000000000000000000" pitchFamily="2" charset="2"/>
              </a:rPr>
              <a:t> </a:t>
            </a:r>
            <a:r>
              <a:rPr lang="en-AT" b="1">
                <a:latin typeface="+mn-lt"/>
                <a:sym typeface="Wingdings" panose="05000000000000000000" pitchFamily="2" charset="2"/>
              </a:rPr>
              <a:t>  </a:t>
            </a:r>
            <a:r>
              <a:rPr lang="en-AT">
                <a:sym typeface="Wingdings" panose="05000000000000000000" pitchFamily="2" charset="2"/>
              </a:rPr>
              <a:t> </a:t>
            </a:r>
            <a:r>
              <a:rPr lang="en-AT" b="1">
                <a:latin typeface="+mn-lt"/>
                <a:sym typeface="Wingdings" panose="05000000000000000000" pitchFamily="2" charset="2"/>
              </a:rPr>
              <a:t>  </a:t>
            </a:r>
            <a:r>
              <a:rPr lang="en-AT">
                <a:sym typeface="Wingdings" panose="05000000000000000000" pitchFamily="2" charset="2"/>
              </a:rPr>
              <a:t> </a:t>
            </a:r>
            <a:r>
              <a:rPr lang="en-AT" b="1">
                <a:latin typeface="+mn-lt"/>
                <a:sym typeface="Wingdings" panose="05000000000000000000" pitchFamily="2" charset="2"/>
              </a:rPr>
              <a:t>  </a:t>
            </a:r>
            <a:r>
              <a:rPr lang="en-AT">
                <a:sym typeface="Wingdings" panose="05000000000000000000" pitchFamily="2" charset="2"/>
              </a:rPr>
              <a:t> </a:t>
            </a:r>
            <a:r>
              <a:rPr lang="en-AT" b="1">
                <a:latin typeface="+mn-lt"/>
                <a:sym typeface="Wingdings" panose="05000000000000000000" pitchFamily="2" charset="2"/>
              </a:rPr>
              <a:t>  </a:t>
            </a:r>
            <a:r>
              <a:rPr lang="de-DE">
                <a:sym typeface="Wingdings" panose="05000000000000000000" pitchFamily="2" charset="2"/>
              </a:rPr>
              <a:t> </a:t>
            </a: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b="1">
                <a:solidFill>
                  <a:srgbClr val="343433"/>
                </a:solidFill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</a:t>
            </a:r>
            <a:r>
              <a:rPr lang="de-DE" sz="1900" b="1">
                <a:solidFill>
                  <a:srgbClr val="343433"/>
                </a:solidFill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b="1">
                <a:solidFill>
                  <a:srgbClr val="343433"/>
                </a:solidFill>
                <a:sym typeface="Wingdings" panose="05000000000000000000" pitchFamily="2" charset="2"/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</a:t>
            </a:r>
            <a:r>
              <a:rPr lang="de-DE" sz="1900" b="1">
                <a:solidFill>
                  <a:srgbClr val="343433"/>
                </a:solidFill>
                <a:sym typeface="Wingdings" panose="05000000000000000000" pitchFamily="2" charset="2"/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13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1F95A1B6-5436-4A7F-B90F-05F258C4E6E4}"/>
              </a:ext>
            </a:extLst>
          </p:cNvPr>
          <p:cNvSpPr txBox="1"/>
          <p:nvPr/>
        </p:nvSpPr>
        <p:spPr>
          <a:xfrm>
            <a:off x="6983239" y="2833191"/>
            <a:ext cx="44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Abbildung: Kodierung Lade- und Speicherinstruktionen </a:t>
            </a:r>
          </a:p>
          <a:p>
            <a:pPr algn="ctr"/>
            <a:r>
              <a:rPr lang="de-DE" sz="1400" dirty="0"/>
              <a:t>für mehrere Register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73EBDF72-ED4E-482F-8DD8-ED7F2D604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18" y="2265514"/>
            <a:ext cx="5999312" cy="6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08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Lade- und Speicherinstruktionen für mehrere Register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Register werden als Liste angegeben und dann</a:t>
            </a:r>
            <a:br>
              <a:rPr lang="de-DE" dirty="0"/>
            </a:br>
            <a:r>
              <a:rPr lang="de-DE" dirty="0"/>
              <a:t>ausgehend </a:t>
            </a:r>
            <a:r>
              <a:rPr lang="de-DE" dirty="0" err="1"/>
              <a:t>vo</a:t>
            </a:r>
            <a:r>
              <a:rPr lang="en-AT" dirty="0"/>
              <a:t>m</a:t>
            </a:r>
            <a:r>
              <a:rPr lang="de-DE" dirty="0"/>
              <a:t> Basisregister </a:t>
            </a:r>
            <a:r>
              <a:rPr lang="de-DE" i="1" dirty="0" err="1"/>
              <a:t>Rn</a:t>
            </a:r>
            <a:r>
              <a:rPr lang="de-DE" dirty="0"/>
              <a:t> geladen oder</a:t>
            </a:r>
            <a:br>
              <a:rPr lang="de-DE" dirty="0"/>
            </a:br>
            <a:r>
              <a:rPr lang="de-DE" dirty="0"/>
              <a:t>geschrieben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Adressierungsarten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IA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IB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DB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ncrement/</a:t>
            </a: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ecrement: Basisregister wird erhöht/verringert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fter/</a:t>
            </a: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efore: Aktualisierung des Basisregister vor/nach Laden oder Speichern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sym typeface="Wingdings" panose="05000000000000000000" pitchFamily="2" charset="2"/>
              </a:rPr>
              <a:t>                                    </a:t>
            </a:r>
            <a:r>
              <a:rPr lang="en-AT">
                <a:sym typeface="Wingdings" panose="05000000000000000000" pitchFamily="2" charset="2"/>
              </a:rPr>
              <a:t> </a:t>
            </a:r>
            <a:r>
              <a:rPr lang="en-AT" b="1">
                <a:latin typeface="+mn-lt"/>
                <a:sym typeface="Wingdings" panose="05000000000000000000" pitchFamily="2" charset="2"/>
              </a:rPr>
              <a:t>  </a:t>
            </a:r>
            <a:r>
              <a:rPr lang="en-AT">
                <a:sym typeface="Wingdings" panose="05000000000000000000" pitchFamily="2" charset="2"/>
              </a:rPr>
              <a:t> </a:t>
            </a:r>
            <a:r>
              <a:rPr lang="en-AT" b="1">
                <a:latin typeface="+mn-lt"/>
                <a:sym typeface="Wingdings" panose="05000000000000000000" pitchFamily="2" charset="2"/>
              </a:rPr>
              <a:t>  </a:t>
            </a:r>
            <a:r>
              <a:rPr lang="en-AT">
                <a:sym typeface="Wingdings" panose="05000000000000000000" pitchFamily="2" charset="2"/>
              </a:rPr>
              <a:t> </a:t>
            </a:r>
            <a:r>
              <a:rPr lang="en-AT" b="1">
                <a:latin typeface="+mn-lt"/>
                <a:sym typeface="Wingdings" panose="05000000000000000000" pitchFamily="2" charset="2"/>
              </a:rPr>
              <a:t>  </a:t>
            </a:r>
            <a:r>
              <a:rPr lang="en-AT">
                <a:sym typeface="Wingdings" panose="05000000000000000000" pitchFamily="2" charset="2"/>
              </a:rPr>
              <a:t> </a:t>
            </a:r>
            <a:r>
              <a:rPr lang="en-AT" b="1">
                <a:latin typeface="+mn-lt"/>
                <a:sym typeface="Wingdings" panose="05000000000000000000" pitchFamily="2" charset="2"/>
              </a:rPr>
              <a:t>  </a:t>
            </a:r>
            <a:r>
              <a:rPr lang="de-DE">
                <a:sym typeface="Wingdings" panose="05000000000000000000" pitchFamily="2" charset="2"/>
              </a:rPr>
              <a:t> </a:t>
            </a: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b="1">
                <a:solidFill>
                  <a:srgbClr val="343433"/>
                </a:solidFill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</a:t>
            </a:r>
            <a:r>
              <a:rPr lang="de-DE" sz="1900" b="1">
                <a:solidFill>
                  <a:srgbClr val="343433"/>
                </a:solidFill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b="1">
                <a:solidFill>
                  <a:srgbClr val="343433"/>
                </a:solidFill>
                <a:sym typeface="Wingdings" panose="05000000000000000000" pitchFamily="2" charset="2"/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</a:t>
            </a:r>
            <a:r>
              <a:rPr lang="de-DE" sz="1900" b="1">
                <a:solidFill>
                  <a:srgbClr val="343433"/>
                </a:solidFill>
                <a:sym typeface="Wingdings" panose="05000000000000000000" pitchFamily="2" charset="2"/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13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1F95A1B6-5436-4A7F-B90F-05F258C4E6E4}"/>
              </a:ext>
            </a:extLst>
          </p:cNvPr>
          <p:cNvSpPr txBox="1"/>
          <p:nvPr/>
        </p:nvSpPr>
        <p:spPr>
          <a:xfrm>
            <a:off x="6983239" y="2833191"/>
            <a:ext cx="44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Abbildung: Kodierung Lade- und Speicherinstruktionen </a:t>
            </a:r>
          </a:p>
          <a:p>
            <a:pPr algn="ctr"/>
            <a:r>
              <a:rPr lang="de-DE" sz="1400" dirty="0"/>
              <a:t>für mehrere Register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73EBDF72-ED4E-482F-8DD8-ED7F2D604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18" y="2265514"/>
            <a:ext cx="5999312" cy="6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777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Lade- und Speicherinstruktionen für mehrere Register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Register werden als Liste angegeben und dann</a:t>
            </a:r>
            <a:br>
              <a:rPr lang="de-DE" dirty="0"/>
            </a:br>
            <a:r>
              <a:rPr lang="de-DE" dirty="0"/>
              <a:t>ausgehend </a:t>
            </a:r>
            <a:r>
              <a:rPr lang="de-DE" dirty="0" err="1"/>
              <a:t>vo</a:t>
            </a:r>
            <a:r>
              <a:rPr lang="en-AT" dirty="0"/>
              <a:t>m</a:t>
            </a:r>
            <a:r>
              <a:rPr lang="de-DE" dirty="0"/>
              <a:t> Basisregister </a:t>
            </a:r>
            <a:r>
              <a:rPr lang="de-DE" i="1" dirty="0" err="1"/>
              <a:t>Rn</a:t>
            </a:r>
            <a:r>
              <a:rPr lang="de-DE" dirty="0"/>
              <a:t> geladen oder</a:t>
            </a:r>
            <a:br>
              <a:rPr lang="de-DE" dirty="0"/>
            </a:br>
            <a:r>
              <a:rPr lang="de-DE" dirty="0"/>
              <a:t>geschrieben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Adressierungsarten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IA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IB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DB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ncrement/</a:t>
            </a: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ecrement: Basisregister wird erhöht/verringert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fter/</a:t>
            </a: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efore: Aktualisierung des Basisregister vor/nach Laden oder Speichern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Alternative Stack-Adressierungsarten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FA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FD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EA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ED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b="1">
                <a:solidFill>
                  <a:srgbClr val="343433"/>
                </a:solidFill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</a:t>
            </a:r>
            <a:r>
              <a:rPr lang="de-DE" sz="1900" b="1">
                <a:solidFill>
                  <a:srgbClr val="343433"/>
                </a:solidFill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b="1">
                <a:solidFill>
                  <a:srgbClr val="343433"/>
                </a:solidFill>
                <a:sym typeface="Wingdings" panose="05000000000000000000" pitchFamily="2" charset="2"/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</a:t>
            </a:r>
            <a:r>
              <a:rPr lang="de-DE" sz="1900" b="1">
                <a:solidFill>
                  <a:srgbClr val="343433"/>
                </a:solidFill>
                <a:sym typeface="Wingdings" panose="05000000000000000000" pitchFamily="2" charset="2"/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13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1F95A1B6-5436-4A7F-B90F-05F258C4E6E4}"/>
              </a:ext>
            </a:extLst>
          </p:cNvPr>
          <p:cNvSpPr txBox="1"/>
          <p:nvPr/>
        </p:nvSpPr>
        <p:spPr>
          <a:xfrm>
            <a:off x="6983239" y="2833191"/>
            <a:ext cx="44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Abbildung: Kodierung Lade- und Speicherinstruktionen </a:t>
            </a:r>
          </a:p>
          <a:p>
            <a:pPr algn="ctr"/>
            <a:r>
              <a:rPr lang="de-DE" sz="1400" dirty="0"/>
              <a:t>für mehrere Register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73EBDF72-ED4E-482F-8DD8-ED7F2D604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18" y="2265514"/>
            <a:ext cx="5999312" cy="6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634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Lade- und Speicherinstruktionen für mehrere Register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Register werden als Liste angegeben und dann</a:t>
            </a:r>
            <a:br>
              <a:rPr lang="de-DE" dirty="0"/>
            </a:br>
            <a:r>
              <a:rPr lang="de-DE" dirty="0"/>
              <a:t>ausgehend </a:t>
            </a:r>
            <a:r>
              <a:rPr lang="de-DE" dirty="0" err="1"/>
              <a:t>vo</a:t>
            </a:r>
            <a:r>
              <a:rPr lang="en-AT" dirty="0"/>
              <a:t>m</a:t>
            </a:r>
            <a:r>
              <a:rPr lang="de-DE" dirty="0"/>
              <a:t> Basisregister </a:t>
            </a:r>
            <a:r>
              <a:rPr lang="de-DE" i="1" dirty="0" err="1"/>
              <a:t>Rn</a:t>
            </a:r>
            <a:r>
              <a:rPr lang="de-DE" dirty="0"/>
              <a:t> geladen oder</a:t>
            </a:r>
            <a:br>
              <a:rPr lang="de-DE" dirty="0"/>
            </a:br>
            <a:r>
              <a:rPr lang="de-DE" dirty="0"/>
              <a:t>geschrieben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Adressierungsarten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IA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IB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DB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ncrement/</a:t>
            </a: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ecrement: Basisregister wird erhöht/verringert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fter/</a:t>
            </a: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efore: Aktualisierung des Basisregister vor/nach Laden oder Speichern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Alternative Stack-Adressierungsarten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FA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FD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EA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ED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scending/</a:t>
            </a: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escending: Basisregister wird erhöht/verringert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b="1">
                <a:solidFill>
                  <a:srgbClr val="343433"/>
                </a:solidFill>
                <a:sym typeface="Wingdings" panose="05000000000000000000" pitchFamily="2" charset="2"/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</a:t>
            </a:r>
            <a:r>
              <a:rPr lang="de-DE" sz="1900" b="1">
                <a:solidFill>
                  <a:srgbClr val="343433"/>
                </a:solidFill>
                <a:sym typeface="Wingdings" panose="05000000000000000000" pitchFamily="2" charset="2"/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13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1F95A1B6-5436-4A7F-B90F-05F258C4E6E4}"/>
              </a:ext>
            </a:extLst>
          </p:cNvPr>
          <p:cNvSpPr txBox="1"/>
          <p:nvPr/>
        </p:nvSpPr>
        <p:spPr>
          <a:xfrm>
            <a:off x="6983239" y="2833191"/>
            <a:ext cx="44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Abbildung: Kodierung Lade- und Speicherinstruktionen </a:t>
            </a:r>
          </a:p>
          <a:p>
            <a:pPr algn="ctr"/>
            <a:r>
              <a:rPr lang="de-DE" sz="1400" dirty="0"/>
              <a:t>für mehrere Register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73EBDF72-ED4E-482F-8DD8-ED7F2D604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18" y="2265514"/>
            <a:ext cx="5999312" cy="6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933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Lade- und Speicherinstruktionen für mehrere Register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Register werden als Liste angegeben und dann</a:t>
            </a:r>
            <a:br>
              <a:rPr lang="de-DE" dirty="0"/>
            </a:br>
            <a:r>
              <a:rPr lang="de-DE" dirty="0"/>
              <a:t>ausgehend </a:t>
            </a:r>
            <a:r>
              <a:rPr lang="de-DE" dirty="0" err="1"/>
              <a:t>vo</a:t>
            </a:r>
            <a:r>
              <a:rPr lang="en-AT" dirty="0"/>
              <a:t>m</a:t>
            </a:r>
            <a:r>
              <a:rPr lang="de-DE" dirty="0"/>
              <a:t> Basisregister </a:t>
            </a:r>
            <a:r>
              <a:rPr lang="de-DE" i="1" dirty="0" err="1"/>
              <a:t>Rn</a:t>
            </a:r>
            <a:r>
              <a:rPr lang="de-DE" dirty="0"/>
              <a:t> geladen oder</a:t>
            </a:r>
            <a:br>
              <a:rPr lang="de-DE" dirty="0"/>
            </a:br>
            <a:r>
              <a:rPr lang="de-DE" dirty="0"/>
              <a:t>geschrieben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Adressierungsarten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IA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IB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DB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ncrement/</a:t>
            </a: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ecrement: Basisregister wird erhöht/verringert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fter/</a:t>
            </a: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efore: Aktualisierung des Basisregister vor/nach Laden oder Speichern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Alternative Stack-Adressierungsarten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FA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FD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EA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/</a:t>
            </a:r>
            <a:r>
              <a:rPr kumimoji="0" lang="de-DE" b="1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ED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scending/</a:t>
            </a: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escending: Basisregister wird erhöht/verringert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F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ull/</a:t>
            </a:r>
            <a:r>
              <a:rPr kumimoji="0" lang="de-DE" sz="1900" b="1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E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mpty: Stapelzeiger weist auf gefüllte/leere Adresse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13</a:t>
            </a:r>
            <a:endParaRPr lang="de-DE" dirty="0"/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1F95A1B6-5436-4A7F-B90F-05F258C4E6E4}"/>
              </a:ext>
            </a:extLst>
          </p:cNvPr>
          <p:cNvSpPr txBox="1"/>
          <p:nvPr/>
        </p:nvSpPr>
        <p:spPr>
          <a:xfrm>
            <a:off x="6983239" y="2833191"/>
            <a:ext cx="44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Abbildung: Kodierung Lade- und Speicherinstruktionen </a:t>
            </a:r>
          </a:p>
          <a:p>
            <a:pPr algn="ctr"/>
            <a:r>
              <a:rPr lang="de-DE" sz="1400" dirty="0"/>
              <a:t>für mehrere Register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73EBDF72-ED4E-482F-8DD8-ED7F2D604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18" y="2265514"/>
            <a:ext cx="5999312" cy="6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088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Parsing Expression Grammatik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Ungeordneter Alternativen-Operator </a:t>
            </a:r>
            <a:r>
              <a:rPr lang="de-DE" dirty="0">
                <a:latin typeface="+mn-lt"/>
              </a:rPr>
              <a:t>|</a:t>
            </a:r>
            <a:r>
              <a:rPr lang="de-DE" dirty="0"/>
              <a:t> bei kontext-</a:t>
            </a:r>
            <a:br>
              <a:rPr lang="de-DE" dirty="0"/>
            </a:br>
            <a:r>
              <a:rPr lang="de-DE" dirty="0"/>
              <a:t>freien Grammatiken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</a:t>
            </a: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</a:t>
            </a:r>
            <a:r>
              <a:rPr lang="de-DE">
                <a:latin typeface="+mn-lt"/>
              </a:rPr>
              <a:t> </a:t>
            </a:r>
            <a:r>
              <a:rPr lang="de-DE"/>
              <a:t>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lvl="1" algn="l">
              <a:lnSpc>
                <a:spcPct val="100000"/>
              </a:lnSpc>
            </a:pPr>
            <a:endParaRPr lang="de-DE" sz="1900" dirty="0">
              <a:solidFill>
                <a:srgbClr val="343433"/>
              </a:solidFill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Parser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73098D92-6D1A-4E2E-B4DF-C879CD3F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87" y="2132856"/>
            <a:ext cx="6401078" cy="803245"/>
          </a:xfrm>
          <a:prstGeom prst="rect">
            <a:avLst/>
          </a:prstGeom>
        </p:spPr>
      </p:pic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DB2B5D3D-39C1-4D29-A265-81F01D288062}"/>
              </a:ext>
            </a:extLst>
          </p:cNvPr>
          <p:cNvSpPr txBox="1"/>
          <p:nvPr/>
        </p:nvSpPr>
        <p:spPr>
          <a:xfrm>
            <a:off x="7629102" y="2887563"/>
            <a:ext cx="44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Abbildung: Vergleich kontextfreie Grammatik und </a:t>
            </a:r>
            <a:r>
              <a:rPr lang="de-DE" sz="1400" dirty="0" err="1"/>
              <a:t>Parsing</a:t>
            </a:r>
            <a:r>
              <a:rPr lang="de-DE" sz="1400" dirty="0"/>
              <a:t> Expression Grammatik</a:t>
            </a:r>
            <a:r>
              <a:rPr lang="en-AT" sz="1400" dirty="0"/>
              <a:t> </a:t>
            </a:r>
            <a:r>
              <a:rPr lang="de-DE" sz="1400" dirty="0">
                <a:solidFill>
                  <a:schemeClr val="accent1"/>
                </a:solidFill>
              </a:rPr>
              <a:t>[7]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478377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Parsing Expression Grammatik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Ungeordneter Alternativen-Operator </a:t>
            </a:r>
            <a:r>
              <a:rPr lang="de-DE" dirty="0">
                <a:latin typeface="+mn-lt"/>
              </a:rPr>
              <a:t>|</a:t>
            </a:r>
            <a:r>
              <a:rPr lang="de-DE" dirty="0"/>
              <a:t> bei kontext-</a:t>
            </a:r>
            <a:br>
              <a:rPr lang="de-DE" dirty="0"/>
            </a:br>
            <a:r>
              <a:rPr lang="de-DE" dirty="0"/>
              <a:t>freien Grammatiken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Ungeordnet 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– Definition 1 und 2 gleichwertig</a:t>
            </a:r>
            <a:endParaRPr kumimoji="0" lang="de-DE" sz="1900" strike="noStrike" kern="1200" cap="none" spc="0" normalizeH="0" noProof="0">
              <a:ln>
                <a:noFill/>
              </a:ln>
              <a:solidFill>
                <a:srgbClr val="343433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</a:t>
            </a:r>
            <a:r>
              <a:rPr lang="de-DE">
                <a:latin typeface="+mn-lt"/>
              </a:rPr>
              <a:t> </a:t>
            </a:r>
            <a:r>
              <a:rPr lang="de-DE"/>
              <a:t>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lvl="1" algn="l">
              <a:lnSpc>
                <a:spcPct val="100000"/>
              </a:lnSpc>
            </a:pPr>
            <a:endParaRPr lang="de-DE" sz="1900" dirty="0">
              <a:solidFill>
                <a:srgbClr val="343433"/>
              </a:solidFill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Parser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73098D92-6D1A-4E2E-B4DF-C879CD3F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87" y="2132856"/>
            <a:ext cx="6401078" cy="803245"/>
          </a:xfrm>
          <a:prstGeom prst="rect">
            <a:avLst/>
          </a:prstGeom>
        </p:spPr>
      </p:pic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DB2B5D3D-39C1-4D29-A265-81F01D288062}"/>
              </a:ext>
            </a:extLst>
          </p:cNvPr>
          <p:cNvSpPr txBox="1"/>
          <p:nvPr/>
        </p:nvSpPr>
        <p:spPr>
          <a:xfrm>
            <a:off x="7629102" y="2887563"/>
            <a:ext cx="44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Abbildung: Vergleich kontextfreie Grammatik und </a:t>
            </a:r>
            <a:r>
              <a:rPr lang="de-DE" sz="1400" dirty="0" err="1"/>
              <a:t>Parsing</a:t>
            </a:r>
            <a:r>
              <a:rPr lang="de-DE" sz="1400" dirty="0"/>
              <a:t> Expression Grammatik</a:t>
            </a:r>
            <a:r>
              <a:rPr lang="en-AT" sz="1400" dirty="0"/>
              <a:t> </a:t>
            </a:r>
            <a:r>
              <a:rPr lang="de-DE" sz="1400" dirty="0">
                <a:solidFill>
                  <a:schemeClr val="accent1"/>
                </a:solidFill>
              </a:rPr>
              <a:t>[7]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627812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Parsing Expression Grammatik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Ungeordneter Alternativen-Operator </a:t>
            </a:r>
            <a:r>
              <a:rPr lang="de-DE" dirty="0">
                <a:latin typeface="+mn-lt"/>
              </a:rPr>
              <a:t>|</a:t>
            </a:r>
            <a:r>
              <a:rPr lang="de-DE" dirty="0"/>
              <a:t> bei kontext-</a:t>
            </a:r>
            <a:br>
              <a:rPr lang="de-DE" dirty="0"/>
            </a:br>
            <a:r>
              <a:rPr lang="de-DE" dirty="0"/>
              <a:t>freien Grammatiken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Ungeordnet 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– Definition 1 und 2 gleichwertig</a:t>
            </a:r>
            <a:endParaRPr kumimoji="0" lang="de-DE" sz="1900" strike="noStrike" kern="1200" cap="none" spc="0" normalizeH="0" noProof="0">
              <a:ln>
                <a:noFill/>
              </a:ln>
              <a:solidFill>
                <a:srgbClr val="343433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Mehrdeutigkeiten – Parser muss alle Alternativen betrachten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</a:t>
            </a:r>
            <a:r>
              <a:rPr lang="de-DE">
                <a:latin typeface="+mn-lt"/>
              </a:rPr>
              <a:t> </a:t>
            </a:r>
            <a:r>
              <a:rPr lang="de-DE"/>
              <a:t>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lvl="1" algn="l">
              <a:lnSpc>
                <a:spcPct val="100000"/>
              </a:lnSpc>
            </a:pPr>
            <a:endParaRPr lang="de-DE" sz="1900" dirty="0">
              <a:solidFill>
                <a:srgbClr val="343433"/>
              </a:solidFill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Parser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73098D92-6D1A-4E2E-B4DF-C879CD3F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87" y="2132856"/>
            <a:ext cx="6401078" cy="803245"/>
          </a:xfrm>
          <a:prstGeom prst="rect">
            <a:avLst/>
          </a:prstGeom>
        </p:spPr>
      </p:pic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DB2B5D3D-39C1-4D29-A265-81F01D288062}"/>
              </a:ext>
            </a:extLst>
          </p:cNvPr>
          <p:cNvSpPr txBox="1"/>
          <p:nvPr/>
        </p:nvSpPr>
        <p:spPr>
          <a:xfrm>
            <a:off x="7629102" y="2887563"/>
            <a:ext cx="44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Abbildung: Vergleich kontextfreie Grammatik und </a:t>
            </a:r>
            <a:r>
              <a:rPr lang="de-DE" sz="1400" dirty="0" err="1"/>
              <a:t>Parsing</a:t>
            </a:r>
            <a:r>
              <a:rPr lang="de-DE" sz="1400" dirty="0"/>
              <a:t> Expression Grammatik</a:t>
            </a:r>
            <a:r>
              <a:rPr lang="en-AT" sz="1400" dirty="0"/>
              <a:t> </a:t>
            </a:r>
            <a:r>
              <a:rPr lang="de-DE" sz="1400" dirty="0">
                <a:solidFill>
                  <a:schemeClr val="accent1"/>
                </a:solidFill>
              </a:rPr>
              <a:t>[7]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597847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Parsing Expression Grammatik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Ungeordneter Alternativen-Operator </a:t>
            </a:r>
            <a:r>
              <a:rPr lang="de-DE" dirty="0">
                <a:latin typeface="+mn-lt"/>
              </a:rPr>
              <a:t>|</a:t>
            </a:r>
            <a:r>
              <a:rPr lang="de-DE" dirty="0"/>
              <a:t> bei kontext-</a:t>
            </a:r>
            <a:br>
              <a:rPr lang="de-DE" dirty="0"/>
            </a:br>
            <a:r>
              <a:rPr lang="de-DE" dirty="0"/>
              <a:t>freien Grammatiken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Ungeordnet 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– Definition 1 und 2 gleichwertig</a:t>
            </a:r>
            <a:endParaRPr kumimoji="0" lang="de-DE" sz="1900" strike="noStrike" kern="1200" cap="none" spc="0" normalizeH="0" noProof="0">
              <a:ln>
                <a:noFill/>
              </a:ln>
              <a:solidFill>
                <a:srgbClr val="343433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Mehrdeutigkeiten – Parser muss alle Alternativen betrachten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Alternativen-Operator mit Priorität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bei Parsing Expression Grammatiken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lvl="1" algn="l">
              <a:lnSpc>
                <a:spcPct val="100000"/>
              </a:lnSpc>
            </a:pPr>
            <a:endParaRPr lang="de-DE" sz="1900" dirty="0">
              <a:solidFill>
                <a:srgbClr val="343433"/>
              </a:solidFill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Parser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73098D92-6D1A-4E2E-B4DF-C879CD3F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87" y="2132856"/>
            <a:ext cx="6401078" cy="803245"/>
          </a:xfrm>
          <a:prstGeom prst="rect">
            <a:avLst/>
          </a:prstGeom>
        </p:spPr>
      </p:pic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DB2B5D3D-39C1-4D29-A265-81F01D288062}"/>
              </a:ext>
            </a:extLst>
          </p:cNvPr>
          <p:cNvSpPr txBox="1"/>
          <p:nvPr/>
        </p:nvSpPr>
        <p:spPr>
          <a:xfrm>
            <a:off x="7629102" y="2887563"/>
            <a:ext cx="44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Abbildung: Vergleich kontextfreie Grammatik und </a:t>
            </a:r>
            <a:r>
              <a:rPr lang="de-DE" sz="1400" dirty="0" err="1"/>
              <a:t>Parsing</a:t>
            </a:r>
            <a:r>
              <a:rPr lang="de-DE" sz="1400" dirty="0"/>
              <a:t> Expression Grammatik</a:t>
            </a:r>
            <a:r>
              <a:rPr lang="en-AT" sz="1400" dirty="0"/>
              <a:t> </a:t>
            </a:r>
            <a:r>
              <a:rPr lang="de-DE" sz="1400" dirty="0">
                <a:solidFill>
                  <a:schemeClr val="accent1"/>
                </a:solidFill>
              </a:rPr>
              <a:t>[7]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66535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solidFill>
                  <a:schemeClr val="accent1"/>
                </a:solidFill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Simulation mit GNU Toolchain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en-AT" strike="noStrike" kern="1200" cap="none" spc="0" normalizeH="0" noProof="0">
                <a:ln>
                  <a:noFill/>
                </a:ln>
                <a:solidFill>
                  <a:schemeClr val="accent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[1]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</a:t>
            </a:r>
            <a:r>
              <a:rPr lang="en-AT"/>
              <a:t> </a:t>
            </a:r>
            <a:r>
              <a:rPr lang="en-AT">
                <a:solidFill>
                  <a:schemeClr val="accent1"/>
                </a:solidFill>
              </a:rPr>
              <a:t>    </a:t>
            </a:r>
            <a:endParaRPr lang="en-AT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</a:t>
            </a:r>
            <a:r>
              <a:rPr lang="en-AT"/>
              <a:t>      </a:t>
            </a:r>
            <a:r>
              <a:rPr lang="de-DE"/>
              <a:t>   </a:t>
            </a:r>
            <a:r>
              <a:rPr lang="en-AT"/>
              <a:t> </a:t>
            </a:r>
            <a:r>
              <a:rPr lang="en-AT">
                <a:solidFill>
                  <a:schemeClr val="accent1"/>
                </a:solidFill>
              </a:rPr>
              <a:t>    </a:t>
            </a:r>
            <a:endParaRPr lang="en-AT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1F616693-A351-45B8-B36F-341EDC519464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 descr=" 16">
            <a:extLst>
              <a:ext uri="{FF2B5EF4-FFF2-40B4-BE49-F238E27FC236}">
                <a16:creationId xmlns:a16="http://schemas.microsoft.com/office/drawing/2014/main" id="{AECE4804-694B-4CEB-B651-FEFF46D6423C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 descr=" 7">
            <a:extLst>
              <a:ext uri="{FF2B5EF4-FFF2-40B4-BE49-F238E27FC236}">
                <a16:creationId xmlns:a16="http://schemas.microsoft.com/office/drawing/2014/main" id="{563E1CAE-AE69-42F7-A836-D99F2E5D3F8E}"/>
              </a:ext>
            </a:extLst>
          </p:cNvPr>
          <p:cNvCxnSpPr>
            <a:cxnSpLocks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 descr=" 19">
            <a:extLst>
              <a:ext uri="{FF2B5EF4-FFF2-40B4-BE49-F238E27FC236}">
                <a16:creationId xmlns:a16="http://schemas.microsoft.com/office/drawing/2014/main" id="{3509FCAE-9B4A-4AB5-814D-7A570CCDC6DC}"/>
              </a:ext>
            </a:extLst>
          </p:cNvPr>
          <p:cNvSpPr/>
          <p:nvPr/>
        </p:nvSpPr>
        <p:spPr>
          <a:xfrm>
            <a:off x="7680176" y="3789040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 descr=" 20">
            <a:extLst>
              <a:ext uri="{FF2B5EF4-FFF2-40B4-BE49-F238E27FC236}">
                <a16:creationId xmlns:a16="http://schemas.microsoft.com/office/drawing/2014/main" id="{A5394A41-07C4-4099-9DB1-A17E0ACBB76A}"/>
              </a:ext>
            </a:extLst>
          </p:cNvPr>
          <p:cNvCxnSpPr>
            <a:cxnSpLocks/>
          </p:cNvCxnSpPr>
          <p:nvPr/>
        </p:nvCxnSpPr>
        <p:spPr>
          <a:xfrm>
            <a:off x="5930270" y="4113076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 descr=" 21">
            <a:extLst>
              <a:ext uri="{FF2B5EF4-FFF2-40B4-BE49-F238E27FC236}">
                <a16:creationId xmlns:a16="http://schemas.microsoft.com/office/drawing/2014/main" id="{4A1823B0-DFA1-4034-9EFB-3F94877C6179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  <p:sp>
        <p:nvSpPr>
          <p:cNvPr id="22" name="TextBox 21" descr=" 24">
            <a:extLst>
              <a:ext uri="{FF2B5EF4-FFF2-40B4-BE49-F238E27FC236}">
                <a16:creationId xmlns:a16="http://schemas.microsoft.com/office/drawing/2014/main" id="{F1FE5236-0DE4-40AD-835F-5B2097DFC72C}"/>
              </a:ext>
            </a:extLst>
          </p:cNvPr>
          <p:cNvSpPr txBox="1"/>
          <p:nvPr/>
        </p:nvSpPr>
        <p:spPr>
          <a:xfrm>
            <a:off x="6157151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gnueabi-ld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6381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Parsing Expression Grammatik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Ungeordneter Alternativen-Operator </a:t>
            </a:r>
            <a:r>
              <a:rPr lang="de-DE" dirty="0">
                <a:latin typeface="+mn-lt"/>
              </a:rPr>
              <a:t>|</a:t>
            </a:r>
            <a:r>
              <a:rPr lang="de-DE" dirty="0"/>
              <a:t> bei kontext-</a:t>
            </a:r>
            <a:br>
              <a:rPr lang="de-DE" dirty="0"/>
            </a:br>
            <a:r>
              <a:rPr lang="de-DE" dirty="0"/>
              <a:t>freien Grammatiken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Ungeordnet 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– Definition 1 und 2 gleichwertig</a:t>
            </a:r>
            <a:endParaRPr kumimoji="0" lang="de-DE" sz="1900" strike="noStrike" kern="1200" cap="none" spc="0" normalizeH="0" noProof="0">
              <a:ln>
                <a:noFill/>
              </a:ln>
              <a:solidFill>
                <a:srgbClr val="343433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Mehrdeutigkeiten – Parser muss alle Alternativen betrachten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Alternativen-Operator mit Priorität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bei Parsing Expression Grammatiken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Alternativen mit absteigender Priorität geordnet</a:t>
            </a:r>
            <a:endParaRPr kumimoji="0" lang="de-DE" sz="1900" strike="noStrike" kern="1200" cap="none" spc="0" normalizeH="0" noProof="0">
              <a:ln>
                <a:noFill/>
              </a:ln>
              <a:solidFill>
                <a:srgbClr val="343433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lvl="1" algn="l">
              <a:lnSpc>
                <a:spcPct val="100000"/>
              </a:lnSpc>
            </a:pPr>
            <a:endParaRPr lang="de-DE" sz="1900" dirty="0">
              <a:solidFill>
                <a:srgbClr val="343433"/>
              </a:solidFill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Parser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73098D92-6D1A-4E2E-B4DF-C879CD3F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87" y="2132856"/>
            <a:ext cx="6401078" cy="803245"/>
          </a:xfrm>
          <a:prstGeom prst="rect">
            <a:avLst/>
          </a:prstGeom>
        </p:spPr>
      </p:pic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DB2B5D3D-39C1-4D29-A265-81F01D288062}"/>
              </a:ext>
            </a:extLst>
          </p:cNvPr>
          <p:cNvSpPr txBox="1"/>
          <p:nvPr/>
        </p:nvSpPr>
        <p:spPr>
          <a:xfrm>
            <a:off x="7629102" y="2887563"/>
            <a:ext cx="44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Abbildung: Vergleich kontextfreie Grammatik und </a:t>
            </a:r>
            <a:r>
              <a:rPr lang="de-DE" sz="1400" dirty="0" err="1"/>
              <a:t>Parsing</a:t>
            </a:r>
            <a:r>
              <a:rPr lang="de-DE" sz="1400" dirty="0"/>
              <a:t> Expression Grammatik</a:t>
            </a:r>
            <a:r>
              <a:rPr lang="en-AT" sz="1400" dirty="0"/>
              <a:t> </a:t>
            </a:r>
            <a:r>
              <a:rPr lang="de-DE" sz="1400" dirty="0">
                <a:solidFill>
                  <a:schemeClr val="accent1"/>
                </a:solidFill>
              </a:rPr>
              <a:t>[7]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960666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Parsing Expression Grammatik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Ungeordneter Alternativen-Operator </a:t>
            </a:r>
            <a:r>
              <a:rPr lang="de-DE" dirty="0">
                <a:latin typeface="+mn-lt"/>
              </a:rPr>
              <a:t>|</a:t>
            </a:r>
            <a:r>
              <a:rPr lang="de-DE" dirty="0"/>
              <a:t> bei kontext-</a:t>
            </a:r>
            <a:br>
              <a:rPr lang="de-DE" dirty="0"/>
            </a:br>
            <a:r>
              <a:rPr lang="de-DE" dirty="0"/>
              <a:t>freien Grammatiken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Ungeordnet 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– Definition 1 und 2 gleichwertig</a:t>
            </a:r>
            <a:endParaRPr kumimoji="0" lang="de-DE" sz="1900" strike="noStrike" kern="1200" cap="none" spc="0" normalizeH="0" noProof="0">
              <a:ln>
                <a:noFill/>
              </a:ln>
              <a:solidFill>
                <a:srgbClr val="343433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Mehrdeutigkeiten – Parser muss alle Alternativen betrachten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Alternativen-Operator mit Priorität 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bei Parsing Expression Grammatiken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sym typeface="Wingdings" panose="05000000000000000000" pitchFamily="2" charset="2"/>
              </a:rPr>
              <a:t>Alternativen mit absteigender Priorität geordnet</a:t>
            </a:r>
            <a:endParaRPr kumimoji="0" lang="de-DE" sz="1900" strike="noStrike" kern="1200" cap="none" spc="0" normalizeH="0" noProof="0">
              <a:ln>
                <a:noFill/>
              </a:ln>
              <a:solidFill>
                <a:srgbClr val="343433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Effizienter – Parser kann nach gefundenem Match stoppen</a:t>
            </a:r>
          </a:p>
          <a:p>
            <a:pPr lvl="1" algn="l">
              <a:lnSpc>
                <a:spcPct val="100000"/>
              </a:lnSpc>
            </a:pPr>
            <a:endParaRPr lang="de-DE" sz="1900" dirty="0">
              <a:solidFill>
                <a:srgbClr val="343433"/>
              </a:solidFill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Parser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73098D92-6D1A-4E2E-B4DF-C879CD3F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87" y="2132856"/>
            <a:ext cx="6401078" cy="803245"/>
          </a:xfrm>
          <a:prstGeom prst="rect">
            <a:avLst/>
          </a:prstGeom>
        </p:spPr>
      </p:pic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DB2B5D3D-39C1-4D29-A265-81F01D288062}"/>
              </a:ext>
            </a:extLst>
          </p:cNvPr>
          <p:cNvSpPr txBox="1"/>
          <p:nvPr/>
        </p:nvSpPr>
        <p:spPr>
          <a:xfrm>
            <a:off x="7629102" y="2887563"/>
            <a:ext cx="44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Abbildung: Vergleich kontextfreie Grammatik und </a:t>
            </a:r>
            <a:r>
              <a:rPr lang="de-DE" sz="1400" dirty="0" err="1"/>
              <a:t>Parsing</a:t>
            </a:r>
            <a:r>
              <a:rPr lang="de-DE" sz="1400" dirty="0"/>
              <a:t> Expression Grammatik</a:t>
            </a:r>
            <a:r>
              <a:rPr lang="en-AT" sz="1400" dirty="0"/>
              <a:t> </a:t>
            </a:r>
            <a:r>
              <a:rPr lang="de-DE" sz="1400" dirty="0">
                <a:solidFill>
                  <a:schemeClr val="accent1"/>
                </a:solidFill>
              </a:rPr>
              <a:t>[7]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481292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tsPEG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[5] </a:t>
            </a:r>
            <a:r>
              <a:rPr lang="de-DE" dirty="0"/>
              <a:t>ist ein Parser-Generator für </a:t>
            </a: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sz="1800" dirty="0">
                <a:solidFill>
                  <a:schemeClr val="accent1"/>
                </a:solidFill>
              </a:rPr>
              <a:t>[10]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</a:t>
            </a:r>
            <a:r>
              <a:rPr lang="de-DE" sz="1900">
                <a:solidFill>
                  <a:srgbClr val="343433"/>
                </a:solidFill>
              </a:rPr>
              <a:t>  </a:t>
            </a:r>
            <a:endParaRPr lang="de-DE" sz="1900" dirty="0">
              <a:solidFill>
                <a:srgbClr val="343433"/>
              </a:solidFill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</a:t>
            </a:r>
            <a:r>
              <a:rPr lang="de-DE" sz="1900">
                <a:solidFill>
                  <a:srgbClr val="343433"/>
                </a:solidFill>
              </a:rPr>
              <a:t> </a:t>
            </a:r>
            <a:endParaRPr lang="de-DE" sz="1900" dirty="0">
              <a:solidFill>
                <a:srgbClr val="343433"/>
              </a:solidFill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</a:t>
            </a:r>
            <a:r>
              <a:rPr lang="en-AT" sz="1900">
                <a:solidFill>
                  <a:srgbClr val="343433"/>
                </a:solidFill>
                <a:latin typeface="+mj-lt"/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</a:t>
            </a:r>
            <a:r>
              <a:rPr lang="en-AT" sz="1900">
                <a:solidFill>
                  <a:srgbClr val="343433"/>
                </a:solidFill>
                <a:latin typeface="+mj-lt"/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lvl="1" algn="l">
              <a:lnSpc>
                <a:spcPct val="100000"/>
              </a:lnSpc>
            </a:pPr>
            <a:endParaRPr lang="de-DE" sz="1900" dirty="0">
              <a:solidFill>
                <a:srgbClr val="343433"/>
              </a:solidFill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Parser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40507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tsPEG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[5] </a:t>
            </a:r>
            <a:r>
              <a:rPr lang="de-DE" dirty="0"/>
              <a:t>ist ein Parser-Generator für </a:t>
            </a: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sz="1800" dirty="0">
                <a:solidFill>
                  <a:schemeClr val="accent1"/>
                </a:solidFill>
              </a:rPr>
              <a:t>[10]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Definiere Regeln von PEGs mit 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:=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</a:t>
            </a:r>
            <a:r>
              <a:rPr lang="de-DE" sz="1900">
                <a:solidFill>
                  <a:srgbClr val="343433"/>
                </a:solidFill>
              </a:rPr>
              <a:t> </a:t>
            </a:r>
            <a:endParaRPr lang="de-DE" sz="1900" dirty="0">
              <a:solidFill>
                <a:srgbClr val="343433"/>
              </a:solidFill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</a:t>
            </a:r>
            <a:r>
              <a:rPr lang="en-AT" sz="1900">
                <a:solidFill>
                  <a:srgbClr val="343433"/>
                </a:solidFill>
                <a:latin typeface="+mj-lt"/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</a:t>
            </a:r>
            <a:r>
              <a:rPr lang="en-AT" sz="1900">
                <a:solidFill>
                  <a:srgbClr val="343433"/>
                </a:solidFill>
                <a:latin typeface="+mj-lt"/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lvl="1" algn="l">
              <a:lnSpc>
                <a:spcPct val="100000"/>
              </a:lnSpc>
            </a:pPr>
            <a:endParaRPr lang="de-DE" sz="1900" dirty="0">
              <a:solidFill>
                <a:srgbClr val="343433"/>
              </a:solidFill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Parser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C823DF57-CDA8-4A0C-A20D-6B9BE51CFDE4}"/>
              </a:ext>
            </a:extLst>
          </p:cNvPr>
          <p:cNvSpPr txBox="1"/>
          <p:nvPr/>
        </p:nvSpPr>
        <p:spPr>
          <a:xfrm>
            <a:off x="7629102" y="2478308"/>
            <a:ext cx="4418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Abbildung: </a:t>
            </a:r>
            <a:r>
              <a:rPr lang="en-AT" sz="1400" dirty="0"/>
              <a:t>Hello World </a:t>
            </a:r>
            <a:r>
              <a:rPr lang="en-AT" sz="1400" dirty="0" err="1"/>
              <a:t>Beispiel</a:t>
            </a:r>
            <a:r>
              <a:rPr lang="en-AT" sz="1400" dirty="0"/>
              <a:t> </a:t>
            </a:r>
            <a:r>
              <a:rPr lang="en-AT" sz="1400" dirty="0" err="1"/>
              <a:t>für</a:t>
            </a:r>
            <a:r>
              <a:rPr lang="en-AT" sz="1400" dirty="0"/>
              <a:t> </a:t>
            </a:r>
            <a:r>
              <a:rPr lang="en-AT" sz="1400" dirty="0" err="1"/>
              <a:t>tsPEG</a:t>
            </a:r>
            <a:r>
              <a:rPr lang="en-AT" sz="1400" dirty="0"/>
              <a:t> </a:t>
            </a:r>
            <a:r>
              <a:rPr lang="de-DE" sz="1400" dirty="0">
                <a:solidFill>
                  <a:schemeClr val="accent1"/>
                </a:solidFill>
              </a:rPr>
              <a:t>[</a:t>
            </a:r>
            <a:r>
              <a:rPr lang="en-AT" sz="1400" dirty="0">
                <a:solidFill>
                  <a:schemeClr val="accent1"/>
                </a:solidFill>
              </a:rPr>
              <a:t>5</a:t>
            </a:r>
            <a:r>
              <a:rPr lang="de-DE" sz="1400" dirty="0">
                <a:solidFill>
                  <a:schemeClr val="accent1"/>
                </a:solidFill>
              </a:rPr>
              <a:t>]</a:t>
            </a:r>
            <a:endParaRPr lang="de-DE" sz="1400" dirty="0"/>
          </a:p>
        </p:txBody>
      </p:sp>
      <p:pic>
        <p:nvPicPr>
          <p:cNvPr id="10" name="Picture 9" descr=" 5">
            <a:extLst>
              <a:ext uri="{FF2B5EF4-FFF2-40B4-BE49-F238E27FC236}">
                <a16:creationId xmlns:a16="http://schemas.microsoft.com/office/drawing/2014/main" id="{8C34DD3A-5778-4D1F-9A50-6DA9F7E4A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924" y="1439234"/>
            <a:ext cx="7867254" cy="10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396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tsPEG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[5] </a:t>
            </a:r>
            <a:r>
              <a:rPr lang="de-DE" dirty="0"/>
              <a:t>ist ein Parser-Generator für </a:t>
            </a: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sz="1800" dirty="0">
                <a:solidFill>
                  <a:schemeClr val="accent1"/>
                </a:solidFill>
              </a:rPr>
              <a:t>[10]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Definiere Regeln von PEGs mit 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:=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Zuweisen von Variablen mit 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</a:t>
            </a:r>
            <a:r>
              <a:rPr lang="en-AT" sz="1900">
                <a:solidFill>
                  <a:srgbClr val="343433"/>
                </a:solidFill>
                <a:latin typeface="+mj-lt"/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</a:t>
            </a:r>
            <a:r>
              <a:rPr lang="en-AT" sz="1900">
                <a:solidFill>
                  <a:srgbClr val="343433"/>
                </a:solidFill>
                <a:latin typeface="+mj-lt"/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lvl="1" algn="l">
              <a:lnSpc>
                <a:spcPct val="100000"/>
              </a:lnSpc>
            </a:pPr>
            <a:endParaRPr lang="de-DE" sz="1900" dirty="0">
              <a:solidFill>
                <a:srgbClr val="343433"/>
              </a:solidFill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Parser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C823DF57-CDA8-4A0C-A20D-6B9BE51CFDE4}"/>
              </a:ext>
            </a:extLst>
          </p:cNvPr>
          <p:cNvSpPr txBox="1"/>
          <p:nvPr/>
        </p:nvSpPr>
        <p:spPr>
          <a:xfrm>
            <a:off x="7629102" y="2478308"/>
            <a:ext cx="4418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Abbildung: </a:t>
            </a:r>
            <a:r>
              <a:rPr lang="en-AT" sz="1400" dirty="0"/>
              <a:t>Hello World </a:t>
            </a:r>
            <a:r>
              <a:rPr lang="en-AT" sz="1400" dirty="0" err="1"/>
              <a:t>Beispiel</a:t>
            </a:r>
            <a:r>
              <a:rPr lang="en-AT" sz="1400" dirty="0"/>
              <a:t> </a:t>
            </a:r>
            <a:r>
              <a:rPr lang="en-AT" sz="1400" dirty="0" err="1"/>
              <a:t>für</a:t>
            </a:r>
            <a:r>
              <a:rPr lang="en-AT" sz="1400" dirty="0"/>
              <a:t> </a:t>
            </a:r>
            <a:r>
              <a:rPr lang="en-AT" sz="1400" dirty="0" err="1"/>
              <a:t>tsPEG</a:t>
            </a:r>
            <a:r>
              <a:rPr lang="en-AT" sz="1400" dirty="0"/>
              <a:t> </a:t>
            </a:r>
            <a:r>
              <a:rPr lang="de-DE" sz="1400" dirty="0">
                <a:solidFill>
                  <a:schemeClr val="accent1"/>
                </a:solidFill>
              </a:rPr>
              <a:t>[</a:t>
            </a:r>
            <a:r>
              <a:rPr lang="en-AT" sz="1400" dirty="0">
                <a:solidFill>
                  <a:schemeClr val="accent1"/>
                </a:solidFill>
              </a:rPr>
              <a:t>5</a:t>
            </a:r>
            <a:r>
              <a:rPr lang="de-DE" sz="1400" dirty="0">
                <a:solidFill>
                  <a:schemeClr val="accent1"/>
                </a:solidFill>
              </a:rPr>
              <a:t>]</a:t>
            </a:r>
            <a:endParaRPr lang="de-DE" sz="1400" dirty="0"/>
          </a:p>
        </p:txBody>
      </p:sp>
      <p:pic>
        <p:nvPicPr>
          <p:cNvPr id="10" name="Picture 9" descr=" 5">
            <a:extLst>
              <a:ext uri="{FF2B5EF4-FFF2-40B4-BE49-F238E27FC236}">
                <a16:creationId xmlns:a16="http://schemas.microsoft.com/office/drawing/2014/main" id="{8C34DD3A-5778-4D1F-9A50-6DA9F7E4A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924" y="1439234"/>
            <a:ext cx="7867254" cy="10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176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tsPEG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[5] </a:t>
            </a:r>
            <a:r>
              <a:rPr lang="de-DE" dirty="0"/>
              <a:t>ist ein Parser-Generator für </a:t>
            </a: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sz="1800" dirty="0">
                <a:solidFill>
                  <a:schemeClr val="accent1"/>
                </a:solidFill>
              </a:rPr>
              <a:t>[10]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Definiere Regeln von PEGs mit 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:=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Zuweisen von Variablen mit 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Reguläre Ausdrücke oder Strings zum Matchen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</a:t>
            </a:r>
            <a:r>
              <a:rPr lang="en-AT" sz="1900">
                <a:solidFill>
                  <a:srgbClr val="343433"/>
                </a:solidFill>
                <a:latin typeface="+mj-lt"/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lvl="1" algn="l">
              <a:lnSpc>
                <a:spcPct val="100000"/>
              </a:lnSpc>
            </a:pPr>
            <a:endParaRPr lang="de-DE" sz="1900" dirty="0">
              <a:solidFill>
                <a:srgbClr val="343433"/>
              </a:solidFill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Parser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C823DF57-CDA8-4A0C-A20D-6B9BE51CFDE4}"/>
              </a:ext>
            </a:extLst>
          </p:cNvPr>
          <p:cNvSpPr txBox="1"/>
          <p:nvPr/>
        </p:nvSpPr>
        <p:spPr>
          <a:xfrm>
            <a:off x="7629102" y="2478308"/>
            <a:ext cx="4418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Abbildung: </a:t>
            </a:r>
            <a:r>
              <a:rPr lang="en-AT" sz="1400" dirty="0"/>
              <a:t>Hello World </a:t>
            </a:r>
            <a:r>
              <a:rPr lang="en-AT" sz="1400" dirty="0" err="1"/>
              <a:t>Beispiel</a:t>
            </a:r>
            <a:r>
              <a:rPr lang="en-AT" sz="1400" dirty="0"/>
              <a:t> </a:t>
            </a:r>
            <a:r>
              <a:rPr lang="en-AT" sz="1400" dirty="0" err="1"/>
              <a:t>für</a:t>
            </a:r>
            <a:r>
              <a:rPr lang="en-AT" sz="1400" dirty="0"/>
              <a:t> </a:t>
            </a:r>
            <a:r>
              <a:rPr lang="en-AT" sz="1400" dirty="0" err="1"/>
              <a:t>tsPEG</a:t>
            </a:r>
            <a:r>
              <a:rPr lang="en-AT" sz="1400" dirty="0"/>
              <a:t> </a:t>
            </a:r>
            <a:r>
              <a:rPr lang="de-DE" sz="1400" dirty="0">
                <a:solidFill>
                  <a:schemeClr val="accent1"/>
                </a:solidFill>
              </a:rPr>
              <a:t>[</a:t>
            </a:r>
            <a:r>
              <a:rPr lang="en-AT" sz="1400" dirty="0">
                <a:solidFill>
                  <a:schemeClr val="accent1"/>
                </a:solidFill>
              </a:rPr>
              <a:t>5</a:t>
            </a:r>
            <a:r>
              <a:rPr lang="de-DE" sz="1400" dirty="0">
                <a:solidFill>
                  <a:schemeClr val="accent1"/>
                </a:solidFill>
              </a:rPr>
              <a:t>]</a:t>
            </a:r>
            <a:endParaRPr lang="de-DE" sz="1400" dirty="0"/>
          </a:p>
        </p:txBody>
      </p:sp>
      <p:pic>
        <p:nvPicPr>
          <p:cNvPr id="10" name="Picture 9" descr=" 5">
            <a:extLst>
              <a:ext uri="{FF2B5EF4-FFF2-40B4-BE49-F238E27FC236}">
                <a16:creationId xmlns:a16="http://schemas.microsoft.com/office/drawing/2014/main" id="{8C34DD3A-5778-4D1F-9A50-6DA9F7E4A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924" y="1439234"/>
            <a:ext cx="7867254" cy="10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537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tsPEG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[5] </a:t>
            </a:r>
            <a:r>
              <a:rPr lang="de-DE" dirty="0"/>
              <a:t>ist ein Parser-Generator für </a:t>
            </a: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sz="1800" dirty="0">
                <a:solidFill>
                  <a:schemeClr val="accent1"/>
                </a:solidFill>
              </a:rPr>
              <a:t>[10]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Definiere Regeln von PEGs mit 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:=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Zuweisen von Variablen mit 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Reguläre Ausdrücke oder Strings zum Matchen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Erfolgreiches Parsen: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</a:t>
            </a:r>
            <a:r>
              <a:rPr lang="en-AT" sz="1900">
                <a:solidFill>
                  <a:srgbClr val="343433"/>
                </a:solidFill>
                <a:latin typeface="+mj-lt"/>
              </a:rPr>
              <a:t> </a:t>
            </a: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lvl="1" algn="l">
              <a:lnSpc>
                <a:spcPct val="100000"/>
              </a:lnSpc>
            </a:pPr>
            <a:endParaRPr lang="de-DE" sz="1900" dirty="0">
              <a:solidFill>
                <a:srgbClr val="343433"/>
              </a:solidFill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Parser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C823DF57-CDA8-4A0C-A20D-6B9BE51CFDE4}"/>
              </a:ext>
            </a:extLst>
          </p:cNvPr>
          <p:cNvSpPr txBox="1"/>
          <p:nvPr/>
        </p:nvSpPr>
        <p:spPr>
          <a:xfrm>
            <a:off x="7629102" y="2478308"/>
            <a:ext cx="4418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Abbildung: </a:t>
            </a:r>
            <a:r>
              <a:rPr lang="en-AT" sz="1400" dirty="0"/>
              <a:t>Hello World </a:t>
            </a:r>
            <a:r>
              <a:rPr lang="en-AT" sz="1400" dirty="0" err="1"/>
              <a:t>Beispiel</a:t>
            </a:r>
            <a:r>
              <a:rPr lang="en-AT" sz="1400" dirty="0"/>
              <a:t> </a:t>
            </a:r>
            <a:r>
              <a:rPr lang="en-AT" sz="1400" dirty="0" err="1"/>
              <a:t>für</a:t>
            </a:r>
            <a:r>
              <a:rPr lang="en-AT" sz="1400" dirty="0"/>
              <a:t> </a:t>
            </a:r>
            <a:r>
              <a:rPr lang="en-AT" sz="1400" dirty="0" err="1"/>
              <a:t>tsPEG</a:t>
            </a:r>
            <a:r>
              <a:rPr lang="en-AT" sz="1400" dirty="0"/>
              <a:t> </a:t>
            </a:r>
            <a:r>
              <a:rPr lang="de-DE" sz="1400" dirty="0">
                <a:solidFill>
                  <a:schemeClr val="accent1"/>
                </a:solidFill>
              </a:rPr>
              <a:t>[</a:t>
            </a:r>
            <a:r>
              <a:rPr lang="en-AT" sz="1400" dirty="0">
                <a:solidFill>
                  <a:schemeClr val="accent1"/>
                </a:solidFill>
              </a:rPr>
              <a:t>5</a:t>
            </a:r>
            <a:r>
              <a:rPr lang="de-DE" sz="1400" dirty="0">
                <a:solidFill>
                  <a:schemeClr val="accent1"/>
                </a:solidFill>
              </a:rPr>
              <a:t>]</a:t>
            </a:r>
            <a:endParaRPr lang="de-DE" sz="1400" dirty="0"/>
          </a:p>
        </p:txBody>
      </p:sp>
      <p:pic>
        <p:nvPicPr>
          <p:cNvPr id="10" name="Picture 9" descr=" 5">
            <a:extLst>
              <a:ext uri="{FF2B5EF4-FFF2-40B4-BE49-F238E27FC236}">
                <a16:creationId xmlns:a16="http://schemas.microsoft.com/office/drawing/2014/main" id="{8C34DD3A-5778-4D1F-9A50-6DA9F7E4A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924" y="1439234"/>
            <a:ext cx="7867254" cy="10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901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tsPEG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[5] </a:t>
            </a:r>
            <a:r>
              <a:rPr lang="de-DE" dirty="0"/>
              <a:t>ist ein Parser-Generator für </a:t>
            </a: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sz="1800" dirty="0">
                <a:solidFill>
                  <a:schemeClr val="accent1"/>
                </a:solidFill>
              </a:rPr>
              <a:t>[10]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Definiere Regeln von PEGs mit 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:=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Zuweisen von Variablen mit </a:t>
            </a: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Reguläre Ausdrücke oder Strings zum Matchen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Erfolgreiches Parsen: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Generiert abstrakten Syntax-Baum aus zugewiesenen Variablen in TypeScript</a:t>
            </a:r>
          </a:p>
          <a:p>
            <a:pPr lvl="1" algn="l">
              <a:lnSpc>
                <a:spcPct val="100000"/>
              </a:lnSpc>
            </a:pPr>
            <a:endParaRPr lang="de-DE" sz="1900" dirty="0">
              <a:solidFill>
                <a:srgbClr val="343433"/>
              </a:solidFill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Parser</a:t>
            </a:r>
            <a:endParaRPr lang="de-DE" sz="16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 descr=" 14">
            <a:extLst>
              <a:ext uri="{FF2B5EF4-FFF2-40B4-BE49-F238E27FC236}">
                <a16:creationId xmlns:a16="http://schemas.microsoft.com/office/drawing/2014/main" id="{C823DF57-CDA8-4A0C-A20D-6B9BE51CFDE4}"/>
              </a:ext>
            </a:extLst>
          </p:cNvPr>
          <p:cNvSpPr txBox="1"/>
          <p:nvPr/>
        </p:nvSpPr>
        <p:spPr>
          <a:xfrm>
            <a:off x="7629102" y="2478308"/>
            <a:ext cx="4418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Abbildung: </a:t>
            </a:r>
            <a:r>
              <a:rPr lang="en-AT" sz="1400" dirty="0"/>
              <a:t>Hello World </a:t>
            </a:r>
            <a:r>
              <a:rPr lang="en-AT" sz="1400" dirty="0" err="1"/>
              <a:t>Beispiel</a:t>
            </a:r>
            <a:r>
              <a:rPr lang="en-AT" sz="1400" dirty="0"/>
              <a:t> </a:t>
            </a:r>
            <a:r>
              <a:rPr lang="en-AT" sz="1400" dirty="0" err="1"/>
              <a:t>für</a:t>
            </a:r>
            <a:r>
              <a:rPr lang="en-AT" sz="1400" dirty="0"/>
              <a:t> </a:t>
            </a:r>
            <a:r>
              <a:rPr lang="en-AT" sz="1400" dirty="0" err="1"/>
              <a:t>tsPEG</a:t>
            </a:r>
            <a:r>
              <a:rPr lang="en-AT" sz="1400" dirty="0"/>
              <a:t> </a:t>
            </a:r>
            <a:r>
              <a:rPr lang="de-DE" sz="1400" dirty="0">
                <a:solidFill>
                  <a:schemeClr val="accent1"/>
                </a:solidFill>
              </a:rPr>
              <a:t>[</a:t>
            </a:r>
            <a:r>
              <a:rPr lang="en-AT" sz="1400" dirty="0">
                <a:solidFill>
                  <a:schemeClr val="accent1"/>
                </a:solidFill>
              </a:rPr>
              <a:t>5</a:t>
            </a:r>
            <a:r>
              <a:rPr lang="de-DE" sz="1400" dirty="0">
                <a:solidFill>
                  <a:schemeClr val="accent1"/>
                </a:solidFill>
              </a:rPr>
              <a:t>]</a:t>
            </a:r>
            <a:endParaRPr lang="de-DE" sz="1400" dirty="0"/>
          </a:p>
        </p:txBody>
      </p:sp>
      <p:pic>
        <p:nvPicPr>
          <p:cNvPr id="10" name="Picture 9" descr=" 5">
            <a:extLst>
              <a:ext uri="{FF2B5EF4-FFF2-40B4-BE49-F238E27FC236}">
                <a16:creationId xmlns:a16="http://schemas.microsoft.com/office/drawing/2014/main" id="{8C34DD3A-5778-4D1F-9A50-6DA9F7E4A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924" y="1439234"/>
            <a:ext cx="7867254" cy="10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363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Aufbau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Klassen für </a:t>
            </a:r>
            <a:r>
              <a:rPr lang="de-DE" dirty="0" err="1"/>
              <a:t>Operande</a:t>
            </a:r>
            <a:r>
              <a:rPr lang="en-AT" dirty="0"/>
              <a:t>n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       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</a:t>
            </a:r>
            <a:endParaRPr lang="en-AT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54295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Aufbau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Klassen für </a:t>
            </a:r>
            <a:r>
              <a:rPr lang="de-DE" dirty="0" err="1"/>
              <a:t>Operande</a:t>
            </a:r>
            <a:r>
              <a:rPr lang="en-AT" dirty="0"/>
              <a:t>n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Instruktionen aufgebaut aus Operanden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</a:t>
            </a:r>
            <a:endParaRPr lang="en-AT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37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solidFill>
                  <a:schemeClr val="accent1"/>
                </a:solidFill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Simulation mit GNU Toolchain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en-AT" strike="noStrike" kern="1200" cap="none" spc="0" normalizeH="0" noProof="0">
                <a:ln>
                  <a:noFill/>
                </a:ln>
                <a:solidFill>
                  <a:schemeClr val="accent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[1]</a:t>
            </a: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Ausführen mit QEMU User-Space-Emulator</a:t>
            </a:r>
            <a:r>
              <a:rPr kumimoji="0" lang="en-AT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en-AT" strike="noStrike" kern="1200" cap="none" spc="0" normalizeH="0" noProof="0">
                <a:ln>
                  <a:noFill/>
                </a:ln>
                <a:solidFill>
                  <a:schemeClr val="accent1">
                    <a:lumMod val="10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[13]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</a:t>
            </a:r>
            <a:r>
              <a:rPr lang="en-AT"/>
              <a:t>      </a:t>
            </a:r>
            <a:r>
              <a:rPr lang="de-DE"/>
              <a:t>   </a:t>
            </a:r>
            <a:r>
              <a:rPr lang="en-AT"/>
              <a:t> </a:t>
            </a:r>
            <a:r>
              <a:rPr lang="en-AT">
                <a:solidFill>
                  <a:schemeClr val="accent1"/>
                </a:solidFill>
              </a:rPr>
              <a:t>    </a:t>
            </a:r>
            <a:endParaRPr lang="en-AT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1F616693-A351-45B8-B36F-341EDC519464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 descr=" 16">
            <a:extLst>
              <a:ext uri="{FF2B5EF4-FFF2-40B4-BE49-F238E27FC236}">
                <a16:creationId xmlns:a16="http://schemas.microsoft.com/office/drawing/2014/main" id="{AECE4804-694B-4CEB-B651-FEFF46D6423C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 descr=" 7">
            <a:extLst>
              <a:ext uri="{FF2B5EF4-FFF2-40B4-BE49-F238E27FC236}">
                <a16:creationId xmlns:a16="http://schemas.microsoft.com/office/drawing/2014/main" id="{563E1CAE-AE69-42F7-A836-D99F2E5D3F8E}"/>
              </a:ext>
            </a:extLst>
          </p:cNvPr>
          <p:cNvCxnSpPr>
            <a:cxnSpLocks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 descr=" 19">
            <a:extLst>
              <a:ext uri="{FF2B5EF4-FFF2-40B4-BE49-F238E27FC236}">
                <a16:creationId xmlns:a16="http://schemas.microsoft.com/office/drawing/2014/main" id="{3509FCAE-9B4A-4AB5-814D-7A570CCDC6DC}"/>
              </a:ext>
            </a:extLst>
          </p:cNvPr>
          <p:cNvSpPr/>
          <p:nvPr/>
        </p:nvSpPr>
        <p:spPr>
          <a:xfrm>
            <a:off x="7680176" y="3789040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 descr=" 20">
            <a:extLst>
              <a:ext uri="{FF2B5EF4-FFF2-40B4-BE49-F238E27FC236}">
                <a16:creationId xmlns:a16="http://schemas.microsoft.com/office/drawing/2014/main" id="{A5394A41-07C4-4099-9DB1-A17E0ACBB76A}"/>
              </a:ext>
            </a:extLst>
          </p:cNvPr>
          <p:cNvCxnSpPr>
            <a:cxnSpLocks/>
          </p:cNvCxnSpPr>
          <p:nvPr/>
        </p:nvCxnSpPr>
        <p:spPr>
          <a:xfrm>
            <a:off x="5930270" y="4113076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 descr=" 21">
            <a:extLst>
              <a:ext uri="{FF2B5EF4-FFF2-40B4-BE49-F238E27FC236}">
                <a16:creationId xmlns:a16="http://schemas.microsoft.com/office/drawing/2014/main" id="{4A1823B0-DFA1-4034-9EFB-3F94877C6179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  <p:sp>
        <p:nvSpPr>
          <p:cNvPr id="22" name="TextBox 21" descr=" 24">
            <a:extLst>
              <a:ext uri="{FF2B5EF4-FFF2-40B4-BE49-F238E27FC236}">
                <a16:creationId xmlns:a16="http://schemas.microsoft.com/office/drawing/2014/main" id="{F1FE5236-0DE4-40AD-835F-5B2097DFC72C}"/>
              </a:ext>
            </a:extLst>
          </p:cNvPr>
          <p:cNvSpPr txBox="1"/>
          <p:nvPr/>
        </p:nvSpPr>
        <p:spPr>
          <a:xfrm>
            <a:off x="6157151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gnueabi-ld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40357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Aufbau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Klassen für </a:t>
            </a:r>
            <a:r>
              <a:rPr lang="de-DE" dirty="0" err="1"/>
              <a:t>Operande</a:t>
            </a:r>
            <a:r>
              <a:rPr lang="en-AT" dirty="0"/>
              <a:t>n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Instruktionen aufgebaut aus Operanden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Einteilung: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</a:t>
            </a:r>
            <a:endParaRPr lang="en-AT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53348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Aufbau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Klassen für </a:t>
            </a:r>
            <a:r>
              <a:rPr lang="de-DE" dirty="0" err="1"/>
              <a:t>Operande</a:t>
            </a:r>
            <a:r>
              <a:rPr lang="en-AT" dirty="0"/>
              <a:t>n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Instruktionen aufgebaut aus Operanden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Einteilung: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CPU</a:t>
            </a:r>
            <a:endParaRPr kumimoji="0" lang="en-AT" sz="1900" strike="noStrike" kern="1200" cap="none" spc="0" normalizeH="0" noProof="0">
              <a:ln>
                <a:noFill/>
              </a:ln>
              <a:solidFill>
                <a:srgbClr val="343433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570116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Aufbau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Klassen für </a:t>
            </a:r>
            <a:r>
              <a:rPr lang="de-DE" dirty="0" err="1"/>
              <a:t>Operande</a:t>
            </a:r>
            <a:r>
              <a:rPr lang="en-AT" dirty="0"/>
              <a:t>n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Instruktionen aufgebaut aus Operanden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Einteilung: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CPU</a:t>
            </a:r>
            <a:endParaRPr kumimoji="0" lang="en-AT" sz="1900" strike="noStrike" kern="1200" cap="none" spc="0" normalizeH="0" noProof="0">
              <a:ln>
                <a:noFill/>
              </a:ln>
              <a:solidFill>
                <a:srgbClr val="343433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Parser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54542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Aufbau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Klassen für </a:t>
            </a:r>
            <a:r>
              <a:rPr lang="de-DE" dirty="0" err="1"/>
              <a:t>Operande</a:t>
            </a:r>
            <a:r>
              <a:rPr lang="en-AT" dirty="0"/>
              <a:t>n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Instruktionen aufgebaut aus Operanden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Einteilung: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CPU</a:t>
            </a:r>
            <a:endParaRPr kumimoji="0" lang="en-AT" sz="1900" strike="noStrike" kern="1200" cap="none" spc="0" normalizeH="0" noProof="0">
              <a:ln>
                <a:noFill/>
              </a:ln>
              <a:solidFill>
                <a:srgbClr val="343433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Parser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solidFill>
                  <a:srgbClr val="343433"/>
                </a:solidFill>
                <a:latin typeface="+mj-lt"/>
              </a:rPr>
              <a:t>               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36528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Aufbau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Klassen für </a:t>
            </a:r>
            <a:r>
              <a:rPr lang="de-DE" dirty="0" err="1"/>
              <a:t>Operande</a:t>
            </a:r>
            <a:r>
              <a:rPr lang="en-AT" dirty="0"/>
              <a:t>n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Instruktionen aufgebaut aus Operanden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Einteilung: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CPU</a:t>
            </a:r>
            <a:endParaRPr kumimoji="0" lang="en-AT" sz="1900" strike="noStrike" kern="1200" cap="none" spc="0" normalizeH="0" noProof="0">
              <a:ln>
                <a:noFill/>
              </a:ln>
              <a:solidFill>
                <a:srgbClr val="343433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Parser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de-DE" sz="1900" strike="noStrike" kern="1200" cap="none" spc="0" normalizeH="0" noProof="0">
                <a:ln>
                  <a:noFill/>
                </a:ln>
                <a:solidFill>
                  <a:srgbClr val="343433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Code-Ausführung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30546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Operanden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3E3028D6-AECA-440C-8C27-C7D66314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94" y="2287625"/>
            <a:ext cx="11180963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034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Operanden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3E3028D6-AECA-440C-8C27-C7D66314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94" y="2287625"/>
            <a:ext cx="11180963" cy="3672408"/>
          </a:xfrm>
          <a:prstGeom prst="rect">
            <a:avLst/>
          </a:prstGeom>
        </p:spPr>
      </p:pic>
      <p:sp>
        <p:nvSpPr>
          <p:cNvPr id="14" name="Rectangle 13" descr=" 2">
            <a:extLst>
              <a:ext uri="{FF2B5EF4-FFF2-40B4-BE49-F238E27FC236}">
                <a16:creationId xmlns:a16="http://schemas.microsoft.com/office/drawing/2014/main" id="{A86E3D25-53E2-4D48-BE12-CFAFA089DA94}"/>
              </a:ext>
            </a:extLst>
          </p:cNvPr>
          <p:cNvSpPr/>
          <p:nvPr/>
        </p:nvSpPr>
        <p:spPr>
          <a:xfrm>
            <a:off x="4655840" y="2132856"/>
            <a:ext cx="2256928" cy="78894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7147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Operanden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3E3028D6-AECA-440C-8C27-C7D66314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94" y="2287625"/>
            <a:ext cx="11180963" cy="3672408"/>
          </a:xfrm>
          <a:prstGeom prst="rect">
            <a:avLst/>
          </a:prstGeom>
        </p:spPr>
      </p:pic>
      <p:sp>
        <p:nvSpPr>
          <p:cNvPr id="15" name="Rectangle 14" descr=" 21">
            <a:extLst>
              <a:ext uri="{FF2B5EF4-FFF2-40B4-BE49-F238E27FC236}">
                <a16:creationId xmlns:a16="http://schemas.microsoft.com/office/drawing/2014/main" id="{6272944F-D8AF-4CE9-9C8A-44D84B3F8C6D}"/>
              </a:ext>
            </a:extLst>
          </p:cNvPr>
          <p:cNvSpPr/>
          <p:nvPr/>
        </p:nvSpPr>
        <p:spPr>
          <a:xfrm>
            <a:off x="335360" y="3305216"/>
            <a:ext cx="2256928" cy="98788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53112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Operanden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3E3028D6-AECA-440C-8C27-C7D66314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94" y="2287625"/>
            <a:ext cx="11180963" cy="3672408"/>
          </a:xfrm>
          <a:prstGeom prst="rect">
            <a:avLst/>
          </a:prstGeom>
        </p:spPr>
      </p:pic>
      <p:sp>
        <p:nvSpPr>
          <p:cNvPr id="14" name="Rectangle 13" descr=" 20">
            <a:extLst>
              <a:ext uri="{FF2B5EF4-FFF2-40B4-BE49-F238E27FC236}">
                <a16:creationId xmlns:a16="http://schemas.microsoft.com/office/drawing/2014/main" id="{E19CF31F-ABBF-4E6E-A271-2AD1EA67CB84}"/>
              </a:ext>
            </a:extLst>
          </p:cNvPr>
          <p:cNvSpPr/>
          <p:nvPr/>
        </p:nvSpPr>
        <p:spPr>
          <a:xfrm>
            <a:off x="2856112" y="3281014"/>
            <a:ext cx="2519808" cy="157552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0879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Operanden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</a:t>
            </a:r>
            <a:r>
              <a:rPr lang="en-AT"/>
              <a:t>12</a:t>
            </a:r>
            <a:r>
              <a:rPr lang="de-DE"/>
              <a:t>.</a:t>
            </a:r>
            <a:r>
              <a:rPr lang="en-AT"/>
              <a:t>10.</a:t>
            </a:r>
            <a:r>
              <a:rPr lang="de-DE"/>
              <a:t>2021</a:t>
            </a:r>
            <a:endParaRPr lang="de-DE" dirty="0"/>
          </a:p>
        </p:txBody>
      </p:sp>
      <p:sp>
        <p:nvSpPr>
          <p:cNvPr id="16" name="Rectangle 15" descr=" 16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 descr=" 18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 descr=" 19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3E3028D6-AECA-440C-8C27-C7D66314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94" y="2287625"/>
            <a:ext cx="11180963" cy="3672408"/>
          </a:xfrm>
          <a:prstGeom prst="rect">
            <a:avLst/>
          </a:prstGeom>
        </p:spPr>
      </p:pic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98981C12-4B70-4420-9158-4FEDFFC2B8B3}"/>
              </a:ext>
            </a:extLst>
          </p:cNvPr>
          <p:cNvSpPr/>
          <p:nvPr/>
        </p:nvSpPr>
        <p:spPr>
          <a:xfrm>
            <a:off x="5936704" y="3328988"/>
            <a:ext cx="2823592" cy="157552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03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8709</Words>
  <Application>Microsoft Office PowerPoint</Application>
  <PresentationFormat>Widescreen</PresentationFormat>
  <Paragraphs>2996</Paragraphs>
  <Slides>177</Slides>
  <Notes>175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177</vt:i4>
      </vt:variant>
    </vt:vector>
  </HeadingPairs>
  <TitlesOfParts>
    <vt:vector size="182" baseType="lpstr">
      <vt:lpstr>.AppleSystemUIFont</vt:lpstr>
      <vt:lpstr>Arial</vt:lpstr>
      <vt:lpstr>Calibri</vt:lpstr>
      <vt:lpstr>Calibri Light</vt:lpstr>
      <vt:lpstr>Office-Design</vt:lpstr>
      <vt:lpstr>ARM Simulator, Interpreter und Debugger als Webanwendung</vt:lpstr>
      <vt:lpstr>Gliederung</vt:lpstr>
      <vt:lpstr>ARMv5 im ersten Semester</vt:lpstr>
      <vt:lpstr>ARMv5 im ersten Semester</vt:lpstr>
      <vt:lpstr>ARMv5 im ersten Semester</vt:lpstr>
      <vt:lpstr>ARMv5 im ersten Semester</vt:lpstr>
      <vt:lpstr>ARMv5 im ersten Semester</vt:lpstr>
      <vt:lpstr>ARMv5 im ersten Semester</vt:lpstr>
      <vt:lpstr>ARMv5 im ersten Semester</vt:lpstr>
      <vt:lpstr>ARMv5 im ersten Semester</vt:lpstr>
      <vt:lpstr>Debugging</vt:lpstr>
      <vt:lpstr>Debugging</vt:lpstr>
      <vt:lpstr>Debugging</vt:lpstr>
      <vt:lpstr>Debugging</vt:lpstr>
      <vt:lpstr>Debugging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ARMv5 Architektur</vt:lpstr>
      <vt:lpstr>ARMv5 Architektur</vt:lpstr>
      <vt:lpstr>ARMv5 Architektur</vt:lpstr>
      <vt:lpstr>ARMv5 Architektur</vt:lpstr>
      <vt:lpstr>ARMv5 Architektur</vt:lpstr>
      <vt:lpstr>ARMv5 Architektur</vt:lpstr>
      <vt:lpstr>ARMv5 Architektur</vt:lpstr>
      <vt:lpstr>ARMv5 Architektur</vt:lpstr>
      <vt:lpstr>ARMv5 Register</vt:lpstr>
      <vt:lpstr>ARMv5 Register</vt:lpstr>
      <vt:lpstr>ARMv5 Register</vt:lpstr>
      <vt:lpstr>ARMv5 Register</vt:lpstr>
      <vt:lpstr>ARMv5 Register</vt:lpstr>
      <vt:lpstr>ARMv5 Register</vt:lpstr>
      <vt:lpstr>ARMv5 Register</vt:lpstr>
      <vt:lpstr>ARMv5 Register</vt:lpstr>
      <vt:lpstr>ARMv5 Register</vt:lpstr>
      <vt:lpstr>ARMv5 Register</vt:lpstr>
      <vt:lpstr>Bedingungen</vt:lpstr>
      <vt:lpstr>Bedingungen</vt:lpstr>
      <vt:lpstr>Bedingungen</vt:lpstr>
      <vt:lpstr>Bedingungen</vt:lpstr>
      <vt:lpstr> Datenverarbeitende Instruktionen</vt:lpstr>
      <vt:lpstr> Datenverarbeitende Instruktionen</vt:lpstr>
      <vt:lpstr> Datenverarbeitende Instruktionen</vt:lpstr>
      <vt:lpstr> Datenverarbeitende Instruktionen</vt:lpstr>
      <vt:lpstr> Datenverarbeitende Instruktionen</vt:lpstr>
      <vt:lpstr> Shifter-Operand</vt:lpstr>
      <vt:lpstr> Shifter-Operand</vt:lpstr>
      <vt:lpstr> Shifter-Operand</vt:lpstr>
      <vt:lpstr> Shifter-Operand</vt:lpstr>
      <vt:lpstr> Shifter-Operand</vt:lpstr>
      <vt:lpstr> Shifter-Operand</vt:lpstr>
      <vt:lpstr> Shifter-Operand</vt:lpstr>
      <vt:lpstr> Sprunginstruktionen</vt:lpstr>
      <vt:lpstr> Sprunginstruktionen</vt:lpstr>
      <vt:lpstr> Sprunginstruktionen</vt:lpstr>
      <vt:lpstr> Sprunginstruktionen</vt:lpstr>
      <vt:lpstr> Sprunginstruktionen</vt:lpstr>
      <vt:lpstr> Lade- und Speicherinstruktionen</vt:lpstr>
      <vt:lpstr> Lade- und Speicherinstruktionen</vt:lpstr>
      <vt:lpstr> Lade- und Speicherinstruktionen</vt:lpstr>
      <vt:lpstr> Lade- und Speicherinstruktionen</vt:lpstr>
      <vt:lpstr> Lade- und Speicherinstruktionen</vt:lpstr>
      <vt:lpstr> Lade- und Speicherinstruktionen</vt:lpstr>
      <vt:lpstr> Lade- und Speicherinstruktionen für mehrere Register</vt:lpstr>
      <vt:lpstr> Lade- und Speicherinstruktionen für mehrere Register</vt:lpstr>
      <vt:lpstr> Lade- und Speicherinstruktionen für mehrere Register</vt:lpstr>
      <vt:lpstr> Lade- und Speicherinstruktionen für mehrere Register</vt:lpstr>
      <vt:lpstr> Lade- und Speicherinstruktionen für mehrere Register</vt:lpstr>
      <vt:lpstr> Lade- und Speicherinstruktionen für mehrere Register</vt:lpstr>
      <vt:lpstr> Lade- und Speicherinstruktionen für mehrere Register</vt:lpstr>
      <vt:lpstr>Parsing Expression Grammatik</vt:lpstr>
      <vt:lpstr>Parsing Expression Grammatik</vt:lpstr>
      <vt:lpstr>Parsing Expression Grammatik</vt:lpstr>
      <vt:lpstr>Parsing Expression Grammatik</vt:lpstr>
      <vt:lpstr>Parsing Expression Grammatik</vt:lpstr>
      <vt:lpstr>Parsing Expression Grammatik</vt:lpstr>
      <vt:lpstr>tsPEG</vt:lpstr>
      <vt:lpstr>tsPEG</vt:lpstr>
      <vt:lpstr>tsPEG</vt:lpstr>
      <vt:lpstr>tsPEG</vt:lpstr>
      <vt:lpstr>tsPEG</vt:lpstr>
      <vt:lpstr>tsPEG</vt:lpstr>
      <vt:lpstr>Aufbau</vt:lpstr>
      <vt:lpstr>Aufbau</vt:lpstr>
      <vt:lpstr>Aufbau</vt:lpstr>
      <vt:lpstr>Aufbau</vt:lpstr>
      <vt:lpstr>Aufbau</vt:lpstr>
      <vt:lpstr>Aufbau</vt:lpstr>
      <vt:lpstr>Aufbau</vt:lpstr>
      <vt:lpstr>Operanden</vt:lpstr>
      <vt:lpstr>Operanden</vt:lpstr>
      <vt:lpstr>Operanden</vt:lpstr>
      <vt:lpstr>Operanden</vt:lpstr>
      <vt:lpstr>Operanden</vt:lpstr>
      <vt:lpstr>Operanden</vt:lpstr>
      <vt:lpstr>Operanden</vt:lpstr>
      <vt:lpstr>Operanden</vt:lpstr>
      <vt:lpstr>Instruktionen</vt:lpstr>
      <vt:lpstr>Instruktionen</vt:lpstr>
      <vt:lpstr>Instruktionen</vt:lpstr>
      <vt:lpstr>Instruktionen</vt:lpstr>
      <vt:lpstr>Instruktionen</vt:lpstr>
      <vt:lpstr>Instruktionen</vt:lpstr>
      <vt:lpstr>Instruktionen</vt:lpstr>
      <vt:lpstr>Instruktionen</vt:lpstr>
      <vt:lpstr>Instruktionen</vt:lpstr>
      <vt:lpstr>Instruktionen</vt:lpstr>
      <vt:lpstr>Instruktionen</vt:lpstr>
      <vt:lpstr>Übersicht</vt:lpstr>
      <vt:lpstr>Übersicht</vt:lpstr>
      <vt:lpstr>Übersicht</vt:lpstr>
      <vt:lpstr>Übersicht</vt:lpstr>
      <vt:lpstr>Übersicht</vt:lpstr>
      <vt:lpstr>Übersicht</vt:lpstr>
      <vt:lpstr>Übersicht</vt:lpstr>
      <vt:lpstr>Übersicht</vt:lpstr>
      <vt:lpstr>Übersicht</vt:lpstr>
      <vt:lpstr>Parser</vt:lpstr>
      <vt:lpstr>Parser</vt:lpstr>
      <vt:lpstr>Parser</vt:lpstr>
      <vt:lpstr>Parser</vt:lpstr>
      <vt:lpstr>Parser</vt:lpstr>
      <vt:lpstr>Parser</vt:lpstr>
      <vt:lpstr>Parser</vt:lpstr>
      <vt:lpstr>Parser</vt:lpstr>
      <vt:lpstr>Parser</vt:lpstr>
      <vt:lpstr>Parser</vt:lpstr>
      <vt:lpstr>Parser</vt:lpstr>
      <vt:lpstr>Parser</vt:lpstr>
      <vt:lpstr>Parser</vt:lpstr>
      <vt:lpstr>Parser</vt:lpstr>
      <vt:lpstr>Parser</vt:lpstr>
      <vt:lpstr>Parser</vt:lpstr>
      <vt:lpstr>Hauptspeicher</vt:lpstr>
      <vt:lpstr>Hauptspeicher</vt:lpstr>
      <vt:lpstr>Hauptspeicher</vt:lpstr>
      <vt:lpstr>Hauptspeicher</vt:lpstr>
      <vt:lpstr>Hauptspeicher</vt:lpstr>
      <vt:lpstr>Hauptspeicher</vt:lpstr>
      <vt:lpstr>Hauptspeicher</vt:lpstr>
      <vt:lpstr>Code Execution Engine</vt:lpstr>
      <vt:lpstr>Code Execution Engine</vt:lpstr>
      <vt:lpstr>Code Execution Engine</vt:lpstr>
      <vt:lpstr>Code Execution Engine</vt:lpstr>
      <vt:lpstr>Code Execution Engine</vt:lpstr>
      <vt:lpstr>Code Execution Engine</vt:lpstr>
      <vt:lpstr>Code Execution Engine</vt:lpstr>
      <vt:lpstr>Code Execution Engine</vt:lpstr>
      <vt:lpstr>Code Execution Engine</vt:lpstr>
      <vt:lpstr>Code Execution Engine</vt:lpstr>
      <vt:lpstr>Code Execution Engine</vt:lpstr>
      <vt:lpstr>Code Execution Engine</vt:lpstr>
      <vt:lpstr>Code Execution Engine</vt:lpstr>
      <vt:lpstr>Code Execution Engine</vt:lpstr>
      <vt:lpstr>Code Execution Engine</vt:lpstr>
      <vt:lpstr>Benutzeroberfläche</vt:lpstr>
      <vt:lpstr>Benutzeroberfläche</vt:lpstr>
      <vt:lpstr>Benutzeroberfläche</vt:lpstr>
      <vt:lpstr>Benutzeroberfläche</vt:lpstr>
      <vt:lpstr>Benutzeroberfläche</vt:lpstr>
      <vt:lpstr>Benutzeroberfläche</vt:lpstr>
      <vt:lpstr>Benutzeroberfläche</vt:lpstr>
      <vt:lpstr>Live Demo</vt:lpstr>
      <vt:lpstr>Evaluation</vt:lpstr>
      <vt:lpstr>Evaluation</vt:lpstr>
      <vt:lpstr>Evaluation</vt:lpstr>
      <vt:lpstr>Evaluation</vt:lpstr>
      <vt:lpstr>Zusammenfassung</vt:lpstr>
      <vt:lpstr>Zusammenfassung</vt:lpstr>
      <vt:lpstr>Zusammenfassung</vt:lpstr>
      <vt:lpstr>Referenzen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Dominik Ewald Zangerl</cp:lastModifiedBy>
  <cp:revision>108</cp:revision>
  <dcterms:created xsi:type="dcterms:W3CDTF">2017-06-06T07:41:45Z</dcterms:created>
  <dcterms:modified xsi:type="dcterms:W3CDTF">2021-10-11T22:37:04Z</dcterms:modified>
</cp:coreProperties>
</file>