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6"/>
  </p:notesMasterIdLst>
  <p:sldIdLst>
    <p:sldId id="256" r:id="rId2"/>
    <p:sldId id="263" r:id="rId3"/>
    <p:sldId id="264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66" r:id="rId12"/>
    <p:sldId id="286" r:id="rId13"/>
    <p:sldId id="287" r:id="rId14"/>
    <p:sldId id="288" r:id="rId15"/>
    <p:sldId id="289" r:id="rId16"/>
    <p:sldId id="267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68" r:id="rId25"/>
    <p:sldId id="299" r:id="rId26"/>
    <p:sldId id="300" r:id="rId27"/>
    <p:sldId id="301" r:id="rId28"/>
    <p:sldId id="302" r:id="rId29"/>
    <p:sldId id="303" r:id="rId30"/>
    <p:sldId id="269" r:id="rId31"/>
    <p:sldId id="305" r:id="rId32"/>
    <p:sldId id="306" r:id="rId33"/>
    <p:sldId id="307" r:id="rId34"/>
    <p:sldId id="308" r:id="rId35"/>
    <p:sldId id="273" r:id="rId36"/>
    <p:sldId id="310" r:id="rId37"/>
    <p:sldId id="311" r:id="rId38"/>
    <p:sldId id="312" r:id="rId39"/>
    <p:sldId id="313" r:id="rId40"/>
    <p:sldId id="314" r:id="rId41"/>
    <p:sldId id="315" r:id="rId42"/>
    <p:sldId id="274" r:id="rId43"/>
    <p:sldId id="317" r:id="rId44"/>
    <p:sldId id="318" r:id="rId45"/>
    <p:sldId id="319" r:id="rId46"/>
    <p:sldId id="320" r:id="rId47"/>
    <p:sldId id="321" r:id="rId48"/>
    <p:sldId id="275" r:id="rId49"/>
    <p:sldId id="323" r:id="rId50"/>
    <p:sldId id="324" r:id="rId51"/>
    <p:sldId id="271" r:id="rId52"/>
    <p:sldId id="326" r:id="rId53"/>
    <p:sldId id="327" r:id="rId54"/>
    <p:sldId id="328" r:id="rId55"/>
    <p:sldId id="329" r:id="rId56"/>
    <p:sldId id="330" r:id="rId57"/>
    <p:sldId id="276" r:id="rId58"/>
    <p:sldId id="332" r:id="rId59"/>
    <p:sldId id="333" r:id="rId60"/>
    <p:sldId id="334" r:id="rId61"/>
    <p:sldId id="335" r:id="rId62"/>
    <p:sldId id="336" r:id="rId63"/>
    <p:sldId id="265" r:id="rId64"/>
    <p:sldId id="262" r:id="rId6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5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3433"/>
    <a:srgbClr val="636462"/>
    <a:srgbClr val="777776"/>
    <a:srgbClr val="EB8B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90"/>
    <p:restoredTop sz="94628"/>
  </p:normalViewPr>
  <p:slideViewPr>
    <p:cSldViewPr snapToObjects="1" showGuides="1">
      <p:cViewPr>
        <p:scale>
          <a:sx n="100" d="100"/>
          <a:sy n="100" d="100"/>
        </p:scale>
        <p:origin x="426" y="312"/>
      </p:cViewPr>
      <p:guideLst>
        <p:guide orient="horz" pos="1071"/>
        <p:guide pos="5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2CE5A1-857B-214D-8BEE-AF65CEFCD544}" type="datetimeFigureOut">
              <a:rPr lang="de-DE" smtClean="0"/>
              <a:t>19.04.2021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31BCB-E4CC-CD41-BF0E-941D9510A3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62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89888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8096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0865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63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8586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9716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5255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2977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470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674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8421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478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9426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9545"/>
            <a:ext cx="12192000" cy="6860032"/>
          </a:xfrm>
          <a:prstGeom prst="rect">
            <a:avLst/>
          </a:prstGeom>
        </p:spPr>
      </p:pic>
      <p:sp>
        <p:nvSpPr>
          <p:cNvPr id="5" name="Titel 1"/>
          <p:cNvSpPr>
            <a:spLocks noGrp="1"/>
          </p:cNvSpPr>
          <p:nvPr>
            <p:ph type="ctrTitle"/>
          </p:nvPr>
        </p:nvSpPr>
        <p:spPr>
          <a:xfrm>
            <a:off x="983432" y="5373216"/>
            <a:ext cx="10515600" cy="4853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 sz="3000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8698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032"/>
            <a:ext cx="12192000" cy="68600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199" y="1702080"/>
            <a:ext cx="10515600" cy="4853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8200" y="2442603"/>
            <a:ext cx="10515599" cy="33624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900" b="0" i="0" baseline="0">
                <a:solidFill>
                  <a:srgbClr val="34343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Masterfließtextformat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Ort I Name I Datum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675503" y="41189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7549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816317" y="1691904"/>
            <a:ext cx="10515600" cy="471587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442603"/>
            <a:ext cx="10515600" cy="3355523"/>
          </a:xfrm>
          <a:prstGeom prst="rect">
            <a:avLst/>
          </a:prstGeo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.AppleSystemUIFont" charset="-120"/>
              <a:buChar char="»"/>
              <a:tabLst/>
              <a:defRPr sz="1700">
                <a:solidFill>
                  <a:srgbClr val="343433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.AppleSystemUIFont" charset="-120"/>
              <a:buChar char="»"/>
              <a:tabLst/>
              <a:defRPr/>
            </a:pPr>
            <a:r>
              <a:rPr lang="de-DE" dirty="0"/>
              <a:t>Mastertextformat bearbeiten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.AppleSystemUIFont" charset="-120"/>
              <a:buChar char="»"/>
              <a:tabLst/>
              <a:defRPr/>
            </a:pPr>
            <a:endParaRPr lang="de-DE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.AppleSystemUIFont" charset="-120"/>
              <a:buChar char="»"/>
              <a:tabLst/>
              <a:defRPr/>
            </a:pPr>
            <a:r>
              <a:rPr lang="de-DE" dirty="0"/>
              <a:t>Mastertextformat bearbeiten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.AppleSystemUIFont" charset="-120"/>
              <a:buChar char="»"/>
              <a:tabLst/>
              <a:defRPr/>
            </a:pPr>
            <a:r>
              <a:rPr lang="de-DE" dirty="0"/>
              <a:t>Mastertextformat bearbeiten</a:t>
            </a:r>
          </a:p>
          <a:p>
            <a:pPr lv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Ort I Name I Datum</a:t>
            </a:r>
          </a:p>
        </p:txBody>
      </p:sp>
    </p:spTree>
    <p:extLst>
      <p:ext uri="{BB962C8B-B14F-4D97-AF65-F5344CB8AC3E}">
        <p14:creationId xmlns:p14="http://schemas.microsoft.com/office/powerpoint/2010/main" val="1562015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838199" y="1702080"/>
            <a:ext cx="10515600" cy="543595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38200" y="2442602"/>
            <a:ext cx="10515600" cy="336266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.AppleSystemUIFont" charset="-120"/>
              <a:buChar char="»"/>
              <a:tabLst/>
              <a:defRPr sz="1700" baseline="0">
                <a:solidFill>
                  <a:srgbClr val="EB8B2D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dirty="0"/>
              <a:t> Mastertextformat bearbeiten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dirty="0"/>
              <a:t> Mastertextformat bearbeiten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.AppleSystemUIFont" charset="-120"/>
              <a:buChar char="»"/>
              <a:tabLst/>
              <a:defRPr/>
            </a:pPr>
            <a:r>
              <a:rPr lang="de-DE" dirty="0"/>
              <a:t> Mastertextformat bearbeiten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.AppleSystemUIFont" charset="-120"/>
              <a:buChar char="»"/>
              <a:tabLst/>
              <a:defRPr/>
            </a:pPr>
            <a:r>
              <a:rPr lang="de-DE" dirty="0"/>
              <a:t> Mastertextformat bearbeiten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de-DE" dirty="0"/>
          </a:p>
          <a:p>
            <a:pPr lv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Ort I Name I Datum</a:t>
            </a:r>
          </a:p>
        </p:txBody>
      </p:sp>
    </p:spTree>
    <p:extLst>
      <p:ext uri="{BB962C8B-B14F-4D97-AF65-F5344CB8AC3E}">
        <p14:creationId xmlns:p14="http://schemas.microsoft.com/office/powerpoint/2010/main" val="1961651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838199" y="1695473"/>
            <a:ext cx="10515600" cy="471587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2442603"/>
            <a:ext cx="5181600" cy="33626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 baseline="0">
                <a:solidFill>
                  <a:srgbClr val="343433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2442603"/>
            <a:ext cx="5181600" cy="33626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700" baseline="0">
                <a:solidFill>
                  <a:srgbClr val="343433"/>
                </a:solidFill>
                <a:latin typeface="+mj-lt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Ort I Name I Datum</a:t>
            </a:r>
          </a:p>
        </p:txBody>
      </p:sp>
    </p:spTree>
    <p:extLst>
      <p:ext uri="{BB962C8B-B14F-4D97-AF65-F5344CB8AC3E}">
        <p14:creationId xmlns:p14="http://schemas.microsoft.com/office/powerpoint/2010/main" val="130594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 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itel 1"/>
          <p:cNvSpPr txBox="1">
            <a:spLocks/>
          </p:cNvSpPr>
          <p:nvPr userDrawn="1"/>
        </p:nvSpPr>
        <p:spPr>
          <a:xfrm>
            <a:off x="838199" y="1702080"/>
            <a:ext cx="10515600" cy="4853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77777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chemeClr val="tx1"/>
                </a:solidFill>
              </a:rPr>
              <a:t>Mastertitelformat bearbeiten</a:t>
            </a:r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Ort I Name I Datum</a:t>
            </a:r>
          </a:p>
        </p:txBody>
      </p:sp>
    </p:spTree>
    <p:extLst>
      <p:ext uri="{BB962C8B-B14F-4D97-AF65-F5344CB8AC3E}">
        <p14:creationId xmlns:p14="http://schemas.microsoft.com/office/powerpoint/2010/main" val="176024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Ort I Name I Datum</a:t>
            </a:r>
          </a:p>
        </p:txBody>
      </p:sp>
    </p:spTree>
    <p:extLst>
      <p:ext uri="{BB962C8B-B14F-4D97-AF65-F5344CB8AC3E}">
        <p14:creationId xmlns:p14="http://schemas.microsoft.com/office/powerpoint/2010/main" val="757347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rgbClr val="343433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2" name="Bild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" y="4069"/>
            <a:ext cx="12209451" cy="686985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" y="0"/>
            <a:ext cx="12184785" cy="6864096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32D19B8-022A-7E45-9E7D-50203552C1A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Ort I Name I Datum</a:t>
            </a:r>
          </a:p>
        </p:txBody>
      </p:sp>
    </p:spTree>
    <p:extLst>
      <p:ext uri="{BB962C8B-B14F-4D97-AF65-F5344CB8AC3E}">
        <p14:creationId xmlns:p14="http://schemas.microsoft.com/office/powerpoint/2010/main" val="173638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49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58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6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6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6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6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6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6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6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6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6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6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6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6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6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6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6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6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6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6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6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6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6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6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63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63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6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slide" Target="slide3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slide" Target="slide47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slide" Target="slide4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63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slide" Target="slide47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slide" Target="slide47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slide" Target="slide47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hyperlink" Target="https://jacobmossberg.se/posts/2017/01/17/use-gdb-on-arm-assembly-program.html" TargetMode="External"/><Relationship Id="rId3" Type="http://schemas.openxmlformats.org/officeDocument/2006/relationships/hyperlink" Target="https://developer.arm.com/tools-and-software/open-source-software/developer-tools/gnu-toolchain" TargetMode="External"/><Relationship Id="rId7" Type="http://schemas.openxmlformats.org/officeDocument/2006/relationships/hyperlink" Target="https://docs.microsoft.com/en-us/windows/wsl/install-win10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typescriptlang.org/" TargetMode="External"/><Relationship Id="rId5" Type="http://schemas.openxmlformats.org/officeDocument/2006/relationships/hyperlink" Target="https://reactjs.org/" TargetMode="External"/><Relationship Id="rId10" Type="http://schemas.openxmlformats.org/officeDocument/2006/relationships/hyperlink" Target="https://qemu.readthedocs.io/en/latest/user/index.html" TargetMode="External"/><Relationship Id="rId4" Type="http://schemas.openxmlformats.org/officeDocument/2006/relationships/hyperlink" Target="https://github.com/EoinDavey/tsPEG" TargetMode="External"/><Relationship Id="rId9" Type="http://schemas.openxmlformats.org/officeDocument/2006/relationships/hyperlink" Target="https://www.gnu.org/software/gdb/" TargetMode="Externa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6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6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6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 Simulator, Interpreter und</a:t>
            </a:r>
            <a:r>
              <a:rPr lang="en-AT" dirty="0"/>
              <a:t> </a:t>
            </a:r>
            <a:r>
              <a:rPr lang="de-DE" dirty="0"/>
              <a:t>Debugger als Webanwendung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D39125-BD2A-4866-8090-F61B6A6374B5}"/>
              </a:ext>
            </a:extLst>
          </p:cNvPr>
          <p:cNvSpPr txBox="1"/>
          <p:nvPr/>
        </p:nvSpPr>
        <p:spPr>
          <a:xfrm>
            <a:off x="981876" y="5882305"/>
            <a:ext cx="10153128" cy="9361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912CF5-8CD4-4FF1-8D34-C6DAE9E5076E}"/>
              </a:ext>
            </a:extLst>
          </p:cNvPr>
          <p:cNvSpPr txBox="1"/>
          <p:nvPr/>
        </p:nvSpPr>
        <p:spPr>
          <a:xfrm>
            <a:off x="981876" y="5726601"/>
            <a:ext cx="907300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Initialpräsentation</a:t>
            </a:r>
          </a:p>
          <a:p>
            <a:endParaRPr lang="de-DE" sz="1000" dirty="0"/>
          </a:p>
          <a:p>
            <a:r>
              <a:rPr lang="de-DE" dirty="0"/>
              <a:t>Zangerl Dominik</a:t>
            </a:r>
          </a:p>
          <a:p>
            <a:r>
              <a:rPr lang="de-DE" dirty="0"/>
              <a:t>Betreuer: Alexander Schlögl</a:t>
            </a:r>
          </a:p>
        </p:txBody>
      </p:sp>
    </p:spTree>
    <p:extLst>
      <p:ext uri="{BB962C8B-B14F-4D97-AF65-F5344CB8AC3E}">
        <p14:creationId xmlns:p14="http://schemas.microsoft.com/office/powerpoint/2010/main" val="111879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im ersten Semester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ARMv5</a:t>
            </a:r>
            <a:r>
              <a:rPr lang="en-AT" dirty="0"/>
              <a:t> </a:t>
            </a:r>
            <a:r>
              <a:rPr lang="en-AT" dirty="0">
                <a:hlinkClick r:id="rId2" action="ppaction://hlinksldjump"/>
              </a:rPr>
              <a:t>[2]</a:t>
            </a:r>
            <a:r>
              <a:rPr lang="en-AT" dirty="0"/>
              <a:t> </a:t>
            </a:r>
            <a:r>
              <a:rPr lang="de-DE" dirty="0"/>
              <a:t>als Beispiel einer Befehlssatzarchitektur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Schreiben von Assembler-Programme und Ausführung auf einer ARMv5 Architektur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Simulation mit GNU </a:t>
            </a:r>
            <a:r>
              <a:rPr lang="de-DE" dirty="0" err="1">
                <a:latin typeface="Calibri Light" panose="020F0302020204030204" pitchFamily="34" charset="0"/>
              </a:rPr>
              <a:t>Toolchain</a:t>
            </a:r>
            <a:r>
              <a:rPr lang="en-AT" dirty="0">
                <a:latin typeface="Calibri Light" panose="020F0302020204030204" pitchFamily="34" charset="0"/>
              </a:rPr>
              <a:t> </a:t>
            </a:r>
            <a:r>
              <a:rPr lang="en-AT" dirty="0">
                <a:hlinkClick r:id="rId2" action="ppaction://hlinksldjump"/>
              </a:rPr>
              <a:t>[1]</a:t>
            </a:r>
            <a:r>
              <a:rPr lang="de-DE" dirty="0">
                <a:latin typeface="Calibri Light" panose="020F0302020204030204" pitchFamily="34" charset="0"/>
              </a:rPr>
              <a:t>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Ausführen mit QEMU User-Space-Emulator</a:t>
            </a:r>
            <a:r>
              <a:rPr lang="en-AT" dirty="0">
                <a:latin typeface="Calibri Light" panose="020F0302020204030204" pitchFamily="34" charset="0"/>
              </a:rPr>
              <a:t> </a:t>
            </a:r>
            <a:r>
              <a:rPr lang="en-AT" dirty="0">
                <a:hlinkClick r:id="rId2" action="ppaction://hlinksldjump"/>
              </a:rPr>
              <a:t>[11]</a:t>
            </a:r>
            <a:endParaRPr lang="de-DE" dirty="0">
              <a:latin typeface="Calibri Light" panose="020F030202020403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Vereinfachung mit Skript und Ausführung über virtuelle Maschine</a:t>
            </a:r>
            <a:r>
              <a:rPr lang="en-AT" dirty="0">
                <a:latin typeface="Calibri Light" panose="020F0302020204030204" pitchFamily="34" charset="0"/>
              </a:rPr>
              <a:t> </a:t>
            </a:r>
            <a:r>
              <a:rPr lang="de-DE" dirty="0">
                <a:latin typeface="Calibri Light" panose="020F0302020204030204" pitchFamily="34" charset="0"/>
              </a:rPr>
              <a:t>oder</a:t>
            </a:r>
            <a:r>
              <a:rPr lang="en-AT" dirty="0">
                <a:latin typeface="Calibri Light" panose="020F0302020204030204" pitchFamily="34" charset="0"/>
              </a:rPr>
              <a:t> </a:t>
            </a:r>
            <a:r>
              <a:rPr lang="de-DE" dirty="0">
                <a:latin typeface="Calibri Light" panose="020F0302020204030204" pitchFamily="34" charset="0"/>
              </a:rPr>
              <a:t>WSL</a:t>
            </a:r>
            <a:r>
              <a:rPr lang="en-AT" dirty="0">
                <a:latin typeface="Calibri Light" panose="020F0302020204030204" pitchFamily="34" charset="0"/>
              </a:rPr>
              <a:t> </a:t>
            </a:r>
            <a:r>
              <a:rPr lang="en-AT" dirty="0">
                <a:hlinkClick r:id="rId2" action="ppaction://hlinksldjump"/>
              </a:rPr>
              <a:t>[8]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3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sp>
        <p:nvSpPr>
          <p:cNvPr id="16" name="Rectangle 15" descr=" 4">
            <a:extLst>
              <a:ext uri="{FF2B5EF4-FFF2-40B4-BE49-F238E27FC236}">
                <a16:creationId xmlns:a16="http://schemas.microsoft.com/office/drawing/2014/main" id="{8425E9BE-45A6-4C15-A241-30873892B1BE}"/>
              </a:ext>
            </a:extLst>
          </p:cNvPr>
          <p:cNvSpPr/>
          <p:nvPr/>
        </p:nvSpPr>
        <p:spPr>
          <a:xfrm>
            <a:off x="1300044" y="3791262"/>
            <a:ext cx="1440160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program.asm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 descr=" 16">
            <a:extLst>
              <a:ext uri="{FF2B5EF4-FFF2-40B4-BE49-F238E27FC236}">
                <a16:creationId xmlns:a16="http://schemas.microsoft.com/office/drawing/2014/main" id="{C1F3A089-F3B2-4FC4-B452-29D0346A9FA4}"/>
              </a:ext>
            </a:extLst>
          </p:cNvPr>
          <p:cNvSpPr/>
          <p:nvPr/>
        </p:nvSpPr>
        <p:spPr>
          <a:xfrm>
            <a:off x="4490110" y="3791262"/>
            <a:ext cx="1440160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program.o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Straight Arrow Connector 17" descr=" 7">
            <a:extLst>
              <a:ext uri="{FF2B5EF4-FFF2-40B4-BE49-F238E27FC236}">
                <a16:creationId xmlns:a16="http://schemas.microsoft.com/office/drawing/2014/main" id="{0CDCD9DF-28A1-4687-8C4B-7AB8D23D4D17}"/>
              </a:ext>
            </a:extLst>
          </p:cNvPr>
          <p:cNvCxnSpPr>
            <a:cxnSpLocks/>
          </p:cNvCxnSpPr>
          <p:nvPr/>
        </p:nvCxnSpPr>
        <p:spPr>
          <a:xfrm>
            <a:off x="2740204" y="4115298"/>
            <a:ext cx="1749906" cy="0"/>
          </a:xfrm>
          <a:prstGeom prst="straightConnector1">
            <a:avLst/>
          </a:prstGeom>
          <a:ln w="349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 descr=" 19">
            <a:extLst>
              <a:ext uri="{FF2B5EF4-FFF2-40B4-BE49-F238E27FC236}">
                <a16:creationId xmlns:a16="http://schemas.microsoft.com/office/drawing/2014/main" id="{144DF79E-8C20-4C68-A89C-2DA2BD920A55}"/>
              </a:ext>
            </a:extLst>
          </p:cNvPr>
          <p:cNvSpPr/>
          <p:nvPr/>
        </p:nvSpPr>
        <p:spPr>
          <a:xfrm>
            <a:off x="7680176" y="3789040"/>
            <a:ext cx="1440160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Straight Arrow Connector 20" descr=" 20">
            <a:extLst>
              <a:ext uri="{FF2B5EF4-FFF2-40B4-BE49-F238E27FC236}">
                <a16:creationId xmlns:a16="http://schemas.microsoft.com/office/drawing/2014/main" id="{C36D0111-A5F0-4F8B-9A47-68ABCA81223D}"/>
              </a:ext>
            </a:extLst>
          </p:cNvPr>
          <p:cNvCxnSpPr>
            <a:cxnSpLocks/>
          </p:cNvCxnSpPr>
          <p:nvPr/>
        </p:nvCxnSpPr>
        <p:spPr>
          <a:xfrm>
            <a:off x="5930270" y="4113076"/>
            <a:ext cx="1749906" cy="0"/>
          </a:xfrm>
          <a:prstGeom prst="straightConnector1">
            <a:avLst/>
          </a:prstGeom>
          <a:ln w="349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 descr=" 21">
            <a:extLst>
              <a:ext uri="{FF2B5EF4-FFF2-40B4-BE49-F238E27FC236}">
                <a16:creationId xmlns:a16="http://schemas.microsoft.com/office/drawing/2014/main" id="{A980A69C-60AA-485D-850B-4777116D08F3}"/>
              </a:ext>
            </a:extLst>
          </p:cNvPr>
          <p:cNvSpPr txBox="1"/>
          <p:nvPr/>
        </p:nvSpPr>
        <p:spPr>
          <a:xfrm>
            <a:off x="2967085" y="3769300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dirty="0"/>
              <a:t>arm-</a:t>
            </a:r>
            <a:r>
              <a:rPr lang="en-AT" dirty="0" err="1"/>
              <a:t>linux</a:t>
            </a:r>
            <a:r>
              <a:rPr lang="en-AT" dirty="0"/>
              <a:t>-</a:t>
            </a:r>
            <a:r>
              <a:rPr lang="en-AT" dirty="0" err="1"/>
              <a:t>gnueabi</a:t>
            </a:r>
            <a:r>
              <a:rPr lang="en-AT" dirty="0"/>
              <a:t>-as</a:t>
            </a:r>
            <a:endParaRPr lang="de-DE" dirty="0"/>
          </a:p>
        </p:txBody>
      </p:sp>
      <p:sp>
        <p:nvSpPr>
          <p:cNvPr id="22" name="TextBox 21" descr=" 24">
            <a:extLst>
              <a:ext uri="{FF2B5EF4-FFF2-40B4-BE49-F238E27FC236}">
                <a16:creationId xmlns:a16="http://schemas.microsoft.com/office/drawing/2014/main" id="{D77380A6-B230-41EE-A42D-8101CBB800B4}"/>
              </a:ext>
            </a:extLst>
          </p:cNvPr>
          <p:cNvSpPr txBox="1"/>
          <p:nvPr/>
        </p:nvSpPr>
        <p:spPr>
          <a:xfrm>
            <a:off x="6157151" y="3769300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dirty="0"/>
              <a:t>arm-</a:t>
            </a:r>
            <a:r>
              <a:rPr lang="en-AT" dirty="0" err="1"/>
              <a:t>linux</a:t>
            </a:r>
            <a:r>
              <a:rPr lang="en-AT" dirty="0"/>
              <a:t>-</a:t>
            </a:r>
            <a:r>
              <a:rPr lang="en-AT" dirty="0" err="1"/>
              <a:t>gnueabi-ld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4347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Debugging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Größter Zeitaufwand bei Fehlersuche im Programm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</a:t>
            </a:r>
            <a:r>
              <a:rPr lang="de-DE">
                <a:hlinkClick r:id="rId3" action="ppaction://hlinksldjump"/>
              </a:rPr>
              <a:t> </a:t>
            </a:r>
            <a:r>
              <a:rPr lang="en-AT">
                <a:hlinkClick r:id="rId3" action="ppaction://hlinksldjump"/>
              </a:rPr>
              <a:t>  </a:t>
            </a:r>
            <a:r>
              <a:rPr lang="de-DE"/>
              <a:t> </a:t>
            </a:r>
            <a:r>
              <a:rPr lang="en-AT"/>
              <a:t> </a:t>
            </a:r>
            <a:r>
              <a:rPr lang="de-DE"/>
              <a:t>                 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                    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                    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4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802663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Debugging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Größter Zeitaufwand bei Fehlersuche im Programm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Kann zusammen mit dem Gnu Debugger </a:t>
            </a:r>
            <a:r>
              <a:rPr lang="en-AT" dirty="0">
                <a:hlinkClick r:id="rId2" action="ppaction://hlinksldjump"/>
              </a:rPr>
              <a:t>[10]</a:t>
            </a:r>
            <a:r>
              <a:rPr lang="en-AT" dirty="0">
                <a:latin typeface="Calibri Light" panose="020F0302020204030204" pitchFamily="34" charset="0"/>
              </a:rPr>
              <a:t> </a:t>
            </a:r>
            <a:r>
              <a:rPr lang="de-DE" dirty="0">
                <a:latin typeface="Calibri Light" panose="020F0302020204030204" pitchFamily="34" charset="0"/>
              </a:rPr>
              <a:t>verwendet werden: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dirty="0"/>
              <a:t>                                                      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dirty="0"/>
              <a:t>                                                       </a:t>
            </a: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4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2541201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Debugging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Größter Zeitaufwand bei Fehlersuche im Programm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Kann zusammen mit dem Gnu Debugger </a:t>
            </a:r>
            <a:r>
              <a:rPr lang="en-AT" dirty="0">
                <a:hlinkClick r:id="rId2" action="ppaction://hlinksldjump"/>
              </a:rPr>
              <a:t>[10]</a:t>
            </a:r>
            <a:r>
              <a:rPr lang="en-AT" dirty="0">
                <a:latin typeface="Calibri Light" panose="020F0302020204030204" pitchFamily="34" charset="0"/>
              </a:rPr>
              <a:t> </a:t>
            </a:r>
            <a:r>
              <a:rPr lang="de-DE" dirty="0">
                <a:latin typeface="Calibri Light" panose="020F0302020204030204" pitchFamily="34" charset="0"/>
              </a:rPr>
              <a:t>verwendet werden: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dirty="0"/>
              <a:t>                                                      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dirty="0"/>
              <a:t>                                                       </a:t>
            </a: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4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pic>
        <p:nvPicPr>
          <p:cNvPr id="16" name="Picture 15" descr=" 6">
            <a:extLst>
              <a:ext uri="{FF2B5EF4-FFF2-40B4-BE49-F238E27FC236}">
                <a16:creationId xmlns:a16="http://schemas.microsoft.com/office/drawing/2014/main" id="{F011DA33-2146-4503-93FF-F484293AD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832" y="3284984"/>
            <a:ext cx="7082475" cy="1410587"/>
          </a:xfrm>
          <a:prstGeom prst="rect">
            <a:avLst/>
          </a:prstGeom>
        </p:spPr>
      </p:pic>
      <p:sp>
        <p:nvSpPr>
          <p:cNvPr id="17" name="TextBox 16" descr=" 8">
            <a:extLst>
              <a:ext uri="{FF2B5EF4-FFF2-40B4-BE49-F238E27FC236}">
                <a16:creationId xmlns:a16="http://schemas.microsoft.com/office/drawing/2014/main" id="{8C8917C2-3283-4B31-90B4-D1D48CFE6525}"/>
              </a:ext>
            </a:extLst>
          </p:cNvPr>
          <p:cNvSpPr txBox="1"/>
          <p:nvPr/>
        </p:nvSpPr>
        <p:spPr>
          <a:xfrm>
            <a:off x="2700115" y="4656073"/>
            <a:ext cx="4151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sz="1400" dirty="0" err="1"/>
              <a:t>Abbildung</a:t>
            </a:r>
            <a:r>
              <a:rPr lang="en-AT" sz="1400" dirty="0"/>
              <a:t>: Use GDB on an ARM assembly program </a:t>
            </a:r>
            <a:r>
              <a:rPr lang="en-AT" sz="1400" dirty="0">
                <a:hlinkClick r:id="rId2" action="ppaction://hlinksldjump"/>
              </a:rPr>
              <a:t>[9]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64251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Debugging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Größter Zeitaufwand bei Fehlersuche im Programm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Kann zusammen mit dem Gnu Debugger </a:t>
            </a:r>
            <a:r>
              <a:rPr lang="en-AT" dirty="0">
                <a:hlinkClick r:id="rId2" action="ppaction://hlinksldjump"/>
              </a:rPr>
              <a:t>[10]</a:t>
            </a:r>
            <a:r>
              <a:rPr lang="en-AT" dirty="0">
                <a:latin typeface="Calibri Light" panose="020F0302020204030204" pitchFamily="34" charset="0"/>
              </a:rPr>
              <a:t> </a:t>
            </a:r>
            <a:r>
              <a:rPr lang="de-DE" dirty="0">
                <a:latin typeface="Calibri Light" panose="020F0302020204030204" pitchFamily="34" charset="0"/>
              </a:rPr>
              <a:t>verwendet werden: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Arbeiten mit Debuggern im ersten Semester oft schwierig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dirty="0"/>
              <a:t>                                                       </a:t>
            </a: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4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pic>
        <p:nvPicPr>
          <p:cNvPr id="16" name="Picture 15" descr=" 6">
            <a:extLst>
              <a:ext uri="{FF2B5EF4-FFF2-40B4-BE49-F238E27FC236}">
                <a16:creationId xmlns:a16="http://schemas.microsoft.com/office/drawing/2014/main" id="{F011DA33-2146-4503-93FF-F484293AD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832" y="3284984"/>
            <a:ext cx="7082475" cy="1410587"/>
          </a:xfrm>
          <a:prstGeom prst="rect">
            <a:avLst/>
          </a:prstGeom>
        </p:spPr>
      </p:pic>
      <p:sp>
        <p:nvSpPr>
          <p:cNvPr id="17" name="TextBox 16" descr=" 8">
            <a:extLst>
              <a:ext uri="{FF2B5EF4-FFF2-40B4-BE49-F238E27FC236}">
                <a16:creationId xmlns:a16="http://schemas.microsoft.com/office/drawing/2014/main" id="{8C8917C2-3283-4B31-90B4-D1D48CFE6525}"/>
              </a:ext>
            </a:extLst>
          </p:cNvPr>
          <p:cNvSpPr txBox="1"/>
          <p:nvPr/>
        </p:nvSpPr>
        <p:spPr>
          <a:xfrm>
            <a:off x="2700115" y="4656073"/>
            <a:ext cx="4151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sz="1400" dirty="0" err="1"/>
              <a:t>Abbildung</a:t>
            </a:r>
            <a:r>
              <a:rPr lang="en-AT" sz="1400" dirty="0"/>
              <a:t>: Use GDB on an ARM assembly program </a:t>
            </a:r>
            <a:r>
              <a:rPr lang="en-AT" sz="1400" dirty="0">
                <a:hlinkClick r:id="rId2" action="ppaction://hlinksldjump"/>
              </a:rPr>
              <a:t>[9]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388161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Debugging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Größter Zeitaufwand bei Fehlersuche im Programm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Kann zusammen mit dem Gnu Debugger </a:t>
            </a:r>
            <a:r>
              <a:rPr lang="en-AT" dirty="0">
                <a:hlinkClick r:id="rId2" action="ppaction://hlinksldjump"/>
              </a:rPr>
              <a:t>[10]</a:t>
            </a:r>
            <a:r>
              <a:rPr lang="en-AT" dirty="0">
                <a:latin typeface="Calibri Light" panose="020F0302020204030204" pitchFamily="34" charset="0"/>
              </a:rPr>
              <a:t> </a:t>
            </a:r>
            <a:r>
              <a:rPr lang="de-DE" dirty="0">
                <a:latin typeface="Calibri Light" panose="020F0302020204030204" pitchFamily="34" charset="0"/>
              </a:rPr>
              <a:t>verwendet werden: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Arbeiten mit Debuggern im ersten Semester oft schwierig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Großer Zeitaufwand zusammen mit Aufsetzen der </a:t>
            </a:r>
            <a:r>
              <a:rPr lang="de-DE" dirty="0" err="1">
                <a:latin typeface="Calibri Light" panose="020F0302020204030204" pitchFamily="34" charset="0"/>
              </a:rPr>
              <a:t>Toolchain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4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pic>
        <p:nvPicPr>
          <p:cNvPr id="16" name="Picture 15" descr=" 6">
            <a:extLst>
              <a:ext uri="{FF2B5EF4-FFF2-40B4-BE49-F238E27FC236}">
                <a16:creationId xmlns:a16="http://schemas.microsoft.com/office/drawing/2014/main" id="{F011DA33-2146-4503-93FF-F484293AD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832" y="3284984"/>
            <a:ext cx="7082475" cy="1410587"/>
          </a:xfrm>
          <a:prstGeom prst="rect">
            <a:avLst/>
          </a:prstGeom>
        </p:spPr>
      </p:pic>
      <p:sp>
        <p:nvSpPr>
          <p:cNvPr id="17" name="TextBox 16" descr=" 8">
            <a:extLst>
              <a:ext uri="{FF2B5EF4-FFF2-40B4-BE49-F238E27FC236}">
                <a16:creationId xmlns:a16="http://schemas.microsoft.com/office/drawing/2014/main" id="{8C8917C2-3283-4B31-90B4-D1D48CFE6525}"/>
              </a:ext>
            </a:extLst>
          </p:cNvPr>
          <p:cNvSpPr txBox="1"/>
          <p:nvPr/>
        </p:nvSpPr>
        <p:spPr>
          <a:xfrm>
            <a:off x="2700115" y="4656073"/>
            <a:ext cx="4151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sz="1400" dirty="0" err="1"/>
              <a:t>Abbildung</a:t>
            </a:r>
            <a:r>
              <a:rPr lang="en-AT" sz="1400" dirty="0"/>
              <a:t>: Use GDB on an ARM assembly program </a:t>
            </a:r>
            <a:r>
              <a:rPr lang="en-AT" sz="1400" dirty="0">
                <a:hlinkClick r:id="rId2" action="ppaction://hlinksldjump"/>
              </a:rPr>
              <a:t>[9]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43200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Umgebung und Debugging als Webanwendung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Bachelorprojekt: Simuliere ARMv5 Entwicklungsumgebung und Debugger als Webanwendung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                          </a:t>
            </a:r>
            <a:r>
              <a:rPr lang="en-AT" sz="1900">
                <a:latin typeface="+mj-lt"/>
              </a:rPr>
              <a:t>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       </a:t>
            </a:r>
            <a:endParaRPr lang="de-DE" sz="1900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</a:t>
            </a: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5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3032040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Umgebung und Debugging als Webanwendung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Bachelorprojekt: Simuliere ARMv5 Entwicklungsumgebung und Debugger als Webanwendung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ARMv5 Entwicklungsumgebung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                          </a:t>
            </a:r>
            <a:r>
              <a:rPr lang="en-AT" sz="1900">
                <a:latin typeface="+mj-lt"/>
              </a:rPr>
              <a:t>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       </a:t>
            </a:r>
            <a:endParaRPr lang="de-DE" sz="1900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</a:t>
            </a: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5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1909655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Umgebung und Debugging als Webanwendung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Bachelorprojekt: Simuliere ARMv5 Entwicklungsumgebung und Debugger als Webanwendung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ARMv5 Entwicklungsumgebung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Simulierte CPU und Hauptspeicher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                          </a:t>
            </a:r>
            <a:r>
              <a:rPr lang="en-AT" sz="1900">
                <a:latin typeface="+mj-lt"/>
              </a:rPr>
              <a:t>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       </a:t>
            </a:r>
            <a:endParaRPr lang="de-DE" sz="1900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</a:t>
            </a: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5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3363390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Umgebung und Debugging als Webanwendung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Bachelorprojekt: Simuliere ARMv5 Entwicklungsumgebung und Debugger als Webanwendung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ARMv5 Entwicklungsumgebung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Simulierte CPU und Hauptspeicher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Assembler-Code in Webanwendung schreiben und direkt im Browser</a:t>
            </a:r>
            <a:r>
              <a:rPr lang="en-AT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ausführen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       </a:t>
            </a:r>
            <a:endParaRPr lang="de-DE" sz="1900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</a:t>
            </a: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5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730941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Motivation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Implementation und Technologien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T" sz="1900" dirty="0">
                <a:solidFill>
                  <a:srgbClr val="343433"/>
                </a:solidFill>
                <a:latin typeface="+mj-lt"/>
              </a:rPr>
              <a:t>Backend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rgbClr val="343433"/>
                </a:solidFill>
                <a:latin typeface="+mj-lt"/>
              </a:rPr>
              <a:t>Parser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rgbClr val="343433"/>
                </a:solidFill>
                <a:latin typeface="+mj-lt"/>
              </a:rPr>
              <a:t>Simulator und Debugger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rgbClr val="343433"/>
                </a:solidFill>
                <a:latin typeface="+mj-lt"/>
              </a:rPr>
              <a:t>Frontend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Vorgehensweise und Zeitplan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Voraussetzungen für finale Implementierung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Referenzen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2</a:t>
            </a:r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</a:t>
            </a:r>
            <a:r>
              <a:rPr lang="en-AT"/>
              <a:t> </a:t>
            </a:r>
            <a:r>
              <a:rPr lang="de-DE"/>
              <a:t>Dominik I </a:t>
            </a:r>
            <a:r>
              <a:rPr lang="en-AT"/>
              <a:t>23.03.2021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8505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Umgebung und Debugging als Webanwendung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Bachelorprojekt: Simuliere ARMv5 Entwicklungsumgebung und Debugger als Webanwendung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ARMv5 Entwicklungsumgebung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Simulierte CPU und Hauptspeicher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Assembler-Code in Webanwendung schreiben und direkt im Browser</a:t>
            </a:r>
            <a:r>
              <a:rPr lang="en-AT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ausführen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Dauerhafte Anzeige von Registern und Stacks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</a:t>
            </a: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5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2058771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Umgebung und Debugging als Webanwendung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Bachelorprojekt: Simuliere ARMv5 Entwicklungsumgebung und Debugger als Webanwendung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ARMv5 Entwicklungsumgebung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Simulierte CPU und Hauptspeicher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Assembler-Code in Webanwendung schreiben und direkt im Browser</a:t>
            </a:r>
            <a:r>
              <a:rPr lang="en-AT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ausführen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Dauerhafte Anzeige von Registern und Stacks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Debugger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</a:t>
            </a: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5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4049891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Umgebung und Debugging als Webanwendung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Bachelorprojekt: Simuliere ARMv5 Entwicklungsumgebung und Debugger als Webanwendung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ARMv5 Entwicklungsumgebung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Simulierte CPU und Hauptspeicher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Assembler-Code in Webanwendung schreiben und direkt im Browser</a:t>
            </a:r>
            <a:r>
              <a:rPr lang="en-AT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ausführen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Dauerhafte Anzeige von Registern und Stacks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Debugger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Breakpoints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</a:t>
            </a: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5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863196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Umgebung und Debugging als Webanwendung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Bachelorprojekt: Simuliere ARMv5 Entwicklungsumgebung und Debugger als Webanwendung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ARMv5 Entwicklungsumgebung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Simulierte CPU und Hauptspeicher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Assembler-Code in Webanwendung schreiben und direkt im Browser</a:t>
            </a:r>
            <a:r>
              <a:rPr lang="en-AT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ausführen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Dauerhafte Anzeige von Registern und Stacks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Debugger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Breakpoints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Zeilenweise Abarbeitung</a:t>
            </a: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5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1787685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Backend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TypeScript</a:t>
            </a:r>
            <a:r>
              <a:rPr lang="de-DE" dirty="0"/>
              <a:t> </a:t>
            </a:r>
            <a:r>
              <a:rPr lang="de-DE" dirty="0">
                <a:hlinkClick r:id="rId3" action="ppaction://hlinksldjump"/>
              </a:rPr>
              <a:t>[</a:t>
            </a:r>
            <a:r>
              <a:rPr lang="en-AT" dirty="0">
                <a:hlinkClick r:id="rId3" action="ppaction://hlinksldjump"/>
              </a:rPr>
              <a:t>7</a:t>
            </a:r>
            <a:r>
              <a:rPr lang="de-DE" dirty="0">
                <a:hlinkClick r:id="rId3" action="ppaction://hlinksldjump"/>
              </a:rPr>
              <a:t>]</a:t>
            </a:r>
            <a:r>
              <a:rPr lang="de-DE" dirty="0"/>
              <a:t> ist eine Sprache von Microsoft, die auf JavaScript aufbaut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                           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                   </a:t>
            </a:r>
            <a:r>
              <a:rPr lang="en-AT" sz="1900">
                <a:latin typeface="+mj-lt"/>
              </a:rPr>
              <a:t> </a:t>
            </a:r>
            <a:r>
              <a:rPr lang="de-DE" sz="1900">
                <a:latin typeface="+mj-lt"/>
                <a:hlinkClick r:id="rId3" action="ppaction://hlinksldjump"/>
              </a:rPr>
              <a:t> </a:t>
            </a:r>
            <a:r>
              <a:rPr lang="en-AT" sz="1900">
                <a:latin typeface="+mj-lt"/>
                <a:hlinkClick r:id="rId3" action="ppaction://hlinksldjump"/>
              </a:rPr>
              <a:t> </a:t>
            </a:r>
            <a:r>
              <a:rPr lang="de-DE" sz="1900">
                <a:latin typeface="+mj-lt"/>
              </a:rPr>
              <a:t>  </a:t>
            </a:r>
            <a:endParaRPr lang="de-DE" sz="1900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                                    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</a:t>
            </a:r>
            <a:r>
              <a:rPr lang="en-AT"/>
              <a:t>   </a:t>
            </a:r>
            <a:r>
              <a:rPr lang="de-DE"/>
              <a:t>     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</a:t>
            </a:r>
            <a:endParaRPr lang="de-DE" sz="1900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6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19643345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Backend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TypeScript</a:t>
            </a:r>
            <a:r>
              <a:rPr lang="de-DE" dirty="0"/>
              <a:t> </a:t>
            </a:r>
            <a:r>
              <a:rPr lang="de-DE" dirty="0">
                <a:hlinkClick r:id="rId2" action="ppaction://hlinksldjump"/>
              </a:rPr>
              <a:t>[</a:t>
            </a:r>
            <a:r>
              <a:rPr lang="en-AT" dirty="0">
                <a:hlinkClick r:id="rId2" action="ppaction://hlinksldjump"/>
              </a:rPr>
              <a:t>7</a:t>
            </a:r>
            <a:r>
              <a:rPr lang="de-DE" dirty="0">
                <a:hlinkClick r:id="rId2" action="ppaction://hlinksldjump"/>
              </a:rPr>
              <a:t>]</a:t>
            </a:r>
            <a:r>
              <a:rPr lang="de-DE" dirty="0"/>
              <a:t> ist eine Sprache von Microsoft, die auf JavaScript aufbaut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JavaScript überprüft nicht, ob Typen korrekt zugewiesen werden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                   </a:t>
            </a:r>
            <a:r>
              <a:rPr lang="en-AT" sz="1900">
                <a:latin typeface="+mj-lt"/>
              </a:rPr>
              <a:t> </a:t>
            </a:r>
            <a:r>
              <a:rPr lang="de-DE" sz="1900">
                <a:latin typeface="+mj-lt"/>
                <a:hlinkClick r:id="rId2" action="ppaction://hlinksldjump"/>
              </a:rPr>
              <a:t> </a:t>
            </a:r>
            <a:r>
              <a:rPr lang="en-AT" sz="1900">
                <a:latin typeface="+mj-lt"/>
                <a:hlinkClick r:id="rId2" action="ppaction://hlinksldjump"/>
              </a:rPr>
              <a:t> </a:t>
            </a:r>
            <a:r>
              <a:rPr lang="de-DE" sz="1900">
                <a:latin typeface="+mj-lt"/>
              </a:rPr>
              <a:t>  </a:t>
            </a:r>
            <a:endParaRPr lang="de-DE" sz="1900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                                    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</a:t>
            </a:r>
            <a:r>
              <a:rPr lang="en-AT"/>
              <a:t>   </a:t>
            </a:r>
            <a:r>
              <a:rPr lang="de-DE"/>
              <a:t>     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</a:t>
            </a:r>
            <a:endParaRPr lang="de-DE" sz="1900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6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39438745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Backend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TypeScript</a:t>
            </a:r>
            <a:r>
              <a:rPr lang="de-DE" dirty="0"/>
              <a:t> </a:t>
            </a:r>
            <a:r>
              <a:rPr lang="de-DE" dirty="0">
                <a:hlinkClick r:id="rId2" action="ppaction://hlinksldjump"/>
              </a:rPr>
              <a:t>[</a:t>
            </a:r>
            <a:r>
              <a:rPr lang="en-AT" dirty="0">
                <a:hlinkClick r:id="rId2" action="ppaction://hlinksldjump"/>
              </a:rPr>
              <a:t>7</a:t>
            </a:r>
            <a:r>
              <a:rPr lang="de-DE" dirty="0">
                <a:hlinkClick r:id="rId2" action="ppaction://hlinksldjump"/>
              </a:rPr>
              <a:t>]</a:t>
            </a:r>
            <a:r>
              <a:rPr lang="de-DE" dirty="0"/>
              <a:t> ist eine Sprache von Microsoft, die auf JavaScript aufbaut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JavaScript überprüft nicht, ob Typen korrekt zugewiesen werden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 err="1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TypeScript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fügt statische Typisierung und Klassen 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+mj-lt"/>
              </a:rPr>
              <a:t>hinzu</a:t>
            </a:r>
            <a:r>
              <a:rPr lang="en-AT" sz="1900" dirty="0">
                <a:solidFill>
                  <a:schemeClr val="tx1">
                    <a:lumMod val="100000"/>
                  </a:schemeClr>
                </a:solidFill>
                <a:latin typeface="+mj-lt"/>
              </a:rPr>
              <a:t> </a:t>
            </a:r>
            <a:r>
              <a:rPr lang="en-AT" sz="1900" dirty="0">
                <a:latin typeface="+mj-lt"/>
                <a:hlinkClick r:id="rId2" action="ppaction://hlinksldjump"/>
              </a:rPr>
              <a:t>[3]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+mj-lt"/>
              </a:rPr>
              <a:t>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dirty="0"/>
              <a:t>                                                                      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dirty="0"/>
              <a:t>              </a:t>
            </a:r>
            <a:r>
              <a:rPr lang="en-AT" dirty="0"/>
              <a:t>   </a:t>
            </a:r>
            <a:r>
              <a:rPr lang="de-DE" dirty="0"/>
              <a:t>     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dirty="0">
                <a:latin typeface="+mj-lt"/>
              </a:rPr>
              <a:t>              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dirty="0">
                <a:latin typeface="+mj-lt"/>
              </a:rPr>
              <a:t>      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dirty="0">
                <a:latin typeface="+mj-lt"/>
              </a:rPr>
              <a:t>        </a:t>
            </a: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6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6415126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Backend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TypeScript</a:t>
            </a:r>
            <a:r>
              <a:rPr lang="de-DE" dirty="0"/>
              <a:t> </a:t>
            </a:r>
            <a:r>
              <a:rPr lang="de-DE" dirty="0">
                <a:hlinkClick r:id="rId2" action="ppaction://hlinksldjump"/>
              </a:rPr>
              <a:t>[</a:t>
            </a:r>
            <a:r>
              <a:rPr lang="en-AT" dirty="0">
                <a:hlinkClick r:id="rId2" action="ppaction://hlinksldjump"/>
              </a:rPr>
              <a:t>7</a:t>
            </a:r>
            <a:r>
              <a:rPr lang="de-DE" dirty="0">
                <a:hlinkClick r:id="rId2" action="ppaction://hlinksldjump"/>
              </a:rPr>
              <a:t>]</a:t>
            </a:r>
            <a:r>
              <a:rPr lang="de-DE" dirty="0"/>
              <a:t> ist eine Sprache von Microsoft, die auf JavaScript aufbaut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JavaScript überprüft nicht, ob Typen korrekt zugewiesen werden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 err="1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TypeScript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fügt statische Typisierung und Klassen 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+mj-lt"/>
              </a:rPr>
              <a:t>hinzu</a:t>
            </a:r>
            <a:r>
              <a:rPr lang="en-AT" sz="1900" dirty="0">
                <a:solidFill>
                  <a:schemeClr val="tx1">
                    <a:lumMod val="100000"/>
                  </a:schemeClr>
                </a:solidFill>
                <a:latin typeface="+mj-lt"/>
              </a:rPr>
              <a:t> </a:t>
            </a:r>
            <a:r>
              <a:rPr lang="en-AT" sz="1900" dirty="0">
                <a:latin typeface="+mj-lt"/>
                <a:hlinkClick r:id="rId2" action="ppaction://hlinksldjump"/>
              </a:rPr>
              <a:t>[3]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+mj-lt"/>
              </a:rPr>
              <a:t>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Fertiger Code wird zu einem ausführbaren JavaScript Programm kompiliert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dirty="0"/>
              <a:t>              </a:t>
            </a:r>
            <a:r>
              <a:rPr lang="en-AT" dirty="0"/>
              <a:t>   </a:t>
            </a:r>
            <a:r>
              <a:rPr lang="de-DE" dirty="0"/>
              <a:t>     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dirty="0">
                <a:latin typeface="+mj-lt"/>
              </a:rPr>
              <a:t>              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dirty="0">
                <a:latin typeface="+mj-lt"/>
              </a:rPr>
              <a:t>      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dirty="0">
                <a:latin typeface="+mj-lt"/>
              </a:rPr>
              <a:t>        </a:t>
            </a: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6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36707262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Backend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TypeScript</a:t>
            </a:r>
            <a:r>
              <a:rPr lang="de-DE" dirty="0"/>
              <a:t> </a:t>
            </a:r>
            <a:r>
              <a:rPr lang="de-DE" dirty="0">
                <a:hlinkClick r:id="rId2" action="ppaction://hlinksldjump"/>
              </a:rPr>
              <a:t>[</a:t>
            </a:r>
            <a:r>
              <a:rPr lang="en-AT" dirty="0">
                <a:hlinkClick r:id="rId2" action="ppaction://hlinksldjump"/>
              </a:rPr>
              <a:t>7</a:t>
            </a:r>
            <a:r>
              <a:rPr lang="de-DE" dirty="0">
                <a:hlinkClick r:id="rId2" action="ppaction://hlinksldjump"/>
              </a:rPr>
              <a:t>]</a:t>
            </a:r>
            <a:r>
              <a:rPr lang="de-DE" dirty="0"/>
              <a:t> ist eine Sprache von Microsoft, die auf JavaScript aufbaut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JavaScript überprüft nicht, ob Typen korrekt zugewiesen werden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 err="1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TypeScript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fügt statische Typisierung und 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+mj-lt"/>
              </a:rPr>
              <a:t>Klassen hinzu</a:t>
            </a:r>
            <a:r>
              <a:rPr lang="en-AT" sz="1900" dirty="0">
                <a:solidFill>
                  <a:schemeClr val="tx1">
                    <a:lumMod val="100000"/>
                  </a:schemeClr>
                </a:solidFill>
                <a:latin typeface="+mj-lt"/>
              </a:rPr>
              <a:t> </a:t>
            </a:r>
            <a:r>
              <a:rPr lang="en-AT" sz="1900" dirty="0">
                <a:latin typeface="+mj-lt"/>
                <a:hlinkClick r:id="rId2" action="ppaction://hlinksldjump"/>
              </a:rPr>
              <a:t>[3]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+mj-lt"/>
              </a:rPr>
              <a:t>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Fertiger Code wird zu einem ausführbaren JavaScript Programm kompiliert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Backend bestehend aus: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dirty="0">
                <a:latin typeface="+mj-lt"/>
              </a:rPr>
              <a:t>              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dirty="0">
                <a:latin typeface="+mj-lt"/>
              </a:rPr>
              <a:t>      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dirty="0">
                <a:latin typeface="+mj-lt"/>
              </a:rPr>
              <a:t>        </a:t>
            </a: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6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36497970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Backend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TypeScript</a:t>
            </a:r>
            <a:r>
              <a:rPr lang="de-DE" dirty="0"/>
              <a:t> </a:t>
            </a:r>
            <a:r>
              <a:rPr lang="de-DE" dirty="0">
                <a:hlinkClick r:id="rId2" action="ppaction://hlinksldjump"/>
              </a:rPr>
              <a:t>[</a:t>
            </a:r>
            <a:r>
              <a:rPr lang="en-AT" dirty="0">
                <a:hlinkClick r:id="rId2" action="ppaction://hlinksldjump"/>
              </a:rPr>
              <a:t>7</a:t>
            </a:r>
            <a:r>
              <a:rPr lang="de-DE" dirty="0">
                <a:hlinkClick r:id="rId2" action="ppaction://hlinksldjump"/>
              </a:rPr>
              <a:t>]</a:t>
            </a:r>
            <a:r>
              <a:rPr lang="de-DE" dirty="0"/>
              <a:t> ist eine Sprache von Microsoft, die auf JavaScript aufbaut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JavaScript überprüft nicht, ob Typen korrekt zugewiesen werden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 err="1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TypeScript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fügt statische Typisierung und 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+mj-lt"/>
              </a:rPr>
              <a:t>Klassen hinzu</a:t>
            </a:r>
            <a:r>
              <a:rPr lang="en-AT" sz="1900" dirty="0">
                <a:solidFill>
                  <a:schemeClr val="tx1">
                    <a:lumMod val="100000"/>
                  </a:schemeClr>
                </a:solidFill>
                <a:latin typeface="+mj-lt"/>
              </a:rPr>
              <a:t> </a:t>
            </a:r>
            <a:r>
              <a:rPr lang="en-AT" sz="1900" dirty="0">
                <a:latin typeface="+mj-lt"/>
                <a:hlinkClick r:id="rId2" action="ppaction://hlinksldjump"/>
              </a:rPr>
              <a:t>[3]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+mj-lt"/>
              </a:rPr>
              <a:t>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Fertiger Code wird zu einem ausführbaren JavaScript Programm kompiliert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Backend bestehend aus:</a:t>
            </a: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Simulierte CPU</a:t>
            </a: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Parser</a:t>
            </a: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Debugger</a:t>
            </a:r>
            <a:endParaRPr lang="de-DE" sz="1900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6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3760565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im ersten Semester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ARMv5</a:t>
            </a:r>
            <a:r>
              <a:rPr lang="en-AT" dirty="0"/>
              <a:t> </a:t>
            </a:r>
            <a:r>
              <a:rPr lang="en-AT" dirty="0">
                <a:hlinkClick r:id="rId3" action="ppaction://hlinksldjump"/>
              </a:rPr>
              <a:t>[2]</a:t>
            </a:r>
            <a:r>
              <a:rPr lang="en-AT" dirty="0"/>
              <a:t> </a:t>
            </a:r>
            <a:r>
              <a:rPr lang="de-DE" dirty="0"/>
              <a:t>als Beispiel einer Befehlssatzarchitektur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                                         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</a:t>
            </a:r>
            <a:r>
              <a:rPr lang="en-AT"/>
              <a:t> </a:t>
            </a:r>
            <a:r>
              <a:rPr lang="en-AT">
                <a:hlinkClick r:id="rId3" action="ppaction://hlinksldjump"/>
              </a:rPr>
              <a:t>  </a:t>
            </a:r>
            <a:r>
              <a:rPr lang="en-AT"/>
              <a:t> </a:t>
            </a:r>
            <a:r>
              <a:rPr lang="de-DE"/>
              <a:t> 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   </a:t>
            </a:r>
            <a:r>
              <a:rPr lang="en-AT"/>
              <a:t> </a:t>
            </a:r>
            <a:r>
              <a:rPr lang="en-AT">
                <a:hlinkClick r:id="rId3" action="ppaction://hlinksldjump"/>
              </a:rPr>
              <a:t>   </a:t>
            </a:r>
            <a:r>
              <a:rPr lang="en-AT"/>
              <a:t> 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                            </a:t>
            </a:r>
            <a:r>
              <a:rPr lang="en-AT"/>
              <a:t>      </a:t>
            </a:r>
            <a:r>
              <a:rPr lang="de-DE"/>
              <a:t>   </a:t>
            </a:r>
            <a:r>
              <a:rPr lang="en-AT"/>
              <a:t> </a:t>
            </a:r>
            <a:r>
              <a:rPr lang="en-AT">
                <a:hlinkClick r:id="rId3" action="ppaction://hlinksldjump"/>
              </a:rPr>
              <a:t>  </a:t>
            </a:r>
            <a:r>
              <a:rPr lang="en-AT"/>
              <a:t> 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3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28155642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Parser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Erzeugen eines Parsers basierend auf einer </a:t>
            </a:r>
            <a:r>
              <a:rPr lang="de-DE" dirty="0" err="1"/>
              <a:t>Parsing</a:t>
            </a:r>
            <a:r>
              <a:rPr lang="de-DE" dirty="0"/>
              <a:t> Expression Grammatik (PEG) </a:t>
            </a:r>
            <a:r>
              <a:rPr lang="de-DE" dirty="0">
                <a:hlinkClick r:id="rId3" action="ppaction://hlinksldjump"/>
              </a:rPr>
              <a:t>[</a:t>
            </a:r>
            <a:r>
              <a:rPr lang="en-AT" dirty="0">
                <a:hlinkClick r:id="rId3" action="ppaction://hlinksldjump"/>
              </a:rPr>
              <a:t>6</a:t>
            </a:r>
            <a:r>
              <a:rPr lang="de-DE" dirty="0">
                <a:hlinkClick r:id="rId3" action="ppaction://hlinksldjump"/>
              </a:rPr>
              <a:t>]</a:t>
            </a:r>
            <a:r>
              <a:rPr lang="de-DE" dirty="0"/>
              <a:t> mit </a:t>
            </a:r>
            <a:r>
              <a:rPr lang="de-DE" dirty="0" err="1"/>
              <a:t>tsPEG</a:t>
            </a:r>
            <a:r>
              <a:rPr lang="de-DE" dirty="0"/>
              <a:t> </a:t>
            </a:r>
            <a:r>
              <a:rPr lang="de-DE" dirty="0">
                <a:hlinkClick r:id="rId3" action="ppaction://hlinksldjump"/>
              </a:rPr>
              <a:t>[</a:t>
            </a:r>
            <a:r>
              <a:rPr lang="en-AT" dirty="0">
                <a:hlinkClick r:id="rId3" action="ppaction://hlinksldjump"/>
              </a:rPr>
              <a:t>4</a:t>
            </a:r>
            <a:r>
              <a:rPr lang="de-DE" dirty="0">
                <a:hlinkClick r:id="rId3" action="ppaction://hlinksldjump"/>
              </a:rPr>
              <a:t>]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</a:t>
            </a:r>
            <a:r>
              <a:rPr lang="de-DE">
                <a:latin typeface="Constantia" panose="02030602050306030303" pitchFamily="18" charset="0"/>
              </a:rPr>
              <a:t>   </a:t>
            </a:r>
            <a:r>
              <a:rPr lang="de-DE"/>
              <a:t>                                            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</a:t>
            </a:r>
            <a:r>
              <a:rPr lang="de-DE" sz="1900">
                <a:solidFill>
                  <a:srgbClr val="343433"/>
                </a:solidFill>
                <a:latin typeface="Constantia" panose="02030602050306030303" pitchFamily="18" charset="0"/>
              </a:rPr>
              <a:t>    </a:t>
            </a:r>
            <a:r>
              <a:rPr lang="de-DE" sz="1900">
                <a:latin typeface="+mj-lt"/>
              </a:rPr>
              <a:t>         </a:t>
            </a:r>
            <a:endParaRPr lang="de-DE" sz="1900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</a:t>
            </a:r>
            <a:r>
              <a:rPr lang="de-DE">
                <a:latin typeface="Constantia" panose="02030602050306030303" pitchFamily="18" charset="0"/>
              </a:rPr>
              <a:t>           </a:t>
            </a:r>
            <a:r>
              <a:rPr lang="de-DE"/>
              <a:t>     </a:t>
            </a:r>
            <a:r>
              <a:rPr lang="de-DE">
                <a:latin typeface="Constantia" panose="02030602050306030303" pitchFamily="18" charset="0"/>
              </a:rPr>
              <a:t> </a:t>
            </a:r>
            <a:r>
              <a:rPr lang="de-DE"/>
              <a:t> </a:t>
            </a:r>
            <a:r>
              <a:rPr lang="de-DE">
                <a:latin typeface="Constantia" panose="02030602050306030303" pitchFamily="18" charset="0"/>
              </a:rPr>
              <a:t>    </a:t>
            </a:r>
            <a:r>
              <a:rPr lang="de-DE"/>
              <a:t>   </a:t>
            </a:r>
            <a:r>
              <a:rPr lang="de-DE">
                <a:latin typeface="Constantia" panose="02030602050306030303" pitchFamily="18" charset="0"/>
              </a:rPr>
              <a:t>   </a:t>
            </a:r>
            <a:r>
              <a:rPr lang="de-DE"/>
              <a:t>                                    </a:t>
            </a:r>
            <a:endParaRPr lang="de-DE" dirty="0">
              <a:latin typeface="Constantia" panose="02030602050306030303" pitchFamily="18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          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7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6477311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Parser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Erzeugen eines Parsers basierend auf einer </a:t>
            </a:r>
            <a:r>
              <a:rPr lang="de-DE" dirty="0" err="1"/>
              <a:t>Parsing</a:t>
            </a:r>
            <a:r>
              <a:rPr lang="de-DE" dirty="0"/>
              <a:t> Expression Grammatik (PEG) </a:t>
            </a:r>
            <a:r>
              <a:rPr lang="de-DE" dirty="0">
                <a:hlinkClick r:id="rId2" action="ppaction://hlinksldjump"/>
              </a:rPr>
              <a:t>[</a:t>
            </a:r>
            <a:r>
              <a:rPr lang="en-AT" dirty="0">
                <a:hlinkClick r:id="rId2" action="ppaction://hlinksldjump"/>
              </a:rPr>
              <a:t>6</a:t>
            </a:r>
            <a:r>
              <a:rPr lang="de-DE" dirty="0">
                <a:hlinkClick r:id="rId2" action="ppaction://hlinksldjump"/>
              </a:rPr>
              <a:t>]</a:t>
            </a:r>
            <a:r>
              <a:rPr lang="de-DE" dirty="0"/>
              <a:t> mit </a:t>
            </a:r>
            <a:r>
              <a:rPr lang="de-DE" dirty="0" err="1"/>
              <a:t>tsPEG</a:t>
            </a:r>
            <a:r>
              <a:rPr lang="de-DE" dirty="0"/>
              <a:t> </a:t>
            </a:r>
            <a:r>
              <a:rPr lang="de-DE" dirty="0">
                <a:hlinkClick r:id="rId2" action="ppaction://hlinksldjump"/>
              </a:rPr>
              <a:t>[</a:t>
            </a:r>
            <a:r>
              <a:rPr lang="en-AT" dirty="0">
                <a:hlinkClick r:id="rId2" action="ppaction://hlinksldjump"/>
              </a:rPr>
              <a:t>4</a:t>
            </a:r>
            <a:r>
              <a:rPr lang="de-DE" dirty="0">
                <a:hlinkClick r:id="rId2" action="ppaction://hlinksldjump"/>
              </a:rPr>
              <a:t>]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Beispielgrammatik, die </a:t>
            </a:r>
            <a:r>
              <a:rPr lang="de-DE">
                <a:latin typeface="Constantia" panose="02030602050306030303" pitchFamily="18" charset="0"/>
              </a:rPr>
              <a:t>MOV</a:t>
            </a:r>
            <a:r>
              <a:rPr lang="de-DE">
                <a:latin typeface="Calibri Light" panose="020F0302020204030204" pitchFamily="34" charset="0"/>
              </a:rPr>
              <a:t> Instruktion oder einen Datenbereich erkennt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</a:t>
            </a:r>
            <a:r>
              <a:rPr lang="de-DE" sz="1900">
                <a:solidFill>
                  <a:srgbClr val="343433"/>
                </a:solidFill>
                <a:latin typeface="Constantia" panose="02030602050306030303" pitchFamily="18" charset="0"/>
              </a:rPr>
              <a:t>    </a:t>
            </a:r>
            <a:r>
              <a:rPr lang="de-DE" sz="1900">
                <a:latin typeface="+mj-lt"/>
              </a:rPr>
              <a:t>         </a:t>
            </a:r>
            <a:endParaRPr lang="de-DE" sz="1900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</a:t>
            </a:r>
            <a:r>
              <a:rPr lang="de-DE">
                <a:latin typeface="Constantia" panose="02030602050306030303" pitchFamily="18" charset="0"/>
              </a:rPr>
              <a:t>           </a:t>
            </a:r>
            <a:r>
              <a:rPr lang="de-DE"/>
              <a:t>     </a:t>
            </a:r>
            <a:r>
              <a:rPr lang="de-DE">
                <a:latin typeface="Constantia" panose="02030602050306030303" pitchFamily="18" charset="0"/>
              </a:rPr>
              <a:t> </a:t>
            </a:r>
            <a:r>
              <a:rPr lang="de-DE"/>
              <a:t> </a:t>
            </a:r>
            <a:r>
              <a:rPr lang="de-DE">
                <a:latin typeface="Constantia" panose="02030602050306030303" pitchFamily="18" charset="0"/>
              </a:rPr>
              <a:t>    </a:t>
            </a:r>
            <a:r>
              <a:rPr lang="de-DE"/>
              <a:t>   </a:t>
            </a:r>
            <a:r>
              <a:rPr lang="de-DE">
                <a:latin typeface="Constantia" panose="02030602050306030303" pitchFamily="18" charset="0"/>
              </a:rPr>
              <a:t>   </a:t>
            </a:r>
            <a:r>
              <a:rPr lang="de-DE"/>
              <a:t>                                    </a:t>
            </a:r>
            <a:endParaRPr lang="de-DE" dirty="0">
              <a:latin typeface="Constantia" panose="02030602050306030303" pitchFamily="18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          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7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pic>
        <p:nvPicPr>
          <p:cNvPr id="16" name="Picture 15" descr=" 6">
            <a:extLst>
              <a:ext uri="{FF2B5EF4-FFF2-40B4-BE49-F238E27FC236}">
                <a16:creationId xmlns:a16="http://schemas.microsoft.com/office/drawing/2014/main" id="{445B2038-938A-49B7-B39F-2EC54B21F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800" y="2818800"/>
            <a:ext cx="7056783" cy="133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2472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Parser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Erzeugen eines Parsers basierend auf einer </a:t>
            </a:r>
            <a:r>
              <a:rPr lang="de-DE" dirty="0" err="1"/>
              <a:t>Parsing</a:t>
            </a:r>
            <a:r>
              <a:rPr lang="de-DE" dirty="0"/>
              <a:t> Expression Grammatik (PEG) </a:t>
            </a:r>
            <a:r>
              <a:rPr lang="de-DE" dirty="0">
                <a:hlinkClick r:id="rId2" action="ppaction://hlinksldjump"/>
              </a:rPr>
              <a:t>[</a:t>
            </a:r>
            <a:r>
              <a:rPr lang="en-AT" dirty="0">
                <a:hlinkClick r:id="rId2" action="ppaction://hlinksldjump"/>
              </a:rPr>
              <a:t>6</a:t>
            </a:r>
            <a:r>
              <a:rPr lang="de-DE" dirty="0">
                <a:hlinkClick r:id="rId2" action="ppaction://hlinksldjump"/>
              </a:rPr>
              <a:t>]</a:t>
            </a:r>
            <a:r>
              <a:rPr lang="de-DE" dirty="0"/>
              <a:t> mit </a:t>
            </a:r>
            <a:r>
              <a:rPr lang="de-DE" dirty="0" err="1"/>
              <a:t>tsPEG</a:t>
            </a:r>
            <a:r>
              <a:rPr lang="de-DE" dirty="0"/>
              <a:t> </a:t>
            </a:r>
            <a:r>
              <a:rPr lang="de-DE" dirty="0">
                <a:hlinkClick r:id="rId2" action="ppaction://hlinksldjump"/>
              </a:rPr>
              <a:t>[</a:t>
            </a:r>
            <a:r>
              <a:rPr lang="en-AT" dirty="0">
                <a:hlinkClick r:id="rId2" action="ppaction://hlinksldjump"/>
              </a:rPr>
              <a:t>4</a:t>
            </a:r>
            <a:r>
              <a:rPr lang="de-DE" dirty="0">
                <a:hlinkClick r:id="rId2" action="ppaction://hlinksldjump"/>
              </a:rPr>
              <a:t>]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Beispielgrammatik, die </a:t>
            </a:r>
            <a:r>
              <a:rPr lang="de-DE">
                <a:latin typeface="Constantia" panose="02030602050306030303" pitchFamily="18" charset="0"/>
              </a:rPr>
              <a:t>MOV</a:t>
            </a:r>
            <a:r>
              <a:rPr lang="de-DE">
                <a:latin typeface="Calibri Light" panose="020F0302020204030204" pitchFamily="34" charset="0"/>
              </a:rPr>
              <a:t> Instruktion oder einen Datenbereich erkennt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Optionaler Barrel-Shifter für die </a:t>
            </a:r>
            <a:r>
              <a:rPr lang="de-DE" sz="1900">
                <a:solidFill>
                  <a:srgbClr val="343433"/>
                </a:solidFill>
                <a:latin typeface="Constantia" panose="02030602050306030303" pitchFamily="18" charset="0"/>
              </a:rPr>
              <a:t>MOV 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Operation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</a:t>
            </a:r>
            <a:r>
              <a:rPr lang="de-DE">
                <a:latin typeface="Constantia" panose="02030602050306030303" pitchFamily="18" charset="0"/>
              </a:rPr>
              <a:t>           </a:t>
            </a:r>
            <a:r>
              <a:rPr lang="de-DE"/>
              <a:t>     </a:t>
            </a:r>
            <a:r>
              <a:rPr lang="de-DE">
                <a:latin typeface="Constantia" panose="02030602050306030303" pitchFamily="18" charset="0"/>
              </a:rPr>
              <a:t> </a:t>
            </a:r>
            <a:r>
              <a:rPr lang="de-DE"/>
              <a:t> </a:t>
            </a:r>
            <a:r>
              <a:rPr lang="de-DE">
                <a:latin typeface="Constantia" panose="02030602050306030303" pitchFamily="18" charset="0"/>
              </a:rPr>
              <a:t>    </a:t>
            </a:r>
            <a:r>
              <a:rPr lang="de-DE"/>
              <a:t>   </a:t>
            </a:r>
            <a:r>
              <a:rPr lang="de-DE">
                <a:latin typeface="Constantia" panose="02030602050306030303" pitchFamily="18" charset="0"/>
              </a:rPr>
              <a:t>   </a:t>
            </a:r>
            <a:r>
              <a:rPr lang="de-DE"/>
              <a:t>                                    </a:t>
            </a:r>
            <a:endParaRPr lang="de-DE" dirty="0">
              <a:latin typeface="Constantia" panose="02030602050306030303" pitchFamily="18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          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7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pic>
        <p:nvPicPr>
          <p:cNvPr id="16" name="Picture 15" descr=" 6">
            <a:extLst>
              <a:ext uri="{FF2B5EF4-FFF2-40B4-BE49-F238E27FC236}">
                <a16:creationId xmlns:a16="http://schemas.microsoft.com/office/drawing/2014/main" id="{445B2038-938A-49B7-B39F-2EC54B21F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800" y="2818800"/>
            <a:ext cx="7056783" cy="133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6939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Parser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Erzeugen eines Parsers basierend auf einer </a:t>
            </a:r>
            <a:r>
              <a:rPr lang="de-DE" dirty="0" err="1"/>
              <a:t>Parsing</a:t>
            </a:r>
            <a:r>
              <a:rPr lang="de-DE" dirty="0"/>
              <a:t> Expression Grammatik (PEG) </a:t>
            </a:r>
            <a:r>
              <a:rPr lang="de-DE" dirty="0">
                <a:hlinkClick r:id="rId2" action="ppaction://hlinksldjump"/>
              </a:rPr>
              <a:t>[</a:t>
            </a:r>
            <a:r>
              <a:rPr lang="en-AT" dirty="0">
                <a:hlinkClick r:id="rId2" action="ppaction://hlinksldjump"/>
              </a:rPr>
              <a:t>6</a:t>
            </a:r>
            <a:r>
              <a:rPr lang="de-DE" dirty="0">
                <a:hlinkClick r:id="rId2" action="ppaction://hlinksldjump"/>
              </a:rPr>
              <a:t>]</a:t>
            </a:r>
            <a:r>
              <a:rPr lang="de-DE" dirty="0"/>
              <a:t> mit </a:t>
            </a:r>
            <a:r>
              <a:rPr lang="de-DE" dirty="0" err="1"/>
              <a:t>tsPEG</a:t>
            </a:r>
            <a:r>
              <a:rPr lang="de-DE" dirty="0"/>
              <a:t> </a:t>
            </a:r>
            <a:r>
              <a:rPr lang="de-DE" dirty="0">
                <a:hlinkClick r:id="rId2" action="ppaction://hlinksldjump"/>
              </a:rPr>
              <a:t>[</a:t>
            </a:r>
            <a:r>
              <a:rPr lang="en-AT" dirty="0">
                <a:hlinkClick r:id="rId2" action="ppaction://hlinksldjump"/>
              </a:rPr>
              <a:t>4</a:t>
            </a:r>
            <a:r>
              <a:rPr lang="de-DE" dirty="0">
                <a:hlinkClick r:id="rId2" action="ppaction://hlinksldjump"/>
              </a:rPr>
              <a:t>]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Beispielgrammatik, die </a:t>
            </a:r>
            <a:r>
              <a:rPr lang="de-DE">
                <a:latin typeface="Constantia" panose="02030602050306030303" pitchFamily="18" charset="0"/>
              </a:rPr>
              <a:t>MOV</a:t>
            </a:r>
            <a:r>
              <a:rPr lang="de-DE">
                <a:latin typeface="Calibri Light" panose="020F0302020204030204" pitchFamily="34" charset="0"/>
              </a:rPr>
              <a:t> Instruktion oder einen Datenbereich erkennt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Optionaler Barrel-Shifter für die </a:t>
            </a:r>
            <a:r>
              <a:rPr lang="de-DE" sz="1900">
                <a:solidFill>
                  <a:srgbClr val="343433"/>
                </a:solidFill>
                <a:latin typeface="Constantia" panose="02030602050306030303" pitchFamily="18" charset="0"/>
              </a:rPr>
              <a:t>MOV 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Operation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Speichern der geparsten Werte mit </a:t>
            </a:r>
            <a:r>
              <a:rPr lang="de-DE">
                <a:latin typeface="Constantia" panose="02030602050306030303" pitchFamily="18" charset="0"/>
              </a:rPr>
              <a:t>inst=‘MOV’ </a:t>
            </a:r>
            <a:r>
              <a:rPr lang="de-DE">
                <a:latin typeface="Calibri Light" panose="020F0302020204030204" pitchFamily="34" charset="0"/>
              </a:rPr>
              <a:t>oder </a:t>
            </a:r>
            <a:r>
              <a:rPr lang="de-DE">
                <a:latin typeface="Constantia" panose="02030602050306030303" pitchFamily="18" charset="0"/>
              </a:rPr>
              <a:t>r</a:t>
            </a:r>
            <a:r>
              <a:rPr lang="de-DE">
                <a:latin typeface="Calibri Light" panose="020F0302020204030204" pitchFamily="34" charset="0"/>
              </a:rPr>
              <a:t>1</a:t>
            </a:r>
            <a:r>
              <a:rPr lang="de-DE">
                <a:latin typeface="Constantia" panose="02030602050306030303" pitchFamily="18" charset="0"/>
              </a:rPr>
              <a:t>=‘r[</a:t>
            </a:r>
            <a:r>
              <a:rPr lang="de-DE">
                <a:latin typeface="Calibri Light" panose="020F0302020204030204" pitchFamily="34" charset="0"/>
              </a:rPr>
              <a:t>0-9</a:t>
            </a:r>
            <a:r>
              <a:rPr lang="de-DE">
                <a:latin typeface="Constantia" panose="02030602050306030303" pitchFamily="18" charset="0"/>
              </a:rPr>
              <a:t>]+’</a:t>
            </a:r>
            <a:r>
              <a:rPr lang="de-DE">
                <a:latin typeface="Calibri Light" panose="020F0302020204030204" pitchFamily="34" charset="0"/>
              </a:rPr>
              <a:t> in einem Abstract Syntax Tree (AST)</a:t>
            </a:r>
            <a:endParaRPr lang="de-DE">
              <a:latin typeface="Constantia" panose="02030602050306030303" pitchFamily="18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          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7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pic>
        <p:nvPicPr>
          <p:cNvPr id="16" name="Picture 15" descr=" 6">
            <a:extLst>
              <a:ext uri="{FF2B5EF4-FFF2-40B4-BE49-F238E27FC236}">
                <a16:creationId xmlns:a16="http://schemas.microsoft.com/office/drawing/2014/main" id="{445B2038-938A-49B7-B39F-2EC54B21F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800" y="2818800"/>
            <a:ext cx="7056783" cy="133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4503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Parser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Erzeugen eines Parsers basierend auf einer </a:t>
            </a:r>
            <a:r>
              <a:rPr lang="de-DE" dirty="0" err="1"/>
              <a:t>Parsing</a:t>
            </a:r>
            <a:r>
              <a:rPr lang="de-DE" dirty="0"/>
              <a:t> Expression Grammatik (PEG) </a:t>
            </a:r>
            <a:r>
              <a:rPr lang="de-DE" dirty="0">
                <a:hlinkClick r:id="rId2" action="ppaction://hlinksldjump"/>
              </a:rPr>
              <a:t>[</a:t>
            </a:r>
            <a:r>
              <a:rPr lang="en-AT" dirty="0">
                <a:hlinkClick r:id="rId2" action="ppaction://hlinksldjump"/>
              </a:rPr>
              <a:t>6</a:t>
            </a:r>
            <a:r>
              <a:rPr lang="de-DE" dirty="0">
                <a:hlinkClick r:id="rId2" action="ppaction://hlinksldjump"/>
              </a:rPr>
              <a:t>]</a:t>
            </a:r>
            <a:r>
              <a:rPr lang="de-DE" dirty="0"/>
              <a:t> mit </a:t>
            </a:r>
            <a:r>
              <a:rPr lang="de-DE" dirty="0" err="1"/>
              <a:t>tsPEG</a:t>
            </a:r>
            <a:r>
              <a:rPr lang="de-DE" dirty="0"/>
              <a:t> </a:t>
            </a:r>
            <a:r>
              <a:rPr lang="de-DE" dirty="0">
                <a:hlinkClick r:id="rId2" action="ppaction://hlinksldjump"/>
              </a:rPr>
              <a:t>[</a:t>
            </a:r>
            <a:r>
              <a:rPr lang="en-AT" dirty="0">
                <a:hlinkClick r:id="rId2" action="ppaction://hlinksldjump"/>
              </a:rPr>
              <a:t>4</a:t>
            </a:r>
            <a:r>
              <a:rPr lang="de-DE" dirty="0">
                <a:hlinkClick r:id="rId2" action="ppaction://hlinksldjump"/>
              </a:rPr>
              <a:t>]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Beispielgrammatik, die </a:t>
            </a:r>
            <a:r>
              <a:rPr lang="de-DE">
                <a:latin typeface="Constantia" panose="02030602050306030303" pitchFamily="18" charset="0"/>
              </a:rPr>
              <a:t>MOV</a:t>
            </a:r>
            <a:r>
              <a:rPr lang="de-DE">
                <a:latin typeface="Calibri Light" panose="020F0302020204030204" pitchFamily="34" charset="0"/>
              </a:rPr>
              <a:t> Instruktion oder einen Datenbereich erkennt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Optionaler Barrel-Shifter für die </a:t>
            </a:r>
            <a:r>
              <a:rPr lang="de-DE" sz="1900">
                <a:solidFill>
                  <a:srgbClr val="343433"/>
                </a:solidFill>
                <a:latin typeface="Constantia" panose="02030602050306030303" pitchFamily="18" charset="0"/>
              </a:rPr>
              <a:t>MOV 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Operation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Speichern der geparsten Werte mit </a:t>
            </a:r>
            <a:r>
              <a:rPr lang="de-DE">
                <a:latin typeface="Constantia" panose="02030602050306030303" pitchFamily="18" charset="0"/>
              </a:rPr>
              <a:t>inst=‘MOV’ </a:t>
            </a:r>
            <a:r>
              <a:rPr lang="de-DE">
                <a:latin typeface="Calibri Light" panose="020F0302020204030204" pitchFamily="34" charset="0"/>
              </a:rPr>
              <a:t>oder </a:t>
            </a:r>
            <a:r>
              <a:rPr lang="de-DE">
                <a:latin typeface="Constantia" panose="02030602050306030303" pitchFamily="18" charset="0"/>
              </a:rPr>
              <a:t>r</a:t>
            </a:r>
            <a:r>
              <a:rPr lang="de-DE">
                <a:latin typeface="Calibri Light" panose="020F0302020204030204" pitchFamily="34" charset="0"/>
              </a:rPr>
              <a:t>1</a:t>
            </a:r>
            <a:r>
              <a:rPr lang="de-DE">
                <a:latin typeface="Constantia" panose="02030602050306030303" pitchFamily="18" charset="0"/>
              </a:rPr>
              <a:t>=‘r[</a:t>
            </a:r>
            <a:r>
              <a:rPr lang="de-DE">
                <a:latin typeface="Calibri Light" panose="020F0302020204030204" pitchFamily="34" charset="0"/>
              </a:rPr>
              <a:t>0-9</a:t>
            </a:r>
            <a:r>
              <a:rPr lang="de-DE">
                <a:latin typeface="Constantia" panose="02030602050306030303" pitchFamily="18" charset="0"/>
              </a:rPr>
              <a:t>]+’</a:t>
            </a:r>
            <a:r>
              <a:rPr lang="de-DE">
                <a:latin typeface="Calibri Light" panose="020F0302020204030204" pitchFamily="34" charset="0"/>
              </a:rPr>
              <a:t> in einem Abstract Syntax Tree (AST)</a:t>
            </a:r>
            <a:endParaRPr lang="de-DE">
              <a:latin typeface="Constantia" panose="02030602050306030303" pitchFamily="18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Weitergabe an CPU, die Instruktionen ausführt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7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pic>
        <p:nvPicPr>
          <p:cNvPr id="16" name="Picture 15" descr=" 6">
            <a:extLst>
              <a:ext uri="{FF2B5EF4-FFF2-40B4-BE49-F238E27FC236}">
                <a16:creationId xmlns:a16="http://schemas.microsoft.com/office/drawing/2014/main" id="{445B2038-938A-49B7-B39F-2EC54B21F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800" y="2818800"/>
            <a:ext cx="7056783" cy="133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566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Debugger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Anzeige von Registern, Stack und Teilen des Hauptspeichers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               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i="1">
                <a:latin typeface="+mj-lt"/>
              </a:rPr>
              <a:t>          </a:t>
            </a:r>
            <a:r>
              <a:rPr lang="de-DE" sz="1900">
                <a:latin typeface="+mj-lt"/>
              </a:rPr>
              <a:t>                             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i="1">
                <a:latin typeface="+mj-lt"/>
              </a:rPr>
              <a:t>          </a:t>
            </a:r>
            <a:r>
              <a:rPr lang="de-DE" sz="1900">
                <a:latin typeface="+mj-lt"/>
              </a:rPr>
              <a:t>                            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i="1">
                <a:latin typeface="+mj-lt"/>
              </a:rPr>
              <a:t>        </a:t>
            </a:r>
            <a:r>
              <a:rPr lang="de-DE" sz="1900">
                <a:latin typeface="+mj-lt"/>
              </a:rPr>
              <a:t>                  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i="1">
                <a:latin typeface="+mj-lt"/>
              </a:rPr>
              <a:t>            </a:t>
            </a:r>
            <a:r>
              <a:rPr lang="de-DE" sz="1900">
                <a:latin typeface="+mj-lt"/>
              </a:rPr>
              <a:t>                 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i="1">
                <a:latin typeface="+mj-lt"/>
              </a:rPr>
              <a:t>          </a:t>
            </a:r>
            <a:r>
              <a:rPr lang="de-DE" sz="1900">
                <a:latin typeface="+mj-lt"/>
              </a:rPr>
              <a:t>                                   </a:t>
            </a: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8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8431840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Debugger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Anzeige von Registern, Stack und Teilen des Hauptspeichers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Zeilenweise Abarbeitung und Setzen von Breakpoints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i="1">
                <a:latin typeface="+mj-lt"/>
              </a:rPr>
              <a:t>          </a:t>
            </a:r>
            <a:r>
              <a:rPr lang="de-DE" sz="1900">
                <a:latin typeface="+mj-lt"/>
              </a:rPr>
              <a:t>                             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i="1">
                <a:latin typeface="+mj-lt"/>
              </a:rPr>
              <a:t>          </a:t>
            </a:r>
            <a:r>
              <a:rPr lang="de-DE" sz="1900">
                <a:latin typeface="+mj-lt"/>
              </a:rPr>
              <a:t>                            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i="1">
                <a:latin typeface="+mj-lt"/>
              </a:rPr>
              <a:t>        </a:t>
            </a:r>
            <a:r>
              <a:rPr lang="de-DE" sz="1900">
                <a:latin typeface="+mj-lt"/>
              </a:rPr>
              <a:t>                  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i="1">
                <a:latin typeface="+mj-lt"/>
              </a:rPr>
              <a:t>            </a:t>
            </a:r>
            <a:r>
              <a:rPr lang="de-DE" sz="1900">
                <a:latin typeface="+mj-lt"/>
              </a:rPr>
              <a:t>                 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i="1">
                <a:latin typeface="+mj-lt"/>
              </a:rPr>
              <a:t>          </a:t>
            </a:r>
            <a:r>
              <a:rPr lang="de-DE" sz="1900">
                <a:latin typeface="+mj-lt"/>
              </a:rPr>
              <a:t>                                   </a:t>
            </a: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8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9627026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Debugger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Anzeige von Registern, Stack und Teilen des Hauptspeichers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Zeilenweise Abarbeitung und Setzen von Breakpoints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Funktionen des Debuggers: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i="1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Step Into 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– Nächste Zeile + Springen in eine mögl. Subroutine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i="1">
                <a:latin typeface="+mj-lt"/>
              </a:rPr>
              <a:t>          </a:t>
            </a:r>
            <a:r>
              <a:rPr lang="de-DE" sz="1900">
                <a:latin typeface="+mj-lt"/>
              </a:rPr>
              <a:t>                            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i="1">
                <a:latin typeface="+mj-lt"/>
              </a:rPr>
              <a:t>        </a:t>
            </a:r>
            <a:r>
              <a:rPr lang="de-DE" sz="1900">
                <a:latin typeface="+mj-lt"/>
              </a:rPr>
              <a:t>                  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i="1">
                <a:latin typeface="+mj-lt"/>
              </a:rPr>
              <a:t>            </a:t>
            </a:r>
            <a:r>
              <a:rPr lang="de-DE" sz="1900">
                <a:latin typeface="+mj-lt"/>
              </a:rPr>
              <a:t>                 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i="1">
                <a:latin typeface="+mj-lt"/>
              </a:rPr>
              <a:t>          </a:t>
            </a:r>
            <a:r>
              <a:rPr lang="de-DE" sz="1900">
                <a:latin typeface="+mj-lt"/>
              </a:rPr>
              <a:t>                                   </a:t>
            </a: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8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10745586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Debugger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Anzeige von Registern, Stack und Teilen des Hauptspeichers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Zeilenweise Abarbeitung und Setzen von Breakpoints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Funktionen des Debuggers: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i="1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Step Into 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– Nächste Zeile + Springen in eine mögl. Subroutine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i="1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Step Over 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– Nächste Zeile + Ausführen einer mögl. Subroutine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i="1">
                <a:latin typeface="+mj-lt"/>
              </a:rPr>
              <a:t>        </a:t>
            </a:r>
            <a:r>
              <a:rPr lang="de-DE" sz="1900">
                <a:latin typeface="+mj-lt"/>
              </a:rPr>
              <a:t>                  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i="1">
                <a:latin typeface="+mj-lt"/>
              </a:rPr>
              <a:t>            </a:t>
            </a:r>
            <a:r>
              <a:rPr lang="de-DE" sz="1900">
                <a:latin typeface="+mj-lt"/>
              </a:rPr>
              <a:t>                 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i="1">
                <a:latin typeface="+mj-lt"/>
              </a:rPr>
              <a:t>          </a:t>
            </a:r>
            <a:r>
              <a:rPr lang="de-DE" sz="1900">
                <a:latin typeface="+mj-lt"/>
              </a:rPr>
              <a:t>                                   </a:t>
            </a: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8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27898012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Debugger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Anzeige von Registern, Stack und Teilen des Hauptspeichers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Zeilenweise Abarbeitung und Setzen von Breakpoints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Funktionen des Debuggers: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i="1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Step Into 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– Nächste Zeile + Springen in eine mögl. Subroutine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i="1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Step Over 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– Nächste Zeile + Ausführen einer mögl. Subroutine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i="1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Continue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– Ausführen bis zum nächsten Breakpoint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i="1">
                <a:latin typeface="+mj-lt"/>
              </a:rPr>
              <a:t>            </a:t>
            </a:r>
            <a:r>
              <a:rPr lang="de-DE" sz="1900">
                <a:latin typeface="+mj-lt"/>
              </a:rPr>
              <a:t>                 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i="1">
                <a:latin typeface="+mj-lt"/>
              </a:rPr>
              <a:t>          </a:t>
            </a:r>
            <a:r>
              <a:rPr lang="de-DE" sz="1900">
                <a:latin typeface="+mj-lt"/>
              </a:rPr>
              <a:t>                                   </a:t>
            </a: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8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3503929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im ersten Semester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ARMv5</a:t>
            </a:r>
            <a:r>
              <a:rPr lang="en-AT" dirty="0"/>
              <a:t> </a:t>
            </a:r>
            <a:r>
              <a:rPr lang="en-AT" dirty="0">
                <a:hlinkClick r:id="rId2" action="ppaction://hlinksldjump"/>
              </a:rPr>
              <a:t>[2]</a:t>
            </a:r>
            <a:r>
              <a:rPr lang="en-AT" dirty="0"/>
              <a:t> </a:t>
            </a:r>
            <a:r>
              <a:rPr lang="de-DE" dirty="0"/>
              <a:t>als Beispiel einer Befehlssatzarchitektur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Schreiben von Assembler-Programme und Ausführung auf einer ARMv5 Architektur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</a:t>
            </a:r>
            <a:r>
              <a:rPr lang="en-AT"/>
              <a:t> </a:t>
            </a:r>
            <a:r>
              <a:rPr lang="en-AT">
                <a:hlinkClick r:id="rId2" action="ppaction://hlinksldjump"/>
              </a:rPr>
              <a:t>  </a:t>
            </a:r>
            <a:r>
              <a:rPr lang="en-AT"/>
              <a:t> </a:t>
            </a:r>
            <a:r>
              <a:rPr lang="de-DE"/>
              <a:t> 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   </a:t>
            </a:r>
            <a:r>
              <a:rPr lang="en-AT"/>
              <a:t> </a:t>
            </a:r>
            <a:r>
              <a:rPr lang="en-AT">
                <a:hlinkClick r:id="rId2" action="ppaction://hlinksldjump"/>
              </a:rPr>
              <a:t>   </a:t>
            </a:r>
            <a:r>
              <a:rPr lang="en-AT"/>
              <a:t> 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                            </a:t>
            </a:r>
            <a:r>
              <a:rPr lang="en-AT"/>
              <a:t>      </a:t>
            </a:r>
            <a:r>
              <a:rPr lang="de-DE"/>
              <a:t>   </a:t>
            </a:r>
            <a:r>
              <a:rPr lang="en-AT"/>
              <a:t> </a:t>
            </a:r>
            <a:r>
              <a:rPr lang="en-AT">
                <a:hlinkClick r:id="rId2" action="ppaction://hlinksldjump"/>
              </a:rPr>
              <a:t>  </a:t>
            </a:r>
            <a:r>
              <a:rPr lang="en-AT"/>
              <a:t> 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3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28232834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Debugger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Anzeige von Registern, Stack und Teilen des Hauptspeichers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Zeilenweise Abarbeitung und Setzen von Breakpoints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Funktionen des Debuggers: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i="1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Step Into 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– Nächste Zeile + Springen in eine mögl. Subroutine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i="1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Step Over 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– Nächste Zeile + Ausführen einer mögl. Subroutine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i="1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Continue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– Ausführen bis zum nächsten Breakpoint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i="1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Step Return 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– Ausführen bis zum Ende der Subroutine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i="1">
                <a:latin typeface="+mj-lt"/>
              </a:rPr>
              <a:t>          </a:t>
            </a:r>
            <a:r>
              <a:rPr lang="de-DE" sz="1900">
                <a:latin typeface="+mj-lt"/>
              </a:rPr>
              <a:t>                                   </a:t>
            </a: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8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24288424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Debugger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Anzeige von Registern, Stack und Teilen des Hauptspeichers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Zeilenweise Abarbeitung und Setzen von Breakpoints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Funktionen des Debuggers: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i="1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Step Into 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– Nächste Zeile + Springen in eine mögl. Subroutine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i="1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Step Over 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– Nächste Zeile + Ausführen einer mögl. Subroutine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i="1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Continue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– Ausführen bis zum nächsten Breakpoint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i="1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Step Return 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– Ausführen bis zum Ende der Subroutine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i="1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Pause/Stop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– Pausieren/Beenden der Ausführung</a:t>
            </a: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8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261256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Frontend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React</a:t>
            </a:r>
            <a:r>
              <a:rPr lang="de-DE" dirty="0"/>
              <a:t> </a:t>
            </a:r>
            <a:r>
              <a:rPr lang="de-DE" dirty="0">
                <a:hlinkClick r:id="rId3" action="ppaction://hlinksldjump"/>
              </a:rPr>
              <a:t>[</a:t>
            </a:r>
            <a:r>
              <a:rPr lang="en-AT" dirty="0">
                <a:hlinkClick r:id="rId3" action="ppaction://hlinksldjump"/>
              </a:rPr>
              <a:t>5</a:t>
            </a:r>
            <a:r>
              <a:rPr lang="de-DE" dirty="0">
                <a:hlinkClick r:id="rId3" action="ppaction://hlinksldjump"/>
              </a:rPr>
              <a:t>]</a:t>
            </a:r>
            <a:r>
              <a:rPr lang="de-DE" dirty="0"/>
              <a:t> ist ein Webframework von Facebook um</a:t>
            </a:r>
            <a:br>
              <a:rPr lang="de-DE" dirty="0"/>
            </a:br>
            <a:r>
              <a:rPr lang="de-DE" dirty="0"/>
              <a:t>Benutzeroberflächen in JavaScript zu erstellen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</a:t>
            </a:r>
            <a:r>
              <a:rPr lang="en-AT"/>
              <a:t> </a:t>
            </a:r>
            <a:r>
              <a:rPr lang="de-DE"/>
              <a:t>                 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      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</a:t>
            </a:r>
            <a:br>
              <a:rPr lang="de-DE" sz="1900">
                <a:latin typeface="+mj-lt"/>
              </a:rPr>
            </a:br>
            <a:r>
              <a:rPr lang="de-DE" sz="1900">
                <a:latin typeface="+mj-lt"/>
              </a:rPr>
              <a:t>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</a:t>
            </a:r>
            <a:br>
              <a:rPr lang="de-DE" sz="1900">
                <a:latin typeface="+mj-lt"/>
              </a:rPr>
            </a:br>
            <a:r>
              <a:rPr lang="de-DE" sz="1900">
                <a:latin typeface="+mj-lt"/>
              </a:rPr>
              <a:t>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 </a:t>
            </a:r>
            <a:br>
              <a:rPr lang="de-DE" sz="1900">
                <a:latin typeface="+mj-lt"/>
              </a:rPr>
            </a:br>
            <a:r>
              <a:rPr lang="de-DE" sz="1900">
                <a:latin typeface="+mj-lt"/>
              </a:rPr>
              <a:t>                      </a:t>
            </a:r>
            <a:endParaRPr lang="de-DE" sz="1900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9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32542844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Frontend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React</a:t>
            </a:r>
            <a:r>
              <a:rPr lang="de-DE" dirty="0"/>
              <a:t> </a:t>
            </a:r>
            <a:r>
              <a:rPr lang="de-DE" dirty="0">
                <a:hlinkClick r:id="rId2" action="ppaction://hlinksldjump"/>
              </a:rPr>
              <a:t>[</a:t>
            </a:r>
            <a:r>
              <a:rPr lang="en-AT" dirty="0">
                <a:hlinkClick r:id="rId2" action="ppaction://hlinksldjump"/>
              </a:rPr>
              <a:t>5</a:t>
            </a:r>
            <a:r>
              <a:rPr lang="de-DE" dirty="0">
                <a:hlinkClick r:id="rId2" action="ppaction://hlinksldjump"/>
              </a:rPr>
              <a:t>]</a:t>
            </a:r>
            <a:r>
              <a:rPr lang="de-DE" dirty="0"/>
              <a:t> ist ein Webframework von Facebook um</a:t>
            </a:r>
            <a:br>
              <a:rPr lang="de-DE" dirty="0"/>
            </a:br>
            <a:r>
              <a:rPr lang="de-DE" dirty="0"/>
              <a:t>Benutzeroberflächen in JavaScript zu erstellen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Frontend der Webanwendung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      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</a:t>
            </a:r>
            <a:br>
              <a:rPr lang="de-DE" sz="1900">
                <a:latin typeface="+mj-lt"/>
              </a:rPr>
            </a:br>
            <a:r>
              <a:rPr lang="de-DE" sz="1900">
                <a:latin typeface="+mj-lt"/>
              </a:rPr>
              <a:t>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</a:t>
            </a:r>
            <a:br>
              <a:rPr lang="de-DE" sz="1900">
                <a:latin typeface="+mj-lt"/>
              </a:rPr>
            </a:br>
            <a:r>
              <a:rPr lang="de-DE" sz="1900">
                <a:latin typeface="+mj-lt"/>
              </a:rPr>
              <a:t>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 </a:t>
            </a:r>
            <a:br>
              <a:rPr lang="de-DE" sz="1900">
                <a:latin typeface="+mj-lt"/>
              </a:rPr>
            </a:br>
            <a:r>
              <a:rPr lang="de-DE" sz="1900">
                <a:latin typeface="+mj-lt"/>
              </a:rPr>
              <a:t>                      </a:t>
            </a:r>
            <a:endParaRPr lang="de-DE" sz="1900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9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pic>
        <p:nvPicPr>
          <p:cNvPr id="16" name="Picture 15" descr=" 6">
            <a:extLst>
              <a:ext uri="{FF2B5EF4-FFF2-40B4-BE49-F238E27FC236}">
                <a16:creationId xmlns:a16="http://schemas.microsoft.com/office/drawing/2014/main" id="{CD16EB05-91F2-47CA-B27E-1159C23B7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828" y="966534"/>
            <a:ext cx="5975874" cy="475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5610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Frontend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React</a:t>
            </a:r>
            <a:r>
              <a:rPr lang="de-DE" dirty="0"/>
              <a:t> </a:t>
            </a:r>
            <a:r>
              <a:rPr lang="de-DE" dirty="0">
                <a:hlinkClick r:id="rId2" action="ppaction://hlinksldjump"/>
              </a:rPr>
              <a:t>[</a:t>
            </a:r>
            <a:r>
              <a:rPr lang="en-AT" dirty="0">
                <a:hlinkClick r:id="rId2" action="ppaction://hlinksldjump"/>
              </a:rPr>
              <a:t>5</a:t>
            </a:r>
            <a:r>
              <a:rPr lang="de-DE" dirty="0">
                <a:hlinkClick r:id="rId2" action="ppaction://hlinksldjump"/>
              </a:rPr>
              <a:t>]</a:t>
            </a:r>
            <a:r>
              <a:rPr lang="de-DE" dirty="0"/>
              <a:t> ist ein Webframework von Facebook um</a:t>
            </a:r>
            <a:br>
              <a:rPr lang="de-DE" dirty="0"/>
            </a:br>
            <a:r>
              <a:rPr lang="de-DE" dirty="0"/>
              <a:t>Benutzeroberflächen in JavaScript zu erstellen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Frontend der Webanwendung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Visualisierung der einzelnen Komponenten: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</a:t>
            </a:r>
            <a:br>
              <a:rPr lang="de-DE" sz="1900">
                <a:latin typeface="+mj-lt"/>
              </a:rPr>
            </a:br>
            <a:r>
              <a:rPr lang="de-DE" sz="1900">
                <a:latin typeface="+mj-lt"/>
              </a:rPr>
              <a:t>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</a:t>
            </a:r>
            <a:br>
              <a:rPr lang="de-DE" sz="1900">
                <a:latin typeface="+mj-lt"/>
              </a:rPr>
            </a:br>
            <a:r>
              <a:rPr lang="de-DE" sz="1900">
                <a:latin typeface="+mj-lt"/>
              </a:rPr>
              <a:t>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 </a:t>
            </a:r>
            <a:br>
              <a:rPr lang="de-DE" sz="1900">
                <a:latin typeface="+mj-lt"/>
              </a:rPr>
            </a:br>
            <a:r>
              <a:rPr lang="de-DE" sz="1900">
                <a:latin typeface="+mj-lt"/>
              </a:rPr>
              <a:t>                      </a:t>
            </a:r>
            <a:endParaRPr lang="de-DE" sz="1900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9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pic>
        <p:nvPicPr>
          <p:cNvPr id="16" name="Picture 15" descr=" 6">
            <a:extLst>
              <a:ext uri="{FF2B5EF4-FFF2-40B4-BE49-F238E27FC236}">
                <a16:creationId xmlns:a16="http://schemas.microsoft.com/office/drawing/2014/main" id="{CD16EB05-91F2-47CA-B27E-1159C23B7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828" y="966534"/>
            <a:ext cx="5975874" cy="475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8733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Frontend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React</a:t>
            </a:r>
            <a:r>
              <a:rPr lang="de-DE" dirty="0"/>
              <a:t> </a:t>
            </a:r>
            <a:r>
              <a:rPr lang="de-DE" dirty="0">
                <a:hlinkClick r:id="rId2" action="ppaction://hlinksldjump"/>
              </a:rPr>
              <a:t>[</a:t>
            </a:r>
            <a:r>
              <a:rPr lang="en-AT" dirty="0">
                <a:hlinkClick r:id="rId2" action="ppaction://hlinksldjump"/>
              </a:rPr>
              <a:t>5</a:t>
            </a:r>
            <a:r>
              <a:rPr lang="de-DE" dirty="0">
                <a:hlinkClick r:id="rId2" action="ppaction://hlinksldjump"/>
              </a:rPr>
              <a:t>]</a:t>
            </a:r>
            <a:r>
              <a:rPr lang="de-DE" dirty="0"/>
              <a:t> ist ein Webframework von Facebook um</a:t>
            </a:r>
            <a:br>
              <a:rPr lang="de-DE" dirty="0"/>
            </a:br>
            <a:r>
              <a:rPr lang="de-DE" dirty="0"/>
              <a:t>Benutzeroberflächen in JavaScript zu erstellen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Frontend der Webanwendung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Visualisierung der einzelnen Komponenten: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Textfeld für Benutzereingabe und</a:t>
            </a:r>
            <a:b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</a:b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Setzen von Breakpoints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</a:t>
            </a:r>
            <a:br>
              <a:rPr lang="de-DE" sz="1900">
                <a:latin typeface="+mj-lt"/>
              </a:rPr>
            </a:br>
            <a:r>
              <a:rPr lang="de-DE" sz="1900">
                <a:latin typeface="+mj-lt"/>
              </a:rPr>
              <a:t>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 </a:t>
            </a:r>
            <a:br>
              <a:rPr lang="de-DE" sz="1900">
                <a:latin typeface="+mj-lt"/>
              </a:rPr>
            </a:br>
            <a:r>
              <a:rPr lang="de-DE" sz="1900">
                <a:latin typeface="+mj-lt"/>
              </a:rPr>
              <a:t>                      </a:t>
            </a:r>
            <a:endParaRPr lang="de-DE" sz="1900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9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pic>
        <p:nvPicPr>
          <p:cNvPr id="16" name="Picture 15" descr=" 6">
            <a:extLst>
              <a:ext uri="{FF2B5EF4-FFF2-40B4-BE49-F238E27FC236}">
                <a16:creationId xmlns:a16="http://schemas.microsoft.com/office/drawing/2014/main" id="{CD16EB05-91F2-47CA-B27E-1159C23B7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828" y="966534"/>
            <a:ext cx="5975874" cy="4754751"/>
          </a:xfrm>
          <a:prstGeom prst="rect">
            <a:avLst/>
          </a:prstGeom>
        </p:spPr>
      </p:pic>
      <p:sp>
        <p:nvSpPr>
          <p:cNvPr id="17" name="Rectangle 16" descr=" 4">
            <a:extLst>
              <a:ext uri="{FF2B5EF4-FFF2-40B4-BE49-F238E27FC236}">
                <a16:creationId xmlns:a16="http://schemas.microsoft.com/office/drawing/2014/main" id="{844ED6D8-5A31-4776-801B-533685825709}"/>
              </a:ext>
            </a:extLst>
          </p:cNvPr>
          <p:cNvSpPr/>
          <p:nvPr/>
        </p:nvSpPr>
        <p:spPr>
          <a:xfrm>
            <a:off x="7624800" y="1008796"/>
            <a:ext cx="4464496" cy="36720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6177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Frontend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React</a:t>
            </a:r>
            <a:r>
              <a:rPr lang="de-DE" dirty="0"/>
              <a:t> </a:t>
            </a:r>
            <a:r>
              <a:rPr lang="de-DE" dirty="0">
                <a:hlinkClick r:id="rId2" action="ppaction://hlinksldjump"/>
              </a:rPr>
              <a:t>[</a:t>
            </a:r>
            <a:r>
              <a:rPr lang="en-AT" dirty="0">
                <a:hlinkClick r:id="rId2" action="ppaction://hlinksldjump"/>
              </a:rPr>
              <a:t>5</a:t>
            </a:r>
            <a:r>
              <a:rPr lang="de-DE" dirty="0">
                <a:hlinkClick r:id="rId2" action="ppaction://hlinksldjump"/>
              </a:rPr>
              <a:t>]</a:t>
            </a:r>
            <a:r>
              <a:rPr lang="de-DE" dirty="0"/>
              <a:t> ist ein Webframework von Facebook um</a:t>
            </a:r>
            <a:br>
              <a:rPr lang="de-DE" dirty="0"/>
            </a:br>
            <a:r>
              <a:rPr lang="de-DE" dirty="0"/>
              <a:t>Benutzeroberflächen in JavaScript zu erstellen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Frontend der Webanwendung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Visualisierung der einzelnen Komponenten: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Textfeld für Benutzereingabe und</a:t>
            </a:r>
            <a:b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</a:b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Setzen von Breakpoints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Terminal für Ausgabe von Ergebnissen</a:t>
            </a:r>
            <a:b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</a:b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und Fehlern/Warnungen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 </a:t>
            </a:r>
            <a:br>
              <a:rPr lang="de-DE" sz="1900">
                <a:latin typeface="+mj-lt"/>
              </a:rPr>
            </a:br>
            <a:r>
              <a:rPr lang="de-DE" sz="1900">
                <a:latin typeface="+mj-lt"/>
              </a:rPr>
              <a:t>                      </a:t>
            </a:r>
            <a:endParaRPr lang="de-DE" sz="1900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9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pic>
        <p:nvPicPr>
          <p:cNvPr id="16" name="Picture 15" descr=" 6">
            <a:extLst>
              <a:ext uri="{FF2B5EF4-FFF2-40B4-BE49-F238E27FC236}">
                <a16:creationId xmlns:a16="http://schemas.microsoft.com/office/drawing/2014/main" id="{CD16EB05-91F2-47CA-B27E-1159C23B7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828" y="966534"/>
            <a:ext cx="5975874" cy="4754751"/>
          </a:xfrm>
          <a:prstGeom prst="rect">
            <a:avLst/>
          </a:prstGeom>
        </p:spPr>
      </p:pic>
      <p:sp>
        <p:nvSpPr>
          <p:cNvPr id="18" name="Rectangle 17" descr=" 16">
            <a:extLst>
              <a:ext uri="{FF2B5EF4-FFF2-40B4-BE49-F238E27FC236}">
                <a16:creationId xmlns:a16="http://schemas.microsoft.com/office/drawing/2014/main" id="{AED740B9-B7E7-4CD7-BD66-EC642B5CD75C}"/>
              </a:ext>
            </a:extLst>
          </p:cNvPr>
          <p:cNvSpPr/>
          <p:nvPr/>
        </p:nvSpPr>
        <p:spPr>
          <a:xfrm>
            <a:off x="7623825" y="4670140"/>
            <a:ext cx="4464496" cy="10008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01784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Frontend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React</a:t>
            </a:r>
            <a:r>
              <a:rPr lang="de-DE" dirty="0"/>
              <a:t> </a:t>
            </a:r>
            <a:r>
              <a:rPr lang="de-DE" dirty="0">
                <a:hlinkClick r:id="rId2" action="ppaction://hlinksldjump"/>
              </a:rPr>
              <a:t>[</a:t>
            </a:r>
            <a:r>
              <a:rPr lang="en-AT" dirty="0">
                <a:hlinkClick r:id="rId2" action="ppaction://hlinksldjump"/>
              </a:rPr>
              <a:t>5</a:t>
            </a:r>
            <a:r>
              <a:rPr lang="de-DE" dirty="0">
                <a:hlinkClick r:id="rId2" action="ppaction://hlinksldjump"/>
              </a:rPr>
              <a:t>]</a:t>
            </a:r>
            <a:r>
              <a:rPr lang="de-DE" dirty="0"/>
              <a:t> ist ein Webframework von Facebook um</a:t>
            </a:r>
            <a:br>
              <a:rPr lang="de-DE" dirty="0"/>
            </a:br>
            <a:r>
              <a:rPr lang="de-DE" dirty="0"/>
              <a:t>Benutzeroberflächen in JavaScript zu erstellen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Frontend der Webanwendung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Visualisierung der einzelnen Komponenten: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Textfeld für Benutzereingabe und</a:t>
            </a:r>
            <a:b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</a:b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Setzen von Breakpoints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Terminal für Ausgabe von Ergebnissen</a:t>
            </a:r>
            <a:b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</a:b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und Fehlern/Warnungen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Zustand des Programms, wie Inhalt der</a:t>
            </a:r>
            <a:b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</a:b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Register und des Stack</a:t>
            </a:r>
            <a:endParaRPr lang="de-DE" sz="1900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9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pic>
        <p:nvPicPr>
          <p:cNvPr id="16" name="Picture 15" descr=" 6">
            <a:extLst>
              <a:ext uri="{FF2B5EF4-FFF2-40B4-BE49-F238E27FC236}">
                <a16:creationId xmlns:a16="http://schemas.microsoft.com/office/drawing/2014/main" id="{CD16EB05-91F2-47CA-B27E-1159C23B7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828" y="966534"/>
            <a:ext cx="5975874" cy="4754751"/>
          </a:xfrm>
          <a:prstGeom prst="rect">
            <a:avLst/>
          </a:prstGeom>
        </p:spPr>
      </p:pic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4A8286CB-0E16-405A-875F-A9FC522981F3}"/>
              </a:ext>
            </a:extLst>
          </p:cNvPr>
          <p:cNvSpPr/>
          <p:nvPr/>
        </p:nvSpPr>
        <p:spPr>
          <a:xfrm>
            <a:off x="6213600" y="1008000"/>
            <a:ext cx="1396149" cy="24480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622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Frontend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Visualisierung der einzelnen Komponenten: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Textfeld für Benutzereingabe und</a:t>
            </a:r>
            <a:br>
              <a:rPr lang="de-DE" sz="1900" dirty="0">
                <a:latin typeface="+mj-lt"/>
              </a:rPr>
            </a:br>
            <a:r>
              <a:rPr lang="de-DE" sz="1900" dirty="0">
                <a:latin typeface="+mj-lt"/>
              </a:rPr>
              <a:t>Setzen von Breakpoints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Terminal für Ausgabe von Ergebnissen</a:t>
            </a:r>
            <a:br>
              <a:rPr lang="de-DE" sz="1900" dirty="0">
                <a:latin typeface="+mj-lt"/>
              </a:rPr>
            </a:br>
            <a:r>
              <a:rPr lang="de-DE" sz="1900" dirty="0">
                <a:latin typeface="+mj-lt"/>
              </a:rPr>
              <a:t>und Fehlern/Warnungen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Zustand des Programms, wie Inhalt der</a:t>
            </a:r>
            <a:br>
              <a:rPr lang="de-DE" sz="1900" dirty="0">
                <a:latin typeface="+mj-lt"/>
              </a:rPr>
            </a:br>
            <a:r>
              <a:rPr lang="de-DE" sz="1900" dirty="0">
                <a:latin typeface="+mj-lt"/>
              </a:rPr>
              <a:t>Register und des Stack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10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pic>
        <p:nvPicPr>
          <p:cNvPr id="6" name="Picture 5" descr=" 6">
            <a:extLst>
              <a:ext uri="{FF2B5EF4-FFF2-40B4-BE49-F238E27FC236}">
                <a16:creationId xmlns:a16="http://schemas.microsoft.com/office/drawing/2014/main" id="{06F20F8D-B11B-4D43-BE52-69BE5C3C1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828" y="966534"/>
            <a:ext cx="5975874" cy="475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6190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Frontend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Visualisierung der einzelnen Komponenten: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Textfeld für Benutzereingabe und</a:t>
            </a:r>
            <a:br>
              <a:rPr lang="de-DE" sz="1900" dirty="0">
                <a:latin typeface="+mj-lt"/>
              </a:rPr>
            </a:br>
            <a:r>
              <a:rPr lang="de-DE" sz="1900" dirty="0">
                <a:latin typeface="+mj-lt"/>
              </a:rPr>
              <a:t>Setzen von Breakpoints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Terminal für Ausgabe von Ergebnissen</a:t>
            </a:r>
            <a:br>
              <a:rPr lang="de-DE" sz="1900" dirty="0">
                <a:latin typeface="+mj-lt"/>
              </a:rPr>
            </a:br>
            <a:r>
              <a:rPr lang="de-DE" sz="1900" dirty="0">
                <a:latin typeface="+mj-lt"/>
              </a:rPr>
              <a:t>und Fehlern/Warnungen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Zustand des Programms, wie Inhalt der</a:t>
            </a:r>
            <a:br>
              <a:rPr lang="de-DE" sz="1900" dirty="0">
                <a:latin typeface="+mj-lt"/>
              </a:rPr>
            </a:br>
            <a:r>
              <a:rPr lang="de-DE" sz="1900" dirty="0">
                <a:latin typeface="+mj-lt"/>
              </a:rPr>
              <a:t>Register und des Stack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Funktionen des Debuggers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10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pic>
        <p:nvPicPr>
          <p:cNvPr id="6" name="Picture 5" descr=" 6">
            <a:extLst>
              <a:ext uri="{FF2B5EF4-FFF2-40B4-BE49-F238E27FC236}">
                <a16:creationId xmlns:a16="http://schemas.microsoft.com/office/drawing/2014/main" id="{06F20F8D-B11B-4D43-BE52-69BE5C3C1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828" y="966534"/>
            <a:ext cx="5975874" cy="4754751"/>
          </a:xfrm>
          <a:prstGeom prst="rect">
            <a:avLst/>
          </a:prstGeom>
        </p:spPr>
      </p:pic>
      <p:sp>
        <p:nvSpPr>
          <p:cNvPr id="16" name="Rectangle 15" descr=" 17">
            <a:extLst>
              <a:ext uri="{FF2B5EF4-FFF2-40B4-BE49-F238E27FC236}">
                <a16:creationId xmlns:a16="http://schemas.microsoft.com/office/drawing/2014/main" id="{E4694FF3-630B-4182-8FB7-332BCBCA54A1}"/>
              </a:ext>
            </a:extLst>
          </p:cNvPr>
          <p:cNvSpPr/>
          <p:nvPr/>
        </p:nvSpPr>
        <p:spPr>
          <a:xfrm>
            <a:off x="6213600" y="3456000"/>
            <a:ext cx="1396149" cy="16164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4986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im ersten Semester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ARMv5</a:t>
            </a:r>
            <a:r>
              <a:rPr lang="en-AT" dirty="0"/>
              <a:t> </a:t>
            </a:r>
            <a:r>
              <a:rPr lang="en-AT" dirty="0">
                <a:hlinkClick r:id="rId2" action="ppaction://hlinksldjump"/>
              </a:rPr>
              <a:t>[2]</a:t>
            </a:r>
            <a:r>
              <a:rPr lang="en-AT" dirty="0"/>
              <a:t> </a:t>
            </a:r>
            <a:r>
              <a:rPr lang="de-DE" dirty="0"/>
              <a:t>als Beispiel einer Befehlssatzarchitektur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Schreiben von Assembler-Programme und Ausführung auf einer ARMv5 Architektur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Simulation mit GNU </a:t>
            </a:r>
            <a:r>
              <a:rPr lang="de-DE" dirty="0" err="1">
                <a:latin typeface="Calibri Light" panose="020F0302020204030204" pitchFamily="34" charset="0"/>
              </a:rPr>
              <a:t>Toolchain</a:t>
            </a:r>
            <a:r>
              <a:rPr lang="en-AT" dirty="0">
                <a:latin typeface="Calibri Light" panose="020F0302020204030204" pitchFamily="34" charset="0"/>
              </a:rPr>
              <a:t> </a:t>
            </a:r>
            <a:r>
              <a:rPr lang="en-AT" dirty="0">
                <a:hlinkClick r:id="rId2" action="ppaction://hlinksldjump"/>
              </a:rPr>
              <a:t>[1]</a:t>
            </a:r>
            <a:r>
              <a:rPr lang="de-DE" dirty="0">
                <a:latin typeface="Calibri Light" panose="020F0302020204030204" pitchFamily="34" charset="0"/>
              </a:rPr>
              <a:t>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dirty="0"/>
              <a:t>                                      </a:t>
            </a:r>
            <a:r>
              <a:rPr lang="en-AT" dirty="0"/>
              <a:t> </a:t>
            </a:r>
            <a:r>
              <a:rPr lang="en-AT" dirty="0">
                <a:hlinkClick r:id="rId2" action="ppaction://hlinksldjump"/>
              </a:rPr>
              <a:t>   </a:t>
            </a:r>
            <a:r>
              <a:rPr lang="en-AT" dirty="0"/>
              <a:t> 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dirty="0"/>
              <a:t>                                                               </a:t>
            </a:r>
            <a:r>
              <a:rPr lang="en-AT" dirty="0"/>
              <a:t>      </a:t>
            </a:r>
            <a:r>
              <a:rPr lang="de-DE" dirty="0"/>
              <a:t>   </a:t>
            </a:r>
            <a:r>
              <a:rPr lang="en-AT" dirty="0"/>
              <a:t> </a:t>
            </a:r>
            <a:r>
              <a:rPr lang="en-AT" dirty="0">
                <a:hlinkClick r:id="rId2" action="ppaction://hlinksldjump"/>
              </a:rPr>
              <a:t>  </a:t>
            </a:r>
            <a:r>
              <a:rPr lang="en-AT" dirty="0"/>
              <a:t> 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3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14342413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Frontend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Visualisierung der einzelnen Komponenten: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Textfeld für Benutzereingabe und</a:t>
            </a:r>
            <a:br>
              <a:rPr lang="de-DE" sz="1900" dirty="0">
                <a:latin typeface="+mj-lt"/>
              </a:rPr>
            </a:br>
            <a:r>
              <a:rPr lang="de-DE" sz="1900" dirty="0">
                <a:latin typeface="+mj-lt"/>
              </a:rPr>
              <a:t>Setzen von Breakpoints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Terminal für Ausgabe von Ergebnissen</a:t>
            </a:r>
            <a:br>
              <a:rPr lang="de-DE" sz="1900" dirty="0">
                <a:latin typeface="+mj-lt"/>
              </a:rPr>
            </a:br>
            <a:r>
              <a:rPr lang="de-DE" sz="1900" dirty="0">
                <a:latin typeface="+mj-lt"/>
              </a:rPr>
              <a:t>und Fehlern/Warnungen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Zustand des Programms, wie Inhalt der</a:t>
            </a:r>
            <a:br>
              <a:rPr lang="de-DE" sz="1900" dirty="0">
                <a:latin typeface="+mj-lt"/>
              </a:rPr>
            </a:br>
            <a:r>
              <a:rPr lang="de-DE" sz="1900" dirty="0">
                <a:latin typeface="+mj-lt"/>
              </a:rPr>
              <a:t>Register und des Stack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Funktionen des Debuggers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Weitere Optionen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10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pic>
        <p:nvPicPr>
          <p:cNvPr id="6" name="Picture 5" descr=" 6">
            <a:extLst>
              <a:ext uri="{FF2B5EF4-FFF2-40B4-BE49-F238E27FC236}">
                <a16:creationId xmlns:a16="http://schemas.microsoft.com/office/drawing/2014/main" id="{06F20F8D-B11B-4D43-BE52-69BE5C3C1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828" y="966534"/>
            <a:ext cx="5975874" cy="4754751"/>
          </a:xfrm>
          <a:prstGeom prst="rect">
            <a:avLst/>
          </a:prstGeom>
        </p:spPr>
      </p:pic>
      <p:sp>
        <p:nvSpPr>
          <p:cNvPr id="17" name="Rectangle 16" descr=" 18">
            <a:extLst>
              <a:ext uri="{FF2B5EF4-FFF2-40B4-BE49-F238E27FC236}">
                <a16:creationId xmlns:a16="http://schemas.microsoft.com/office/drawing/2014/main" id="{7D191DE1-EDCF-40FB-BCFB-6A058B3A731C}"/>
              </a:ext>
            </a:extLst>
          </p:cNvPr>
          <p:cNvSpPr/>
          <p:nvPr/>
        </p:nvSpPr>
        <p:spPr>
          <a:xfrm>
            <a:off x="6213600" y="5061600"/>
            <a:ext cx="1396149" cy="6120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16113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 16">
            <a:extLst>
              <a:ext uri="{FF2B5EF4-FFF2-40B4-BE49-F238E27FC236}">
                <a16:creationId xmlns:a16="http://schemas.microsoft.com/office/drawing/2014/main" id="{BE13FE45-F6AD-49B7-B343-61056BF0B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800" y="723600"/>
            <a:ext cx="7848000" cy="2533362"/>
          </a:xfrm>
          <a:prstGeom prst="rect">
            <a:avLst/>
          </a:prstGeom>
        </p:spPr>
      </p:pic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Gesamte Zeit für Bachelorarbeit zur Verfügung – Zeitplan für Präsentation dieses Semester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dirty="0">
                <a:latin typeface="+mj-lt"/>
              </a:rPr>
              <a:t>                                                                                       </a:t>
            </a:r>
          </a:p>
          <a:p>
            <a:pPr>
              <a:lnSpc>
                <a:spcPct val="100000"/>
              </a:lnSpc>
            </a:pPr>
            <a:endParaRPr lang="de-DE" sz="1800" dirty="0"/>
          </a:p>
          <a:p>
            <a:pPr marL="285750" indent="-285750">
              <a:lnSpc>
                <a:spcPct val="100000"/>
              </a:lnSpc>
              <a:buChar char=" "/>
            </a:pPr>
            <a:r>
              <a:rPr lang="de-DE" sz="1800" dirty="0"/>
              <a:t>                        </a:t>
            </a:r>
          </a:p>
          <a:p>
            <a:pPr marL="642938" indent="-285750">
              <a:lnSpc>
                <a:spcPct val="100000"/>
              </a:lnSpc>
              <a:buFont typeface="+mj-lt"/>
              <a:buChar char=" "/>
            </a:pPr>
            <a:r>
              <a:rPr lang="de-DE" sz="1800" dirty="0"/>
              <a:t>                                                               </a:t>
            </a:r>
          </a:p>
          <a:p>
            <a:pPr marL="642938" indent="-285750">
              <a:lnSpc>
                <a:spcPct val="100000"/>
              </a:lnSpc>
              <a:buFont typeface="+mj-lt"/>
              <a:buChar char=" "/>
            </a:pPr>
            <a:r>
              <a:rPr lang="de-DE" sz="1800" dirty="0"/>
              <a:t>                                                    </a:t>
            </a:r>
          </a:p>
          <a:p>
            <a:pPr marL="642938" indent="-285750">
              <a:lnSpc>
                <a:spcPct val="100000"/>
              </a:lnSpc>
              <a:buFont typeface="+mj-lt"/>
              <a:buChar char=" "/>
            </a:pPr>
            <a:r>
              <a:rPr lang="de-DE" sz="1800" dirty="0"/>
              <a:t>                                                                 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11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2998800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5997600" y="-2"/>
            <a:ext cx="3194744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sz="2000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4F2709-F03C-4B89-9B84-E22DEA8A27B2}"/>
              </a:ext>
            </a:extLst>
          </p:cNvPr>
          <p:cNvSpPr/>
          <p:nvPr/>
        </p:nvSpPr>
        <p:spPr>
          <a:xfrm>
            <a:off x="3070473" y="2674800"/>
            <a:ext cx="7020763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711485-0E25-4D08-A39D-1F6666132940}"/>
              </a:ext>
            </a:extLst>
          </p:cNvPr>
          <p:cNvSpPr/>
          <p:nvPr/>
        </p:nvSpPr>
        <p:spPr>
          <a:xfrm flipV="1">
            <a:off x="3071664" y="740868"/>
            <a:ext cx="216024" cy="2040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59624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 16">
            <a:extLst>
              <a:ext uri="{FF2B5EF4-FFF2-40B4-BE49-F238E27FC236}">
                <a16:creationId xmlns:a16="http://schemas.microsoft.com/office/drawing/2014/main" id="{BE13FE45-F6AD-49B7-B343-61056BF0B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800" y="723600"/>
            <a:ext cx="7848000" cy="2533362"/>
          </a:xfrm>
          <a:prstGeom prst="rect">
            <a:avLst/>
          </a:prstGeom>
        </p:spPr>
      </p:pic>
      <p:pic>
        <p:nvPicPr>
          <p:cNvPr id="11" name="Picture 10" descr=" 9">
            <a:extLst>
              <a:ext uri="{FF2B5EF4-FFF2-40B4-BE49-F238E27FC236}">
                <a16:creationId xmlns:a16="http://schemas.microsoft.com/office/drawing/2014/main" id="{73D0FA52-E4BF-44AE-9AED-BA8C45769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563" y="723600"/>
            <a:ext cx="7848000" cy="2533363"/>
          </a:xfrm>
          <a:prstGeom prst="rect">
            <a:avLst/>
          </a:prstGeom>
        </p:spPr>
      </p:pic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Gesamte Zeit für Bachelorarbeit zur Verfügung – Zeitplan für Präsentation dieses Semester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Falls sich als zu viel Arbeit herausstellt – Präsentation Anfang des nächsten Semesters</a:t>
            </a:r>
          </a:p>
          <a:p>
            <a:pPr>
              <a:lnSpc>
                <a:spcPct val="100000"/>
              </a:lnSpc>
            </a:pPr>
            <a:endParaRPr lang="de-DE" sz="1800" dirty="0"/>
          </a:p>
          <a:p>
            <a:pPr marL="285750" indent="-285750">
              <a:lnSpc>
                <a:spcPct val="100000"/>
              </a:lnSpc>
              <a:buChar char=" "/>
            </a:pPr>
            <a:r>
              <a:rPr lang="de-DE" sz="1800" dirty="0"/>
              <a:t>                        </a:t>
            </a:r>
          </a:p>
          <a:p>
            <a:pPr marL="642938" indent="-285750">
              <a:lnSpc>
                <a:spcPct val="100000"/>
              </a:lnSpc>
              <a:buFont typeface="+mj-lt"/>
              <a:buChar char=" "/>
            </a:pPr>
            <a:r>
              <a:rPr lang="de-DE" sz="1800" dirty="0"/>
              <a:t>                                                               </a:t>
            </a:r>
          </a:p>
          <a:p>
            <a:pPr marL="642938" indent="-285750">
              <a:lnSpc>
                <a:spcPct val="100000"/>
              </a:lnSpc>
              <a:buFont typeface="+mj-lt"/>
              <a:buChar char=" "/>
            </a:pPr>
            <a:r>
              <a:rPr lang="de-DE" sz="1800" dirty="0"/>
              <a:t>                                                    </a:t>
            </a:r>
          </a:p>
          <a:p>
            <a:pPr marL="642938" indent="-285750">
              <a:lnSpc>
                <a:spcPct val="100000"/>
              </a:lnSpc>
              <a:buFont typeface="+mj-lt"/>
              <a:buChar char=" "/>
            </a:pPr>
            <a:r>
              <a:rPr lang="de-DE" sz="1800" dirty="0"/>
              <a:t>                                                                 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11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2998800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5997600" y="-2"/>
            <a:ext cx="3194744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sz="2000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4606BE-3A48-49F6-A939-5040A28DBE72}"/>
              </a:ext>
            </a:extLst>
          </p:cNvPr>
          <p:cNvSpPr/>
          <p:nvPr/>
        </p:nvSpPr>
        <p:spPr>
          <a:xfrm>
            <a:off x="3070473" y="2636912"/>
            <a:ext cx="7020763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E5E464-022D-47EF-8887-BCCB3A5C4768}"/>
              </a:ext>
            </a:extLst>
          </p:cNvPr>
          <p:cNvSpPr/>
          <p:nvPr/>
        </p:nvSpPr>
        <p:spPr>
          <a:xfrm flipV="1">
            <a:off x="3071664" y="740868"/>
            <a:ext cx="216024" cy="2040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2083F9-A21C-40BD-9511-8F4A10E5DAEF}"/>
              </a:ext>
            </a:extLst>
          </p:cNvPr>
          <p:cNvSpPr/>
          <p:nvPr/>
        </p:nvSpPr>
        <p:spPr>
          <a:xfrm>
            <a:off x="3070473" y="2674800"/>
            <a:ext cx="7020763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73368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 16">
            <a:extLst>
              <a:ext uri="{FF2B5EF4-FFF2-40B4-BE49-F238E27FC236}">
                <a16:creationId xmlns:a16="http://schemas.microsoft.com/office/drawing/2014/main" id="{BE13FE45-F6AD-49B7-B343-61056BF0B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800" y="723600"/>
            <a:ext cx="7848000" cy="2533362"/>
          </a:xfrm>
          <a:prstGeom prst="rect">
            <a:avLst/>
          </a:prstGeom>
        </p:spPr>
      </p:pic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Gesamte Zeit für Bachelorarbeit zur Verfügung – Zeitplan für Präsentation dieses Semester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Falls sich als zu viel Arbeit herausstellt – Präsentation Anfang des nächsten Semesters</a:t>
            </a:r>
          </a:p>
          <a:p>
            <a:pPr>
              <a:lnSpc>
                <a:spcPct val="100000"/>
              </a:lnSpc>
            </a:pPr>
            <a:endParaRPr lang="de-DE" sz="1800" dirty="0"/>
          </a:p>
          <a:p>
            <a:pPr>
              <a:lnSpc>
                <a:spcPct val="100000"/>
              </a:lnSpc>
            </a:pPr>
            <a:r>
              <a:rPr lang="de-DE" sz="1800" dirty="0">
                <a:latin typeface="Calibri Light" panose="020F0302020204030204" pitchFamily="34" charset="0"/>
              </a:rPr>
              <a:t>3 geplante Meilensteine:</a:t>
            </a:r>
          </a:p>
          <a:p>
            <a:pPr marL="642938" indent="-285750">
              <a:lnSpc>
                <a:spcPct val="100000"/>
              </a:lnSpc>
              <a:buFont typeface="+mj-lt"/>
              <a:buChar char=" "/>
            </a:pPr>
            <a:r>
              <a:rPr lang="de-DE" sz="1800" dirty="0"/>
              <a:t>                                                               </a:t>
            </a:r>
          </a:p>
          <a:p>
            <a:pPr marL="642938" indent="-285750">
              <a:lnSpc>
                <a:spcPct val="100000"/>
              </a:lnSpc>
              <a:buFont typeface="+mj-lt"/>
              <a:buChar char=" "/>
            </a:pPr>
            <a:r>
              <a:rPr lang="de-DE" sz="1800" dirty="0"/>
              <a:t>                                                    </a:t>
            </a:r>
          </a:p>
          <a:p>
            <a:pPr marL="642938" indent="-285750">
              <a:lnSpc>
                <a:spcPct val="100000"/>
              </a:lnSpc>
              <a:buFont typeface="+mj-lt"/>
              <a:buChar char=" "/>
            </a:pPr>
            <a:r>
              <a:rPr lang="de-DE" sz="1800" dirty="0"/>
              <a:t>                                                                 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11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2998800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5997600" y="-2"/>
            <a:ext cx="3194744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sz="2000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pic>
        <p:nvPicPr>
          <p:cNvPr id="11" name="Picture 10" descr=" 9">
            <a:extLst>
              <a:ext uri="{FF2B5EF4-FFF2-40B4-BE49-F238E27FC236}">
                <a16:creationId xmlns:a16="http://schemas.microsoft.com/office/drawing/2014/main" id="{22733114-83B6-44A0-BDCE-D465C1FA3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563" y="723600"/>
            <a:ext cx="7848000" cy="253336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A62D3CB-AA9E-4936-8EE7-A0102F75E59E}"/>
              </a:ext>
            </a:extLst>
          </p:cNvPr>
          <p:cNvSpPr/>
          <p:nvPr/>
        </p:nvSpPr>
        <p:spPr>
          <a:xfrm>
            <a:off x="3070473" y="2636912"/>
            <a:ext cx="7020763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E323A2-5C22-4CFA-B8DA-0013DF91162D}"/>
              </a:ext>
            </a:extLst>
          </p:cNvPr>
          <p:cNvSpPr/>
          <p:nvPr/>
        </p:nvSpPr>
        <p:spPr>
          <a:xfrm flipV="1">
            <a:off x="3071664" y="740868"/>
            <a:ext cx="216024" cy="2040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CE2A91-8FED-4CE1-AF31-F5A0BA50226D}"/>
              </a:ext>
            </a:extLst>
          </p:cNvPr>
          <p:cNvSpPr/>
          <p:nvPr/>
        </p:nvSpPr>
        <p:spPr>
          <a:xfrm>
            <a:off x="3070473" y="2674800"/>
            <a:ext cx="7020763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9609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 16">
            <a:extLst>
              <a:ext uri="{FF2B5EF4-FFF2-40B4-BE49-F238E27FC236}">
                <a16:creationId xmlns:a16="http://schemas.microsoft.com/office/drawing/2014/main" id="{BE13FE45-F6AD-49B7-B343-61056BF0B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800" y="723600"/>
            <a:ext cx="7848000" cy="2533362"/>
          </a:xfrm>
          <a:prstGeom prst="rect">
            <a:avLst/>
          </a:prstGeom>
        </p:spPr>
      </p:pic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Gesamte Zeit für Bachelorarbeit zur Verfügung – Zeitplan für Präsentation dieses Semester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Falls sich als zu viel Arbeit herausstellt – Präsentation Anfang des nächsten Semesters</a:t>
            </a:r>
          </a:p>
          <a:p>
            <a:pPr>
              <a:lnSpc>
                <a:spcPct val="100000"/>
              </a:lnSpc>
            </a:pPr>
            <a:endParaRPr lang="de-DE" sz="1800" dirty="0"/>
          </a:p>
          <a:p>
            <a:pPr>
              <a:lnSpc>
                <a:spcPct val="100000"/>
              </a:lnSpc>
            </a:pPr>
            <a:r>
              <a:rPr lang="de-DE" sz="1800">
                <a:latin typeface="Calibri Light" panose="020F0302020204030204" pitchFamily="34" charset="0"/>
              </a:rPr>
              <a:t>3 geplante Meilensteine:</a:t>
            </a:r>
          </a:p>
          <a:p>
            <a:pPr marL="627063" indent="-269875">
              <a:lnSpc>
                <a:spcPct val="100000"/>
              </a:lnSpc>
              <a:buFont typeface="+mj-lt"/>
              <a:buAutoNum type="arabicPeriod"/>
            </a:pPr>
            <a:r>
              <a:rPr lang="de-DE" sz="1800">
                <a:latin typeface="Calibri Light" panose="020F0302020204030204" pitchFamily="34" charset="0"/>
              </a:rPr>
              <a:t>Parser und arithmetischen Operation + Visualisierung zum Testen</a:t>
            </a:r>
          </a:p>
          <a:p>
            <a:pPr marL="642938" indent="-285750">
              <a:lnSpc>
                <a:spcPct val="100000"/>
              </a:lnSpc>
              <a:buFont typeface="+mj-lt"/>
              <a:buChar char=" "/>
            </a:pPr>
            <a:r>
              <a:rPr lang="de-DE" sz="1800"/>
              <a:t>                                                    </a:t>
            </a:r>
            <a:endParaRPr lang="de-DE" sz="1800" dirty="0"/>
          </a:p>
          <a:p>
            <a:pPr marL="642938" indent="-285750">
              <a:lnSpc>
                <a:spcPct val="100000"/>
              </a:lnSpc>
              <a:buFont typeface="+mj-lt"/>
              <a:buChar char=" "/>
            </a:pPr>
            <a:r>
              <a:rPr lang="de-DE" sz="1800"/>
              <a:t>                                                                 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11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2998800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5997600" y="-2"/>
            <a:ext cx="3194744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sz="2000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pic>
        <p:nvPicPr>
          <p:cNvPr id="11" name="Picture 10" descr=" 9">
            <a:extLst>
              <a:ext uri="{FF2B5EF4-FFF2-40B4-BE49-F238E27FC236}">
                <a16:creationId xmlns:a16="http://schemas.microsoft.com/office/drawing/2014/main" id="{62510D03-C4D2-44A5-AA10-7E24CC308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563" y="723600"/>
            <a:ext cx="7848000" cy="253336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C70F126-2175-401D-8225-AB1EF7FA4104}"/>
              </a:ext>
            </a:extLst>
          </p:cNvPr>
          <p:cNvSpPr/>
          <p:nvPr/>
        </p:nvSpPr>
        <p:spPr>
          <a:xfrm>
            <a:off x="3070473" y="2636912"/>
            <a:ext cx="7020763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D508CA-4D7D-4EDA-8611-92C5A01866FF}"/>
              </a:ext>
            </a:extLst>
          </p:cNvPr>
          <p:cNvSpPr/>
          <p:nvPr/>
        </p:nvSpPr>
        <p:spPr>
          <a:xfrm flipV="1">
            <a:off x="3071664" y="740868"/>
            <a:ext cx="216024" cy="2040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E47BD9-0EC8-44A9-96C5-80C7DA32020E}"/>
              </a:ext>
            </a:extLst>
          </p:cNvPr>
          <p:cNvSpPr/>
          <p:nvPr/>
        </p:nvSpPr>
        <p:spPr>
          <a:xfrm>
            <a:off x="3070473" y="2674800"/>
            <a:ext cx="7020763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00693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 16">
            <a:extLst>
              <a:ext uri="{FF2B5EF4-FFF2-40B4-BE49-F238E27FC236}">
                <a16:creationId xmlns:a16="http://schemas.microsoft.com/office/drawing/2014/main" id="{BE13FE45-F6AD-49B7-B343-61056BF0B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800" y="723600"/>
            <a:ext cx="7848000" cy="2533362"/>
          </a:xfrm>
          <a:prstGeom prst="rect">
            <a:avLst/>
          </a:prstGeom>
        </p:spPr>
      </p:pic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Gesamte Zeit für Bachelorarbeit zur Verfügung – Zeitplan für Präsentation dieses Semester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Falls sich als zu viel Arbeit herausstellt – Präsentation Anfang des nächsten Semesters</a:t>
            </a:r>
          </a:p>
          <a:p>
            <a:pPr>
              <a:lnSpc>
                <a:spcPct val="100000"/>
              </a:lnSpc>
            </a:pPr>
            <a:endParaRPr lang="de-DE" sz="1800" dirty="0"/>
          </a:p>
          <a:p>
            <a:pPr>
              <a:lnSpc>
                <a:spcPct val="100000"/>
              </a:lnSpc>
            </a:pPr>
            <a:r>
              <a:rPr lang="de-DE" sz="1800">
                <a:latin typeface="Calibri Light" panose="020F0302020204030204" pitchFamily="34" charset="0"/>
              </a:rPr>
              <a:t>3 geplante Meilensteine:</a:t>
            </a:r>
          </a:p>
          <a:p>
            <a:pPr marL="627063" indent="-269875">
              <a:lnSpc>
                <a:spcPct val="100000"/>
              </a:lnSpc>
              <a:buFont typeface="+mj-lt"/>
              <a:buAutoNum type="arabicPeriod"/>
            </a:pPr>
            <a:r>
              <a:rPr lang="de-DE" sz="1800">
                <a:latin typeface="Calibri Light" panose="020F0302020204030204" pitchFamily="34" charset="0"/>
              </a:rPr>
              <a:t>Parser und arithmetischen Operation + Visualisierung zum Testen</a:t>
            </a:r>
          </a:p>
          <a:p>
            <a:pPr marL="627063" indent="-269875">
              <a:lnSpc>
                <a:spcPct val="100000"/>
              </a:lnSpc>
              <a:buFont typeface="+mj-lt"/>
              <a:buAutoNum type="arabicPeriod"/>
            </a:pPr>
            <a:r>
              <a:rPr lang="de-DE" sz="1800">
                <a:latin typeface="Calibri Light" panose="020F0302020204030204" pitchFamily="34" charset="0"/>
              </a:rPr>
              <a:t>Restliche ARMv5 Instruktionen und Benutzeroberfläche</a:t>
            </a:r>
          </a:p>
          <a:p>
            <a:pPr marL="642938" indent="-285750">
              <a:lnSpc>
                <a:spcPct val="100000"/>
              </a:lnSpc>
              <a:buFont typeface="+mj-lt"/>
              <a:buChar char=" "/>
            </a:pPr>
            <a:r>
              <a:rPr lang="de-DE" sz="1800"/>
              <a:t>                                                                 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11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2998800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5997600" y="-2"/>
            <a:ext cx="3194744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sz="2000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pic>
        <p:nvPicPr>
          <p:cNvPr id="11" name="Picture 10" descr=" 9">
            <a:extLst>
              <a:ext uri="{FF2B5EF4-FFF2-40B4-BE49-F238E27FC236}">
                <a16:creationId xmlns:a16="http://schemas.microsoft.com/office/drawing/2014/main" id="{948AF97F-B78C-44CE-B5E8-F5FCC3CEB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563" y="723600"/>
            <a:ext cx="7848000" cy="253336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5F4A578-31FB-494E-B56C-DD808D8465CE}"/>
              </a:ext>
            </a:extLst>
          </p:cNvPr>
          <p:cNvSpPr/>
          <p:nvPr/>
        </p:nvSpPr>
        <p:spPr>
          <a:xfrm>
            <a:off x="3070473" y="2636912"/>
            <a:ext cx="7020763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40D3DB-08DD-4085-981C-241CCAAFD585}"/>
              </a:ext>
            </a:extLst>
          </p:cNvPr>
          <p:cNvSpPr/>
          <p:nvPr/>
        </p:nvSpPr>
        <p:spPr>
          <a:xfrm flipV="1">
            <a:off x="3071664" y="740868"/>
            <a:ext cx="216024" cy="2040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A796C0-1AA9-4A82-8AC3-1F9B8A50D0C3}"/>
              </a:ext>
            </a:extLst>
          </p:cNvPr>
          <p:cNvSpPr/>
          <p:nvPr/>
        </p:nvSpPr>
        <p:spPr>
          <a:xfrm>
            <a:off x="3070473" y="2674800"/>
            <a:ext cx="7020763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61824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 16">
            <a:extLst>
              <a:ext uri="{FF2B5EF4-FFF2-40B4-BE49-F238E27FC236}">
                <a16:creationId xmlns:a16="http://schemas.microsoft.com/office/drawing/2014/main" id="{BE13FE45-F6AD-49B7-B343-61056BF0B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800" y="723600"/>
            <a:ext cx="7848000" cy="2533362"/>
          </a:xfrm>
          <a:prstGeom prst="rect">
            <a:avLst/>
          </a:prstGeom>
        </p:spPr>
      </p:pic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Gesamte Zeit für Bachelorarbeit zur Verfügung – Zeitplan für Präsentation dieses Semester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Falls sich als zu viel Arbeit herausstellt – Präsentation Anfang des nächsten Semesters</a:t>
            </a:r>
          </a:p>
          <a:p>
            <a:pPr>
              <a:lnSpc>
                <a:spcPct val="100000"/>
              </a:lnSpc>
            </a:pPr>
            <a:endParaRPr lang="de-DE" sz="1800" dirty="0"/>
          </a:p>
          <a:p>
            <a:pPr>
              <a:lnSpc>
                <a:spcPct val="100000"/>
              </a:lnSpc>
            </a:pPr>
            <a:r>
              <a:rPr lang="de-DE" sz="1800">
                <a:latin typeface="Calibri Light" panose="020F0302020204030204" pitchFamily="34" charset="0"/>
              </a:rPr>
              <a:t>3 geplante Meilensteine:</a:t>
            </a:r>
          </a:p>
          <a:p>
            <a:pPr marL="627063" indent="-269875">
              <a:lnSpc>
                <a:spcPct val="100000"/>
              </a:lnSpc>
              <a:buFont typeface="+mj-lt"/>
              <a:buAutoNum type="arabicPeriod"/>
            </a:pPr>
            <a:r>
              <a:rPr lang="de-DE" sz="1800">
                <a:latin typeface="Calibri Light" panose="020F0302020204030204" pitchFamily="34" charset="0"/>
              </a:rPr>
              <a:t>Parser und arithmetischen Operation + Visualisierung zum Testen</a:t>
            </a:r>
          </a:p>
          <a:p>
            <a:pPr marL="627063" indent="-269875">
              <a:lnSpc>
                <a:spcPct val="100000"/>
              </a:lnSpc>
              <a:buFont typeface="+mj-lt"/>
              <a:buAutoNum type="arabicPeriod"/>
            </a:pPr>
            <a:r>
              <a:rPr lang="de-DE" sz="1800">
                <a:latin typeface="Calibri Light" panose="020F0302020204030204" pitchFamily="34" charset="0"/>
              </a:rPr>
              <a:t>Restliche ARMv5 Instruktionen und Benutzeroberfläche</a:t>
            </a:r>
          </a:p>
          <a:p>
            <a:pPr marL="627063" indent="-269875">
              <a:lnSpc>
                <a:spcPct val="100000"/>
              </a:lnSpc>
              <a:buFont typeface="+mj-lt"/>
              <a:buAutoNum type="arabicPeriod"/>
            </a:pPr>
            <a:r>
              <a:rPr lang="de-DE" sz="1800">
                <a:latin typeface="Calibri Light" panose="020F0302020204030204" pitchFamily="34" charset="0"/>
              </a:rPr>
              <a:t>Debugger und weitere Funktionen (Speicher/Laden von Dateien, ...)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11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2998800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5997600" y="-2"/>
            <a:ext cx="3194744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sz="2000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pic>
        <p:nvPicPr>
          <p:cNvPr id="11" name="Picture 10" descr=" 9">
            <a:extLst>
              <a:ext uri="{FF2B5EF4-FFF2-40B4-BE49-F238E27FC236}">
                <a16:creationId xmlns:a16="http://schemas.microsoft.com/office/drawing/2014/main" id="{0F53A6D7-945F-4305-BAFA-88A03193B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563" y="723600"/>
            <a:ext cx="7848000" cy="253336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9CEE2AF-C685-4148-8FA8-4ED12E0ADE7C}"/>
              </a:ext>
            </a:extLst>
          </p:cNvPr>
          <p:cNvSpPr/>
          <p:nvPr/>
        </p:nvSpPr>
        <p:spPr>
          <a:xfrm>
            <a:off x="3070473" y="2636912"/>
            <a:ext cx="7020763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FC84ED-9808-411F-8009-5B8E670CCA81}"/>
              </a:ext>
            </a:extLst>
          </p:cNvPr>
          <p:cNvSpPr/>
          <p:nvPr/>
        </p:nvSpPr>
        <p:spPr>
          <a:xfrm flipV="1">
            <a:off x="3071664" y="740868"/>
            <a:ext cx="216024" cy="2040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A765EDE-7B49-41A2-BA75-7E6C5D0B0DF5}"/>
              </a:ext>
            </a:extLst>
          </p:cNvPr>
          <p:cNvSpPr/>
          <p:nvPr/>
        </p:nvSpPr>
        <p:spPr>
          <a:xfrm>
            <a:off x="3070473" y="2674800"/>
            <a:ext cx="7020763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11116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Voraussetzungen und optionale Ziele: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Die in der Vorlesung vorgestellten bzw. für das Proseminar benötigten ARMv5-Instruktionen</a:t>
            </a:r>
            <a:r>
              <a:rPr lang="en-AT" sz="1900" dirty="0">
                <a:latin typeface="+mj-lt"/>
              </a:rPr>
              <a:t> </a:t>
            </a:r>
            <a:r>
              <a:rPr lang="de-DE" sz="1900" dirty="0">
                <a:latin typeface="+mj-lt"/>
              </a:rPr>
              <a:t>sind implementiert.</a:t>
            </a:r>
            <a:endParaRPr lang="en-AT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                    </a:t>
            </a:r>
            <a:r>
              <a:rPr lang="en-AT" sz="1900">
                <a:latin typeface="+mj-lt"/>
                <a:hlinkClick r:id="rId3" action="ppaction://hlinksldjump"/>
              </a:rPr>
              <a:t>      </a:t>
            </a:r>
            <a:r>
              <a:rPr lang="en-AT" sz="1900">
                <a:latin typeface="+mj-lt"/>
              </a:rPr>
              <a:t> </a:t>
            </a:r>
            <a:r>
              <a:rPr lang="de-DE" sz="1900">
                <a:latin typeface="+mj-lt"/>
              </a:rPr>
              <a:t>             </a:t>
            </a:r>
            <a:r>
              <a:rPr lang="en-AT" sz="1900">
                <a:latin typeface="+mj-lt"/>
              </a:rPr>
              <a:t> </a:t>
            </a:r>
            <a:r>
              <a:rPr lang="de-DE" sz="1900">
                <a:latin typeface="+mj-lt"/>
              </a:rPr>
              <a:t>               </a:t>
            </a:r>
            <a:br>
              <a:rPr lang="de-DE" sz="1900">
                <a:latin typeface="+mj-lt"/>
              </a:rPr>
            </a:br>
            <a:r>
              <a:rPr lang="de-DE" sz="1900">
                <a:latin typeface="+mj-lt"/>
              </a:rPr>
              <a:t>                                        </a:t>
            </a:r>
            <a:endParaRPr lang="en-AT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</a:t>
            </a:r>
            <a:r>
              <a:rPr lang="en-AT" sz="1900">
                <a:latin typeface="+mj-lt"/>
              </a:rPr>
              <a:t>    </a:t>
            </a:r>
            <a:r>
              <a:rPr lang="en-AT" sz="1900">
                <a:latin typeface="+mj-lt"/>
                <a:hlinkClick r:id="rId4" action="ppaction://hlinksldjump"/>
              </a:rPr>
              <a:t>      </a:t>
            </a:r>
            <a:r>
              <a:rPr lang="en-AT" sz="1900">
                <a:latin typeface="+mj-lt"/>
              </a:rPr>
              <a:t> </a:t>
            </a:r>
            <a:r>
              <a:rPr lang="de-DE" sz="1900">
                <a:latin typeface="+mj-lt"/>
              </a:rPr>
              <a:t>                          </a:t>
            </a:r>
            <a:endParaRPr lang="en-AT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</a:t>
            </a:r>
            <a:r>
              <a:rPr lang="en-AT" sz="1900">
                <a:latin typeface="+mj-lt"/>
              </a:rPr>
              <a:t> </a:t>
            </a:r>
            <a:r>
              <a:rPr lang="de-DE" sz="1900">
                <a:latin typeface="+mj-lt"/>
              </a:rPr>
              <a:t>                                                         </a:t>
            </a:r>
            <a:endParaRPr lang="en-AT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AT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</a:t>
            </a:r>
            <a:r>
              <a:rPr lang="en-AT" sz="1900">
                <a:latin typeface="+mj-lt"/>
              </a:rPr>
              <a:t>          </a:t>
            </a:r>
            <a:r>
              <a:rPr lang="de-DE" sz="1900">
                <a:latin typeface="+mj-lt"/>
              </a:rPr>
              <a:t>                    </a:t>
            </a:r>
            <a:r>
              <a:rPr lang="en-AT" sz="1900">
                <a:latin typeface="+mj-lt"/>
              </a:rPr>
              <a:t> </a:t>
            </a:r>
            <a:r>
              <a:rPr lang="de-DE" sz="1900">
                <a:latin typeface="+mj-lt"/>
              </a:rPr>
              <a:t>   </a:t>
            </a:r>
            <a:r>
              <a:rPr lang="en-AT" sz="1900">
                <a:latin typeface="+mj-lt"/>
              </a:rPr>
              <a:t> </a:t>
            </a:r>
            <a:r>
              <a:rPr lang="de-DE" sz="1900">
                <a:latin typeface="+mj-lt"/>
              </a:rPr>
              <a:t>                               </a:t>
            </a:r>
            <a:br>
              <a:rPr lang="de-DE" sz="1900">
                <a:latin typeface="+mj-lt"/>
              </a:rPr>
            </a:br>
            <a:r>
              <a:rPr lang="de-DE" sz="1900">
                <a:latin typeface="+mj-lt"/>
              </a:rPr>
              <a:t>           </a:t>
            </a:r>
            <a:r>
              <a:rPr lang="en-AT" sz="1900">
                <a:latin typeface="+mj-lt"/>
              </a:rPr>
              <a:t>            </a:t>
            </a:r>
            <a:endParaRPr lang="en-AT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                                            </a:t>
            </a:r>
            <a:r>
              <a:rPr lang="en-AT" sz="1900">
                <a:latin typeface="+mj-lt"/>
              </a:rPr>
              <a:t> </a:t>
            </a:r>
            <a:r>
              <a:rPr lang="de-DE" sz="1900">
                <a:latin typeface="+mj-lt"/>
              </a:rPr>
              <a:t>           </a:t>
            </a:r>
            <a:br>
              <a:rPr lang="de-DE" sz="1900">
                <a:latin typeface="+mj-lt"/>
              </a:rPr>
            </a:br>
            <a:r>
              <a:rPr lang="de-DE" sz="1900">
                <a:latin typeface="+mj-lt"/>
              </a:rPr>
              <a:t>                              </a:t>
            </a:r>
            <a:r>
              <a:rPr lang="en-AT" sz="1900">
                <a:latin typeface="+mj-lt"/>
              </a:rPr>
              <a:t>            </a:t>
            </a:r>
            <a:endParaRPr lang="de-DE" sz="1900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12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2998800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5997600" y="-2"/>
            <a:ext cx="2998800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8996400" y="-1"/>
            <a:ext cx="3195600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14527701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Voraussetzungen und optionale Ziele: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 lnSpcReduction="10000"/>
          </a:bodyPr>
          <a:lstStyle/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Die in der Vorlesung vorgestellten bzw. für das Proseminar benötigten ARMv5-Instruktionen</a:t>
            </a:r>
            <a:r>
              <a:rPr lang="en-AT" sz="1900" dirty="0">
                <a:latin typeface="+mj-lt"/>
              </a:rPr>
              <a:t> </a:t>
            </a:r>
            <a:r>
              <a:rPr lang="de-DE" sz="1900" dirty="0">
                <a:latin typeface="+mj-lt"/>
              </a:rPr>
              <a:t>sind implementiert.</a:t>
            </a:r>
            <a:endParaRPr lang="en-AT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Die Webanwendung weißt eine Benutzeroberfläche (ähnlich 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  <a:hlinkClick r:id="rId2" action="ppaction://hlinksldjump"/>
              </a:rPr>
              <a:t>Folie</a:t>
            </a:r>
            <a:r>
              <a:rPr lang="en-AT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  <a:hlinkClick r:id="rId2" action="ppaction://hlinksldjump"/>
              </a:rPr>
              <a:t> 9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) mit Anzeige</a:t>
            </a:r>
            <a:r>
              <a:rPr lang="en-AT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von Registern, Stack und Teilen des Hauptspeichers auf.</a:t>
            </a:r>
            <a:endParaRPr lang="en-AT" sz="1900" dirty="0">
              <a:solidFill>
                <a:schemeClr val="tx1">
                  <a:lumMod val="100000"/>
                </a:schemeClr>
              </a:solidFill>
              <a:latin typeface="Calibri Light" panose="020F0302020204030204" pitchFamily="34" charset="0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dirty="0">
                <a:latin typeface="+mj-lt"/>
              </a:rPr>
              <a:t>                               </a:t>
            </a:r>
            <a:r>
              <a:rPr lang="en-AT" sz="1900" dirty="0">
                <a:latin typeface="+mj-lt"/>
              </a:rPr>
              <a:t>    </a:t>
            </a:r>
            <a:r>
              <a:rPr lang="en-AT" sz="1900" dirty="0">
                <a:latin typeface="+mj-lt"/>
                <a:hlinkClick r:id="rId3" action="ppaction://hlinksldjump"/>
              </a:rPr>
              <a:t>      </a:t>
            </a:r>
            <a:r>
              <a:rPr lang="en-AT" sz="1900" dirty="0">
                <a:latin typeface="+mj-lt"/>
              </a:rPr>
              <a:t> </a:t>
            </a:r>
            <a:r>
              <a:rPr lang="de-DE" sz="1900" dirty="0">
                <a:latin typeface="+mj-lt"/>
              </a:rPr>
              <a:t>                          </a:t>
            </a:r>
            <a:endParaRPr lang="en-AT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dirty="0">
                <a:latin typeface="+mj-lt"/>
              </a:rPr>
              <a:t>                                    </a:t>
            </a:r>
            <a:r>
              <a:rPr lang="en-AT" sz="1900" dirty="0">
                <a:latin typeface="+mj-lt"/>
              </a:rPr>
              <a:t> </a:t>
            </a:r>
            <a:r>
              <a:rPr lang="de-DE" sz="1900" dirty="0">
                <a:latin typeface="+mj-lt"/>
              </a:rPr>
              <a:t>                                                         </a:t>
            </a:r>
            <a:endParaRPr lang="en-AT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AT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dirty="0">
                <a:latin typeface="+mj-lt"/>
              </a:rPr>
              <a:t>                          </a:t>
            </a:r>
            <a:r>
              <a:rPr lang="en-AT" sz="1900" dirty="0">
                <a:latin typeface="+mj-lt"/>
              </a:rPr>
              <a:t>          </a:t>
            </a:r>
            <a:r>
              <a:rPr lang="de-DE" sz="1900" dirty="0">
                <a:latin typeface="+mj-lt"/>
              </a:rPr>
              <a:t>                    </a:t>
            </a:r>
            <a:r>
              <a:rPr lang="en-AT" sz="1900" dirty="0">
                <a:latin typeface="+mj-lt"/>
              </a:rPr>
              <a:t> </a:t>
            </a:r>
            <a:r>
              <a:rPr lang="de-DE" sz="1900" dirty="0">
                <a:latin typeface="+mj-lt"/>
              </a:rPr>
              <a:t>   </a:t>
            </a:r>
            <a:r>
              <a:rPr lang="en-AT" sz="1900" dirty="0">
                <a:latin typeface="+mj-lt"/>
              </a:rPr>
              <a:t> </a:t>
            </a:r>
            <a:r>
              <a:rPr lang="de-DE" sz="1900" dirty="0">
                <a:latin typeface="+mj-lt"/>
              </a:rPr>
              <a:t>                               </a:t>
            </a:r>
            <a:br>
              <a:rPr lang="de-DE" sz="1900" dirty="0">
                <a:latin typeface="+mj-lt"/>
              </a:rPr>
            </a:br>
            <a:r>
              <a:rPr lang="de-DE" sz="1900" dirty="0">
                <a:latin typeface="+mj-lt"/>
              </a:rPr>
              <a:t>           </a:t>
            </a:r>
            <a:r>
              <a:rPr lang="en-AT" sz="1900" dirty="0">
                <a:latin typeface="+mj-lt"/>
              </a:rPr>
              <a:t>            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dirty="0">
                <a:latin typeface="+mj-lt"/>
              </a:rPr>
              <a:t>                                                                                </a:t>
            </a:r>
            <a:r>
              <a:rPr lang="en-AT" sz="1900" dirty="0">
                <a:latin typeface="+mj-lt"/>
              </a:rPr>
              <a:t> </a:t>
            </a:r>
            <a:r>
              <a:rPr lang="de-DE" sz="1900" dirty="0">
                <a:latin typeface="+mj-lt"/>
              </a:rPr>
              <a:t>           </a:t>
            </a:r>
            <a:br>
              <a:rPr lang="de-DE" sz="1900" dirty="0">
                <a:latin typeface="+mj-lt"/>
              </a:rPr>
            </a:br>
            <a:r>
              <a:rPr lang="de-DE" sz="1900" dirty="0">
                <a:latin typeface="+mj-lt"/>
              </a:rPr>
              <a:t>                              </a:t>
            </a:r>
            <a:r>
              <a:rPr lang="en-AT" sz="1900" dirty="0">
                <a:latin typeface="+mj-lt"/>
              </a:rPr>
              <a:t>            </a:t>
            </a:r>
            <a:endParaRPr lang="de-DE" sz="1900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12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2998800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5997600" y="-2"/>
            <a:ext cx="2998800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8996400" y="-1"/>
            <a:ext cx="3195600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27709731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Voraussetzungen und optionale Ziele: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 lnSpcReduction="10000"/>
          </a:bodyPr>
          <a:lstStyle/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Die in der Vorlesung vorgestellten bzw. für das Proseminar benötigten ARMv5-Instruktionen</a:t>
            </a:r>
            <a:r>
              <a:rPr lang="en-AT" sz="1900" dirty="0">
                <a:latin typeface="+mj-lt"/>
              </a:rPr>
              <a:t> </a:t>
            </a:r>
            <a:r>
              <a:rPr lang="de-DE" sz="1900" dirty="0">
                <a:latin typeface="+mj-lt"/>
              </a:rPr>
              <a:t>sind implementiert.</a:t>
            </a:r>
            <a:endParaRPr lang="en-AT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Die Webanwendung weißt eine Benutzeroberfläche (ähnlich 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  <a:hlinkClick r:id="rId2" action="ppaction://hlinksldjump"/>
              </a:rPr>
              <a:t>Folie</a:t>
            </a:r>
            <a:r>
              <a:rPr lang="en-AT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  <a:hlinkClick r:id="rId2" action="ppaction://hlinksldjump"/>
              </a:rPr>
              <a:t> 9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) mit Anzeige</a:t>
            </a:r>
            <a:r>
              <a:rPr lang="en-AT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von Registern, Stack und Teilen des Hauptspeichers auf.</a:t>
            </a:r>
            <a:endParaRPr lang="en-AT" sz="1900" dirty="0">
              <a:solidFill>
                <a:schemeClr val="tx1">
                  <a:lumMod val="100000"/>
                </a:schemeClr>
              </a:solidFill>
              <a:latin typeface="Calibri Light" panose="020F0302020204030204" pitchFamily="34" charset="0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Der Debugger implementiert die auf</a:t>
            </a:r>
            <a:r>
              <a:rPr lang="en-AT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  <a:hlinkClick r:id="rId3" action="ppaction://hlinksldjump"/>
              </a:rPr>
              <a:t>Folie</a:t>
            </a:r>
            <a:r>
              <a:rPr lang="en-AT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  <a:hlinkClick r:id="rId3" action="ppaction://hlinksldjump"/>
              </a:rPr>
              <a:t> 8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beschriebenen Funktionen.</a:t>
            </a:r>
            <a:endParaRPr lang="en-AT" sz="1900" dirty="0">
              <a:solidFill>
                <a:schemeClr val="tx1">
                  <a:lumMod val="100000"/>
                </a:schemeClr>
              </a:solidFill>
              <a:latin typeface="Calibri Light" panose="020F0302020204030204" pitchFamily="34" charset="0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dirty="0">
                <a:latin typeface="+mj-lt"/>
              </a:rPr>
              <a:t>                                    </a:t>
            </a:r>
            <a:r>
              <a:rPr lang="en-AT" sz="1900" dirty="0">
                <a:latin typeface="+mj-lt"/>
              </a:rPr>
              <a:t> </a:t>
            </a:r>
            <a:r>
              <a:rPr lang="de-DE" sz="1900" dirty="0">
                <a:latin typeface="+mj-lt"/>
              </a:rPr>
              <a:t>                                                         </a:t>
            </a:r>
            <a:endParaRPr lang="en-AT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AT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dirty="0">
                <a:latin typeface="+mj-lt"/>
              </a:rPr>
              <a:t>                          </a:t>
            </a:r>
            <a:r>
              <a:rPr lang="en-AT" sz="1900" dirty="0">
                <a:latin typeface="+mj-lt"/>
              </a:rPr>
              <a:t>          </a:t>
            </a:r>
            <a:r>
              <a:rPr lang="de-DE" sz="1900" dirty="0">
                <a:latin typeface="+mj-lt"/>
              </a:rPr>
              <a:t>                    </a:t>
            </a:r>
            <a:r>
              <a:rPr lang="en-AT" sz="1900" dirty="0">
                <a:latin typeface="+mj-lt"/>
              </a:rPr>
              <a:t> </a:t>
            </a:r>
            <a:r>
              <a:rPr lang="de-DE" sz="1900" dirty="0">
                <a:latin typeface="+mj-lt"/>
              </a:rPr>
              <a:t>   </a:t>
            </a:r>
            <a:r>
              <a:rPr lang="en-AT" sz="1900" dirty="0">
                <a:latin typeface="+mj-lt"/>
              </a:rPr>
              <a:t> </a:t>
            </a:r>
            <a:r>
              <a:rPr lang="de-DE" sz="1900" dirty="0">
                <a:latin typeface="+mj-lt"/>
              </a:rPr>
              <a:t>                               </a:t>
            </a:r>
            <a:br>
              <a:rPr lang="de-DE" sz="1900" dirty="0">
                <a:latin typeface="+mj-lt"/>
              </a:rPr>
            </a:br>
            <a:r>
              <a:rPr lang="de-DE" sz="1900" dirty="0">
                <a:latin typeface="+mj-lt"/>
              </a:rPr>
              <a:t>           </a:t>
            </a:r>
            <a:r>
              <a:rPr lang="en-AT" sz="1900" dirty="0">
                <a:latin typeface="+mj-lt"/>
              </a:rPr>
              <a:t>            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dirty="0">
                <a:latin typeface="+mj-lt"/>
              </a:rPr>
              <a:t>                                                                                </a:t>
            </a:r>
            <a:r>
              <a:rPr lang="en-AT" sz="1900" dirty="0">
                <a:latin typeface="+mj-lt"/>
              </a:rPr>
              <a:t> </a:t>
            </a:r>
            <a:r>
              <a:rPr lang="de-DE" sz="1900" dirty="0">
                <a:latin typeface="+mj-lt"/>
              </a:rPr>
              <a:t>           </a:t>
            </a:r>
            <a:br>
              <a:rPr lang="de-DE" sz="1900" dirty="0">
                <a:latin typeface="+mj-lt"/>
              </a:rPr>
            </a:br>
            <a:r>
              <a:rPr lang="de-DE" sz="1900" dirty="0">
                <a:latin typeface="+mj-lt"/>
              </a:rPr>
              <a:t>                              </a:t>
            </a:r>
            <a:r>
              <a:rPr lang="en-AT" sz="1900" dirty="0">
                <a:latin typeface="+mj-lt"/>
              </a:rPr>
              <a:t>            </a:t>
            </a:r>
            <a:endParaRPr lang="de-DE" sz="1900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12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2998800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5997600" y="-2"/>
            <a:ext cx="2998800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8996400" y="-1"/>
            <a:ext cx="3195600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3056028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im ersten Semester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ARMv5</a:t>
            </a:r>
            <a:r>
              <a:rPr lang="en-AT" dirty="0"/>
              <a:t> </a:t>
            </a:r>
            <a:r>
              <a:rPr lang="en-AT" dirty="0">
                <a:hlinkClick r:id="rId2" action="ppaction://hlinksldjump"/>
              </a:rPr>
              <a:t>[2]</a:t>
            </a:r>
            <a:r>
              <a:rPr lang="en-AT" dirty="0"/>
              <a:t> </a:t>
            </a:r>
            <a:r>
              <a:rPr lang="de-DE" dirty="0"/>
              <a:t>als Beispiel einer Befehlssatzarchitektur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Schreiben von Assembler-Programme und Ausführung auf einer ARMv5 Architektur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Simulation mit GNU </a:t>
            </a:r>
            <a:r>
              <a:rPr lang="de-DE" dirty="0" err="1">
                <a:latin typeface="Calibri Light" panose="020F0302020204030204" pitchFamily="34" charset="0"/>
              </a:rPr>
              <a:t>Toolchain</a:t>
            </a:r>
            <a:r>
              <a:rPr lang="en-AT" dirty="0">
                <a:latin typeface="Calibri Light" panose="020F0302020204030204" pitchFamily="34" charset="0"/>
              </a:rPr>
              <a:t> </a:t>
            </a:r>
            <a:r>
              <a:rPr lang="en-AT" dirty="0">
                <a:hlinkClick r:id="rId2" action="ppaction://hlinksldjump"/>
              </a:rPr>
              <a:t>[1]</a:t>
            </a:r>
            <a:r>
              <a:rPr lang="de-DE" dirty="0">
                <a:latin typeface="Calibri Light" panose="020F0302020204030204" pitchFamily="34" charset="0"/>
              </a:rPr>
              <a:t>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dirty="0"/>
              <a:t>                                      </a:t>
            </a:r>
            <a:r>
              <a:rPr lang="en-AT" dirty="0"/>
              <a:t> </a:t>
            </a:r>
            <a:r>
              <a:rPr lang="en-AT" dirty="0">
                <a:hlinkClick r:id="rId2" action="ppaction://hlinksldjump"/>
              </a:rPr>
              <a:t>   </a:t>
            </a:r>
            <a:r>
              <a:rPr lang="en-AT" dirty="0"/>
              <a:t> 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dirty="0"/>
              <a:t>                                                               </a:t>
            </a:r>
            <a:r>
              <a:rPr lang="en-AT" dirty="0"/>
              <a:t>      </a:t>
            </a:r>
            <a:r>
              <a:rPr lang="de-DE" dirty="0"/>
              <a:t>   </a:t>
            </a:r>
            <a:r>
              <a:rPr lang="en-AT" dirty="0"/>
              <a:t> </a:t>
            </a:r>
            <a:r>
              <a:rPr lang="en-AT" dirty="0">
                <a:hlinkClick r:id="rId2" action="ppaction://hlinksldjump"/>
              </a:rPr>
              <a:t>  </a:t>
            </a:r>
            <a:r>
              <a:rPr lang="en-AT" dirty="0"/>
              <a:t> 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3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sp>
        <p:nvSpPr>
          <p:cNvPr id="16" name="Rectangle 15" descr=" 4">
            <a:extLst>
              <a:ext uri="{FF2B5EF4-FFF2-40B4-BE49-F238E27FC236}">
                <a16:creationId xmlns:a16="http://schemas.microsoft.com/office/drawing/2014/main" id="{8425E9BE-45A6-4C15-A241-30873892B1BE}"/>
              </a:ext>
            </a:extLst>
          </p:cNvPr>
          <p:cNvSpPr/>
          <p:nvPr/>
        </p:nvSpPr>
        <p:spPr>
          <a:xfrm>
            <a:off x="1300044" y="3791262"/>
            <a:ext cx="1440160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program.asm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56713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Voraussetzungen und optionale Ziele: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 lnSpcReduction="10000"/>
          </a:bodyPr>
          <a:lstStyle/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Die in der Vorlesung vorgestellten bzw. für das Proseminar benötigten ARMv5-Instruktionen</a:t>
            </a:r>
            <a:r>
              <a:rPr lang="en-AT" sz="1900" dirty="0">
                <a:latin typeface="+mj-lt"/>
              </a:rPr>
              <a:t> </a:t>
            </a:r>
            <a:r>
              <a:rPr lang="de-DE" sz="1900" dirty="0">
                <a:latin typeface="+mj-lt"/>
              </a:rPr>
              <a:t>sind implementiert.</a:t>
            </a:r>
            <a:endParaRPr lang="en-AT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Die Webanwendung weißt eine Benutzeroberfläche (ähnlich 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  <a:hlinkClick r:id="rId2" action="ppaction://hlinksldjump"/>
              </a:rPr>
              <a:t>Folie</a:t>
            </a:r>
            <a:r>
              <a:rPr lang="en-AT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  <a:hlinkClick r:id="rId2" action="ppaction://hlinksldjump"/>
              </a:rPr>
              <a:t> 9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) mit Anzeige</a:t>
            </a:r>
            <a:r>
              <a:rPr lang="en-AT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von Registern, Stack und Teilen des Hauptspeichers auf.</a:t>
            </a:r>
            <a:endParaRPr lang="en-AT" sz="1900" dirty="0">
              <a:solidFill>
                <a:schemeClr val="tx1">
                  <a:lumMod val="100000"/>
                </a:schemeClr>
              </a:solidFill>
              <a:latin typeface="Calibri Light" panose="020F0302020204030204" pitchFamily="34" charset="0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Der Debugger implementiert die auf</a:t>
            </a:r>
            <a:r>
              <a:rPr lang="en-AT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  <a:hlinkClick r:id="rId3" action="ppaction://hlinksldjump"/>
              </a:rPr>
              <a:t>Folie</a:t>
            </a:r>
            <a:r>
              <a:rPr lang="en-AT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  <a:hlinkClick r:id="rId3" action="ppaction://hlinksldjump"/>
              </a:rPr>
              <a:t> 8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beschriebenen Funktionen.</a:t>
            </a:r>
            <a:endParaRPr lang="en-AT" sz="1900" dirty="0">
              <a:solidFill>
                <a:schemeClr val="tx1">
                  <a:lumMod val="100000"/>
                </a:schemeClr>
              </a:solidFill>
              <a:latin typeface="Calibri Light" panose="020F0302020204030204" pitchFamily="34" charset="0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Die korrekte Funktionsweise wird mit</a:t>
            </a:r>
            <a:r>
              <a:rPr lang="en-AT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Musterlösungen der Beispiele aus dem Proseminar getestet.</a:t>
            </a:r>
            <a:endParaRPr lang="en-AT" sz="1900" dirty="0">
              <a:solidFill>
                <a:schemeClr val="tx1">
                  <a:lumMod val="100000"/>
                </a:schemeClr>
              </a:solidFill>
              <a:latin typeface="Calibri Light" panose="020F0302020204030204" pitchFamily="34" charset="0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AT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dirty="0">
                <a:latin typeface="+mj-lt"/>
              </a:rPr>
              <a:t>                          </a:t>
            </a:r>
            <a:r>
              <a:rPr lang="en-AT" sz="1900" dirty="0">
                <a:latin typeface="+mj-lt"/>
              </a:rPr>
              <a:t>          </a:t>
            </a:r>
            <a:r>
              <a:rPr lang="de-DE" sz="1900" dirty="0">
                <a:latin typeface="+mj-lt"/>
              </a:rPr>
              <a:t>                    </a:t>
            </a:r>
            <a:r>
              <a:rPr lang="en-AT" sz="1900" dirty="0">
                <a:latin typeface="+mj-lt"/>
              </a:rPr>
              <a:t> </a:t>
            </a:r>
            <a:r>
              <a:rPr lang="de-DE" sz="1900" dirty="0">
                <a:latin typeface="+mj-lt"/>
              </a:rPr>
              <a:t>   </a:t>
            </a:r>
            <a:r>
              <a:rPr lang="en-AT" sz="1900" dirty="0">
                <a:latin typeface="+mj-lt"/>
              </a:rPr>
              <a:t> </a:t>
            </a:r>
            <a:r>
              <a:rPr lang="de-DE" sz="1900" dirty="0">
                <a:latin typeface="+mj-lt"/>
              </a:rPr>
              <a:t>                               </a:t>
            </a:r>
            <a:br>
              <a:rPr lang="de-DE" sz="1900" dirty="0">
                <a:latin typeface="+mj-lt"/>
              </a:rPr>
            </a:br>
            <a:r>
              <a:rPr lang="de-DE" sz="1900" dirty="0">
                <a:latin typeface="+mj-lt"/>
              </a:rPr>
              <a:t>           </a:t>
            </a:r>
            <a:r>
              <a:rPr lang="en-AT" sz="1900" dirty="0">
                <a:latin typeface="+mj-lt"/>
              </a:rPr>
              <a:t>            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dirty="0">
                <a:latin typeface="+mj-lt"/>
              </a:rPr>
              <a:t>                                                                                </a:t>
            </a:r>
            <a:r>
              <a:rPr lang="en-AT" sz="1900" dirty="0">
                <a:latin typeface="+mj-lt"/>
              </a:rPr>
              <a:t> </a:t>
            </a:r>
            <a:r>
              <a:rPr lang="de-DE" sz="1900" dirty="0">
                <a:latin typeface="+mj-lt"/>
              </a:rPr>
              <a:t>           </a:t>
            </a:r>
            <a:br>
              <a:rPr lang="de-DE" sz="1900" dirty="0">
                <a:latin typeface="+mj-lt"/>
              </a:rPr>
            </a:br>
            <a:r>
              <a:rPr lang="de-DE" sz="1900" dirty="0">
                <a:latin typeface="+mj-lt"/>
              </a:rPr>
              <a:t>                              </a:t>
            </a:r>
            <a:r>
              <a:rPr lang="en-AT" sz="1900" dirty="0">
                <a:latin typeface="+mj-lt"/>
              </a:rPr>
              <a:t>            </a:t>
            </a:r>
            <a:endParaRPr lang="de-DE" sz="1900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12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2998800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5997600" y="-2"/>
            <a:ext cx="2998800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8996400" y="-1"/>
            <a:ext cx="3195600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24120941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Voraussetzungen und optionale Ziele: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 lnSpcReduction="10000"/>
          </a:bodyPr>
          <a:lstStyle/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Die in der Vorlesung vorgestellten bzw. für das Proseminar benötigten ARMv5-Instruktionen</a:t>
            </a:r>
            <a:r>
              <a:rPr lang="en-AT" sz="1900" dirty="0">
                <a:latin typeface="+mj-lt"/>
              </a:rPr>
              <a:t> </a:t>
            </a:r>
            <a:r>
              <a:rPr lang="de-DE" sz="1900" dirty="0">
                <a:latin typeface="+mj-lt"/>
              </a:rPr>
              <a:t>sind implementiert.</a:t>
            </a:r>
            <a:endParaRPr lang="en-AT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Die Webanwendung weißt eine Benutzeroberfläche (ähnlich 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  <a:hlinkClick r:id="rId2" action="ppaction://hlinksldjump"/>
              </a:rPr>
              <a:t>Folie</a:t>
            </a:r>
            <a:r>
              <a:rPr lang="en-AT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  <a:hlinkClick r:id="rId2" action="ppaction://hlinksldjump"/>
              </a:rPr>
              <a:t> 9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) mit Anzeige</a:t>
            </a:r>
            <a:r>
              <a:rPr lang="en-AT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von Registern, Stack und Teilen des Hauptspeichers auf.</a:t>
            </a:r>
            <a:endParaRPr lang="en-AT" sz="1900" dirty="0">
              <a:solidFill>
                <a:schemeClr val="tx1">
                  <a:lumMod val="100000"/>
                </a:schemeClr>
              </a:solidFill>
              <a:latin typeface="Calibri Light" panose="020F0302020204030204" pitchFamily="34" charset="0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Der Debugger implementiert die auf</a:t>
            </a:r>
            <a:r>
              <a:rPr lang="en-AT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  <a:hlinkClick r:id="rId3" action="ppaction://hlinksldjump"/>
              </a:rPr>
              <a:t>Folie</a:t>
            </a:r>
            <a:r>
              <a:rPr lang="en-AT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  <a:hlinkClick r:id="rId3" action="ppaction://hlinksldjump"/>
              </a:rPr>
              <a:t> 8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beschriebenen Funktionen.</a:t>
            </a:r>
            <a:endParaRPr lang="en-AT" sz="1900" dirty="0">
              <a:solidFill>
                <a:schemeClr val="tx1">
                  <a:lumMod val="100000"/>
                </a:schemeClr>
              </a:solidFill>
              <a:latin typeface="Calibri Light" panose="020F0302020204030204" pitchFamily="34" charset="0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Die korrekte Funktionsweise wird mit</a:t>
            </a:r>
            <a:r>
              <a:rPr lang="en-AT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Musterlösungen der Beispiele aus dem Proseminar getestet.</a:t>
            </a:r>
            <a:endParaRPr lang="en-AT" sz="1900" dirty="0">
              <a:solidFill>
                <a:schemeClr val="tx1">
                  <a:lumMod val="100000"/>
                </a:schemeClr>
              </a:solidFill>
              <a:latin typeface="Calibri Light" panose="020F0302020204030204" pitchFamily="34" charset="0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AT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Das Erstellen von Vorlagen</a:t>
            </a:r>
            <a:r>
              <a:rPr lang="en-AT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/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Skeletons für die PS-Aufgaben</a:t>
            </a:r>
            <a:r>
              <a:rPr lang="en-AT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und</a:t>
            </a:r>
            <a:r>
              <a:rPr lang="en-AT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Überprüfung der Korrektheit im Hintergrund</a:t>
            </a:r>
            <a:r>
              <a:rPr lang="en-AT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. (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optional</a:t>
            </a:r>
            <a:r>
              <a:rPr lang="en-AT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)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dirty="0">
                <a:latin typeface="+mj-lt"/>
              </a:rPr>
              <a:t>                                                                                </a:t>
            </a:r>
            <a:r>
              <a:rPr lang="en-AT" sz="1900" dirty="0">
                <a:latin typeface="+mj-lt"/>
              </a:rPr>
              <a:t> </a:t>
            </a:r>
            <a:r>
              <a:rPr lang="de-DE" sz="1900" dirty="0">
                <a:latin typeface="+mj-lt"/>
              </a:rPr>
              <a:t>           </a:t>
            </a:r>
            <a:br>
              <a:rPr lang="de-DE" sz="1900" dirty="0">
                <a:latin typeface="+mj-lt"/>
              </a:rPr>
            </a:br>
            <a:r>
              <a:rPr lang="de-DE" sz="1900" dirty="0">
                <a:latin typeface="+mj-lt"/>
              </a:rPr>
              <a:t>                              </a:t>
            </a:r>
            <a:r>
              <a:rPr lang="en-AT" sz="1900" dirty="0">
                <a:latin typeface="+mj-lt"/>
              </a:rPr>
              <a:t>            </a:t>
            </a:r>
            <a:endParaRPr lang="de-DE" sz="1900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12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2998800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5997600" y="-2"/>
            <a:ext cx="2998800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8996400" y="-1"/>
            <a:ext cx="3195600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18613276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Voraussetzungen und optionale Ziele: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 lnSpcReduction="10000"/>
          </a:bodyPr>
          <a:lstStyle/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Die in der Vorlesung vorgestellten bzw. für das Proseminar benötigten ARMv5-Instruktionen</a:t>
            </a:r>
            <a:r>
              <a:rPr lang="en-AT" sz="1900" dirty="0">
                <a:latin typeface="+mj-lt"/>
              </a:rPr>
              <a:t> </a:t>
            </a:r>
            <a:r>
              <a:rPr lang="de-DE" sz="1900" dirty="0">
                <a:latin typeface="+mj-lt"/>
              </a:rPr>
              <a:t>sind implementiert.</a:t>
            </a:r>
            <a:endParaRPr lang="en-AT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Die Webanwendung weißt eine Benutzeroberfläche (ähnlich 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  <a:hlinkClick r:id="rId2" action="ppaction://hlinksldjump"/>
              </a:rPr>
              <a:t>Folie</a:t>
            </a:r>
            <a:r>
              <a:rPr lang="en-AT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  <a:hlinkClick r:id="rId2" action="ppaction://hlinksldjump"/>
              </a:rPr>
              <a:t> 9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) mit Anzeige</a:t>
            </a:r>
            <a:r>
              <a:rPr lang="en-AT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von Registern, Stack und Teilen des Hauptspeichers auf.</a:t>
            </a:r>
            <a:endParaRPr lang="en-AT" sz="1900" dirty="0">
              <a:solidFill>
                <a:schemeClr val="tx1">
                  <a:lumMod val="100000"/>
                </a:schemeClr>
              </a:solidFill>
              <a:latin typeface="Calibri Light" panose="020F0302020204030204" pitchFamily="34" charset="0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Der Debugger implementiert die auf</a:t>
            </a:r>
            <a:r>
              <a:rPr lang="en-AT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  <a:hlinkClick r:id="rId3" action="ppaction://hlinksldjump"/>
              </a:rPr>
              <a:t>Folie</a:t>
            </a:r>
            <a:r>
              <a:rPr lang="en-AT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  <a:hlinkClick r:id="rId3" action="ppaction://hlinksldjump"/>
              </a:rPr>
              <a:t> 8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beschriebenen Funktionen.</a:t>
            </a:r>
            <a:endParaRPr lang="en-AT" sz="1900" dirty="0">
              <a:solidFill>
                <a:schemeClr val="tx1">
                  <a:lumMod val="100000"/>
                </a:schemeClr>
              </a:solidFill>
              <a:latin typeface="Calibri Light" panose="020F0302020204030204" pitchFamily="34" charset="0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Die korrekte Funktionsweise wird mit</a:t>
            </a:r>
            <a:r>
              <a:rPr lang="en-AT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Musterlösungen der Beispiele aus dem Proseminar getestet.</a:t>
            </a:r>
            <a:endParaRPr lang="en-AT" sz="1900" dirty="0">
              <a:solidFill>
                <a:schemeClr val="tx1">
                  <a:lumMod val="100000"/>
                </a:schemeClr>
              </a:solidFill>
              <a:latin typeface="Calibri Light" panose="020F0302020204030204" pitchFamily="34" charset="0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AT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Das Erstellen von Vorlagen</a:t>
            </a:r>
            <a:r>
              <a:rPr lang="en-AT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/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Skeletons für die PS-Aufgaben</a:t>
            </a:r>
            <a:r>
              <a:rPr lang="en-AT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und</a:t>
            </a:r>
            <a:r>
              <a:rPr lang="en-AT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Überprüfung der Korrektheit im Hintergrund</a:t>
            </a:r>
            <a:r>
              <a:rPr lang="en-AT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. (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optional</a:t>
            </a:r>
            <a:r>
              <a:rPr lang="en-AT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)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Die Implementierung einer automatischen Code-Vervollständigung mit Hinweisen zur</a:t>
            </a:r>
            <a:r>
              <a:rPr lang="en-AT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Verwendung der eingetippten Instruktionen</a:t>
            </a:r>
            <a:r>
              <a:rPr lang="en-AT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. (</a:t>
            </a:r>
            <a:r>
              <a:rPr lang="de-DE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optional</a:t>
            </a:r>
            <a:r>
              <a:rPr lang="en-AT" sz="1900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)</a:t>
            </a:r>
            <a:endParaRPr lang="de-DE" sz="1900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12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2998800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5997600" y="-2"/>
            <a:ext cx="2998800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8996400" y="-1"/>
            <a:ext cx="3195600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14487146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 err="1"/>
              <a:t>Referenzen</a:t>
            </a:r>
            <a:endParaRPr lang="de-DE" dirty="0"/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1400" dirty="0"/>
              <a:t>[1] ARM Limited. GNU Toolchain for A</a:t>
            </a:r>
            <a:r>
              <a:rPr lang="en-AT" sz="1400" dirty="0"/>
              <a:t>RM</a:t>
            </a:r>
            <a:r>
              <a:rPr lang="en-US" sz="1400" dirty="0"/>
              <a:t> processors. </a:t>
            </a:r>
            <a:r>
              <a:rPr lang="en-US" sz="1400" dirty="0" err="1"/>
              <a:t>Zugegriffen</a:t>
            </a:r>
            <a:r>
              <a:rPr lang="en-US" sz="1400" dirty="0"/>
              <a:t> am: 04.03.2021. </a:t>
            </a:r>
            <a:r>
              <a:rPr lang="en-US" sz="1400" dirty="0">
                <a:hlinkClick r:id="rId3"/>
              </a:rPr>
              <a:t>https://developer.arm.com/tools-and-software/open-source-software/developer-tools/gnu-toolchain</a:t>
            </a:r>
            <a:r>
              <a:rPr lang="en-US" sz="1400" dirty="0"/>
              <a:t>.</a:t>
            </a:r>
            <a:endParaRPr lang="en-AT" sz="1400" dirty="0"/>
          </a:p>
          <a:p>
            <a:pPr>
              <a:lnSpc>
                <a:spcPct val="100000"/>
              </a:lnSpc>
            </a:pPr>
            <a:r>
              <a:rPr lang="en-US" sz="1400" dirty="0"/>
              <a:t>[2] ARM Limited. ARMv5 Architecture Reference Manual - Issue I, 2005.</a:t>
            </a:r>
            <a:endParaRPr lang="en-AT" sz="1400" dirty="0"/>
          </a:p>
          <a:p>
            <a:pPr>
              <a:lnSpc>
                <a:spcPct val="100000"/>
              </a:lnSpc>
            </a:pPr>
            <a:r>
              <a:rPr lang="en-AT" sz="1400" dirty="0"/>
              <a:t>[3] </a:t>
            </a:r>
            <a:r>
              <a:rPr lang="en-US" sz="1400" dirty="0"/>
              <a:t>G. Bierman, M. Abadi, and M. Torgersen. Understanding TypeScript. In ECOOP 2014</a:t>
            </a:r>
            <a:r>
              <a:rPr lang="en-AT" sz="1400" dirty="0"/>
              <a:t> </a:t>
            </a:r>
            <a:r>
              <a:rPr lang="en-US" sz="1400" dirty="0"/>
              <a:t>– Object-Oriented Programming, pages 257–281, 2014.</a:t>
            </a:r>
            <a:endParaRPr lang="en-AT" sz="1400" dirty="0"/>
          </a:p>
          <a:p>
            <a:pPr>
              <a:lnSpc>
                <a:spcPct val="100000"/>
              </a:lnSpc>
            </a:pPr>
            <a:r>
              <a:rPr lang="de-DE" sz="1400" dirty="0"/>
              <a:t>[</a:t>
            </a:r>
            <a:r>
              <a:rPr lang="en-AT" sz="1400" dirty="0"/>
              <a:t>4</a:t>
            </a:r>
            <a:r>
              <a:rPr lang="de-DE" sz="1400" dirty="0"/>
              <a:t>] E. Davey. </a:t>
            </a:r>
            <a:r>
              <a:rPr lang="de-DE" sz="1400" dirty="0" err="1"/>
              <a:t>tsPEG</a:t>
            </a:r>
            <a:r>
              <a:rPr lang="de-DE" sz="1400" dirty="0"/>
              <a:t>: A PEG Parser Generator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TypeScript</a:t>
            </a:r>
            <a:r>
              <a:rPr lang="de-DE" sz="1400" dirty="0"/>
              <a:t>. Zugegriffen am: 04.03.2021.</a:t>
            </a:r>
            <a:r>
              <a:rPr lang="en-AT" sz="1400" dirty="0"/>
              <a:t> </a:t>
            </a:r>
            <a:r>
              <a:rPr lang="de-DE" sz="1400" dirty="0">
                <a:hlinkClick r:id="rId4"/>
              </a:rPr>
              <a:t>https://github.com/EoinDavey/tsPEG</a:t>
            </a:r>
            <a:r>
              <a:rPr lang="de-DE" sz="1400" dirty="0"/>
              <a:t>.</a:t>
            </a:r>
            <a:endParaRPr lang="en-AT" sz="1400" dirty="0"/>
          </a:p>
          <a:p>
            <a:pPr>
              <a:lnSpc>
                <a:spcPct val="100000"/>
              </a:lnSpc>
            </a:pPr>
            <a:r>
              <a:rPr lang="de-DE" sz="1400" dirty="0"/>
              <a:t>[</a:t>
            </a:r>
            <a:r>
              <a:rPr lang="en-AT" sz="1400" dirty="0"/>
              <a:t>5</a:t>
            </a:r>
            <a:r>
              <a:rPr lang="de-DE" sz="1400" dirty="0"/>
              <a:t>] Facebook. </a:t>
            </a:r>
            <a:r>
              <a:rPr lang="de-DE" sz="1400" dirty="0" err="1"/>
              <a:t>React</a:t>
            </a:r>
            <a:r>
              <a:rPr lang="de-DE" sz="1400" dirty="0"/>
              <a:t>. Zugegriffen am: 04.03.2021. </a:t>
            </a:r>
            <a:r>
              <a:rPr lang="de-DE" sz="1400" dirty="0">
                <a:hlinkClick r:id="rId5"/>
              </a:rPr>
              <a:t>https://reactjs.org/</a:t>
            </a:r>
            <a:r>
              <a:rPr lang="de-DE" sz="1400" dirty="0"/>
              <a:t>.</a:t>
            </a:r>
            <a:endParaRPr lang="en-AT" sz="1400" dirty="0"/>
          </a:p>
          <a:p>
            <a:pPr>
              <a:lnSpc>
                <a:spcPct val="100000"/>
              </a:lnSpc>
            </a:pPr>
            <a:r>
              <a:rPr lang="en-AT" sz="1400" dirty="0"/>
              <a:t>[6] </a:t>
            </a:r>
            <a:r>
              <a:rPr lang="en-US" sz="1400" dirty="0"/>
              <a:t>B. Ford. Parsing Expression Grammars: A Recognition-Based Syntactic Foundation.</a:t>
            </a:r>
            <a:r>
              <a:rPr lang="en-AT" sz="1400" dirty="0"/>
              <a:t> </a:t>
            </a:r>
            <a:r>
              <a:rPr lang="en-US" sz="1400" dirty="0"/>
              <a:t>SIGPLAN Not., 39(1):111–122, January 2004.</a:t>
            </a:r>
            <a:endParaRPr lang="en-AT" sz="1400" dirty="0"/>
          </a:p>
          <a:p>
            <a:pPr>
              <a:lnSpc>
                <a:spcPct val="100000"/>
              </a:lnSpc>
            </a:pPr>
            <a:r>
              <a:rPr lang="de-DE" sz="1400" dirty="0"/>
              <a:t>[</a:t>
            </a:r>
            <a:r>
              <a:rPr lang="en-AT" sz="1400" dirty="0"/>
              <a:t>7</a:t>
            </a:r>
            <a:r>
              <a:rPr lang="de-DE" sz="1400" dirty="0"/>
              <a:t>] Microsoft. Type</a:t>
            </a:r>
            <a:r>
              <a:rPr lang="en-AT" sz="1400" dirty="0"/>
              <a:t>S</a:t>
            </a:r>
            <a:r>
              <a:rPr lang="de-DE" sz="1400" dirty="0" err="1"/>
              <a:t>cript</a:t>
            </a:r>
            <a:r>
              <a:rPr lang="de-DE" sz="1400" dirty="0"/>
              <a:t>. Zugegriffen am: 04.03.2021. </a:t>
            </a:r>
            <a:r>
              <a:rPr lang="de-DE" sz="1400" dirty="0">
                <a:hlinkClick r:id="rId6"/>
              </a:rPr>
              <a:t>https://www.typescriptlang.org/</a:t>
            </a:r>
            <a:r>
              <a:rPr lang="de-DE" sz="1400" dirty="0"/>
              <a:t>.</a:t>
            </a:r>
            <a:endParaRPr lang="en-AT" sz="1400" dirty="0"/>
          </a:p>
          <a:p>
            <a:pPr>
              <a:lnSpc>
                <a:spcPct val="100000"/>
              </a:lnSpc>
            </a:pPr>
            <a:r>
              <a:rPr lang="de-DE" sz="1400" dirty="0"/>
              <a:t>[</a:t>
            </a:r>
            <a:r>
              <a:rPr lang="en-AT" sz="1400" dirty="0"/>
              <a:t>8</a:t>
            </a:r>
            <a:r>
              <a:rPr lang="de-DE" sz="1400" dirty="0"/>
              <a:t>] Microsoft. Windows Subsystem </a:t>
            </a:r>
            <a:r>
              <a:rPr lang="de-DE" sz="1400" dirty="0" err="1"/>
              <a:t>for</a:t>
            </a:r>
            <a:r>
              <a:rPr lang="de-DE" sz="1400" dirty="0"/>
              <a:t> Linux. Zugegriffen am: 04.03.2021. </a:t>
            </a:r>
            <a:r>
              <a:rPr lang="de-DE" sz="1400" dirty="0">
                <a:hlinkClick r:id="rId7"/>
              </a:rPr>
              <a:t>https://docs.microsoft.com/en-us/windows/wsl/install-win10</a:t>
            </a:r>
            <a:r>
              <a:rPr lang="de-DE" sz="1400" dirty="0"/>
              <a:t>.</a:t>
            </a:r>
            <a:endParaRPr lang="en-AT" sz="1400" dirty="0"/>
          </a:p>
          <a:p>
            <a:pPr>
              <a:lnSpc>
                <a:spcPct val="100000"/>
              </a:lnSpc>
            </a:pPr>
            <a:r>
              <a:rPr lang="en-AT" sz="1400" dirty="0"/>
              <a:t>[9] J. Mossberg. Use GDB on an ARM assembly program. </a:t>
            </a:r>
            <a:r>
              <a:rPr lang="de-DE" sz="1400" dirty="0"/>
              <a:t>Zugegriffen am: 04.03.2021. </a:t>
            </a:r>
            <a:r>
              <a:rPr lang="de-DE" sz="1400" dirty="0">
                <a:hlinkClick r:id="rId8"/>
              </a:rPr>
              <a:t>https://jacobmossberg.se/posts/2017/01/17/use-gdb-on-arm-assembly-program.html</a:t>
            </a:r>
            <a:endParaRPr lang="en-AT" sz="1400" dirty="0"/>
          </a:p>
          <a:p>
            <a:pPr>
              <a:lnSpc>
                <a:spcPct val="100000"/>
              </a:lnSpc>
            </a:pPr>
            <a:r>
              <a:rPr lang="de-DE" sz="1400" dirty="0"/>
              <a:t>[</a:t>
            </a:r>
            <a:r>
              <a:rPr lang="en-AT" sz="1400" dirty="0"/>
              <a:t>10</a:t>
            </a:r>
            <a:r>
              <a:rPr lang="de-DE" sz="1400" dirty="0"/>
              <a:t>] The GNU Project. GDB: The GNU Project Debugger. Zugegriffen am: 04.03.2021.</a:t>
            </a:r>
            <a:r>
              <a:rPr lang="en-AT" sz="1400" dirty="0"/>
              <a:t> </a:t>
            </a:r>
            <a:r>
              <a:rPr lang="de-DE" sz="1400" dirty="0">
                <a:hlinkClick r:id="rId9"/>
              </a:rPr>
              <a:t>https://www.gnu.org/software/gdb/</a:t>
            </a:r>
            <a:r>
              <a:rPr lang="de-DE" sz="1400" dirty="0"/>
              <a:t>.</a:t>
            </a:r>
            <a:endParaRPr lang="en-AT" sz="1400" dirty="0"/>
          </a:p>
          <a:p>
            <a:pPr>
              <a:lnSpc>
                <a:spcPct val="100000"/>
              </a:lnSpc>
            </a:pPr>
            <a:r>
              <a:rPr lang="de-DE" sz="1400" dirty="0"/>
              <a:t>[</a:t>
            </a:r>
            <a:r>
              <a:rPr lang="en-AT" sz="1400" dirty="0"/>
              <a:t>11</a:t>
            </a:r>
            <a:r>
              <a:rPr lang="de-DE" sz="1400" dirty="0"/>
              <a:t>] The QEMU Project Developers. QEMU User Mode Emulation. Zugegriffen am:</a:t>
            </a:r>
            <a:r>
              <a:rPr lang="en-AT" sz="1400" dirty="0"/>
              <a:t> </a:t>
            </a:r>
            <a:r>
              <a:rPr lang="de-DE" sz="1400" dirty="0"/>
              <a:t>04.03.2021.</a:t>
            </a:r>
            <a:r>
              <a:rPr lang="en-AT" sz="1400" dirty="0"/>
              <a:t> </a:t>
            </a:r>
            <a:r>
              <a:rPr lang="de-DE" sz="1400" dirty="0">
                <a:hlinkClick r:id="rId10"/>
              </a:rPr>
              <a:t>https://qemu.readthedocs.io/en/latest/user/index.html</a:t>
            </a:r>
            <a:r>
              <a:rPr lang="de-DE" sz="1400" dirty="0"/>
              <a:t>.</a:t>
            </a:r>
            <a:endParaRPr lang="en-AT" sz="1400" dirty="0"/>
          </a:p>
          <a:p>
            <a:pPr>
              <a:lnSpc>
                <a:spcPct val="100000"/>
              </a:lnSpc>
            </a:pPr>
            <a:endParaRPr lang="en-AT" sz="1400" dirty="0"/>
          </a:p>
          <a:p>
            <a:pPr>
              <a:lnSpc>
                <a:spcPct val="100000"/>
              </a:lnSpc>
            </a:pPr>
            <a:endParaRPr lang="en-AT" sz="1400" dirty="0"/>
          </a:p>
          <a:p>
            <a:pPr>
              <a:lnSpc>
                <a:spcPct val="100000"/>
              </a:lnSpc>
            </a:pPr>
            <a:endParaRPr lang="en-AT" sz="1400" dirty="0"/>
          </a:p>
          <a:p>
            <a:pPr>
              <a:lnSpc>
                <a:spcPct val="100000"/>
              </a:lnSpc>
            </a:pPr>
            <a:endParaRPr lang="de-DE" sz="14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13</a:t>
            </a:r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</a:t>
            </a:r>
            <a:r>
              <a:rPr lang="en-AT"/>
              <a:t> </a:t>
            </a:r>
            <a:r>
              <a:rPr lang="de-DE"/>
              <a:t>Dominik I </a:t>
            </a:r>
            <a:r>
              <a:rPr lang="en-AT"/>
              <a:t>23.03.2021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32037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75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im ersten Semester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ARMv5</a:t>
            </a:r>
            <a:r>
              <a:rPr lang="en-AT" dirty="0"/>
              <a:t> </a:t>
            </a:r>
            <a:r>
              <a:rPr lang="en-AT" dirty="0">
                <a:hlinkClick r:id="rId2" action="ppaction://hlinksldjump"/>
              </a:rPr>
              <a:t>[2]</a:t>
            </a:r>
            <a:r>
              <a:rPr lang="en-AT" dirty="0"/>
              <a:t> </a:t>
            </a:r>
            <a:r>
              <a:rPr lang="de-DE" dirty="0"/>
              <a:t>als Beispiel einer Befehlssatzarchitektur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Schreiben von Assembler-Programme und Ausführung auf einer ARMv5 Architektur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Simulation mit GNU </a:t>
            </a:r>
            <a:r>
              <a:rPr lang="de-DE" dirty="0" err="1">
                <a:latin typeface="Calibri Light" panose="020F0302020204030204" pitchFamily="34" charset="0"/>
              </a:rPr>
              <a:t>Toolchain</a:t>
            </a:r>
            <a:r>
              <a:rPr lang="en-AT" dirty="0">
                <a:latin typeface="Calibri Light" panose="020F0302020204030204" pitchFamily="34" charset="0"/>
              </a:rPr>
              <a:t> </a:t>
            </a:r>
            <a:r>
              <a:rPr lang="en-AT" dirty="0">
                <a:hlinkClick r:id="rId2" action="ppaction://hlinksldjump"/>
              </a:rPr>
              <a:t>[1]</a:t>
            </a:r>
            <a:r>
              <a:rPr lang="de-DE" dirty="0">
                <a:latin typeface="Calibri Light" panose="020F0302020204030204" pitchFamily="34" charset="0"/>
              </a:rPr>
              <a:t>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dirty="0"/>
              <a:t>                                      </a:t>
            </a:r>
            <a:r>
              <a:rPr lang="en-AT" dirty="0"/>
              <a:t> </a:t>
            </a:r>
            <a:r>
              <a:rPr lang="en-AT" dirty="0">
                <a:hlinkClick r:id="rId2" action="ppaction://hlinksldjump"/>
              </a:rPr>
              <a:t>   </a:t>
            </a:r>
            <a:r>
              <a:rPr lang="en-AT" dirty="0"/>
              <a:t> 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dirty="0"/>
              <a:t>                                                               </a:t>
            </a:r>
            <a:r>
              <a:rPr lang="en-AT" dirty="0"/>
              <a:t>      </a:t>
            </a:r>
            <a:r>
              <a:rPr lang="de-DE" dirty="0"/>
              <a:t>   </a:t>
            </a:r>
            <a:r>
              <a:rPr lang="en-AT" dirty="0"/>
              <a:t> </a:t>
            </a:r>
            <a:r>
              <a:rPr lang="en-AT" dirty="0">
                <a:hlinkClick r:id="rId2" action="ppaction://hlinksldjump"/>
              </a:rPr>
              <a:t>  </a:t>
            </a:r>
            <a:r>
              <a:rPr lang="en-AT" dirty="0"/>
              <a:t> 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3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sp>
        <p:nvSpPr>
          <p:cNvPr id="16" name="Rectangle 15" descr=" 4">
            <a:extLst>
              <a:ext uri="{FF2B5EF4-FFF2-40B4-BE49-F238E27FC236}">
                <a16:creationId xmlns:a16="http://schemas.microsoft.com/office/drawing/2014/main" id="{8425E9BE-45A6-4C15-A241-30873892B1BE}"/>
              </a:ext>
            </a:extLst>
          </p:cNvPr>
          <p:cNvSpPr/>
          <p:nvPr/>
        </p:nvSpPr>
        <p:spPr>
          <a:xfrm>
            <a:off x="1300044" y="3791262"/>
            <a:ext cx="1440160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program.asm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 descr=" 16">
            <a:extLst>
              <a:ext uri="{FF2B5EF4-FFF2-40B4-BE49-F238E27FC236}">
                <a16:creationId xmlns:a16="http://schemas.microsoft.com/office/drawing/2014/main" id="{C1F3A089-F3B2-4FC4-B452-29D0346A9FA4}"/>
              </a:ext>
            </a:extLst>
          </p:cNvPr>
          <p:cNvSpPr/>
          <p:nvPr/>
        </p:nvSpPr>
        <p:spPr>
          <a:xfrm>
            <a:off x="4490110" y="3791262"/>
            <a:ext cx="1440160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program.o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Straight Arrow Connector 17" descr=" 7">
            <a:extLst>
              <a:ext uri="{FF2B5EF4-FFF2-40B4-BE49-F238E27FC236}">
                <a16:creationId xmlns:a16="http://schemas.microsoft.com/office/drawing/2014/main" id="{0CDCD9DF-28A1-4687-8C4B-7AB8D23D4D17}"/>
              </a:ext>
            </a:extLst>
          </p:cNvPr>
          <p:cNvCxnSpPr>
            <a:cxnSpLocks/>
          </p:cNvCxnSpPr>
          <p:nvPr/>
        </p:nvCxnSpPr>
        <p:spPr>
          <a:xfrm>
            <a:off x="2740204" y="4115298"/>
            <a:ext cx="1749906" cy="0"/>
          </a:xfrm>
          <a:prstGeom prst="straightConnector1">
            <a:avLst/>
          </a:prstGeom>
          <a:ln w="349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 descr=" 21">
            <a:extLst>
              <a:ext uri="{FF2B5EF4-FFF2-40B4-BE49-F238E27FC236}">
                <a16:creationId xmlns:a16="http://schemas.microsoft.com/office/drawing/2014/main" id="{A980A69C-60AA-485D-850B-4777116D08F3}"/>
              </a:ext>
            </a:extLst>
          </p:cNvPr>
          <p:cNvSpPr txBox="1"/>
          <p:nvPr/>
        </p:nvSpPr>
        <p:spPr>
          <a:xfrm>
            <a:off x="2967085" y="3769300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dirty="0"/>
              <a:t>arm-</a:t>
            </a:r>
            <a:r>
              <a:rPr lang="en-AT" dirty="0" err="1"/>
              <a:t>linux</a:t>
            </a:r>
            <a:r>
              <a:rPr lang="en-AT" dirty="0"/>
              <a:t>-</a:t>
            </a:r>
            <a:r>
              <a:rPr lang="en-AT" dirty="0" err="1"/>
              <a:t>gnueabi</a:t>
            </a:r>
            <a:r>
              <a:rPr lang="en-AT" dirty="0"/>
              <a:t>-as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7894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im ersten Semester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ARMv5</a:t>
            </a:r>
            <a:r>
              <a:rPr lang="en-AT" dirty="0"/>
              <a:t> </a:t>
            </a:r>
            <a:r>
              <a:rPr lang="en-AT" dirty="0">
                <a:hlinkClick r:id="rId2" action="ppaction://hlinksldjump"/>
              </a:rPr>
              <a:t>[2]</a:t>
            </a:r>
            <a:r>
              <a:rPr lang="en-AT" dirty="0"/>
              <a:t> </a:t>
            </a:r>
            <a:r>
              <a:rPr lang="de-DE" dirty="0"/>
              <a:t>als Beispiel einer Befehlssatzarchitektur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Schreiben von Assembler-Programme und Ausführung auf einer ARMv5 Architektur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Simulation mit GNU </a:t>
            </a:r>
            <a:r>
              <a:rPr lang="de-DE" dirty="0" err="1">
                <a:latin typeface="Calibri Light" panose="020F0302020204030204" pitchFamily="34" charset="0"/>
              </a:rPr>
              <a:t>Toolchain</a:t>
            </a:r>
            <a:r>
              <a:rPr lang="en-AT" dirty="0">
                <a:latin typeface="Calibri Light" panose="020F0302020204030204" pitchFamily="34" charset="0"/>
              </a:rPr>
              <a:t> </a:t>
            </a:r>
            <a:r>
              <a:rPr lang="en-AT" dirty="0">
                <a:hlinkClick r:id="rId2" action="ppaction://hlinksldjump"/>
              </a:rPr>
              <a:t>[1]</a:t>
            </a:r>
            <a:r>
              <a:rPr lang="de-DE" dirty="0">
                <a:latin typeface="Calibri Light" panose="020F0302020204030204" pitchFamily="34" charset="0"/>
              </a:rPr>
              <a:t>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dirty="0"/>
              <a:t>                                      </a:t>
            </a:r>
            <a:r>
              <a:rPr lang="en-AT" dirty="0"/>
              <a:t> </a:t>
            </a:r>
            <a:r>
              <a:rPr lang="en-AT" dirty="0">
                <a:hlinkClick r:id="rId2" action="ppaction://hlinksldjump"/>
              </a:rPr>
              <a:t>   </a:t>
            </a:r>
            <a:r>
              <a:rPr lang="en-AT" dirty="0"/>
              <a:t> 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dirty="0"/>
              <a:t>                                                               </a:t>
            </a:r>
            <a:r>
              <a:rPr lang="en-AT" dirty="0"/>
              <a:t>      </a:t>
            </a:r>
            <a:r>
              <a:rPr lang="de-DE" dirty="0"/>
              <a:t>   </a:t>
            </a:r>
            <a:r>
              <a:rPr lang="en-AT" dirty="0"/>
              <a:t> </a:t>
            </a:r>
            <a:r>
              <a:rPr lang="en-AT" dirty="0">
                <a:hlinkClick r:id="rId2" action="ppaction://hlinksldjump"/>
              </a:rPr>
              <a:t>  </a:t>
            </a:r>
            <a:r>
              <a:rPr lang="en-AT" dirty="0"/>
              <a:t> 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3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sp>
        <p:nvSpPr>
          <p:cNvPr id="16" name="Rectangle 15" descr=" 4">
            <a:extLst>
              <a:ext uri="{FF2B5EF4-FFF2-40B4-BE49-F238E27FC236}">
                <a16:creationId xmlns:a16="http://schemas.microsoft.com/office/drawing/2014/main" id="{8425E9BE-45A6-4C15-A241-30873892B1BE}"/>
              </a:ext>
            </a:extLst>
          </p:cNvPr>
          <p:cNvSpPr/>
          <p:nvPr/>
        </p:nvSpPr>
        <p:spPr>
          <a:xfrm>
            <a:off x="1300044" y="3791262"/>
            <a:ext cx="1440160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program.asm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 descr=" 16">
            <a:extLst>
              <a:ext uri="{FF2B5EF4-FFF2-40B4-BE49-F238E27FC236}">
                <a16:creationId xmlns:a16="http://schemas.microsoft.com/office/drawing/2014/main" id="{C1F3A089-F3B2-4FC4-B452-29D0346A9FA4}"/>
              </a:ext>
            </a:extLst>
          </p:cNvPr>
          <p:cNvSpPr/>
          <p:nvPr/>
        </p:nvSpPr>
        <p:spPr>
          <a:xfrm>
            <a:off x="4490110" y="3791262"/>
            <a:ext cx="1440160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program.o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Straight Arrow Connector 17" descr=" 7">
            <a:extLst>
              <a:ext uri="{FF2B5EF4-FFF2-40B4-BE49-F238E27FC236}">
                <a16:creationId xmlns:a16="http://schemas.microsoft.com/office/drawing/2014/main" id="{0CDCD9DF-28A1-4687-8C4B-7AB8D23D4D17}"/>
              </a:ext>
            </a:extLst>
          </p:cNvPr>
          <p:cNvCxnSpPr>
            <a:cxnSpLocks/>
          </p:cNvCxnSpPr>
          <p:nvPr/>
        </p:nvCxnSpPr>
        <p:spPr>
          <a:xfrm>
            <a:off x="2740204" y="4115298"/>
            <a:ext cx="1749906" cy="0"/>
          </a:xfrm>
          <a:prstGeom prst="straightConnector1">
            <a:avLst/>
          </a:prstGeom>
          <a:ln w="349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 descr=" 19">
            <a:extLst>
              <a:ext uri="{FF2B5EF4-FFF2-40B4-BE49-F238E27FC236}">
                <a16:creationId xmlns:a16="http://schemas.microsoft.com/office/drawing/2014/main" id="{144DF79E-8C20-4C68-A89C-2DA2BD920A55}"/>
              </a:ext>
            </a:extLst>
          </p:cNvPr>
          <p:cNvSpPr/>
          <p:nvPr/>
        </p:nvSpPr>
        <p:spPr>
          <a:xfrm>
            <a:off x="7680176" y="3789040"/>
            <a:ext cx="1440160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Straight Arrow Connector 20" descr=" 20">
            <a:extLst>
              <a:ext uri="{FF2B5EF4-FFF2-40B4-BE49-F238E27FC236}">
                <a16:creationId xmlns:a16="http://schemas.microsoft.com/office/drawing/2014/main" id="{C36D0111-A5F0-4F8B-9A47-68ABCA81223D}"/>
              </a:ext>
            </a:extLst>
          </p:cNvPr>
          <p:cNvCxnSpPr>
            <a:cxnSpLocks/>
          </p:cNvCxnSpPr>
          <p:nvPr/>
        </p:nvCxnSpPr>
        <p:spPr>
          <a:xfrm>
            <a:off x="5930270" y="4113076"/>
            <a:ext cx="1749906" cy="0"/>
          </a:xfrm>
          <a:prstGeom prst="straightConnector1">
            <a:avLst/>
          </a:prstGeom>
          <a:ln w="349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 descr=" 21">
            <a:extLst>
              <a:ext uri="{FF2B5EF4-FFF2-40B4-BE49-F238E27FC236}">
                <a16:creationId xmlns:a16="http://schemas.microsoft.com/office/drawing/2014/main" id="{A980A69C-60AA-485D-850B-4777116D08F3}"/>
              </a:ext>
            </a:extLst>
          </p:cNvPr>
          <p:cNvSpPr txBox="1"/>
          <p:nvPr/>
        </p:nvSpPr>
        <p:spPr>
          <a:xfrm>
            <a:off x="2967085" y="3769300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dirty="0"/>
              <a:t>arm-</a:t>
            </a:r>
            <a:r>
              <a:rPr lang="en-AT" dirty="0" err="1"/>
              <a:t>linux</a:t>
            </a:r>
            <a:r>
              <a:rPr lang="en-AT" dirty="0"/>
              <a:t>-</a:t>
            </a:r>
            <a:r>
              <a:rPr lang="en-AT" dirty="0" err="1"/>
              <a:t>gnueabi</a:t>
            </a:r>
            <a:r>
              <a:rPr lang="en-AT" dirty="0"/>
              <a:t>-as</a:t>
            </a:r>
            <a:endParaRPr lang="de-DE" dirty="0"/>
          </a:p>
        </p:txBody>
      </p:sp>
      <p:sp>
        <p:nvSpPr>
          <p:cNvPr id="22" name="TextBox 21" descr=" 24">
            <a:extLst>
              <a:ext uri="{FF2B5EF4-FFF2-40B4-BE49-F238E27FC236}">
                <a16:creationId xmlns:a16="http://schemas.microsoft.com/office/drawing/2014/main" id="{D77380A6-B230-41EE-A42D-8101CBB800B4}"/>
              </a:ext>
            </a:extLst>
          </p:cNvPr>
          <p:cNvSpPr txBox="1"/>
          <p:nvPr/>
        </p:nvSpPr>
        <p:spPr>
          <a:xfrm>
            <a:off x="6157151" y="3769300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dirty="0"/>
              <a:t>arm-</a:t>
            </a:r>
            <a:r>
              <a:rPr lang="en-AT" dirty="0" err="1"/>
              <a:t>linux</a:t>
            </a:r>
            <a:r>
              <a:rPr lang="en-AT" dirty="0"/>
              <a:t>-</a:t>
            </a:r>
            <a:r>
              <a:rPr lang="en-AT" dirty="0" err="1"/>
              <a:t>gnueabi-ld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6763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im ersten Semester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ARMv5</a:t>
            </a:r>
            <a:r>
              <a:rPr lang="en-AT" dirty="0"/>
              <a:t> </a:t>
            </a:r>
            <a:r>
              <a:rPr lang="en-AT" dirty="0">
                <a:hlinkClick r:id="rId2" action="ppaction://hlinksldjump"/>
              </a:rPr>
              <a:t>[2]</a:t>
            </a:r>
            <a:r>
              <a:rPr lang="en-AT" dirty="0"/>
              <a:t> </a:t>
            </a:r>
            <a:r>
              <a:rPr lang="de-DE" dirty="0"/>
              <a:t>als Beispiel einer Befehlssatzarchitektur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Schreiben von Assembler-Programme und Ausführung auf einer ARMv5 Architektur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Simulation mit GNU </a:t>
            </a:r>
            <a:r>
              <a:rPr lang="de-DE" dirty="0" err="1">
                <a:latin typeface="Calibri Light" panose="020F0302020204030204" pitchFamily="34" charset="0"/>
              </a:rPr>
              <a:t>Toolchain</a:t>
            </a:r>
            <a:r>
              <a:rPr lang="en-AT" dirty="0">
                <a:latin typeface="Calibri Light" panose="020F0302020204030204" pitchFamily="34" charset="0"/>
              </a:rPr>
              <a:t> </a:t>
            </a:r>
            <a:r>
              <a:rPr lang="en-AT" dirty="0">
                <a:hlinkClick r:id="rId2" action="ppaction://hlinksldjump"/>
              </a:rPr>
              <a:t>[1]</a:t>
            </a:r>
            <a:r>
              <a:rPr lang="de-DE" dirty="0">
                <a:latin typeface="Calibri Light" panose="020F0302020204030204" pitchFamily="34" charset="0"/>
              </a:rPr>
              <a:t>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Ausführen mit QEMU User-Space-Emulator</a:t>
            </a:r>
            <a:r>
              <a:rPr lang="en-AT" dirty="0">
                <a:latin typeface="Calibri Light" panose="020F0302020204030204" pitchFamily="34" charset="0"/>
              </a:rPr>
              <a:t> </a:t>
            </a:r>
            <a:r>
              <a:rPr lang="en-AT" dirty="0">
                <a:hlinkClick r:id="rId2" action="ppaction://hlinksldjump"/>
              </a:rPr>
              <a:t>[11]</a:t>
            </a:r>
            <a:endParaRPr lang="de-DE" dirty="0">
              <a:latin typeface="Calibri Light" panose="020F030202020403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dirty="0"/>
              <a:t>                                                               </a:t>
            </a:r>
            <a:r>
              <a:rPr lang="en-AT" dirty="0"/>
              <a:t>      </a:t>
            </a:r>
            <a:r>
              <a:rPr lang="de-DE" dirty="0"/>
              <a:t>   </a:t>
            </a:r>
            <a:r>
              <a:rPr lang="en-AT" dirty="0"/>
              <a:t> </a:t>
            </a:r>
            <a:r>
              <a:rPr lang="en-AT" dirty="0">
                <a:hlinkClick r:id="rId2" action="ppaction://hlinksldjump"/>
              </a:rPr>
              <a:t>  </a:t>
            </a:r>
            <a:r>
              <a:rPr lang="en-AT" dirty="0"/>
              <a:t> 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3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sp>
        <p:nvSpPr>
          <p:cNvPr id="16" name="Rectangle 15" descr=" 4">
            <a:extLst>
              <a:ext uri="{FF2B5EF4-FFF2-40B4-BE49-F238E27FC236}">
                <a16:creationId xmlns:a16="http://schemas.microsoft.com/office/drawing/2014/main" id="{8425E9BE-45A6-4C15-A241-30873892B1BE}"/>
              </a:ext>
            </a:extLst>
          </p:cNvPr>
          <p:cNvSpPr/>
          <p:nvPr/>
        </p:nvSpPr>
        <p:spPr>
          <a:xfrm>
            <a:off x="1300044" y="3791262"/>
            <a:ext cx="1440160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program.asm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 descr=" 16">
            <a:extLst>
              <a:ext uri="{FF2B5EF4-FFF2-40B4-BE49-F238E27FC236}">
                <a16:creationId xmlns:a16="http://schemas.microsoft.com/office/drawing/2014/main" id="{C1F3A089-F3B2-4FC4-B452-29D0346A9FA4}"/>
              </a:ext>
            </a:extLst>
          </p:cNvPr>
          <p:cNvSpPr/>
          <p:nvPr/>
        </p:nvSpPr>
        <p:spPr>
          <a:xfrm>
            <a:off x="4490110" y="3791262"/>
            <a:ext cx="1440160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program.o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Straight Arrow Connector 17" descr=" 7">
            <a:extLst>
              <a:ext uri="{FF2B5EF4-FFF2-40B4-BE49-F238E27FC236}">
                <a16:creationId xmlns:a16="http://schemas.microsoft.com/office/drawing/2014/main" id="{0CDCD9DF-28A1-4687-8C4B-7AB8D23D4D17}"/>
              </a:ext>
            </a:extLst>
          </p:cNvPr>
          <p:cNvCxnSpPr>
            <a:cxnSpLocks/>
          </p:cNvCxnSpPr>
          <p:nvPr/>
        </p:nvCxnSpPr>
        <p:spPr>
          <a:xfrm>
            <a:off x="2740204" y="4115298"/>
            <a:ext cx="1749906" cy="0"/>
          </a:xfrm>
          <a:prstGeom prst="straightConnector1">
            <a:avLst/>
          </a:prstGeom>
          <a:ln w="349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 descr=" 19">
            <a:extLst>
              <a:ext uri="{FF2B5EF4-FFF2-40B4-BE49-F238E27FC236}">
                <a16:creationId xmlns:a16="http://schemas.microsoft.com/office/drawing/2014/main" id="{144DF79E-8C20-4C68-A89C-2DA2BD920A55}"/>
              </a:ext>
            </a:extLst>
          </p:cNvPr>
          <p:cNvSpPr/>
          <p:nvPr/>
        </p:nvSpPr>
        <p:spPr>
          <a:xfrm>
            <a:off x="7680176" y="3789040"/>
            <a:ext cx="1440160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Straight Arrow Connector 20" descr=" 20">
            <a:extLst>
              <a:ext uri="{FF2B5EF4-FFF2-40B4-BE49-F238E27FC236}">
                <a16:creationId xmlns:a16="http://schemas.microsoft.com/office/drawing/2014/main" id="{C36D0111-A5F0-4F8B-9A47-68ABCA81223D}"/>
              </a:ext>
            </a:extLst>
          </p:cNvPr>
          <p:cNvCxnSpPr>
            <a:cxnSpLocks/>
          </p:cNvCxnSpPr>
          <p:nvPr/>
        </p:nvCxnSpPr>
        <p:spPr>
          <a:xfrm>
            <a:off x="5930270" y="4113076"/>
            <a:ext cx="1749906" cy="0"/>
          </a:xfrm>
          <a:prstGeom prst="straightConnector1">
            <a:avLst/>
          </a:prstGeom>
          <a:ln w="349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 descr=" 21">
            <a:extLst>
              <a:ext uri="{FF2B5EF4-FFF2-40B4-BE49-F238E27FC236}">
                <a16:creationId xmlns:a16="http://schemas.microsoft.com/office/drawing/2014/main" id="{A980A69C-60AA-485D-850B-4777116D08F3}"/>
              </a:ext>
            </a:extLst>
          </p:cNvPr>
          <p:cNvSpPr txBox="1"/>
          <p:nvPr/>
        </p:nvSpPr>
        <p:spPr>
          <a:xfrm>
            <a:off x="2967085" y="3769300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dirty="0"/>
              <a:t>arm-</a:t>
            </a:r>
            <a:r>
              <a:rPr lang="en-AT" dirty="0" err="1"/>
              <a:t>linux</a:t>
            </a:r>
            <a:r>
              <a:rPr lang="en-AT" dirty="0"/>
              <a:t>-</a:t>
            </a:r>
            <a:r>
              <a:rPr lang="en-AT" dirty="0" err="1"/>
              <a:t>gnueabi</a:t>
            </a:r>
            <a:r>
              <a:rPr lang="en-AT" dirty="0"/>
              <a:t>-as</a:t>
            </a:r>
            <a:endParaRPr lang="de-DE" dirty="0"/>
          </a:p>
        </p:txBody>
      </p:sp>
      <p:sp>
        <p:nvSpPr>
          <p:cNvPr id="22" name="TextBox 21" descr=" 24">
            <a:extLst>
              <a:ext uri="{FF2B5EF4-FFF2-40B4-BE49-F238E27FC236}">
                <a16:creationId xmlns:a16="http://schemas.microsoft.com/office/drawing/2014/main" id="{D77380A6-B230-41EE-A42D-8101CBB800B4}"/>
              </a:ext>
            </a:extLst>
          </p:cNvPr>
          <p:cNvSpPr txBox="1"/>
          <p:nvPr/>
        </p:nvSpPr>
        <p:spPr>
          <a:xfrm>
            <a:off x="6157151" y="3769300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dirty="0"/>
              <a:t>arm-</a:t>
            </a:r>
            <a:r>
              <a:rPr lang="en-AT" dirty="0" err="1"/>
              <a:t>linux</a:t>
            </a:r>
            <a:r>
              <a:rPr lang="en-AT" dirty="0"/>
              <a:t>-</a:t>
            </a:r>
            <a:r>
              <a:rPr lang="en-AT" dirty="0" err="1"/>
              <a:t>gnueabi-ld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6342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3938</Words>
  <Application>Microsoft Office PowerPoint</Application>
  <PresentationFormat>Widescreen</PresentationFormat>
  <Paragraphs>1121</Paragraphs>
  <Slides>64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0" baseType="lpstr">
      <vt:lpstr>.AppleSystemUIFont</vt:lpstr>
      <vt:lpstr>Arial</vt:lpstr>
      <vt:lpstr>Calibri</vt:lpstr>
      <vt:lpstr>Calibri Light</vt:lpstr>
      <vt:lpstr>Constantia</vt:lpstr>
      <vt:lpstr>Office-Design</vt:lpstr>
      <vt:lpstr>ARM Simulator, Interpreter und Debugger als Webanwendung</vt:lpstr>
      <vt:lpstr>Gliederung</vt:lpstr>
      <vt:lpstr>ARMv5 im ersten Semester</vt:lpstr>
      <vt:lpstr>ARMv5 im ersten Semester</vt:lpstr>
      <vt:lpstr>ARMv5 im ersten Semester</vt:lpstr>
      <vt:lpstr>ARMv5 im ersten Semester</vt:lpstr>
      <vt:lpstr>ARMv5 im ersten Semester</vt:lpstr>
      <vt:lpstr>ARMv5 im ersten Semester</vt:lpstr>
      <vt:lpstr>ARMv5 im ersten Semester</vt:lpstr>
      <vt:lpstr>ARMv5 im ersten Semester</vt:lpstr>
      <vt:lpstr>Debugging</vt:lpstr>
      <vt:lpstr>Debugging</vt:lpstr>
      <vt:lpstr>Debugging</vt:lpstr>
      <vt:lpstr>Debugging</vt:lpstr>
      <vt:lpstr>Debugging</vt:lpstr>
      <vt:lpstr>ARMv5 Umgebung und Debugging als Webanwendung</vt:lpstr>
      <vt:lpstr>ARMv5 Umgebung und Debugging als Webanwendung</vt:lpstr>
      <vt:lpstr>ARMv5 Umgebung und Debugging als Webanwendung</vt:lpstr>
      <vt:lpstr>ARMv5 Umgebung und Debugging als Webanwendung</vt:lpstr>
      <vt:lpstr>ARMv5 Umgebung und Debugging als Webanwendung</vt:lpstr>
      <vt:lpstr>ARMv5 Umgebung und Debugging als Webanwendung</vt:lpstr>
      <vt:lpstr>ARMv5 Umgebung und Debugging als Webanwendung</vt:lpstr>
      <vt:lpstr>ARMv5 Umgebung und Debugging als Webanwendung</vt:lpstr>
      <vt:lpstr>Backend</vt:lpstr>
      <vt:lpstr>Backend</vt:lpstr>
      <vt:lpstr>Backend</vt:lpstr>
      <vt:lpstr>Backend</vt:lpstr>
      <vt:lpstr>Backend</vt:lpstr>
      <vt:lpstr>Backend</vt:lpstr>
      <vt:lpstr>Parser</vt:lpstr>
      <vt:lpstr>Parser</vt:lpstr>
      <vt:lpstr>Parser</vt:lpstr>
      <vt:lpstr>Parser</vt:lpstr>
      <vt:lpstr>Parser</vt:lpstr>
      <vt:lpstr>Debugger</vt:lpstr>
      <vt:lpstr>Debugger</vt:lpstr>
      <vt:lpstr>Debugger</vt:lpstr>
      <vt:lpstr>Debugger</vt:lpstr>
      <vt:lpstr>Debugger</vt:lpstr>
      <vt:lpstr>Debugger</vt:lpstr>
      <vt:lpstr>Debugger</vt:lpstr>
      <vt:lpstr>Frontend</vt:lpstr>
      <vt:lpstr>Frontend</vt:lpstr>
      <vt:lpstr>Frontend</vt:lpstr>
      <vt:lpstr>Frontend</vt:lpstr>
      <vt:lpstr>Frontend</vt:lpstr>
      <vt:lpstr>Frontend</vt:lpstr>
      <vt:lpstr>Frontend</vt:lpstr>
      <vt:lpstr>Frontend</vt:lpstr>
      <vt:lpstr>Frontend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Voraussetzungen und optionale Ziele:</vt:lpstr>
      <vt:lpstr>Voraussetzungen und optionale Ziele:</vt:lpstr>
      <vt:lpstr>Voraussetzungen und optionale Ziele:</vt:lpstr>
      <vt:lpstr>Voraussetzungen und optionale Ziele:</vt:lpstr>
      <vt:lpstr>Voraussetzungen und optionale Ziele:</vt:lpstr>
      <vt:lpstr>Voraussetzungen und optionale Ziele:</vt:lpstr>
      <vt:lpstr>Referenzen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Office-Anwender</dc:creator>
  <cp:lastModifiedBy>Dominik Ewald Zangerl</cp:lastModifiedBy>
  <cp:revision>81</cp:revision>
  <dcterms:created xsi:type="dcterms:W3CDTF">2017-06-06T07:41:45Z</dcterms:created>
  <dcterms:modified xsi:type="dcterms:W3CDTF">2021-04-18T22:39:41Z</dcterms:modified>
</cp:coreProperties>
</file>