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4" r:id="rId4"/>
    <p:sldId id="266" r:id="rId5"/>
    <p:sldId id="267" r:id="rId6"/>
    <p:sldId id="268" r:id="rId7"/>
    <p:sldId id="269" r:id="rId8"/>
    <p:sldId id="273" r:id="rId9"/>
    <p:sldId id="274" r:id="rId10"/>
    <p:sldId id="275" r:id="rId11"/>
    <p:sldId id="271" r:id="rId12"/>
    <p:sldId id="272" r:id="rId13"/>
    <p:sldId id="265" r:id="rId14"/>
    <p:sldId id="262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433"/>
    <a:srgbClr val="636462"/>
    <a:srgbClr val="777776"/>
    <a:srgbClr val="EB8B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90"/>
    <p:restoredTop sz="94628"/>
  </p:normalViewPr>
  <p:slideViewPr>
    <p:cSldViewPr snapToObjects="1" showGuides="1">
      <p:cViewPr varScale="1">
        <p:scale>
          <a:sx n="108" d="100"/>
          <a:sy n="108" d="100"/>
        </p:scale>
        <p:origin x="144" y="156"/>
      </p:cViewPr>
      <p:guideLst>
        <p:guide orient="horz" pos="1071"/>
        <p:guide pos="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CE5A1-857B-214D-8BEE-AF65CEFCD544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1BCB-E4CC-CD41-BF0E-941D9510A3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988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096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268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58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716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255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977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470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674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421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478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426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9545"/>
            <a:ext cx="12192000" cy="6860032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983432" y="5373216"/>
            <a:ext cx="10515600" cy="4853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sz="3000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8698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032"/>
            <a:ext cx="12192000" cy="6860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199" y="1702080"/>
            <a:ext cx="10515600" cy="4853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2442603"/>
            <a:ext cx="10515599" cy="33624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900" b="0" i="0" baseline="0">
                <a:solidFill>
                  <a:srgbClr val="34343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Masterfließtextformat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675503" y="41189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816317" y="1691904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442603"/>
            <a:ext cx="10515600" cy="3355523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 sz="1700">
                <a:solidFill>
                  <a:srgbClr val="34343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r>
              <a:rPr lang="de-DE" dirty="0"/>
              <a:t>Mastertextformat bearbeiten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endParaRPr lang="de-DE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r>
              <a:rPr lang="de-DE" dirty="0"/>
              <a:t>Mastertextformat bearbeiten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r>
              <a:rPr lang="de-DE" dirty="0"/>
              <a:t>Mastertextformat bearbeiten</a:t>
            </a:r>
          </a:p>
          <a:p>
            <a:pPr lv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838199" y="1702080"/>
            <a:ext cx="10515600" cy="543595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38200" y="2442602"/>
            <a:ext cx="10515600" cy="336266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 sz="1700" baseline="0">
                <a:solidFill>
                  <a:srgbClr val="EB8B2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 Mastertextformat bearbeiten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 Mastertextformat bearbeiten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r>
              <a:rPr lang="de-DE" dirty="0"/>
              <a:t> Mastertextformat bearbeiten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r>
              <a:rPr lang="de-DE" dirty="0"/>
              <a:t> Mastertextformat bearbeiten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dirty="0"/>
          </a:p>
          <a:p>
            <a:pPr lv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838199" y="1695473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2442603"/>
            <a:ext cx="5181600" cy="33626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2442603"/>
            <a:ext cx="5181600" cy="33626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 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itel 1"/>
          <p:cNvSpPr txBox="1">
            <a:spLocks/>
          </p:cNvSpPr>
          <p:nvPr userDrawn="1"/>
        </p:nvSpPr>
        <p:spPr>
          <a:xfrm>
            <a:off x="838199" y="1702080"/>
            <a:ext cx="10515600" cy="485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77777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Mastertitelformat bearbeiten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rgbClr val="343433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" y="4069"/>
            <a:ext cx="12209451" cy="686985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0"/>
            <a:ext cx="12184785" cy="6864096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32D19B8-022A-7E45-9E7D-50203552C1A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49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8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slide" Target="slide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jacobmossberg.se/posts/2017/01/17/use-gdb-on-arm-assembly-program.html" TargetMode="External"/><Relationship Id="rId3" Type="http://schemas.openxmlformats.org/officeDocument/2006/relationships/hyperlink" Target="https://developer.arm.com/tools-and-software/open-source-software/developer-tools/gnu-toolchain" TargetMode="External"/><Relationship Id="rId7" Type="http://schemas.openxmlformats.org/officeDocument/2006/relationships/hyperlink" Target="https://docs.microsoft.com/en-us/windows/wsl/install-win1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ypescriptlang.org/" TargetMode="External"/><Relationship Id="rId5" Type="http://schemas.openxmlformats.org/officeDocument/2006/relationships/hyperlink" Target="https://reactjs.org/" TargetMode="External"/><Relationship Id="rId10" Type="http://schemas.openxmlformats.org/officeDocument/2006/relationships/hyperlink" Target="https://qemu.readthedocs.io/en/latest/user/index.html" TargetMode="External"/><Relationship Id="rId4" Type="http://schemas.openxmlformats.org/officeDocument/2006/relationships/hyperlink" Target="https://github.com/EoinDavey/tsPEG" TargetMode="External"/><Relationship Id="rId9" Type="http://schemas.openxmlformats.org/officeDocument/2006/relationships/hyperlink" Target="https://www.gnu.org/software/gdb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 Simulator, Interpreter und</a:t>
            </a:r>
            <a:r>
              <a:rPr lang="en-AT" dirty="0"/>
              <a:t> </a:t>
            </a:r>
            <a:r>
              <a:rPr lang="de-DE" dirty="0"/>
              <a:t>Debugger als Webanwendung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D39125-BD2A-4866-8090-F61B6A6374B5}"/>
              </a:ext>
            </a:extLst>
          </p:cNvPr>
          <p:cNvSpPr txBox="1"/>
          <p:nvPr/>
        </p:nvSpPr>
        <p:spPr>
          <a:xfrm>
            <a:off x="981876" y="5882305"/>
            <a:ext cx="10153128" cy="9361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12CF5-8CD4-4FF1-8D34-C6DAE9E5076E}"/>
              </a:ext>
            </a:extLst>
          </p:cNvPr>
          <p:cNvSpPr txBox="1"/>
          <p:nvPr/>
        </p:nvSpPr>
        <p:spPr>
          <a:xfrm>
            <a:off x="981876" y="5726601"/>
            <a:ext cx="907300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Initialpräsentation</a:t>
            </a:r>
          </a:p>
          <a:p>
            <a:endParaRPr lang="de-DE" sz="1000" dirty="0"/>
          </a:p>
          <a:p>
            <a:r>
              <a:rPr lang="de-DE" dirty="0"/>
              <a:t>Zangerl Dominik</a:t>
            </a:r>
          </a:p>
          <a:p>
            <a:r>
              <a:rPr lang="de-DE" dirty="0"/>
              <a:t>Betreuer: Alexander Schlögl</a:t>
            </a:r>
          </a:p>
        </p:txBody>
      </p:sp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React</a:t>
            </a:r>
            <a:endParaRPr lang="de-DE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Visualisierung der einzelnen Komponenten: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Textfeld für Benutzereingabe und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Setzen von 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Terminal für Ausgabe von Ergebnissen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und Fehlern/Warnungen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Zustand des Programms, wie Inhalt der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Register und des Stack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latin typeface="+mj-lt"/>
              </a:rPr>
              <a:t>Funktionen des Debuggers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latin typeface="+mj-lt"/>
              </a:rPr>
              <a:t>Weitere Optionen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6F20F8D-B11B-4D43-BE52-69BE5C3C1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828" y="966534"/>
            <a:ext cx="5975874" cy="475475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6F44CDD-9057-4726-9743-D5CE848E4E7B}"/>
              </a:ext>
            </a:extLst>
          </p:cNvPr>
          <p:cNvSpPr/>
          <p:nvPr/>
        </p:nvSpPr>
        <p:spPr>
          <a:xfrm>
            <a:off x="6213600" y="3456000"/>
            <a:ext cx="1396149" cy="16164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D94210-11A9-477D-927F-66926B7434D2}"/>
              </a:ext>
            </a:extLst>
          </p:cNvPr>
          <p:cNvSpPr/>
          <p:nvPr/>
        </p:nvSpPr>
        <p:spPr>
          <a:xfrm>
            <a:off x="6213600" y="5061600"/>
            <a:ext cx="1396149" cy="6120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61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iagram, timeline&#10;&#10;Description automatically generated">
            <a:extLst>
              <a:ext uri="{FF2B5EF4-FFF2-40B4-BE49-F238E27FC236}">
                <a16:creationId xmlns:a16="http://schemas.microsoft.com/office/drawing/2014/main" id="{BE13FE45-F6AD-49B7-B343-61056BF0B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800" y="723600"/>
            <a:ext cx="7848000" cy="2533362"/>
          </a:xfrm>
          <a:prstGeom prst="rect">
            <a:avLst/>
          </a:prstGeom>
        </p:spPr>
      </p:pic>
      <p:pic>
        <p:nvPicPr>
          <p:cNvPr id="9" name="Picture 8" descr="Timeline&#10;&#10;Description automatically generated">
            <a:extLst>
              <a:ext uri="{FF2B5EF4-FFF2-40B4-BE49-F238E27FC236}">
                <a16:creationId xmlns:a16="http://schemas.microsoft.com/office/drawing/2014/main" id="{F4FDBBEE-7161-4B70-92D5-32D5A97AE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563" y="723600"/>
            <a:ext cx="7848000" cy="2533363"/>
          </a:xfrm>
          <a:prstGeom prst="rect">
            <a:avLst/>
          </a:prstGeom>
        </p:spPr>
      </p:pic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Gesamte Zeit für Bachelorarbeit zur Verfügung – Zeitplan für Präsentation dieses Semester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Falls trotzdem zu viel Arbeit – Präsentation Anfang des nächsten Semesters</a:t>
            </a:r>
          </a:p>
          <a:p>
            <a:pPr>
              <a:lnSpc>
                <a:spcPct val="100000"/>
              </a:lnSpc>
            </a:pPr>
            <a:endParaRPr lang="de-DE" sz="18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e-DE" sz="1800" dirty="0"/>
              <a:t>Beginn mit Parser und arithmetischen Operation + Visualisierung zum Testen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e-DE" sz="1800" dirty="0"/>
              <a:t>Restliche ARMv5 Instruktionen und Beginn Theorie der Bachelorarbeit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e-DE" sz="1800" dirty="0"/>
              <a:t>Debugger und weitere Funktionen (Speicher/Laden von Dateien, ...)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2998800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5997600" y="-2"/>
            <a:ext cx="3194744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92596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Voraussetzungen:</a:t>
            </a: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Die in der Vorlesung vorgestellten bzw. für das Proseminar benötigten ARMv5-Instruktionen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sind implementiert.</a:t>
            </a: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Die Webanwendung weißt eine Benutzeroberfläche (ähnlich </a:t>
            </a:r>
            <a:r>
              <a:rPr lang="en-AT" sz="1900" dirty="0">
                <a:latin typeface="+mj-lt"/>
                <a:hlinkClick r:id="rId3" action="ppaction://hlinksldjump"/>
              </a:rPr>
              <a:t>Folie 9</a:t>
            </a:r>
            <a:r>
              <a:rPr lang="de-DE" sz="1900" dirty="0">
                <a:latin typeface="+mj-lt"/>
              </a:rPr>
              <a:t>) mit Anzeige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von Registern, Stack und Teilen des Hauptspeichers auf.</a:t>
            </a: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Der Debugger implementiert die </a:t>
            </a:r>
            <a:r>
              <a:rPr lang="en-AT" sz="1900" dirty="0">
                <a:latin typeface="+mj-lt"/>
              </a:rPr>
              <a:t>auf </a:t>
            </a:r>
            <a:r>
              <a:rPr lang="en-AT" sz="1900" dirty="0">
                <a:latin typeface="+mj-lt"/>
                <a:hlinkClick r:id="rId4" action="ppaction://hlinksldjump"/>
              </a:rPr>
              <a:t>Folie 8</a:t>
            </a:r>
            <a:r>
              <a:rPr lang="de-DE" sz="1900" dirty="0">
                <a:latin typeface="+mj-lt"/>
              </a:rPr>
              <a:t> beschriebenen Funktionen.</a:t>
            </a: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Die korrekte Funktionsweise wird mit den Musterlösungen der Beispiele aus dem Proseminar getestet.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2998800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5997600" y="-2"/>
            <a:ext cx="2998800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8996400" y="-1"/>
            <a:ext cx="3195600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416230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Referenzen</a:t>
            </a:r>
            <a:endParaRPr lang="de-DE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[1] ARM Limited. GNU Toolchain for Arm processors. </a:t>
            </a:r>
            <a:r>
              <a:rPr lang="en-US" sz="1400" dirty="0" err="1"/>
              <a:t>Zugegriffen</a:t>
            </a:r>
            <a:r>
              <a:rPr lang="en-US" sz="1400" dirty="0"/>
              <a:t> am: 04.03.2021. </a:t>
            </a:r>
            <a:r>
              <a:rPr lang="en-US" sz="1400" dirty="0">
                <a:hlinkClick r:id="rId3"/>
              </a:rPr>
              <a:t>https://developer.arm.com/tools-and-software/open-source-software/developer-tools/gnu-toolchain</a:t>
            </a:r>
            <a:r>
              <a:rPr lang="en-US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[2] ARM Limited. ARMv5 Architecture Reference Manual - Issue I, 2005.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de-DE" sz="1400" dirty="0"/>
              <a:t>[3] E. Davey. </a:t>
            </a:r>
            <a:r>
              <a:rPr lang="de-DE" sz="1400" dirty="0" err="1"/>
              <a:t>tsPEG</a:t>
            </a:r>
            <a:r>
              <a:rPr lang="de-DE" sz="1400" dirty="0"/>
              <a:t>: A PEG Parser Generator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TypeScript</a:t>
            </a:r>
            <a:r>
              <a:rPr lang="de-DE" sz="1400" dirty="0"/>
              <a:t>. Zugegriffen am: 04.03.2021.</a:t>
            </a:r>
            <a:r>
              <a:rPr lang="en-AT" sz="1400" dirty="0"/>
              <a:t> </a:t>
            </a:r>
            <a:r>
              <a:rPr lang="de-DE" sz="1400" dirty="0">
                <a:hlinkClick r:id="rId4"/>
              </a:rPr>
              <a:t>https://github.com/EoinDavey/tsPEG</a:t>
            </a:r>
            <a:r>
              <a:rPr lang="de-DE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de-DE" sz="1400" dirty="0"/>
              <a:t>[4] Facebook. </a:t>
            </a:r>
            <a:r>
              <a:rPr lang="de-DE" sz="1400" dirty="0" err="1"/>
              <a:t>React</a:t>
            </a:r>
            <a:r>
              <a:rPr lang="de-DE" sz="1400" dirty="0"/>
              <a:t>. Zugegriffen am: 04.03.2021. </a:t>
            </a:r>
            <a:r>
              <a:rPr lang="de-DE" sz="1400" dirty="0">
                <a:hlinkClick r:id="rId5"/>
              </a:rPr>
              <a:t>https://reactjs.org/</a:t>
            </a:r>
            <a:r>
              <a:rPr lang="de-DE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de-DE" sz="1400" dirty="0"/>
              <a:t>[</a:t>
            </a:r>
            <a:r>
              <a:rPr lang="en-AT" sz="1400" dirty="0"/>
              <a:t>5</a:t>
            </a:r>
            <a:r>
              <a:rPr lang="de-DE" sz="1400" dirty="0"/>
              <a:t>] Microsoft. </a:t>
            </a:r>
            <a:r>
              <a:rPr lang="de-DE" sz="1400" dirty="0" err="1"/>
              <a:t>Typescript</a:t>
            </a:r>
            <a:r>
              <a:rPr lang="de-DE" sz="1400" dirty="0"/>
              <a:t>. Zugegriffen am: 04.03.2021. </a:t>
            </a:r>
            <a:r>
              <a:rPr lang="de-DE" sz="1400" dirty="0">
                <a:hlinkClick r:id="rId6"/>
              </a:rPr>
              <a:t>https://www.typescriptlang.org/</a:t>
            </a:r>
            <a:r>
              <a:rPr lang="de-DE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de-DE" sz="1400" dirty="0"/>
              <a:t>[</a:t>
            </a:r>
            <a:r>
              <a:rPr lang="en-AT" sz="1400" dirty="0"/>
              <a:t>6</a:t>
            </a:r>
            <a:r>
              <a:rPr lang="de-DE" sz="1400" dirty="0"/>
              <a:t>] Microsoft. Windows Subsystem </a:t>
            </a:r>
            <a:r>
              <a:rPr lang="de-DE" sz="1400" dirty="0" err="1"/>
              <a:t>for</a:t>
            </a:r>
            <a:r>
              <a:rPr lang="de-DE" sz="1400" dirty="0"/>
              <a:t> Linux. Zugegriffen am: 04.03.2021. </a:t>
            </a:r>
            <a:r>
              <a:rPr lang="de-DE" sz="1400" dirty="0">
                <a:hlinkClick r:id="rId7"/>
              </a:rPr>
              <a:t>https://docs.microsoft.com/en-us/windows/wsl/install-win10</a:t>
            </a:r>
            <a:r>
              <a:rPr lang="de-DE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en-AT" sz="1400" dirty="0"/>
              <a:t>[7] J. Mossberg. Use GDB on an ARM assembly program. </a:t>
            </a:r>
            <a:r>
              <a:rPr lang="de-DE" sz="1400" dirty="0"/>
              <a:t>Zugegriffen am: 04.03.2021. </a:t>
            </a:r>
            <a:r>
              <a:rPr lang="de-DE" sz="1400" dirty="0">
                <a:hlinkClick r:id="rId8"/>
              </a:rPr>
              <a:t>https://jacobmossberg.se/posts/2017/01/17/use-gdb-on-arm-assembly-program.html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de-DE" sz="1400" dirty="0"/>
              <a:t>[</a:t>
            </a:r>
            <a:r>
              <a:rPr lang="en-AT" sz="1400" dirty="0"/>
              <a:t>8</a:t>
            </a:r>
            <a:r>
              <a:rPr lang="de-DE" sz="1400" dirty="0"/>
              <a:t>] The GNU Project. GDB: The GNU Project Debugger. Zugegriffen am: 04.03.2021.</a:t>
            </a:r>
            <a:r>
              <a:rPr lang="en-AT" sz="1400" dirty="0"/>
              <a:t> </a:t>
            </a:r>
            <a:r>
              <a:rPr lang="de-DE" sz="1400" dirty="0">
                <a:hlinkClick r:id="rId9"/>
              </a:rPr>
              <a:t>https://www.gnu.org/software/gdb/</a:t>
            </a:r>
            <a:r>
              <a:rPr lang="de-DE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de-DE" sz="1400" dirty="0"/>
              <a:t>[</a:t>
            </a:r>
            <a:r>
              <a:rPr lang="en-AT" sz="1400" dirty="0"/>
              <a:t>9</a:t>
            </a:r>
            <a:r>
              <a:rPr lang="de-DE" sz="1400" dirty="0"/>
              <a:t>] The QEMU Project Developers. QEMU User Mode Emulation. Zugegriffen am:</a:t>
            </a:r>
            <a:r>
              <a:rPr lang="en-AT" sz="1400" dirty="0"/>
              <a:t> </a:t>
            </a:r>
            <a:r>
              <a:rPr lang="de-DE" sz="1400" dirty="0"/>
              <a:t>04.03.2021.</a:t>
            </a:r>
            <a:r>
              <a:rPr lang="en-AT" sz="1400" dirty="0"/>
              <a:t> </a:t>
            </a:r>
            <a:r>
              <a:rPr lang="de-DE" sz="1400" dirty="0">
                <a:hlinkClick r:id="rId10"/>
              </a:rPr>
              <a:t>https://qemu.readthedocs.io/en/latest/user/index.html</a:t>
            </a:r>
            <a:r>
              <a:rPr lang="de-DE" sz="1400" dirty="0"/>
              <a:t>.</a:t>
            </a:r>
            <a:endParaRPr lang="en-AT" sz="1400"/>
          </a:p>
          <a:p>
            <a:pPr>
              <a:lnSpc>
                <a:spcPct val="100000"/>
              </a:lnSpc>
            </a:pPr>
            <a:endParaRPr lang="en-AT" sz="1400" dirty="0"/>
          </a:p>
          <a:p>
            <a:pPr>
              <a:lnSpc>
                <a:spcPct val="100000"/>
              </a:lnSpc>
            </a:pPr>
            <a:endParaRPr lang="en-AT" sz="1400" dirty="0"/>
          </a:p>
          <a:p>
            <a:pPr>
              <a:lnSpc>
                <a:spcPct val="100000"/>
              </a:lnSpc>
            </a:pPr>
            <a:endParaRPr lang="en-AT" sz="1400" dirty="0"/>
          </a:p>
          <a:p>
            <a:pPr>
              <a:lnSpc>
                <a:spcPct val="100000"/>
              </a:lnSpc>
            </a:pPr>
            <a:endParaRPr lang="de-DE" sz="14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T"/>
              <a:t>Innsbruck</a:t>
            </a:r>
            <a:r>
              <a:rPr lang="de-DE"/>
              <a:t> I </a:t>
            </a:r>
            <a:r>
              <a:rPr lang="en-AT"/>
              <a:t>Zangerl Dominik</a:t>
            </a:r>
            <a:r>
              <a:rPr lang="de-DE"/>
              <a:t> I </a:t>
            </a:r>
            <a:r>
              <a:rPr lang="en-AT"/>
              <a:t>23.03.2021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203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7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Motivation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Implementation und Technologien</a:t>
            </a:r>
            <a:endParaRPr lang="en-AT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T" sz="1900" dirty="0">
                <a:latin typeface="+mj-lt"/>
              </a:rPr>
              <a:t>Typescript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T" sz="1900" dirty="0">
                <a:latin typeface="+mj-lt"/>
              </a:rPr>
              <a:t>Parser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T" sz="1900" dirty="0">
                <a:latin typeface="+mj-lt"/>
              </a:rPr>
              <a:t>Simulator und Debugger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T" sz="1900" dirty="0">
                <a:latin typeface="+mj-lt"/>
              </a:rPr>
              <a:t>Frontend/React</a:t>
            </a: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Vorgehensweise und Zeitplan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Voraussetzungen für finale Implementierung</a:t>
            </a:r>
            <a:endParaRPr lang="en-AT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T" dirty="0" err="1"/>
              <a:t>Referenzen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T"/>
              <a:t>Innsbruck</a:t>
            </a:r>
            <a:r>
              <a:rPr lang="de-DE"/>
              <a:t> I </a:t>
            </a:r>
            <a:r>
              <a:rPr lang="en-AT"/>
              <a:t>Zangerl Dominik</a:t>
            </a:r>
            <a:r>
              <a:rPr lang="de-DE"/>
              <a:t> I </a:t>
            </a:r>
            <a:r>
              <a:rPr lang="en-AT"/>
              <a:t>23.03.2021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850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im ersten Semester</a:t>
            </a: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ARMv5</a:t>
            </a:r>
            <a:r>
              <a:rPr lang="en-AT" dirty="0"/>
              <a:t> </a:t>
            </a:r>
            <a:r>
              <a:rPr lang="en-AT" dirty="0">
                <a:hlinkClick r:id="rId3" action="ppaction://hlinksldjump"/>
              </a:rPr>
              <a:t>[</a:t>
            </a:r>
            <a:r>
              <a:rPr lang="en-AT">
                <a:hlinkClick r:id="rId3" action="ppaction://hlinksldjump"/>
              </a:rPr>
              <a:t>2]</a:t>
            </a:r>
            <a:r>
              <a:rPr lang="en-AT"/>
              <a:t> </a:t>
            </a:r>
            <a:r>
              <a:rPr lang="de-DE"/>
              <a:t>als </a:t>
            </a:r>
            <a:r>
              <a:rPr lang="de-DE" dirty="0"/>
              <a:t>Beispiel einer Befehlssatzarchitektur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Schreiben von Assembler-Programme und Ausführung auf einer ARMv5 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Simulation mit GNU </a:t>
            </a:r>
            <a:r>
              <a:rPr lang="de-DE" dirty="0" err="1"/>
              <a:t>Toolchain</a:t>
            </a:r>
            <a:r>
              <a:rPr lang="en-AT" dirty="0"/>
              <a:t> </a:t>
            </a:r>
            <a:r>
              <a:rPr lang="en-AT" dirty="0">
                <a:hlinkClick r:id="rId3" action="ppaction://hlinksldjump"/>
              </a:rPr>
              <a:t>[1]</a:t>
            </a:r>
            <a:r>
              <a:rPr lang="de-DE" dirty="0"/>
              <a:t>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Ausführen mit QEMU User-Space-Emulator</a:t>
            </a:r>
            <a:r>
              <a:rPr lang="en-AT" dirty="0"/>
              <a:t> </a:t>
            </a:r>
            <a:r>
              <a:rPr lang="en-AT" dirty="0">
                <a:hlinkClick r:id="rId3" action="ppaction://hlinksldjump"/>
              </a:rPr>
              <a:t>[9]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Vereinfachung mit Skript und Ausführung über virtuelle Maschine</a:t>
            </a:r>
            <a:r>
              <a:rPr lang="en-AT" dirty="0"/>
              <a:t> </a:t>
            </a:r>
            <a:r>
              <a:rPr lang="en-AT" dirty="0" err="1"/>
              <a:t>oder</a:t>
            </a:r>
            <a:r>
              <a:rPr lang="en-AT" dirty="0"/>
              <a:t> </a:t>
            </a:r>
            <a:r>
              <a:rPr lang="de-DE" dirty="0"/>
              <a:t>WSL</a:t>
            </a:r>
            <a:r>
              <a:rPr lang="en-AT" dirty="0"/>
              <a:t> </a:t>
            </a:r>
            <a:r>
              <a:rPr lang="en-AT" dirty="0">
                <a:hlinkClick r:id="rId3" action="ppaction://hlinksldjump"/>
              </a:rPr>
              <a:t>[6]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FBE249-FE77-4472-AA06-810C990C4EF5}"/>
              </a:ext>
            </a:extLst>
          </p:cNvPr>
          <p:cNvSpPr/>
          <p:nvPr/>
        </p:nvSpPr>
        <p:spPr>
          <a:xfrm>
            <a:off x="1300044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program.asm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36770C-37A7-4385-B097-716E56390A6D}"/>
              </a:ext>
            </a:extLst>
          </p:cNvPr>
          <p:cNvSpPr/>
          <p:nvPr/>
        </p:nvSpPr>
        <p:spPr>
          <a:xfrm>
            <a:off x="4490110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program.o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3D1BEC-8F5F-4C4B-9E09-B3DE6C11703B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2740204" y="4115298"/>
            <a:ext cx="174990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ED871DA-5D1B-4E8B-B880-9BD5CABF3B17}"/>
              </a:ext>
            </a:extLst>
          </p:cNvPr>
          <p:cNvSpPr/>
          <p:nvPr/>
        </p:nvSpPr>
        <p:spPr>
          <a:xfrm>
            <a:off x="7680176" y="3789040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338C9-23EA-4C91-B121-C89A598AE8E4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930270" y="4113076"/>
            <a:ext cx="174990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5E7E9A2-5D17-4FED-A49E-D0A870A7E27E}"/>
              </a:ext>
            </a:extLst>
          </p:cNvPr>
          <p:cNvSpPr txBox="1"/>
          <p:nvPr/>
        </p:nvSpPr>
        <p:spPr>
          <a:xfrm>
            <a:off x="2967085" y="376930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arm-</a:t>
            </a:r>
            <a:r>
              <a:rPr lang="en-AT" dirty="0" err="1"/>
              <a:t>linux</a:t>
            </a:r>
            <a:r>
              <a:rPr lang="en-AT" dirty="0"/>
              <a:t>-</a:t>
            </a:r>
            <a:r>
              <a:rPr lang="en-AT" dirty="0" err="1"/>
              <a:t>gnueabi</a:t>
            </a:r>
            <a:r>
              <a:rPr lang="en-AT" dirty="0"/>
              <a:t>-as</a:t>
            </a:r>
            <a:endParaRPr lang="de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81F399-4CBB-45A0-B359-0B6B6A6D766A}"/>
              </a:ext>
            </a:extLst>
          </p:cNvPr>
          <p:cNvSpPr txBox="1"/>
          <p:nvPr/>
        </p:nvSpPr>
        <p:spPr>
          <a:xfrm>
            <a:off x="6157151" y="376930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arm-</a:t>
            </a:r>
            <a:r>
              <a:rPr lang="en-AT" dirty="0" err="1"/>
              <a:t>linux</a:t>
            </a:r>
            <a:r>
              <a:rPr lang="en-AT" dirty="0"/>
              <a:t>-</a:t>
            </a:r>
            <a:r>
              <a:rPr lang="en-AT" dirty="0" err="1"/>
              <a:t>gnueabi-ld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56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9" grpId="0" animBg="1"/>
      <p:bldP spid="21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Debugging</a:t>
            </a:r>
            <a:endParaRPr lang="de-DE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Größter Zeitaufwand bei Fehlersuche im Programm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/>
              <a:t>Kann zusammen mit dem Gnu Debugger </a:t>
            </a:r>
            <a:r>
              <a:rPr lang="de-DE">
                <a:hlinkClick r:id="rId3" action="ppaction://hlinksldjump"/>
              </a:rPr>
              <a:t>[8]</a:t>
            </a:r>
            <a:r>
              <a:rPr lang="en-AT"/>
              <a:t> </a:t>
            </a:r>
            <a:r>
              <a:rPr lang="de-DE"/>
              <a:t>verwendet werden: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/>
              <a:t>Arbeiten mit Debuggern im ersten Semester oft schwierig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/>
              <a:t>Großer Zeitaufwand zusammen mit Aufsetzen der Toolchain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6" name="Picture 5" descr="A picture containing text, monitor, screenshot, screen&#10;&#10;Description automatically generated">
            <a:extLst>
              <a:ext uri="{FF2B5EF4-FFF2-40B4-BE49-F238E27FC236}">
                <a16:creationId xmlns:a16="http://schemas.microsoft.com/office/drawing/2014/main" id="{7E40C326-C8A4-4E0F-A1EA-C8EA963B2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832" y="3284984"/>
            <a:ext cx="7082475" cy="14105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BF7A94-E030-47FB-9EB0-AD7C29E90F8C}"/>
              </a:ext>
            </a:extLst>
          </p:cNvPr>
          <p:cNvSpPr txBox="1"/>
          <p:nvPr/>
        </p:nvSpPr>
        <p:spPr>
          <a:xfrm>
            <a:off x="2952205" y="4663441"/>
            <a:ext cx="364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1400" dirty="0"/>
              <a:t>Bild: Use GDB on an ARM assembly program </a:t>
            </a:r>
            <a:r>
              <a:rPr lang="en-AT" sz="1400" dirty="0">
                <a:hlinkClick r:id="rId3" action="ppaction://hlinksldjump"/>
              </a:rPr>
              <a:t>[7]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80266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Umgebung und Debugging als Webanwendung</a:t>
            </a: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Bachelorprojekt: Simuliere ARMv5 Entwicklungsumgebung und Debugger als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/>
              <a:t>ARMv5 Entwicklungsumgebung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latin typeface="+mj-lt"/>
              </a:rPr>
              <a:t>Simulierte CPU und Hauptspeicher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latin typeface="+mj-lt"/>
              </a:rPr>
              <a:t>Assembler-Code direkt in Anwendung schreiben</a:t>
            </a:r>
            <a:r>
              <a:rPr lang="en-AT" sz="1900">
                <a:latin typeface="+mj-lt"/>
              </a:rPr>
              <a:t> und </a:t>
            </a:r>
            <a:r>
              <a:rPr lang="de-DE" sz="1900">
                <a:latin typeface="+mj-lt"/>
              </a:rPr>
              <a:t>ausführen</a:t>
            </a:r>
            <a:r>
              <a:rPr lang="en-AT" sz="1900">
                <a:latin typeface="+mj-lt"/>
                <a:sym typeface="Wingdings" panose="05000000000000000000" pitchFamily="2" charset="2"/>
              </a:rPr>
              <a:t> </a:t>
            </a:r>
            <a:r>
              <a:rPr lang="de-DE" sz="1900">
                <a:latin typeface="+mj-lt"/>
                <a:sym typeface="Wingdings" panose="05000000000000000000" pitchFamily="2" charset="2"/>
              </a:rPr>
              <a:t>ersetzt Toolchain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latin typeface="+mj-lt"/>
              </a:rPr>
              <a:t>Dauerhafte Anzeige von Registern und Stacks</a:t>
            </a: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/>
              <a:t>Debugger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latin typeface="+mj-lt"/>
              </a:rPr>
              <a:t>Breakpoints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latin typeface="+mj-lt"/>
              </a:rPr>
              <a:t>Zeilenweise Abarbeitung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03204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TypeScript</a:t>
            </a:r>
            <a:endParaRPr lang="de-DE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TypeScript</a:t>
            </a:r>
            <a:r>
              <a:rPr lang="de-DE" dirty="0"/>
              <a:t> </a:t>
            </a:r>
            <a:r>
              <a:rPr lang="de-DE" dirty="0">
                <a:hlinkClick r:id="rId3" action="ppaction://hlinksldjump"/>
              </a:rPr>
              <a:t>[5]</a:t>
            </a:r>
            <a:r>
              <a:rPr lang="de-DE" dirty="0"/>
              <a:t> ist eine Sprache von Microsoft, die auf JavaScript aufbaut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/>
              <a:t>JavaScript überprüft nicht, ob Typen korrekt zugewiesen werden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latin typeface="+mj-lt"/>
              </a:rPr>
              <a:t>TypeScript fügt statische Typisierung und Klassen hinzu</a:t>
            </a:r>
            <a:endParaRPr lang="en-AT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/>
              <a:t>Fertiger Code wird zu einem ausführbaren JavaScript Programm kompiliert</a:t>
            </a:r>
            <a:endParaRPr lang="en-AT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+mj-lt"/>
              </a:rPr>
              <a:t>Backend:</a:t>
            </a:r>
            <a:endParaRPr lang="de-DE" dirty="0">
              <a:latin typeface="+mj-lt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latin typeface="+mj-lt"/>
              </a:rPr>
              <a:t>Simulierte CPU</a:t>
            </a:r>
            <a:endParaRPr lang="de-DE" sz="1900" dirty="0">
              <a:latin typeface="+mj-lt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latin typeface="+mj-lt"/>
              </a:rPr>
              <a:t>Parser</a:t>
            </a:r>
            <a:endParaRPr lang="de-DE" sz="1900" dirty="0">
              <a:latin typeface="+mj-lt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latin typeface="+mj-lt"/>
              </a:rPr>
              <a:t>Debugger</a:t>
            </a: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96433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Parser</a:t>
            </a:r>
            <a:endParaRPr lang="de-DE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Erzeugen eines Parsers auf einer vordefinierten Grammatik mit </a:t>
            </a:r>
            <a:r>
              <a:rPr lang="de-DE" dirty="0" err="1"/>
              <a:t>tsPEG</a:t>
            </a:r>
            <a:r>
              <a:rPr lang="de-DE" dirty="0"/>
              <a:t> </a:t>
            </a:r>
            <a:r>
              <a:rPr lang="de-DE" dirty="0">
                <a:hlinkClick r:id="rId3" action="ppaction://hlinksldjump"/>
              </a:rPr>
              <a:t>[3]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/>
              <a:t>Beispielgrammatik, die 2 Instruktionen und einem Datenbereich erkennt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/>
              <a:t>Speichern der wichtigen Werte mit </a:t>
            </a:r>
            <a:r>
              <a:rPr lang="de-DE">
                <a:latin typeface="Constantia" panose="02030602050306030303" pitchFamily="18" charset="0"/>
              </a:rPr>
              <a:t>inst=‘MOV’</a:t>
            </a:r>
            <a:r>
              <a:rPr lang="de-DE"/>
              <a:t> oder </a:t>
            </a:r>
            <a:r>
              <a:rPr lang="de-DE">
                <a:latin typeface="Constantia" panose="02030602050306030303" pitchFamily="18" charset="0"/>
              </a:rPr>
              <a:t>reg=‘r[</a:t>
            </a:r>
            <a:r>
              <a:rPr lang="de-DE"/>
              <a:t>0-9</a:t>
            </a:r>
            <a:r>
              <a:rPr lang="de-DE">
                <a:latin typeface="Constantia" panose="02030602050306030303" pitchFamily="18" charset="0"/>
              </a:rPr>
              <a:t>]+’</a:t>
            </a:r>
            <a:endParaRPr lang="de-DE" dirty="0">
              <a:latin typeface="Constantia" panose="02030602050306030303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/>
              <a:t>Weitergabe an CPU, die Instruktionen ausführt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BADCEF65-F786-46DC-B92B-072F2751A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464" y="2819087"/>
            <a:ext cx="7056784" cy="132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3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Debugger</a:t>
            </a:r>
            <a:endParaRPr lang="de-DE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Anzeige von Registern, Stack und Teilen des Hauptspeichers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Zeilenweise Abarbeitung und Setzen von Breakpoints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Funktionen des Debuggers: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 dirty="0" err="1">
                <a:latin typeface="+mj-lt"/>
              </a:rPr>
              <a:t>Step</a:t>
            </a:r>
            <a:r>
              <a:rPr lang="de-DE" sz="1900" i="1" dirty="0">
                <a:latin typeface="+mj-lt"/>
              </a:rPr>
              <a:t> </a:t>
            </a:r>
            <a:r>
              <a:rPr lang="de-DE" sz="1900" i="1" dirty="0" err="1">
                <a:latin typeface="+mj-lt"/>
              </a:rPr>
              <a:t>Into</a:t>
            </a:r>
            <a:r>
              <a:rPr lang="de-DE" sz="1900" i="1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– Nächste Zeile + Springen in eine mögl.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 dirty="0" err="1">
                <a:latin typeface="+mj-lt"/>
              </a:rPr>
              <a:t>Step</a:t>
            </a:r>
            <a:r>
              <a:rPr lang="de-DE" sz="1900" i="1" dirty="0">
                <a:latin typeface="+mj-lt"/>
              </a:rPr>
              <a:t> Over </a:t>
            </a:r>
            <a:r>
              <a:rPr lang="de-DE" sz="1900" dirty="0">
                <a:latin typeface="+mj-lt"/>
              </a:rPr>
              <a:t>– Nächste Zeile + Ausführen einer mögl.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 dirty="0" err="1">
                <a:latin typeface="+mj-lt"/>
              </a:rPr>
              <a:t>Continue</a:t>
            </a:r>
            <a:r>
              <a:rPr lang="de-DE" sz="1900" dirty="0">
                <a:latin typeface="+mj-lt"/>
              </a:rPr>
              <a:t> – Ausführen bis zum nächsten Breakpoint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 dirty="0" err="1">
                <a:latin typeface="+mj-lt"/>
              </a:rPr>
              <a:t>Step</a:t>
            </a:r>
            <a:r>
              <a:rPr lang="de-DE" sz="1900" i="1" dirty="0">
                <a:latin typeface="+mj-lt"/>
              </a:rPr>
              <a:t> Return </a:t>
            </a:r>
            <a:r>
              <a:rPr lang="de-DE" sz="1900" dirty="0">
                <a:latin typeface="+mj-lt"/>
              </a:rPr>
              <a:t>– Ausführen bis zum Ende der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 dirty="0" err="1">
                <a:latin typeface="+mj-lt"/>
              </a:rPr>
              <a:t>Stop</a:t>
            </a:r>
            <a:r>
              <a:rPr lang="de-DE" sz="1900" dirty="0">
                <a:latin typeface="+mj-lt"/>
              </a:rPr>
              <a:t> – Beenden der Ausführung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84318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React</a:t>
            </a:r>
            <a:endParaRPr lang="de-DE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>
                <a:hlinkClick r:id="rId3" action="ppaction://hlinksldjump"/>
              </a:rPr>
              <a:t>[</a:t>
            </a:r>
            <a:r>
              <a:rPr lang="en-AT" dirty="0">
                <a:hlinkClick r:id="rId3" action="ppaction://hlinksldjump"/>
              </a:rPr>
              <a:t>4</a:t>
            </a:r>
            <a:r>
              <a:rPr lang="de-DE" dirty="0">
                <a:hlinkClick r:id="rId3" action="ppaction://hlinksldjump"/>
              </a:rPr>
              <a:t>]</a:t>
            </a:r>
            <a:r>
              <a:rPr lang="de-DE" dirty="0"/>
              <a:t> ist ein Webframework von Facebook um</a:t>
            </a:r>
            <a:br>
              <a:rPr lang="de-DE" dirty="0"/>
            </a:br>
            <a:r>
              <a:rPr lang="de-DE" dirty="0"/>
              <a:t>Benutzeroberflächen in JavaScript zu erstellen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Fronten</a:t>
            </a:r>
            <a:r>
              <a:rPr lang="en-AT" dirty="0"/>
              <a:t>d</a:t>
            </a:r>
            <a:r>
              <a:rPr lang="de-DE" dirty="0"/>
              <a:t> der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Visualisierung der einzelnen Komponenten: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Textfeld für Benutzereingabe und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Setzen von 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Terminal für Ausgabe von Ergebnissen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und Fehlern/Warnungen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Zustand des Programms, wie Inhalt der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Register und des Stack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6F20F8D-B11B-4D43-BE52-69BE5C3C1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828" y="966534"/>
            <a:ext cx="5975874" cy="475475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658375E-DE90-4FD6-8925-6BE4259653CE}"/>
              </a:ext>
            </a:extLst>
          </p:cNvPr>
          <p:cNvSpPr/>
          <p:nvPr/>
        </p:nvSpPr>
        <p:spPr>
          <a:xfrm>
            <a:off x="7624800" y="1008796"/>
            <a:ext cx="4464496" cy="36720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22FE8E-A711-4A96-B1BA-21891AB676D4}"/>
              </a:ext>
            </a:extLst>
          </p:cNvPr>
          <p:cNvSpPr/>
          <p:nvPr/>
        </p:nvSpPr>
        <p:spPr>
          <a:xfrm>
            <a:off x="7623825" y="4670140"/>
            <a:ext cx="4464496" cy="10008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F44CDD-9057-4726-9743-D5CE848E4E7B}"/>
              </a:ext>
            </a:extLst>
          </p:cNvPr>
          <p:cNvSpPr/>
          <p:nvPr/>
        </p:nvSpPr>
        <p:spPr>
          <a:xfrm>
            <a:off x="6213600" y="1008000"/>
            <a:ext cx="1396149" cy="24480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428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1017</Words>
  <Application>Microsoft Office PowerPoint</Application>
  <PresentationFormat>Widescreen</PresentationFormat>
  <Paragraphs>224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.AppleSystemUIFont</vt:lpstr>
      <vt:lpstr>Arial</vt:lpstr>
      <vt:lpstr>Calibri</vt:lpstr>
      <vt:lpstr>Calibri Light</vt:lpstr>
      <vt:lpstr>Constantia</vt:lpstr>
      <vt:lpstr>Office-Design</vt:lpstr>
      <vt:lpstr>ARM Simulator, Interpreter und Debugger als Webanwendung</vt:lpstr>
      <vt:lpstr>Gliederung</vt:lpstr>
      <vt:lpstr>ARMv5 im ersten Semester</vt:lpstr>
      <vt:lpstr>Debugging</vt:lpstr>
      <vt:lpstr>ARMv5 Umgebung und Debugging als Webanwendung</vt:lpstr>
      <vt:lpstr>TypeScript</vt:lpstr>
      <vt:lpstr>Parser</vt:lpstr>
      <vt:lpstr>Debugger</vt:lpstr>
      <vt:lpstr>React</vt:lpstr>
      <vt:lpstr>React</vt:lpstr>
      <vt:lpstr>PowerPoint Presentation</vt:lpstr>
      <vt:lpstr>Voraussetzungen:</vt:lpstr>
      <vt:lpstr>Referenzen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Dominik Ewald Zangerl</cp:lastModifiedBy>
  <cp:revision>72</cp:revision>
  <dcterms:created xsi:type="dcterms:W3CDTF">2017-06-06T07:41:45Z</dcterms:created>
  <dcterms:modified xsi:type="dcterms:W3CDTF">2021-03-16T04:35:17Z</dcterms:modified>
</cp:coreProperties>
</file>