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63" r:id="rId3"/>
    <p:sldId id="26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66" r:id="rId12"/>
    <p:sldId id="285" r:id="rId13"/>
    <p:sldId id="286" r:id="rId14"/>
    <p:sldId id="287" r:id="rId15"/>
    <p:sldId id="288" r:id="rId16"/>
    <p:sldId id="267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68" r:id="rId25"/>
    <p:sldId id="298" r:id="rId26"/>
    <p:sldId id="299" r:id="rId27"/>
    <p:sldId id="300" r:id="rId28"/>
    <p:sldId id="301" r:id="rId29"/>
    <p:sldId id="302" r:id="rId30"/>
    <p:sldId id="269" r:id="rId31"/>
    <p:sldId id="304" r:id="rId32"/>
    <p:sldId id="305" r:id="rId33"/>
    <p:sldId id="306" r:id="rId34"/>
    <p:sldId id="273" r:id="rId35"/>
    <p:sldId id="308" r:id="rId36"/>
    <p:sldId id="309" r:id="rId37"/>
    <p:sldId id="310" r:id="rId38"/>
    <p:sldId id="311" r:id="rId39"/>
    <p:sldId id="312" r:id="rId40"/>
    <p:sldId id="313" r:id="rId41"/>
    <p:sldId id="274" r:id="rId42"/>
    <p:sldId id="315" r:id="rId43"/>
    <p:sldId id="316" r:id="rId44"/>
    <p:sldId id="317" r:id="rId45"/>
    <p:sldId id="318" r:id="rId46"/>
    <p:sldId id="319" r:id="rId47"/>
    <p:sldId id="275" r:id="rId48"/>
    <p:sldId id="321" r:id="rId49"/>
    <p:sldId id="322" r:id="rId50"/>
    <p:sldId id="271" r:id="rId51"/>
    <p:sldId id="324" r:id="rId52"/>
    <p:sldId id="325" r:id="rId53"/>
    <p:sldId id="326" r:id="rId54"/>
    <p:sldId id="327" r:id="rId55"/>
    <p:sldId id="272" r:id="rId56"/>
    <p:sldId id="329" r:id="rId57"/>
    <p:sldId id="330" r:id="rId58"/>
    <p:sldId id="331" r:id="rId59"/>
    <p:sldId id="265" r:id="rId60"/>
    <p:sldId id="262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/>
    <p:restoredTop sz="94628"/>
  </p:normalViewPr>
  <p:slideViewPr>
    <p:cSldViewPr snapToObjects="1" showGuides="1">
      <p:cViewPr varScale="1">
        <p:scale>
          <a:sx n="110" d="100"/>
          <a:sy n="110" d="100"/>
        </p:scale>
        <p:origin x="834" y="114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26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jacobmossberg.se/posts/2017/01/17/use-gdb-on-arm-assembly-program.html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qemu.readthedocs.io/en/latest/user/index.html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www.gnu.org/software/gdb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Initialpräsentation</a:t>
            </a:r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Ausführen mit QEMU User-Space-Emulator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[9]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Vereinfachung mit Skript und Ausführung über virtuelle Maschine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oder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WSL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[6]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23AD157B-63AA-4AFA-A0FB-93F0C83623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75CE9960-900B-45EA-BFD8-E33972BC7823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825CA28C-1344-4CFC-A721-27D9735EBEC6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97100C89-446D-4047-98EE-0673C5290949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833161-4666-42C8-9FEC-1653B373FBF8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D6897501-7D8B-459E-BA8C-2CB191C1CBAC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645BF66A-481C-42E4-B7DB-BACD527C8DDB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994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</a:t>
            </a:r>
            <a:r>
              <a:rPr lang="de-DE">
                <a:hlinkClick r:id="rId3" action="ppaction://hlinksldjump"/>
              </a:rPr>
              <a:t>  </a:t>
            </a:r>
            <a:r>
              <a:rPr lang="de-DE"/>
              <a:t>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[8]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3024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[8]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8CFB4B08-6566-452E-8AC3-6AE73FE6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4E815DC6-C15B-4F03-AFC0-904E1B9EACE9}"/>
              </a:ext>
            </a:extLst>
          </p:cNvPr>
          <p:cNvSpPr txBox="1"/>
          <p:nvPr/>
        </p:nvSpPr>
        <p:spPr>
          <a:xfrm>
            <a:off x="2952205" y="4663441"/>
            <a:ext cx="364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Bild: Use GDB on an ARM assembly program </a:t>
            </a:r>
            <a:r>
              <a:rPr lang="en-AT" sz="1400" dirty="0">
                <a:hlinkClick r:id="rId2" action="ppaction://hlinksldjump"/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1148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[8]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8CFB4B08-6566-452E-8AC3-6AE73FE6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4E815DC6-C15B-4F03-AFC0-904E1B9EACE9}"/>
              </a:ext>
            </a:extLst>
          </p:cNvPr>
          <p:cNvSpPr txBox="1"/>
          <p:nvPr/>
        </p:nvSpPr>
        <p:spPr>
          <a:xfrm>
            <a:off x="2952205" y="4663441"/>
            <a:ext cx="364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Bild: Use GDB on an ARM assembly program </a:t>
            </a:r>
            <a:r>
              <a:rPr lang="en-AT" sz="1400" dirty="0">
                <a:hlinkClick r:id="rId2" action="ppaction://hlinksldjump"/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1598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[8]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Großer Zeitaufwand zusammen mit Aufsetzen der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8CFB4B08-6566-452E-8AC3-6AE73FE6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4E815DC6-C15B-4F03-AFC0-904E1B9EACE9}"/>
              </a:ext>
            </a:extLst>
          </p:cNvPr>
          <p:cNvSpPr txBox="1"/>
          <p:nvPr/>
        </p:nvSpPr>
        <p:spPr>
          <a:xfrm>
            <a:off x="2952205" y="4663441"/>
            <a:ext cx="364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Bild: Use GDB on an ARM assembly program </a:t>
            </a:r>
            <a:r>
              <a:rPr lang="en-AT" sz="1400" dirty="0">
                <a:hlinkClick r:id="rId2" action="ppaction://hlinksldjump"/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460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</a:t>
            </a:r>
            <a:r>
              <a:rPr lang="en-AT" sz="1900">
                <a:latin typeface="+mj-lt"/>
              </a:rPr>
              <a:t>     </a:t>
            </a:r>
            <a:r>
              <a:rPr lang="de-DE" sz="1900">
                <a:latin typeface="+mj-lt"/>
              </a:rPr>
              <a:t>         </a:t>
            </a:r>
            <a:r>
              <a:rPr lang="en-AT" sz="1900">
                <a:latin typeface="+mj-lt"/>
                <a:sym typeface="Wingdings" panose="05000000000000000000" pitchFamily="2" charset="2"/>
              </a:rPr>
              <a:t>  </a:t>
            </a:r>
            <a:r>
              <a:rPr lang="de-DE" sz="1900">
                <a:latin typeface="+mj-lt"/>
                <a:sym typeface="Wingdings" panose="05000000000000000000" pitchFamily="2" charset="2"/>
              </a:rPr>
              <a:t>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</a:t>
            </a:r>
            <a:r>
              <a:rPr lang="en-AT" sz="1900">
                <a:latin typeface="+mj-lt"/>
              </a:rPr>
              <a:t>     </a:t>
            </a:r>
            <a:r>
              <a:rPr lang="de-DE" sz="1900">
                <a:latin typeface="+mj-lt"/>
              </a:rPr>
              <a:t>         </a:t>
            </a:r>
            <a:r>
              <a:rPr lang="en-AT" sz="1900">
                <a:latin typeface="+mj-lt"/>
                <a:sym typeface="Wingdings" panose="05000000000000000000" pitchFamily="2" charset="2"/>
              </a:rPr>
              <a:t>  </a:t>
            </a:r>
            <a:r>
              <a:rPr lang="de-DE" sz="1900">
                <a:latin typeface="+mj-lt"/>
                <a:sym typeface="Wingdings" panose="05000000000000000000" pitchFamily="2" charset="2"/>
              </a:rPr>
              <a:t>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59497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</a:t>
            </a:r>
            <a:r>
              <a:rPr lang="en-AT" sz="1900">
                <a:latin typeface="+mj-lt"/>
              </a:rPr>
              <a:t>     </a:t>
            </a:r>
            <a:r>
              <a:rPr lang="de-DE" sz="1900">
                <a:latin typeface="+mj-lt"/>
              </a:rPr>
              <a:t>         </a:t>
            </a:r>
            <a:r>
              <a:rPr lang="en-AT" sz="1900">
                <a:latin typeface="+mj-lt"/>
                <a:sym typeface="Wingdings" panose="05000000000000000000" pitchFamily="2" charset="2"/>
              </a:rPr>
              <a:t>  </a:t>
            </a:r>
            <a:r>
              <a:rPr lang="de-DE" sz="1900">
                <a:latin typeface="+mj-lt"/>
                <a:sym typeface="Wingdings" panose="05000000000000000000" pitchFamily="2" charset="2"/>
              </a:rPr>
              <a:t>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6593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17201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 und Technologien</a:t>
            </a:r>
            <a:endParaRPr lang="en-AT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Typescript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Simulator und Debugger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latin typeface="+mj-lt"/>
              </a:rPr>
              <a:t>Frontend/React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Vorgehensweise und Zeitplan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Voraussetzungen für finale Implementierung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dirty="0" err="1"/>
              <a:t>Referenzen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</a:t>
            </a:r>
            <a:r>
              <a:rPr lang="en-AT"/>
              <a:t> </a:t>
            </a:r>
            <a:r>
              <a:rPr lang="de-DE"/>
              <a:t>Dominik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56738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4641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15334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Zeilenweise Abarbeitung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513670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</a:t>
            </a:r>
            <a:endParaRPr lang="en-AT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6433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</a:t>
            </a:r>
            <a:endParaRPr lang="en-AT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71034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 fügt statische Typisierung und Klassen hinzu</a:t>
            </a:r>
            <a:endParaRPr lang="en-AT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10501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 fügt statische Typisierung und Klassen hinzu</a:t>
            </a:r>
            <a:endParaRPr lang="en-AT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Fertiger Code wird zu einem ausführbaren JavaScript Programm kompiliert</a:t>
            </a:r>
            <a:endParaRPr lang="en-AT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25126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 fügt statische Typisierung und Klassen hinzu</a:t>
            </a:r>
            <a:endParaRPr lang="en-AT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Fertiger Code wird zu einem ausführbaren JavaScript Programm kompiliert</a:t>
            </a:r>
            <a:endParaRPr lang="en-AT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Backend: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88029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 fügt statische Typisierung und Klassen hinzu</a:t>
            </a:r>
            <a:endParaRPr lang="en-AT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Fertiger Code wird zu einem ausführbaren JavaScript Programm kompiliert</a:t>
            </a:r>
            <a:endParaRPr lang="en-AT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Backend: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Parser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Debugger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5264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</a:t>
            </a:r>
            <a:r>
              <a:rPr lang="en-AT">
                <a:hlinkClick r:id="rId3" action="ppaction://hlinksldjump"/>
              </a:rPr>
              <a:t>2]</a:t>
            </a:r>
            <a:r>
              <a:rPr lang="en-AT"/>
              <a:t> </a:t>
            </a:r>
            <a:r>
              <a:rPr lang="de-DE"/>
              <a:t>als </a:t>
            </a:r>
            <a:r>
              <a:rPr lang="de-DE" dirty="0"/>
              <a:t>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en-AT"/>
              <a:t> </a:t>
            </a:r>
            <a:r>
              <a:rPr lang="de-DE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en-AT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en-AT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</a:t>
            </a:r>
            <a:r>
              <a:rPr lang="de-DE"/>
              <a:t>      </a:t>
            </a:r>
            <a:r>
              <a:rPr lang="de-DE">
                <a:latin typeface="Constantia" panose="02030602050306030303" pitchFamily="18" charset="0"/>
              </a:rPr>
              <a:t>   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647731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2 Instruktionen und einem Datenbereich erkennt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</a:t>
            </a:r>
            <a:r>
              <a:rPr lang="de-DE"/>
              <a:t>      </a:t>
            </a:r>
            <a:r>
              <a:rPr lang="de-DE">
                <a:latin typeface="Constantia" panose="02030602050306030303" pitchFamily="18" charset="0"/>
              </a:rPr>
              <a:t>   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5">
            <a:extLst>
              <a:ext uri="{FF2B5EF4-FFF2-40B4-BE49-F238E27FC236}">
                <a16:creationId xmlns:a16="http://schemas.microsoft.com/office/drawing/2014/main" id="{EDE35568-85D3-4872-A922-C9F4A446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819087"/>
            <a:ext cx="7056784" cy="1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52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2 Instruktionen und einem Datenbereich erkennt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Speichern der wichtigen Werte mit </a:t>
            </a:r>
            <a:r>
              <a:rPr lang="de-DE">
                <a:latin typeface="Constantia" panose="02030602050306030303" pitchFamily="18" charset="0"/>
              </a:rPr>
              <a:t>inst=‘MOV’</a:t>
            </a:r>
            <a:r>
              <a:rPr lang="de-DE">
                <a:latin typeface="Calibri Light" panose="020F0302020204030204" pitchFamily="34" charset="0"/>
              </a:rPr>
              <a:t> oder </a:t>
            </a:r>
            <a:r>
              <a:rPr lang="de-DE">
                <a:latin typeface="Constantia" panose="02030602050306030303" pitchFamily="18" charset="0"/>
              </a:rPr>
              <a:t>reg=‘r[</a:t>
            </a:r>
            <a:r>
              <a:rPr lang="de-DE">
                <a:latin typeface="Calibri Light" panose="020F0302020204030204" pitchFamily="34" charset="0"/>
              </a:rPr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5">
            <a:extLst>
              <a:ext uri="{FF2B5EF4-FFF2-40B4-BE49-F238E27FC236}">
                <a16:creationId xmlns:a16="http://schemas.microsoft.com/office/drawing/2014/main" id="{EDE35568-85D3-4872-A922-C9F4A446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819087"/>
            <a:ext cx="7056784" cy="1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83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2 Instruktionen und einem Datenbereich erkennt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Speichern der wichtigen Werte mit </a:t>
            </a:r>
            <a:r>
              <a:rPr lang="de-DE">
                <a:latin typeface="Constantia" panose="02030602050306030303" pitchFamily="18" charset="0"/>
              </a:rPr>
              <a:t>inst=‘MOV’</a:t>
            </a:r>
            <a:r>
              <a:rPr lang="de-DE">
                <a:latin typeface="Calibri Light" panose="020F0302020204030204" pitchFamily="34" charset="0"/>
              </a:rPr>
              <a:t> oder </a:t>
            </a:r>
            <a:r>
              <a:rPr lang="de-DE">
                <a:latin typeface="Constantia" panose="02030602050306030303" pitchFamily="18" charset="0"/>
              </a:rPr>
              <a:t>reg=‘r[</a:t>
            </a:r>
            <a:r>
              <a:rPr lang="de-DE">
                <a:latin typeface="Calibri Light" panose="020F0302020204030204" pitchFamily="34" charset="0"/>
              </a:rPr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Weitergabe an CPU, die Instruktionen ausführt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5">
            <a:extLst>
              <a:ext uri="{FF2B5EF4-FFF2-40B4-BE49-F238E27FC236}">
                <a16:creationId xmlns:a16="http://schemas.microsoft.com/office/drawing/2014/main" id="{EDE35568-85D3-4872-A922-C9F4A446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819087"/>
            <a:ext cx="7056784" cy="1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96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43184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227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017666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198525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518636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Return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46421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</a:t>
            </a:r>
            <a:r>
              <a:rPr lang="en-AT">
                <a:hlinkClick r:id="rId2" action="ppaction://hlinksldjump"/>
              </a:rPr>
              <a:t>2]</a:t>
            </a:r>
            <a:r>
              <a:rPr lang="en-AT"/>
              <a:t> </a:t>
            </a:r>
            <a:r>
              <a:rPr lang="de-DE"/>
              <a:t>als </a:t>
            </a:r>
            <a:r>
              <a:rPr lang="de-DE" dirty="0"/>
              <a:t>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</a:t>
            </a:r>
            <a:r>
              <a:rPr lang="en-AT"/>
              <a:t> </a:t>
            </a:r>
            <a:r>
              <a:rPr lang="de-DE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</a:t>
            </a:r>
            <a:r>
              <a:rPr lang="en-AT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</a:t>
            </a:r>
            <a:r>
              <a:rPr lang="en-AT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8220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Return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Stop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Beenden der Ausführung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964774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4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254284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772ABD3C-5DD9-49F0-9181-B24500D9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3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772ABD3C-5DD9-49F0-9181-B24500D9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55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772ABD3C-5DD9-49F0-9181-B24500D9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4">
            <a:extLst>
              <a:ext uri="{FF2B5EF4-FFF2-40B4-BE49-F238E27FC236}">
                <a16:creationId xmlns:a16="http://schemas.microsoft.com/office/drawing/2014/main" id="{F8A3AA80-0BFC-4025-B8F6-C977C8A21E8A}"/>
              </a:ext>
            </a:extLst>
          </p:cNvPr>
          <p:cNvSpPr/>
          <p:nvPr/>
        </p:nvSpPr>
        <p:spPr>
          <a:xfrm>
            <a:off x="7624800" y="1008796"/>
            <a:ext cx="4464496" cy="367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18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Terminal für Ausgabe von Ergebnissen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772ABD3C-5DD9-49F0-9181-B24500D9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8" name="Rectangle 17" descr=" 16">
            <a:extLst>
              <a:ext uri="{FF2B5EF4-FFF2-40B4-BE49-F238E27FC236}">
                <a16:creationId xmlns:a16="http://schemas.microsoft.com/office/drawing/2014/main" id="{1F82458F-8EA6-4E72-B6D0-1F620DC09F92}"/>
              </a:ext>
            </a:extLst>
          </p:cNvPr>
          <p:cNvSpPr/>
          <p:nvPr/>
        </p:nvSpPr>
        <p:spPr>
          <a:xfrm>
            <a:off x="7623825" y="4670140"/>
            <a:ext cx="4464496" cy="1000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37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Terminal für Ausgabe von Ergebnissen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Zustand des Programms, wie Inhalt der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772ABD3C-5DD9-49F0-9181-B24500D9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4664A3F7-90D2-4B09-85C6-C511339E3F7D}"/>
              </a:ext>
            </a:extLst>
          </p:cNvPr>
          <p:cNvSpPr/>
          <p:nvPr/>
        </p:nvSpPr>
        <p:spPr>
          <a:xfrm>
            <a:off x="6213600" y="1008000"/>
            <a:ext cx="1396149" cy="244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41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19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Funktionen des Debuggers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6" name="Rectangle 15" descr=" 17">
            <a:extLst>
              <a:ext uri="{FF2B5EF4-FFF2-40B4-BE49-F238E27FC236}">
                <a16:creationId xmlns:a16="http://schemas.microsoft.com/office/drawing/2014/main" id="{58A6DF91-208A-4D7A-9462-0A32EE424466}"/>
              </a:ext>
            </a:extLst>
          </p:cNvPr>
          <p:cNvSpPr/>
          <p:nvPr/>
        </p:nvSpPr>
        <p:spPr>
          <a:xfrm>
            <a:off x="6213600" y="3456000"/>
            <a:ext cx="1396149" cy="1616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82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Funktionen des Debuggers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Weitere Optionen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18">
            <a:extLst>
              <a:ext uri="{FF2B5EF4-FFF2-40B4-BE49-F238E27FC236}">
                <a16:creationId xmlns:a16="http://schemas.microsoft.com/office/drawing/2014/main" id="{3949318A-68C7-4BBA-BA39-261791282F1B}"/>
              </a:ext>
            </a:extLst>
          </p:cNvPr>
          <p:cNvSpPr/>
          <p:nvPr/>
        </p:nvSpPr>
        <p:spPr>
          <a:xfrm>
            <a:off x="6213600" y="5061600"/>
            <a:ext cx="1396149" cy="61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1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402992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925962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pic>
        <p:nvPicPr>
          <p:cNvPr id="11" name="Picture 10" descr=" 9">
            <a:extLst>
              <a:ext uri="{FF2B5EF4-FFF2-40B4-BE49-F238E27FC236}">
                <a16:creationId xmlns:a16="http://schemas.microsoft.com/office/drawing/2014/main" id="{83FB1BAC-87E8-4B06-A06B-127F01F8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trotzdem zu viel Arbeit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15005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trotzdem zu viel Arbeit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Beginn mit Parser und arithmetischen Operation + Visualisierung zum Testen</a:t>
            </a:r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822394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trotzdem zu viel Arbeit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Beginn mit Parser und arithmetischen Operation + Visualisierung zum Testen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Restliche ARMv5 Instruktionen und Beginn Theorie der Bachelorarbeit</a:t>
            </a:r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264202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trotzdem zu viel Arbeit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Beginn mit Parser und arithmetischen Operation + Visualisierung zum Testen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Restliche ARMv5 Instruktionen und Beginn Theorie der Bachelorarbeit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Debugger und weitere Funktionen (Speicher/Laden von Dateien, ...)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849067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</a:t>
            </a:r>
            <a:r>
              <a:rPr lang="en-AT" sz="1900">
                <a:latin typeface="+mj-lt"/>
                <a:hlinkClick r:id="rId3" action="ppaction://hlinksldjump"/>
              </a:rPr>
              <a:t>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</a:t>
            </a:r>
            <a:r>
              <a:rPr lang="en-AT" sz="1900">
                <a:latin typeface="+mj-lt"/>
              </a:rPr>
              <a:t>    </a:t>
            </a:r>
            <a:r>
              <a:rPr lang="en-AT" sz="1900">
                <a:latin typeface="+mj-lt"/>
                <a:hlinkClick r:id="rId4" action="ppaction://hlinksldjump"/>
              </a:rPr>
              <a:t>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162308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 10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</a:t>
            </a:r>
            <a:r>
              <a:rPr lang="en-AT" sz="1900" dirty="0">
                <a:latin typeface="+mj-lt"/>
              </a:rPr>
              <a:t>    </a:t>
            </a:r>
            <a:r>
              <a:rPr lang="en-AT" sz="1900" dirty="0">
                <a:latin typeface="+mj-lt"/>
                <a:hlinkClick r:id="rId3" action="ppaction://hlinksldjump"/>
              </a:rPr>
              <a:t>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276136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 10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 8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563225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 10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korrekte Funktionsweise wird mit den Musterlösungen der Beispiele aus dem Proseminar getestet.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5290082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[1] ARM Limited. GNU Toolchain for Arm processors. </a:t>
            </a:r>
            <a:r>
              <a:rPr lang="en-US" sz="1400" dirty="0" err="1"/>
              <a:t>Zugegriffen</a:t>
            </a:r>
            <a:r>
              <a:rPr lang="en-US" sz="1400" dirty="0"/>
              <a:t> am: 04.03.2021. </a:t>
            </a:r>
            <a:r>
              <a:rPr lang="en-US" sz="1400" dirty="0">
                <a:hlinkClick r:id="rId3"/>
              </a:rPr>
              <a:t>https://developer.arm.com/tools-and-software/open-source-software/developer-tools/gnu-toolchain</a:t>
            </a:r>
            <a:r>
              <a:rPr lang="en-US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[2] ARM Limited. ARMv5 Architecture Reference Manual - Issue I, 2005.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[3] E. Davey. </a:t>
            </a:r>
            <a:r>
              <a:rPr lang="de-DE" sz="1400" dirty="0" err="1"/>
              <a:t>tsPEG</a:t>
            </a:r>
            <a:r>
              <a:rPr lang="de-DE" sz="1400" dirty="0"/>
              <a:t>: A PEG Parser Generator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4"/>
              </a:rPr>
              <a:t>https://github.com/EoinDavey/tsPEG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[4] Facebook. </a:t>
            </a:r>
            <a:r>
              <a:rPr lang="de-DE" sz="1400" dirty="0" err="1"/>
              <a:t>React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5"/>
              </a:rPr>
              <a:t>https://reactjs.org/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5</a:t>
            </a:r>
            <a:r>
              <a:rPr lang="de-DE" sz="1400" dirty="0"/>
              <a:t>] Microsoft.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6"/>
              </a:rPr>
              <a:t>https://www.typescriptlang.org/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6</a:t>
            </a:r>
            <a:r>
              <a:rPr lang="de-DE" sz="1400" dirty="0"/>
              <a:t>] Microsoft. Windows Subsystem </a:t>
            </a:r>
            <a:r>
              <a:rPr lang="de-DE" sz="1400" dirty="0" err="1"/>
              <a:t>for</a:t>
            </a:r>
            <a:r>
              <a:rPr lang="de-DE" sz="1400" dirty="0"/>
              <a:t> Linux. Zugegriffen am: 04.03.2021. </a:t>
            </a:r>
            <a:r>
              <a:rPr lang="de-DE" sz="1400" dirty="0">
                <a:hlinkClick r:id="rId7"/>
              </a:rPr>
              <a:t>https://docs.microsoft.com/en-us/windows/wsl/install-win10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[7] J. Mossberg. Use GDB on an ARM assembly program. </a:t>
            </a:r>
            <a:r>
              <a:rPr lang="de-DE" sz="1400" dirty="0"/>
              <a:t>Zugegriffen am: 04.03.2021. </a:t>
            </a:r>
            <a:r>
              <a:rPr lang="de-DE" sz="1400" dirty="0">
                <a:hlinkClick r:id="rId8"/>
              </a:rPr>
              <a:t>https://jacobmossberg.se/posts/2017/01/17/use-gdb-on-arm-assembly-program.html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8</a:t>
            </a:r>
            <a:r>
              <a:rPr lang="de-DE" sz="1400" dirty="0"/>
              <a:t>] The GNU Project. GDB: The GNU Project Debugger.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9"/>
              </a:rPr>
              <a:t>https://www.gnu.org/software/gdb/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9</a:t>
            </a:r>
            <a:r>
              <a:rPr lang="de-DE" sz="1400" dirty="0"/>
              <a:t>] The QEMU Project Developers. QEMU User Mode Emulation. Zugegriffen am:</a:t>
            </a:r>
            <a:r>
              <a:rPr lang="en-AT" sz="1400" dirty="0"/>
              <a:t> </a:t>
            </a:r>
            <a:r>
              <a:rPr lang="de-DE" sz="1400" dirty="0"/>
              <a:t>04.03.2021.</a:t>
            </a:r>
            <a:r>
              <a:rPr lang="en-AT" sz="1400" dirty="0"/>
              <a:t> </a:t>
            </a:r>
            <a:r>
              <a:rPr lang="de-DE" sz="1400" dirty="0">
                <a:hlinkClick r:id="rId10"/>
              </a:rPr>
              <a:t>https://qemu.readthedocs.io/en/latest/user/index.html</a:t>
            </a:r>
            <a:r>
              <a:rPr lang="de-DE" sz="1400" dirty="0"/>
              <a:t>.</a:t>
            </a:r>
            <a:endParaRPr lang="en-AT" sz="140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</a:t>
            </a:r>
            <a:r>
              <a:rPr lang="en-AT"/>
              <a:t> </a:t>
            </a:r>
            <a:r>
              <a:rPr lang="de-DE"/>
              <a:t>Dominik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23AD157B-63AA-4AFA-A0FB-93F0C83623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8909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23AD157B-63AA-4AFA-A0FB-93F0C83623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75CE9960-900B-45EA-BFD8-E33972BC7823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825CA28C-1344-4CFC-A721-27D9735EBEC6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D6897501-7D8B-459E-BA8C-2CB191C1CBAC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3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23AD157B-63AA-4AFA-A0FB-93F0C83623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75CE9960-900B-45EA-BFD8-E33972BC7823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825CA28C-1344-4CFC-A721-27D9735EBEC6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97100C89-446D-4047-98EE-0673C5290949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833161-4666-42C8-9FEC-1653B373FBF8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D6897501-7D8B-459E-BA8C-2CB191C1CBAC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645BF66A-481C-42E4-B7DB-BACD527C8DDB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76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Ausführen mit QEMU User-Space-Emulator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[9]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23AD157B-63AA-4AFA-A0FB-93F0C836236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75CE9960-900B-45EA-BFD8-E33972BC7823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825CA28C-1344-4CFC-A721-27D9735EBEC6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97100C89-446D-4047-98EE-0673C5290949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833161-4666-42C8-9FEC-1653B373FBF8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D6897501-7D8B-459E-BA8C-2CB191C1CBAC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645BF66A-481C-42E4-B7DB-BACD527C8DDB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120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3431</Words>
  <Application>Microsoft Office PowerPoint</Application>
  <PresentationFormat>Widescreen</PresentationFormat>
  <Paragraphs>1052</Paragraphs>
  <Slides>60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.AppleSystemUIFont</vt:lpstr>
      <vt:lpstr>Arial</vt:lpstr>
      <vt:lpstr>Calibri</vt:lpstr>
      <vt:lpstr>Calibri Light</vt:lpstr>
      <vt:lpstr>Constantia</vt:lpstr>
      <vt:lpstr>Office-Design</vt:lpstr>
      <vt:lpstr>ARM Simulator, Interpreter und Debugger als Webanwendung</vt:lpstr>
      <vt:lpstr>Gliederung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Debugging</vt:lpstr>
      <vt:lpstr>Debugging</vt:lpstr>
      <vt:lpstr>Debugging</vt:lpstr>
      <vt:lpstr>Debugging</vt:lpstr>
      <vt:lpstr>Debugging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TypeScript</vt:lpstr>
      <vt:lpstr>TypeScript</vt:lpstr>
      <vt:lpstr>TypeScript</vt:lpstr>
      <vt:lpstr>TypeScript</vt:lpstr>
      <vt:lpstr>TypeScript</vt:lpstr>
      <vt:lpstr>TypeScript</vt:lpstr>
      <vt:lpstr>Parser</vt:lpstr>
      <vt:lpstr>Parser</vt:lpstr>
      <vt:lpstr>Parser</vt:lpstr>
      <vt:lpstr>Parser</vt:lpstr>
      <vt:lpstr>Debugger</vt:lpstr>
      <vt:lpstr>Debugger</vt:lpstr>
      <vt:lpstr>Debugger</vt:lpstr>
      <vt:lpstr>Debugger</vt:lpstr>
      <vt:lpstr>Debugger</vt:lpstr>
      <vt:lpstr>Debugger</vt:lpstr>
      <vt:lpstr>Debugger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Voraussetzungen:</vt:lpstr>
      <vt:lpstr>Voraussetzungen:</vt:lpstr>
      <vt:lpstr>Voraussetzungen:</vt:lpstr>
      <vt:lpstr>Voraussetzungen: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74</cp:revision>
  <dcterms:created xsi:type="dcterms:W3CDTF">2017-06-06T07:41:45Z</dcterms:created>
  <dcterms:modified xsi:type="dcterms:W3CDTF">2021-03-16T04:42:23Z</dcterms:modified>
</cp:coreProperties>
</file>