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64" r:id="rId4"/>
    <p:sldId id="266" r:id="rId5"/>
    <p:sldId id="267" r:id="rId6"/>
    <p:sldId id="268" r:id="rId7"/>
    <p:sldId id="269" r:id="rId8"/>
    <p:sldId id="273" r:id="rId9"/>
    <p:sldId id="274" r:id="rId10"/>
    <p:sldId id="275" r:id="rId11"/>
    <p:sldId id="271" r:id="rId12"/>
    <p:sldId id="276" r:id="rId13"/>
    <p:sldId id="265" r:id="rId14"/>
    <p:sldId id="262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5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3433"/>
    <a:srgbClr val="636462"/>
    <a:srgbClr val="777776"/>
    <a:srgbClr val="EB8B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90"/>
    <p:restoredTop sz="94628"/>
  </p:normalViewPr>
  <p:slideViewPr>
    <p:cSldViewPr snapToObjects="1" showGuides="1">
      <p:cViewPr varScale="1">
        <p:scale>
          <a:sx n="110" d="100"/>
          <a:sy n="110" d="100"/>
        </p:scale>
        <p:origin x="834" y="114"/>
      </p:cViewPr>
      <p:guideLst>
        <p:guide orient="horz" pos="1071"/>
        <p:guide pos="5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2CE5A1-857B-214D-8BEE-AF65CEFCD544}" type="datetimeFigureOut">
              <a:rPr lang="de-DE" smtClean="0"/>
              <a:t>19.03.2021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31BCB-E4CC-CD41-BF0E-941D9510A3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62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89888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8096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0865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8586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9716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5255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2977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470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674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8421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478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9426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9545"/>
            <a:ext cx="12192000" cy="6860032"/>
          </a:xfrm>
          <a:prstGeom prst="rect">
            <a:avLst/>
          </a:prstGeom>
        </p:spPr>
      </p:pic>
      <p:sp>
        <p:nvSpPr>
          <p:cNvPr id="5" name="Titel 1"/>
          <p:cNvSpPr>
            <a:spLocks noGrp="1"/>
          </p:cNvSpPr>
          <p:nvPr>
            <p:ph type="ctrTitle"/>
          </p:nvPr>
        </p:nvSpPr>
        <p:spPr>
          <a:xfrm>
            <a:off x="983432" y="5373216"/>
            <a:ext cx="10515600" cy="4853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 sz="3000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8698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032"/>
            <a:ext cx="12192000" cy="68600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199" y="1702080"/>
            <a:ext cx="10515600" cy="4853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8200" y="2442603"/>
            <a:ext cx="10515599" cy="33624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900" b="0" i="0" baseline="0">
                <a:solidFill>
                  <a:srgbClr val="34343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Masterfließtextformat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Ort I Name I Datum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675503" y="41189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7549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816317" y="1691904"/>
            <a:ext cx="10515600" cy="471587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442603"/>
            <a:ext cx="10515600" cy="3355523"/>
          </a:xfrm>
          <a:prstGeom prst="rect">
            <a:avLst/>
          </a:prstGeo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.AppleSystemUIFont" charset="-120"/>
              <a:buChar char="»"/>
              <a:tabLst/>
              <a:defRPr sz="1700">
                <a:solidFill>
                  <a:srgbClr val="343433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.AppleSystemUIFont" charset="-120"/>
              <a:buChar char="»"/>
              <a:tabLst/>
              <a:defRPr/>
            </a:pPr>
            <a:r>
              <a:rPr lang="de-DE" dirty="0"/>
              <a:t>Mastertextformat bearbeiten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.AppleSystemUIFont" charset="-120"/>
              <a:buChar char="»"/>
              <a:tabLst/>
              <a:defRPr/>
            </a:pPr>
            <a:endParaRPr lang="de-DE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.AppleSystemUIFont" charset="-120"/>
              <a:buChar char="»"/>
              <a:tabLst/>
              <a:defRPr/>
            </a:pPr>
            <a:r>
              <a:rPr lang="de-DE" dirty="0"/>
              <a:t>Mastertextformat bearbeiten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.AppleSystemUIFont" charset="-120"/>
              <a:buChar char="»"/>
              <a:tabLst/>
              <a:defRPr/>
            </a:pPr>
            <a:r>
              <a:rPr lang="de-DE" dirty="0"/>
              <a:t>Mastertextformat bearbeiten</a:t>
            </a:r>
          </a:p>
          <a:p>
            <a:pPr lv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Ort I Name I Datum</a:t>
            </a:r>
          </a:p>
        </p:txBody>
      </p:sp>
    </p:spTree>
    <p:extLst>
      <p:ext uri="{BB962C8B-B14F-4D97-AF65-F5344CB8AC3E}">
        <p14:creationId xmlns:p14="http://schemas.microsoft.com/office/powerpoint/2010/main" val="1562015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838199" y="1702080"/>
            <a:ext cx="10515600" cy="543595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38200" y="2442602"/>
            <a:ext cx="10515600" cy="336266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.AppleSystemUIFont" charset="-120"/>
              <a:buChar char="»"/>
              <a:tabLst/>
              <a:defRPr sz="1700" baseline="0">
                <a:solidFill>
                  <a:srgbClr val="EB8B2D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dirty="0"/>
              <a:t> Mastertextformat bearbeiten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dirty="0"/>
              <a:t> Mastertextformat bearbeiten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.AppleSystemUIFont" charset="-120"/>
              <a:buChar char="»"/>
              <a:tabLst/>
              <a:defRPr/>
            </a:pPr>
            <a:r>
              <a:rPr lang="de-DE" dirty="0"/>
              <a:t> Mastertextformat bearbeiten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.AppleSystemUIFont" charset="-120"/>
              <a:buChar char="»"/>
              <a:tabLst/>
              <a:defRPr/>
            </a:pPr>
            <a:r>
              <a:rPr lang="de-DE" dirty="0"/>
              <a:t> Mastertextformat bearbeiten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de-DE" dirty="0"/>
          </a:p>
          <a:p>
            <a:pPr lv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Ort I Name I Datum</a:t>
            </a:r>
          </a:p>
        </p:txBody>
      </p:sp>
    </p:spTree>
    <p:extLst>
      <p:ext uri="{BB962C8B-B14F-4D97-AF65-F5344CB8AC3E}">
        <p14:creationId xmlns:p14="http://schemas.microsoft.com/office/powerpoint/2010/main" val="1961651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838199" y="1695473"/>
            <a:ext cx="10515600" cy="471587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2442603"/>
            <a:ext cx="5181600" cy="33626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 baseline="0">
                <a:solidFill>
                  <a:srgbClr val="343433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2442603"/>
            <a:ext cx="5181600" cy="33626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700" baseline="0">
                <a:solidFill>
                  <a:srgbClr val="343433"/>
                </a:solidFill>
                <a:latin typeface="+mj-lt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Ort I Name I Datum</a:t>
            </a:r>
          </a:p>
        </p:txBody>
      </p:sp>
    </p:spTree>
    <p:extLst>
      <p:ext uri="{BB962C8B-B14F-4D97-AF65-F5344CB8AC3E}">
        <p14:creationId xmlns:p14="http://schemas.microsoft.com/office/powerpoint/2010/main" val="130594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 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itel 1"/>
          <p:cNvSpPr txBox="1">
            <a:spLocks/>
          </p:cNvSpPr>
          <p:nvPr userDrawn="1"/>
        </p:nvSpPr>
        <p:spPr>
          <a:xfrm>
            <a:off x="838199" y="1702080"/>
            <a:ext cx="10515600" cy="4853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77777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chemeClr val="tx1"/>
                </a:solidFill>
              </a:rPr>
              <a:t>Mastertitelformat bearbeiten</a:t>
            </a:r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Ort I Name I Datum</a:t>
            </a:r>
          </a:p>
        </p:txBody>
      </p:sp>
    </p:spTree>
    <p:extLst>
      <p:ext uri="{BB962C8B-B14F-4D97-AF65-F5344CB8AC3E}">
        <p14:creationId xmlns:p14="http://schemas.microsoft.com/office/powerpoint/2010/main" val="176024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Ort I Name I Datum</a:t>
            </a:r>
          </a:p>
        </p:txBody>
      </p:sp>
    </p:spTree>
    <p:extLst>
      <p:ext uri="{BB962C8B-B14F-4D97-AF65-F5344CB8AC3E}">
        <p14:creationId xmlns:p14="http://schemas.microsoft.com/office/powerpoint/2010/main" val="757347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rgbClr val="343433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2" name="Bild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" y="4069"/>
            <a:ext cx="12209451" cy="686985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" y="0"/>
            <a:ext cx="12184785" cy="6864096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32D19B8-022A-7E45-9E7D-50203552C1A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Ort I Name I Datum</a:t>
            </a:r>
          </a:p>
        </p:txBody>
      </p:sp>
    </p:spTree>
    <p:extLst>
      <p:ext uri="{BB962C8B-B14F-4D97-AF65-F5344CB8AC3E}">
        <p14:creationId xmlns:p14="http://schemas.microsoft.com/office/powerpoint/2010/main" val="173638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49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58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slide" Target="slide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jacobmossberg.se/posts/2017/01/17/use-gdb-on-arm-assembly-program.html" TargetMode="External"/><Relationship Id="rId3" Type="http://schemas.openxmlformats.org/officeDocument/2006/relationships/hyperlink" Target="https://developer.arm.com/tools-and-software/open-source-software/developer-tools/gnu-toolchain" TargetMode="External"/><Relationship Id="rId7" Type="http://schemas.openxmlformats.org/officeDocument/2006/relationships/hyperlink" Target="https://docs.microsoft.com/en-us/windows/wsl/install-win10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typescriptlang.org/" TargetMode="External"/><Relationship Id="rId5" Type="http://schemas.openxmlformats.org/officeDocument/2006/relationships/hyperlink" Target="https://reactjs.org/" TargetMode="External"/><Relationship Id="rId10" Type="http://schemas.openxmlformats.org/officeDocument/2006/relationships/hyperlink" Target="https://qemu.readthedocs.io/en/latest/user/index.html" TargetMode="External"/><Relationship Id="rId4" Type="http://schemas.openxmlformats.org/officeDocument/2006/relationships/hyperlink" Target="https://github.com/EoinDavey/tsPEG" TargetMode="External"/><Relationship Id="rId9" Type="http://schemas.openxmlformats.org/officeDocument/2006/relationships/hyperlink" Target="https://www.gnu.org/software/gdb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 Simulator, Interpreter und</a:t>
            </a:r>
            <a:r>
              <a:rPr lang="en-AT" dirty="0"/>
              <a:t> </a:t>
            </a:r>
            <a:r>
              <a:rPr lang="de-DE" dirty="0"/>
              <a:t>Debugger als Webanwendung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D39125-BD2A-4866-8090-F61B6A6374B5}"/>
              </a:ext>
            </a:extLst>
          </p:cNvPr>
          <p:cNvSpPr txBox="1"/>
          <p:nvPr/>
        </p:nvSpPr>
        <p:spPr>
          <a:xfrm>
            <a:off x="981876" y="5882305"/>
            <a:ext cx="10153128" cy="9361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912CF5-8CD4-4FF1-8D34-C6DAE9E5076E}"/>
              </a:ext>
            </a:extLst>
          </p:cNvPr>
          <p:cNvSpPr txBox="1"/>
          <p:nvPr/>
        </p:nvSpPr>
        <p:spPr>
          <a:xfrm>
            <a:off x="981876" y="5726601"/>
            <a:ext cx="907300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Initialpräsentation</a:t>
            </a:r>
          </a:p>
          <a:p>
            <a:endParaRPr lang="de-DE" sz="1000" dirty="0"/>
          </a:p>
          <a:p>
            <a:r>
              <a:rPr lang="de-DE" dirty="0"/>
              <a:t>Zangerl Dominik</a:t>
            </a:r>
          </a:p>
          <a:p>
            <a:r>
              <a:rPr lang="de-DE" dirty="0"/>
              <a:t>Betreuer: Alexander Schlögl</a:t>
            </a:r>
          </a:p>
        </p:txBody>
      </p:sp>
    </p:spTree>
    <p:extLst>
      <p:ext uri="{BB962C8B-B14F-4D97-AF65-F5344CB8AC3E}">
        <p14:creationId xmlns:p14="http://schemas.microsoft.com/office/powerpoint/2010/main" val="111879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Frontend</a:t>
            </a:r>
            <a:endParaRPr lang="de-DE" dirty="0"/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Visualisierung der einzelnen Komponenten: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Textfeld für Benutzereingabe und</a:t>
            </a:r>
            <a:br>
              <a:rPr lang="de-DE" sz="1900" dirty="0">
                <a:latin typeface="+mj-lt"/>
              </a:rPr>
            </a:br>
            <a:r>
              <a:rPr lang="de-DE" sz="1900" dirty="0">
                <a:latin typeface="+mj-lt"/>
              </a:rPr>
              <a:t>Setzen von Breakpoints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Terminal für Ausgabe von Ergebnissen</a:t>
            </a:r>
            <a:br>
              <a:rPr lang="de-DE" sz="1900" dirty="0">
                <a:latin typeface="+mj-lt"/>
              </a:rPr>
            </a:br>
            <a:r>
              <a:rPr lang="de-DE" sz="1900" dirty="0">
                <a:latin typeface="+mj-lt"/>
              </a:rPr>
              <a:t>und Fehlern/Warnungen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Zustand des Programms, wie Inhalt der</a:t>
            </a:r>
            <a:br>
              <a:rPr lang="de-DE" sz="1900" dirty="0">
                <a:latin typeface="+mj-lt"/>
              </a:rPr>
            </a:br>
            <a:r>
              <a:rPr lang="de-DE" sz="1900" dirty="0">
                <a:latin typeface="+mj-lt"/>
              </a:rPr>
              <a:t>Register und des Stack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latin typeface="+mj-lt"/>
              </a:rPr>
              <a:t>Funktionen des Debuggers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latin typeface="+mj-lt"/>
              </a:rPr>
              <a:t>Weitere Optionen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06F20F8D-B11B-4D43-BE52-69BE5C3C1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828" y="966534"/>
            <a:ext cx="5975874" cy="475475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6F44CDD-9057-4726-9743-D5CE848E4E7B}"/>
              </a:ext>
            </a:extLst>
          </p:cNvPr>
          <p:cNvSpPr/>
          <p:nvPr/>
        </p:nvSpPr>
        <p:spPr>
          <a:xfrm>
            <a:off x="6213600" y="3456000"/>
            <a:ext cx="1396149" cy="16164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D94210-11A9-477D-927F-66926B7434D2}"/>
              </a:ext>
            </a:extLst>
          </p:cNvPr>
          <p:cNvSpPr/>
          <p:nvPr/>
        </p:nvSpPr>
        <p:spPr>
          <a:xfrm>
            <a:off x="6213600" y="5061600"/>
            <a:ext cx="1396149" cy="6120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61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iagram, timeline&#10;&#10;Description automatically generated">
            <a:extLst>
              <a:ext uri="{FF2B5EF4-FFF2-40B4-BE49-F238E27FC236}">
                <a16:creationId xmlns:a16="http://schemas.microsoft.com/office/drawing/2014/main" id="{BE13FE45-F6AD-49B7-B343-61056BF0B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800" y="723600"/>
            <a:ext cx="7848000" cy="2533362"/>
          </a:xfrm>
          <a:prstGeom prst="rect">
            <a:avLst/>
          </a:prstGeom>
        </p:spPr>
      </p:pic>
      <p:pic>
        <p:nvPicPr>
          <p:cNvPr id="9" name="Picture 8" descr="Timeline&#10;&#10;Description automatically generated">
            <a:extLst>
              <a:ext uri="{FF2B5EF4-FFF2-40B4-BE49-F238E27FC236}">
                <a16:creationId xmlns:a16="http://schemas.microsoft.com/office/drawing/2014/main" id="{F4FDBBEE-7161-4B70-92D5-32D5A97AE5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1563" y="723600"/>
            <a:ext cx="7848000" cy="2533363"/>
          </a:xfrm>
          <a:prstGeom prst="rect">
            <a:avLst/>
          </a:prstGeom>
        </p:spPr>
      </p:pic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Gesamte Zeit für Bachelorarbeit zur Verfügung – Zeitplan für Präsentation dieses Semester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Falls sich als zu viel Arbeit herausstellt – Präsentation Anfang des nächsten Semesters</a:t>
            </a:r>
          </a:p>
          <a:p>
            <a:pPr>
              <a:lnSpc>
                <a:spcPct val="100000"/>
              </a:lnSpc>
            </a:pPr>
            <a:endParaRPr lang="de-DE" sz="1800" dirty="0"/>
          </a:p>
          <a:p>
            <a:pPr>
              <a:lnSpc>
                <a:spcPct val="100000"/>
              </a:lnSpc>
            </a:pPr>
            <a:r>
              <a:rPr lang="de-DE" sz="1800" dirty="0"/>
              <a:t>3 geplante Meilensteine:</a:t>
            </a:r>
          </a:p>
          <a:p>
            <a:pPr marL="627063" indent="-269875">
              <a:lnSpc>
                <a:spcPct val="100000"/>
              </a:lnSpc>
              <a:buFont typeface="+mj-lt"/>
              <a:buAutoNum type="arabicPeriod"/>
            </a:pPr>
            <a:r>
              <a:rPr lang="de-DE" sz="1800" dirty="0"/>
              <a:t>Parser und arithmetischen Operation + Visualisierung zum Testen</a:t>
            </a:r>
          </a:p>
          <a:p>
            <a:pPr marL="627063" indent="-269875">
              <a:lnSpc>
                <a:spcPct val="100000"/>
              </a:lnSpc>
              <a:buFont typeface="+mj-lt"/>
              <a:buAutoNum type="arabicPeriod"/>
            </a:pPr>
            <a:r>
              <a:rPr lang="de-DE" sz="1800" dirty="0"/>
              <a:t>Restliche ARMv5 Instruktionen und Benutzeroberfläche</a:t>
            </a:r>
          </a:p>
          <a:p>
            <a:pPr marL="627063" indent="-269875">
              <a:lnSpc>
                <a:spcPct val="100000"/>
              </a:lnSpc>
              <a:buFont typeface="+mj-lt"/>
              <a:buAutoNum type="arabicPeriod"/>
            </a:pPr>
            <a:r>
              <a:rPr lang="de-DE" sz="1800" dirty="0"/>
              <a:t>Debugger und weitere Funktionen (Speicher/Laden von Dateien, ...)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2998800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5997600" y="-2"/>
            <a:ext cx="3194744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92596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Voraussetzungen und optionale Ziele:</a:t>
            </a:r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Die in der Vorlesung vorgestellten bzw. für das Proseminar benötigten ARMv5-Instruktionen</a:t>
            </a:r>
            <a:r>
              <a:rPr lang="en-AT" sz="1900" dirty="0">
                <a:latin typeface="+mj-lt"/>
              </a:rPr>
              <a:t> </a:t>
            </a:r>
            <a:r>
              <a:rPr lang="de-DE" sz="1900" dirty="0">
                <a:latin typeface="+mj-lt"/>
              </a:rPr>
              <a:t>sind implementiert.</a:t>
            </a:r>
            <a:endParaRPr lang="en-AT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Die Webanwendung weißt eine Benutzeroberfläche (ähnlich </a:t>
            </a:r>
            <a:r>
              <a:rPr lang="en-AT" sz="1900" dirty="0">
                <a:latin typeface="+mj-lt"/>
                <a:hlinkClick r:id="rId3" action="ppaction://hlinksldjump"/>
              </a:rPr>
              <a:t>Folie 9</a:t>
            </a:r>
            <a:r>
              <a:rPr lang="de-DE" sz="1900" dirty="0">
                <a:latin typeface="+mj-lt"/>
              </a:rPr>
              <a:t>) mit Anzeige</a:t>
            </a:r>
            <a:r>
              <a:rPr lang="en-AT" sz="1900" dirty="0">
                <a:latin typeface="+mj-lt"/>
              </a:rPr>
              <a:t> </a:t>
            </a:r>
            <a:r>
              <a:rPr lang="de-DE" sz="1900" dirty="0">
                <a:latin typeface="+mj-lt"/>
              </a:rPr>
              <a:t>von Registern, Stack und Teilen des Hauptspeichers auf.</a:t>
            </a:r>
            <a:endParaRPr lang="en-AT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Der Debugger implementiert die </a:t>
            </a:r>
            <a:r>
              <a:rPr lang="en-AT" sz="1900" dirty="0">
                <a:latin typeface="+mj-lt"/>
              </a:rPr>
              <a:t>auf </a:t>
            </a:r>
            <a:r>
              <a:rPr lang="en-AT" sz="1900" dirty="0">
                <a:latin typeface="+mj-lt"/>
                <a:hlinkClick r:id="rId4" action="ppaction://hlinksldjump"/>
              </a:rPr>
              <a:t>Folie 8</a:t>
            </a:r>
            <a:r>
              <a:rPr lang="de-DE" sz="1900" dirty="0">
                <a:latin typeface="+mj-lt"/>
              </a:rPr>
              <a:t> beschriebenen Funktionen.</a:t>
            </a:r>
            <a:endParaRPr lang="en-AT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Die korrekte Funktionsweise wird mit</a:t>
            </a:r>
            <a:r>
              <a:rPr lang="en-AT" sz="1900" dirty="0">
                <a:latin typeface="+mj-lt"/>
              </a:rPr>
              <a:t> </a:t>
            </a:r>
            <a:r>
              <a:rPr lang="de-DE" sz="1900" dirty="0">
                <a:latin typeface="+mj-lt"/>
              </a:rPr>
              <a:t>Musterlösungen der Beispiele aus dem Proseminar getestet.</a:t>
            </a:r>
            <a:endParaRPr lang="en-AT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AT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Das Erstellen von Vorlagen</a:t>
            </a:r>
            <a:r>
              <a:rPr lang="en-AT" sz="1900" dirty="0">
                <a:latin typeface="+mj-lt"/>
              </a:rPr>
              <a:t>/Skeletons</a:t>
            </a:r>
            <a:r>
              <a:rPr lang="de-DE" sz="1900" dirty="0">
                <a:latin typeface="+mj-lt"/>
              </a:rPr>
              <a:t> für die PS-Aufgaben</a:t>
            </a:r>
            <a:r>
              <a:rPr lang="en-AT" sz="1900" dirty="0">
                <a:latin typeface="+mj-lt"/>
              </a:rPr>
              <a:t> </a:t>
            </a:r>
            <a:r>
              <a:rPr lang="de-DE" sz="1900" dirty="0">
                <a:latin typeface="+mj-lt"/>
              </a:rPr>
              <a:t>und</a:t>
            </a:r>
            <a:r>
              <a:rPr lang="en-AT" sz="1900" dirty="0">
                <a:latin typeface="+mj-lt"/>
              </a:rPr>
              <a:t> </a:t>
            </a:r>
            <a:r>
              <a:rPr lang="de-DE" sz="1900" dirty="0">
                <a:latin typeface="+mj-lt"/>
              </a:rPr>
              <a:t>Überprüfung der Korrektheit im Hintergrund</a:t>
            </a:r>
            <a:r>
              <a:rPr lang="en-AT" sz="1900" dirty="0">
                <a:latin typeface="+mj-lt"/>
              </a:rPr>
              <a:t>. (optional)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Die Implementierung einer automatischen Code-Vervollständigung mit Hinweisen zur</a:t>
            </a:r>
            <a:r>
              <a:rPr lang="en-AT" sz="1900" dirty="0">
                <a:latin typeface="+mj-lt"/>
              </a:rPr>
              <a:t> </a:t>
            </a:r>
            <a:r>
              <a:rPr lang="de-DE" sz="1900" dirty="0">
                <a:latin typeface="+mj-lt"/>
              </a:rPr>
              <a:t>Verwendung der eingetippten Instruktionen</a:t>
            </a:r>
            <a:r>
              <a:rPr lang="en-AT" sz="1900" dirty="0">
                <a:latin typeface="+mj-lt"/>
              </a:rPr>
              <a:t>. (optional)</a:t>
            </a:r>
            <a:endParaRPr lang="de-DE" sz="1900" dirty="0">
              <a:latin typeface="+mj-lt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2998800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5997600" y="-2"/>
            <a:ext cx="2998800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8996400" y="-1"/>
            <a:ext cx="3195600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145277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 err="1"/>
              <a:t>Referenzen</a:t>
            </a:r>
            <a:endParaRPr lang="de-DE" dirty="0"/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1400" dirty="0"/>
              <a:t>[1] ARM Limited. GNU Toolchain for A</a:t>
            </a:r>
            <a:r>
              <a:rPr lang="en-AT" sz="1400" dirty="0"/>
              <a:t>RM</a:t>
            </a:r>
            <a:r>
              <a:rPr lang="en-US" sz="1400" dirty="0"/>
              <a:t> processors. </a:t>
            </a:r>
            <a:r>
              <a:rPr lang="en-US" sz="1400" dirty="0" err="1"/>
              <a:t>Zugegriffen</a:t>
            </a:r>
            <a:r>
              <a:rPr lang="en-US" sz="1400" dirty="0"/>
              <a:t> am: 04.03.2021. </a:t>
            </a:r>
            <a:r>
              <a:rPr lang="en-US" sz="1400" dirty="0">
                <a:hlinkClick r:id="rId3"/>
              </a:rPr>
              <a:t>https://developer.arm.com/tools-and-software/open-source-software/developer-tools/gnu-toolchain</a:t>
            </a:r>
            <a:r>
              <a:rPr lang="en-US" sz="1400" dirty="0"/>
              <a:t>.</a:t>
            </a:r>
            <a:endParaRPr lang="en-AT" sz="1400" dirty="0"/>
          </a:p>
          <a:p>
            <a:pPr>
              <a:lnSpc>
                <a:spcPct val="100000"/>
              </a:lnSpc>
            </a:pPr>
            <a:r>
              <a:rPr lang="en-US" sz="1400" dirty="0"/>
              <a:t>[2] ARM Limited. ARMv5 Architecture Reference Manual - Issue I, 2005.</a:t>
            </a:r>
            <a:endParaRPr lang="en-AT" sz="1400" dirty="0"/>
          </a:p>
          <a:p>
            <a:pPr>
              <a:lnSpc>
                <a:spcPct val="100000"/>
              </a:lnSpc>
            </a:pPr>
            <a:r>
              <a:rPr lang="en-AT" sz="1400" dirty="0"/>
              <a:t>[3] </a:t>
            </a:r>
            <a:r>
              <a:rPr lang="en-US" sz="1400" dirty="0"/>
              <a:t>G. Bierman, M. Abadi, and M. Torgersen. Understanding TypeScript. In ECOOP 2014</a:t>
            </a:r>
            <a:r>
              <a:rPr lang="en-AT" sz="1400" dirty="0"/>
              <a:t> </a:t>
            </a:r>
            <a:r>
              <a:rPr lang="en-US" sz="1400" dirty="0"/>
              <a:t>– Object-Oriented Programming, pages 257–281, 2014.</a:t>
            </a:r>
            <a:endParaRPr lang="en-AT" sz="1400" dirty="0"/>
          </a:p>
          <a:p>
            <a:pPr>
              <a:lnSpc>
                <a:spcPct val="100000"/>
              </a:lnSpc>
            </a:pPr>
            <a:r>
              <a:rPr lang="de-DE" sz="1400" dirty="0"/>
              <a:t>[</a:t>
            </a:r>
            <a:r>
              <a:rPr lang="en-AT" sz="1400" dirty="0"/>
              <a:t>4</a:t>
            </a:r>
            <a:r>
              <a:rPr lang="de-DE" sz="1400" dirty="0"/>
              <a:t>] E. Davey. </a:t>
            </a:r>
            <a:r>
              <a:rPr lang="de-DE" sz="1400" dirty="0" err="1"/>
              <a:t>tsPEG</a:t>
            </a:r>
            <a:r>
              <a:rPr lang="de-DE" sz="1400" dirty="0"/>
              <a:t>: A PEG Parser Generator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TypeScript</a:t>
            </a:r>
            <a:r>
              <a:rPr lang="de-DE" sz="1400" dirty="0"/>
              <a:t>. Zugegriffen am: 04.03.2021.</a:t>
            </a:r>
            <a:r>
              <a:rPr lang="en-AT" sz="1400" dirty="0"/>
              <a:t> </a:t>
            </a:r>
            <a:r>
              <a:rPr lang="de-DE" sz="1400" dirty="0">
                <a:hlinkClick r:id="rId4"/>
              </a:rPr>
              <a:t>https://github.com/EoinDavey/tsPEG</a:t>
            </a:r>
            <a:r>
              <a:rPr lang="de-DE" sz="1400" dirty="0"/>
              <a:t>.</a:t>
            </a:r>
            <a:endParaRPr lang="en-AT" sz="1400" dirty="0"/>
          </a:p>
          <a:p>
            <a:pPr>
              <a:lnSpc>
                <a:spcPct val="100000"/>
              </a:lnSpc>
            </a:pPr>
            <a:r>
              <a:rPr lang="de-DE" sz="1400" dirty="0"/>
              <a:t>[</a:t>
            </a:r>
            <a:r>
              <a:rPr lang="en-AT" sz="1400" dirty="0"/>
              <a:t>5</a:t>
            </a:r>
            <a:r>
              <a:rPr lang="de-DE" sz="1400" dirty="0"/>
              <a:t>] Facebook. </a:t>
            </a:r>
            <a:r>
              <a:rPr lang="de-DE" sz="1400" dirty="0" err="1"/>
              <a:t>React</a:t>
            </a:r>
            <a:r>
              <a:rPr lang="de-DE" sz="1400" dirty="0"/>
              <a:t>. Zugegriffen am: 04.03.2021. </a:t>
            </a:r>
            <a:r>
              <a:rPr lang="de-DE" sz="1400" dirty="0">
                <a:hlinkClick r:id="rId5"/>
              </a:rPr>
              <a:t>https://reactjs.org/</a:t>
            </a:r>
            <a:r>
              <a:rPr lang="de-DE" sz="1400" dirty="0"/>
              <a:t>.</a:t>
            </a:r>
            <a:endParaRPr lang="en-AT" sz="1400" dirty="0"/>
          </a:p>
          <a:p>
            <a:pPr>
              <a:lnSpc>
                <a:spcPct val="100000"/>
              </a:lnSpc>
            </a:pPr>
            <a:r>
              <a:rPr lang="en-AT" sz="1400" dirty="0"/>
              <a:t>[6] </a:t>
            </a:r>
            <a:r>
              <a:rPr lang="en-US" sz="1400" dirty="0"/>
              <a:t>B. Ford. Parsing Expression Grammars: A Recognition-Based Syntactic Foundation.</a:t>
            </a:r>
            <a:r>
              <a:rPr lang="en-AT" sz="1400" dirty="0"/>
              <a:t> </a:t>
            </a:r>
            <a:r>
              <a:rPr lang="en-US" sz="1400" dirty="0"/>
              <a:t>SIGPLAN Not., 39(1):111–122, January 2004.</a:t>
            </a:r>
            <a:endParaRPr lang="en-AT" sz="1400" dirty="0"/>
          </a:p>
          <a:p>
            <a:pPr>
              <a:lnSpc>
                <a:spcPct val="100000"/>
              </a:lnSpc>
            </a:pPr>
            <a:r>
              <a:rPr lang="de-DE" sz="1400" dirty="0"/>
              <a:t>[</a:t>
            </a:r>
            <a:r>
              <a:rPr lang="en-AT" sz="1400" dirty="0"/>
              <a:t>7</a:t>
            </a:r>
            <a:r>
              <a:rPr lang="de-DE" sz="1400" dirty="0"/>
              <a:t>] Microsoft. Type</a:t>
            </a:r>
            <a:r>
              <a:rPr lang="en-AT" sz="1400" dirty="0"/>
              <a:t>S</a:t>
            </a:r>
            <a:r>
              <a:rPr lang="de-DE" sz="1400" dirty="0" err="1"/>
              <a:t>cript</a:t>
            </a:r>
            <a:r>
              <a:rPr lang="de-DE" sz="1400" dirty="0"/>
              <a:t>. Zugegriffen am: 04.03.2021. </a:t>
            </a:r>
            <a:r>
              <a:rPr lang="de-DE" sz="1400" dirty="0">
                <a:hlinkClick r:id="rId6"/>
              </a:rPr>
              <a:t>https://www.typescriptlang.org/</a:t>
            </a:r>
            <a:r>
              <a:rPr lang="de-DE" sz="1400" dirty="0"/>
              <a:t>.</a:t>
            </a:r>
            <a:endParaRPr lang="en-AT" sz="1400" dirty="0"/>
          </a:p>
          <a:p>
            <a:pPr>
              <a:lnSpc>
                <a:spcPct val="100000"/>
              </a:lnSpc>
            </a:pPr>
            <a:r>
              <a:rPr lang="de-DE" sz="1400" dirty="0"/>
              <a:t>[</a:t>
            </a:r>
            <a:r>
              <a:rPr lang="en-AT" sz="1400" dirty="0"/>
              <a:t>8</a:t>
            </a:r>
            <a:r>
              <a:rPr lang="de-DE" sz="1400" dirty="0"/>
              <a:t>] Microsoft. Windows Subsystem </a:t>
            </a:r>
            <a:r>
              <a:rPr lang="de-DE" sz="1400" dirty="0" err="1"/>
              <a:t>for</a:t>
            </a:r>
            <a:r>
              <a:rPr lang="de-DE" sz="1400" dirty="0"/>
              <a:t> Linux. Zugegriffen am: 04.03.2021. </a:t>
            </a:r>
            <a:r>
              <a:rPr lang="de-DE" sz="1400" dirty="0">
                <a:hlinkClick r:id="rId7"/>
              </a:rPr>
              <a:t>https://docs.microsoft.com/en-us/windows/wsl/install-win10</a:t>
            </a:r>
            <a:r>
              <a:rPr lang="de-DE" sz="1400" dirty="0"/>
              <a:t>.</a:t>
            </a:r>
            <a:endParaRPr lang="en-AT" sz="1400" dirty="0"/>
          </a:p>
          <a:p>
            <a:pPr>
              <a:lnSpc>
                <a:spcPct val="100000"/>
              </a:lnSpc>
            </a:pPr>
            <a:r>
              <a:rPr lang="en-AT" sz="1400" dirty="0"/>
              <a:t>[9] J. Mossberg. Use GDB on an ARM assembly program. </a:t>
            </a:r>
            <a:r>
              <a:rPr lang="de-DE" sz="1400" dirty="0"/>
              <a:t>Zugegriffen am: 04.03.2021. </a:t>
            </a:r>
            <a:r>
              <a:rPr lang="de-DE" sz="1400" dirty="0">
                <a:hlinkClick r:id="rId8"/>
              </a:rPr>
              <a:t>https://jacobmossberg.se/posts/2017/01/17/use-gdb-on-arm-assembly-program.html</a:t>
            </a:r>
            <a:endParaRPr lang="en-AT" sz="1400" dirty="0"/>
          </a:p>
          <a:p>
            <a:pPr>
              <a:lnSpc>
                <a:spcPct val="100000"/>
              </a:lnSpc>
            </a:pPr>
            <a:r>
              <a:rPr lang="de-DE" sz="1400" dirty="0"/>
              <a:t>[</a:t>
            </a:r>
            <a:r>
              <a:rPr lang="en-AT" sz="1400" dirty="0"/>
              <a:t>10</a:t>
            </a:r>
            <a:r>
              <a:rPr lang="de-DE" sz="1400" dirty="0"/>
              <a:t>] The GNU Project. GDB: The GNU Project Debugger. Zugegriffen am: 04.03.2021.</a:t>
            </a:r>
            <a:r>
              <a:rPr lang="en-AT" sz="1400" dirty="0"/>
              <a:t> </a:t>
            </a:r>
            <a:r>
              <a:rPr lang="de-DE" sz="1400" dirty="0">
                <a:hlinkClick r:id="rId9"/>
              </a:rPr>
              <a:t>https://www.gnu.org/software/gdb/</a:t>
            </a:r>
            <a:r>
              <a:rPr lang="de-DE" sz="1400" dirty="0"/>
              <a:t>.</a:t>
            </a:r>
            <a:endParaRPr lang="en-AT" sz="1400" dirty="0"/>
          </a:p>
          <a:p>
            <a:pPr>
              <a:lnSpc>
                <a:spcPct val="100000"/>
              </a:lnSpc>
            </a:pPr>
            <a:r>
              <a:rPr lang="de-DE" sz="1400" dirty="0"/>
              <a:t>[</a:t>
            </a:r>
            <a:r>
              <a:rPr lang="en-AT" sz="1400" dirty="0"/>
              <a:t>11</a:t>
            </a:r>
            <a:r>
              <a:rPr lang="de-DE" sz="1400" dirty="0"/>
              <a:t>] The QEMU Project Developers. QEMU User Mode Emulation. Zugegriffen am:</a:t>
            </a:r>
            <a:r>
              <a:rPr lang="en-AT" sz="1400" dirty="0"/>
              <a:t> </a:t>
            </a:r>
            <a:r>
              <a:rPr lang="de-DE" sz="1400" dirty="0"/>
              <a:t>04.03.2021.</a:t>
            </a:r>
            <a:r>
              <a:rPr lang="en-AT" sz="1400" dirty="0"/>
              <a:t> </a:t>
            </a:r>
            <a:r>
              <a:rPr lang="de-DE" sz="1400" dirty="0">
                <a:hlinkClick r:id="rId10"/>
              </a:rPr>
              <a:t>https://qemu.readthedocs.io/en/latest/user/index.html</a:t>
            </a:r>
            <a:r>
              <a:rPr lang="de-DE" sz="1400" dirty="0"/>
              <a:t>.</a:t>
            </a:r>
            <a:endParaRPr lang="en-AT" sz="1400" dirty="0"/>
          </a:p>
          <a:p>
            <a:pPr>
              <a:lnSpc>
                <a:spcPct val="100000"/>
              </a:lnSpc>
            </a:pPr>
            <a:endParaRPr lang="en-AT" sz="1400" dirty="0"/>
          </a:p>
          <a:p>
            <a:pPr>
              <a:lnSpc>
                <a:spcPct val="100000"/>
              </a:lnSpc>
            </a:pPr>
            <a:endParaRPr lang="en-AT" sz="1400" dirty="0"/>
          </a:p>
          <a:p>
            <a:pPr>
              <a:lnSpc>
                <a:spcPct val="100000"/>
              </a:lnSpc>
            </a:pPr>
            <a:endParaRPr lang="en-AT" sz="1400" dirty="0"/>
          </a:p>
          <a:p>
            <a:pPr>
              <a:lnSpc>
                <a:spcPct val="100000"/>
              </a:lnSpc>
            </a:pPr>
            <a:endParaRPr lang="de-DE" sz="14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T"/>
              <a:t>Innsbruck</a:t>
            </a:r>
            <a:r>
              <a:rPr lang="de-DE"/>
              <a:t> I </a:t>
            </a:r>
            <a:r>
              <a:rPr lang="en-AT"/>
              <a:t>Zangerl Dominik</a:t>
            </a:r>
            <a:r>
              <a:rPr lang="de-DE"/>
              <a:t> I </a:t>
            </a:r>
            <a:r>
              <a:rPr lang="en-AT"/>
              <a:t>23.03.2021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3203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75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Motivation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Implementation und Technologien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T" sz="1900" dirty="0">
                <a:solidFill>
                  <a:srgbClr val="343433"/>
                </a:solidFill>
                <a:latin typeface="+mj-lt"/>
              </a:rPr>
              <a:t>Backend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rgbClr val="343433"/>
                </a:solidFill>
                <a:latin typeface="+mj-lt"/>
              </a:rPr>
              <a:t>Parser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rgbClr val="343433"/>
                </a:solidFill>
                <a:latin typeface="+mj-lt"/>
              </a:rPr>
              <a:t>Simulator und Debugger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rgbClr val="343433"/>
                </a:solidFill>
                <a:latin typeface="+mj-lt"/>
              </a:rPr>
              <a:t>Frontend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Vorgehensweise und Zeitplan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Voraussetzungen für finale Implementierung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Referenzen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T"/>
              <a:t>Innsbruck</a:t>
            </a:r>
            <a:r>
              <a:rPr lang="de-DE"/>
              <a:t> I </a:t>
            </a:r>
            <a:r>
              <a:rPr lang="en-AT"/>
              <a:t>Zangerl Dominik</a:t>
            </a:r>
            <a:r>
              <a:rPr lang="de-DE"/>
              <a:t> I </a:t>
            </a:r>
            <a:r>
              <a:rPr lang="en-AT"/>
              <a:t>23.03.2021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8505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im ersten Semester</a:t>
            </a:r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ARMv5</a:t>
            </a:r>
            <a:r>
              <a:rPr lang="en-AT" dirty="0"/>
              <a:t> </a:t>
            </a:r>
            <a:r>
              <a:rPr lang="en-AT" dirty="0">
                <a:hlinkClick r:id="rId3" action="ppaction://hlinksldjump"/>
              </a:rPr>
              <a:t>[2]</a:t>
            </a:r>
            <a:r>
              <a:rPr lang="en-AT" dirty="0"/>
              <a:t> </a:t>
            </a:r>
            <a:r>
              <a:rPr lang="de-DE" dirty="0"/>
              <a:t>als Beispiel einer Befehlssatzarchitektur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Schreiben von Assembler-Programme und Ausführung auf einer ARMv5 Architektur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Simulation mit GNU </a:t>
            </a:r>
            <a:r>
              <a:rPr lang="de-DE" dirty="0" err="1"/>
              <a:t>Toolchain</a:t>
            </a:r>
            <a:r>
              <a:rPr lang="en-AT" dirty="0"/>
              <a:t> </a:t>
            </a:r>
            <a:r>
              <a:rPr lang="en-AT" dirty="0">
                <a:hlinkClick r:id="rId3" action="ppaction://hlinksldjump"/>
              </a:rPr>
              <a:t>[1]</a:t>
            </a:r>
            <a:r>
              <a:rPr lang="de-DE" dirty="0"/>
              <a:t>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Ausführen mit QEMU User-Space-Emulator</a:t>
            </a:r>
            <a:r>
              <a:rPr lang="en-AT" dirty="0"/>
              <a:t> </a:t>
            </a:r>
            <a:r>
              <a:rPr lang="en-AT" dirty="0">
                <a:hlinkClick r:id="rId3" action="ppaction://hlinksldjump"/>
              </a:rPr>
              <a:t>[11]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Vereinfachung mit Skript und Ausführung über virtuelle Maschine</a:t>
            </a:r>
            <a:r>
              <a:rPr lang="en-AT" dirty="0"/>
              <a:t> </a:t>
            </a:r>
            <a:r>
              <a:rPr lang="en-AT" dirty="0" err="1"/>
              <a:t>oder</a:t>
            </a:r>
            <a:r>
              <a:rPr lang="en-AT" dirty="0"/>
              <a:t> </a:t>
            </a:r>
            <a:r>
              <a:rPr lang="de-DE" dirty="0"/>
              <a:t>WSL</a:t>
            </a:r>
            <a:r>
              <a:rPr lang="en-AT" dirty="0"/>
              <a:t> </a:t>
            </a:r>
            <a:r>
              <a:rPr lang="en-AT" dirty="0">
                <a:hlinkClick r:id="rId3" action="ppaction://hlinksldjump"/>
              </a:rPr>
              <a:t>[8]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FBE249-FE77-4472-AA06-810C990C4EF5}"/>
              </a:ext>
            </a:extLst>
          </p:cNvPr>
          <p:cNvSpPr/>
          <p:nvPr/>
        </p:nvSpPr>
        <p:spPr>
          <a:xfrm>
            <a:off x="1300044" y="3791262"/>
            <a:ext cx="1440160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program.asm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36770C-37A7-4385-B097-716E56390A6D}"/>
              </a:ext>
            </a:extLst>
          </p:cNvPr>
          <p:cNvSpPr/>
          <p:nvPr/>
        </p:nvSpPr>
        <p:spPr>
          <a:xfrm>
            <a:off x="4490110" y="3791262"/>
            <a:ext cx="1440160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program.o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3D1BEC-8F5F-4C4B-9E09-B3DE6C11703B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2740204" y="4115298"/>
            <a:ext cx="1749906" cy="0"/>
          </a:xfrm>
          <a:prstGeom prst="straightConnector1">
            <a:avLst/>
          </a:prstGeom>
          <a:ln w="349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ED871DA-5D1B-4E8B-B880-9BD5CABF3B17}"/>
              </a:ext>
            </a:extLst>
          </p:cNvPr>
          <p:cNvSpPr/>
          <p:nvPr/>
        </p:nvSpPr>
        <p:spPr>
          <a:xfrm>
            <a:off x="7680176" y="3789040"/>
            <a:ext cx="1440160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5338C9-23EA-4C91-B121-C89A598AE8E4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5930270" y="4113076"/>
            <a:ext cx="1749906" cy="0"/>
          </a:xfrm>
          <a:prstGeom prst="straightConnector1">
            <a:avLst/>
          </a:prstGeom>
          <a:ln w="349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5E7E9A2-5D17-4FED-A49E-D0A870A7E27E}"/>
              </a:ext>
            </a:extLst>
          </p:cNvPr>
          <p:cNvSpPr txBox="1"/>
          <p:nvPr/>
        </p:nvSpPr>
        <p:spPr>
          <a:xfrm>
            <a:off x="2967085" y="3769300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dirty="0"/>
              <a:t>arm-</a:t>
            </a:r>
            <a:r>
              <a:rPr lang="en-AT" dirty="0" err="1"/>
              <a:t>linux</a:t>
            </a:r>
            <a:r>
              <a:rPr lang="en-AT" dirty="0"/>
              <a:t>-</a:t>
            </a:r>
            <a:r>
              <a:rPr lang="en-AT" dirty="0" err="1"/>
              <a:t>gnueabi</a:t>
            </a:r>
            <a:r>
              <a:rPr lang="en-AT" dirty="0"/>
              <a:t>-as</a:t>
            </a:r>
            <a:endParaRPr lang="de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81F399-4CBB-45A0-B359-0B6B6A6D766A}"/>
              </a:ext>
            </a:extLst>
          </p:cNvPr>
          <p:cNvSpPr txBox="1"/>
          <p:nvPr/>
        </p:nvSpPr>
        <p:spPr>
          <a:xfrm>
            <a:off x="6157151" y="3769300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dirty="0"/>
              <a:t>arm-</a:t>
            </a:r>
            <a:r>
              <a:rPr lang="en-AT" dirty="0" err="1"/>
              <a:t>linux</a:t>
            </a:r>
            <a:r>
              <a:rPr lang="en-AT" dirty="0"/>
              <a:t>-</a:t>
            </a:r>
            <a:r>
              <a:rPr lang="en-AT" dirty="0" err="1"/>
              <a:t>gnueabi-ld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556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animBg="1"/>
      <p:bldP spid="19" grpId="0" animBg="1"/>
      <p:bldP spid="21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Debugging</a:t>
            </a:r>
            <a:endParaRPr lang="de-DE" dirty="0"/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Größter Zeitaufwand bei Fehlersuche im Programm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Kann zusammen mit dem Gnu Debugger </a:t>
            </a:r>
            <a:r>
              <a:rPr lang="de-DE" dirty="0">
                <a:hlinkClick r:id="rId3" action="ppaction://hlinksldjump"/>
              </a:rPr>
              <a:t>[</a:t>
            </a:r>
            <a:r>
              <a:rPr lang="en-AT" dirty="0">
                <a:hlinkClick r:id="rId3" action="ppaction://hlinksldjump"/>
              </a:rPr>
              <a:t>10</a:t>
            </a:r>
            <a:r>
              <a:rPr lang="de-DE" dirty="0">
                <a:hlinkClick r:id="rId3" action="ppaction://hlinksldjump"/>
              </a:rPr>
              <a:t>]</a:t>
            </a:r>
            <a:r>
              <a:rPr lang="en-AT" dirty="0"/>
              <a:t> </a:t>
            </a:r>
            <a:r>
              <a:rPr lang="de-DE" dirty="0"/>
              <a:t>verwendet werden: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Arbeiten mit Debuggern im ersten Semester oft schwierig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Großer Zeitaufwand zusammen mit Aufsetzen der </a:t>
            </a:r>
            <a:r>
              <a:rPr lang="de-DE" dirty="0" err="1"/>
              <a:t>Toolchain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pic>
        <p:nvPicPr>
          <p:cNvPr id="6" name="Picture 5" descr="A picture containing text, monitor, screenshot, screen&#10;&#10;Description automatically generated">
            <a:extLst>
              <a:ext uri="{FF2B5EF4-FFF2-40B4-BE49-F238E27FC236}">
                <a16:creationId xmlns:a16="http://schemas.microsoft.com/office/drawing/2014/main" id="{7E40C326-C8A4-4E0F-A1EA-C8EA963B2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832" y="3284984"/>
            <a:ext cx="7082475" cy="14105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BF7A94-E030-47FB-9EB0-AD7C29E90F8C}"/>
              </a:ext>
            </a:extLst>
          </p:cNvPr>
          <p:cNvSpPr txBox="1"/>
          <p:nvPr/>
        </p:nvSpPr>
        <p:spPr>
          <a:xfrm>
            <a:off x="2700115" y="4656073"/>
            <a:ext cx="4151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sz="1400" dirty="0" err="1"/>
              <a:t>Abbildung</a:t>
            </a:r>
            <a:r>
              <a:rPr lang="en-AT" sz="1400" dirty="0"/>
              <a:t>: Use GDB on an ARM assembly program </a:t>
            </a:r>
            <a:r>
              <a:rPr lang="en-AT" sz="1400" dirty="0">
                <a:hlinkClick r:id="rId3" action="ppaction://hlinksldjump"/>
              </a:rPr>
              <a:t>[9]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80266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Umgebung und Debugging als Webanwendung</a:t>
            </a:r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Bachelorprojekt: Simuliere ARMv5 Entwicklungsumgebung und Debugger als Webanwendung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ARMv5 Entwicklungsumgebung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Simulierte CPU und Hauptspeicher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Assembler-Code in Webanwendung schreiben und direkt im Browser</a:t>
            </a:r>
            <a:r>
              <a:rPr lang="en-AT" sz="1900" dirty="0">
                <a:latin typeface="+mj-lt"/>
              </a:rPr>
              <a:t> </a:t>
            </a:r>
            <a:r>
              <a:rPr lang="en-AT" sz="1900" dirty="0" err="1">
                <a:latin typeface="+mj-lt"/>
              </a:rPr>
              <a:t>ausführen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Dauerhafte Anzeige von Registern und Stacks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Debugger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Breakpoints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Zeilenweise Abarbeitung</a:t>
            </a:r>
            <a:endParaRPr lang="de-DE" dirty="0">
              <a:latin typeface="+mj-lt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3032040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Backend</a:t>
            </a:r>
            <a:endParaRPr lang="de-DE" dirty="0"/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TypeScript</a:t>
            </a:r>
            <a:r>
              <a:rPr lang="de-DE" dirty="0"/>
              <a:t> </a:t>
            </a:r>
            <a:r>
              <a:rPr lang="de-DE" dirty="0">
                <a:hlinkClick r:id="rId3" action="ppaction://hlinksldjump"/>
              </a:rPr>
              <a:t>[</a:t>
            </a:r>
            <a:r>
              <a:rPr lang="en-AT" dirty="0">
                <a:hlinkClick r:id="rId3" action="ppaction://hlinksldjump"/>
              </a:rPr>
              <a:t>7</a:t>
            </a:r>
            <a:r>
              <a:rPr lang="de-DE" dirty="0">
                <a:hlinkClick r:id="rId3" action="ppaction://hlinksldjump"/>
              </a:rPr>
              <a:t>]</a:t>
            </a:r>
            <a:r>
              <a:rPr lang="de-DE" dirty="0"/>
              <a:t> ist eine Sprache von Microsoft, die auf JavaScript aufbaut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JavaScript überprüft nicht, ob Typen korrekt zugewiesen werden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 err="1">
                <a:latin typeface="+mj-lt"/>
              </a:rPr>
              <a:t>TypeScript</a:t>
            </a:r>
            <a:r>
              <a:rPr lang="de-DE" sz="1900" dirty="0">
                <a:latin typeface="+mj-lt"/>
              </a:rPr>
              <a:t> fügt statische Typisierung und Klassen hinzu</a:t>
            </a:r>
            <a:r>
              <a:rPr lang="en-AT" sz="1900" dirty="0">
                <a:latin typeface="+mj-lt"/>
              </a:rPr>
              <a:t> </a:t>
            </a:r>
            <a:r>
              <a:rPr lang="de-DE" sz="1900" dirty="0">
                <a:latin typeface="+mj-lt"/>
                <a:hlinkClick r:id="rId3" action="ppaction://hlinksldjump"/>
              </a:rPr>
              <a:t>[</a:t>
            </a:r>
            <a:r>
              <a:rPr lang="en-AT" sz="1900" dirty="0">
                <a:latin typeface="+mj-lt"/>
                <a:hlinkClick r:id="rId3" action="ppaction://hlinksldjump"/>
              </a:rPr>
              <a:t>3</a:t>
            </a:r>
            <a:r>
              <a:rPr lang="de-DE" sz="1900" dirty="0">
                <a:latin typeface="+mj-lt"/>
                <a:hlinkClick r:id="rId3" action="ppaction://hlinksldjump"/>
              </a:rPr>
              <a:t>]</a:t>
            </a:r>
            <a:r>
              <a:rPr lang="de-DE" sz="1900" dirty="0">
                <a:latin typeface="+mj-lt"/>
              </a:rPr>
              <a:t>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Fertiger Code wird zu einem ausführbaren JavaScript Programm kompiliert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Backend besteh</a:t>
            </a:r>
            <a:r>
              <a:rPr lang="en-AT" dirty="0"/>
              <a:t>end</a:t>
            </a:r>
            <a:r>
              <a:rPr lang="de-DE" dirty="0"/>
              <a:t> aus:</a:t>
            </a: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Simulierte CPU</a:t>
            </a: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Parser</a:t>
            </a: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Debugger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196433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Parser</a:t>
            </a:r>
            <a:endParaRPr lang="de-DE" dirty="0"/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Erzeugen eines Parsers basierend auf einer </a:t>
            </a:r>
            <a:r>
              <a:rPr lang="de-DE" dirty="0" err="1"/>
              <a:t>Parsing</a:t>
            </a:r>
            <a:r>
              <a:rPr lang="de-DE" dirty="0"/>
              <a:t> Expression Grammatik (PEG) </a:t>
            </a:r>
            <a:r>
              <a:rPr lang="de-DE" dirty="0">
                <a:hlinkClick r:id="rId3" action="ppaction://hlinksldjump"/>
              </a:rPr>
              <a:t>[</a:t>
            </a:r>
            <a:r>
              <a:rPr lang="en-AT" dirty="0">
                <a:hlinkClick r:id="rId3" action="ppaction://hlinksldjump"/>
              </a:rPr>
              <a:t>6</a:t>
            </a:r>
            <a:r>
              <a:rPr lang="de-DE" dirty="0">
                <a:hlinkClick r:id="rId3" action="ppaction://hlinksldjump"/>
              </a:rPr>
              <a:t>]</a:t>
            </a:r>
            <a:r>
              <a:rPr lang="de-DE" dirty="0"/>
              <a:t> mit </a:t>
            </a:r>
            <a:r>
              <a:rPr lang="de-DE" dirty="0" err="1"/>
              <a:t>tsPEG</a:t>
            </a:r>
            <a:r>
              <a:rPr lang="de-DE" dirty="0"/>
              <a:t> </a:t>
            </a:r>
            <a:r>
              <a:rPr lang="de-DE" dirty="0">
                <a:hlinkClick r:id="rId3" action="ppaction://hlinksldjump"/>
              </a:rPr>
              <a:t>[</a:t>
            </a:r>
            <a:r>
              <a:rPr lang="en-AT" dirty="0">
                <a:hlinkClick r:id="rId3" action="ppaction://hlinksldjump"/>
              </a:rPr>
              <a:t>4</a:t>
            </a:r>
            <a:r>
              <a:rPr lang="de-DE" dirty="0">
                <a:hlinkClick r:id="rId3" action="ppaction://hlinksldjump"/>
              </a:rPr>
              <a:t>]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Beispielgrammatik, die </a:t>
            </a:r>
            <a:r>
              <a:rPr lang="de-DE" dirty="0">
                <a:latin typeface="Constantia" panose="02030602050306030303" pitchFamily="18" charset="0"/>
              </a:rPr>
              <a:t>MOV</a:t>
            </a:r>
            <a:r>
              <a:rPr lang="de-DE" dirty="0"/>
              <a:t> Instruktion oder einen Datenbereich erkennt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Optionaler Barrel-</a:t>
            </a:r>
            <a:r>
              <a:rPr lang="de-DE" sz="1900" dirty="0" err="1">
                <a:latin typeface="+mj-lt"/>
              </a:rPr>
              <a:t>Shifter</a:t>
            </a:r>
            <a:r>
              <a:rPr lang="de-DE" sz="1900" dirty="0">
                <a:latin typeface="+mj-lt"/>
              </a:rPr>
              <a:t> für die </a:t>
            </a:r>
            <a:r>
              <a:rPr lang="de-DE" sz="1900" dirty="0">
                <a:solidFill>
                  <a:srgbClr val="343433"/>
                </a:solidFill>
                <a:latin typeface="Constantia" panose="02030602050306030303" pitchFamily="18" charset="0"/>
              </a:rPr>
              <a:t>MOV </a:t>
            </a:r>
            <a:r>
              <a:rPr lang="de-DE" sz="1900" dirty="0">
                <a:latin typeface="+mj-lt"/>
              </a:rPr>
              <a:t>Operation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Speichern der geparsten Werte mit </a:t>
            </a:r>
            <a:r>
              <a:rPr lang="de-DE" dirty="0" err="1">
                <a:latin typeface="Constantia" panose="02030602050306030303" pitchFamily="18" charset="0"/>
              </a:rPr>
              <a:t>inst</a:t>
            </a:r>
            <a:r>
              <a:rPr lang="de-DE" dirty="0">
                <a:latin typeface="Constantia" panose="02030602050306030303" pitchFamily="18" charset="0"/>
              </a:rPr>
              <a:t>=‘MOV’ </a:t>
            </a:r>
            <a:r>
              <a:rPr lang="de-DE" dirty="0"/>
              <a:t>oder </a:t>
            </a:r>
            <a:r>
              <a:rPr lang="de-DE" dirty="0">
                <a:latin typeface="Constantia" panose="02030602050306030303" pitchFamily="18" charset="0"/>
              </a:rPr>
              <a:t>r</a:t>
            </a:r>
            <a:r>
              <a:rPr lang="de-DE" dirty="0"/>
              <a:t>1</a:t>
            </a:r>
            <a:r>
              <a:rPr lang="de-DE" dirty="0">
                <a:latin typeface="Constantia" panose="02030602050306030303" pitchFamily="18" charset="0"/>
              </a:rPr>
              <a:t>=‘r[</a:t>
            </a:r>
            <a:r>
              <a:rPr lang="de-DE" dirty="0"/>
              <a:t>0-9</a:t>
            </a:r>
            <a:r>
              <a:rPr lang="de-DE" dirty="0">
                <a:latin typeface="Constantia" panose="02030602050306030303" pitchFamily="18" charset="0"/>
              </a:rPr>
              <a:t>]+’</a:t>
            </a:r>
            <a:r>
              <a:rPr lang="de-DE" dirty="0"/>
              <a:t> in einem Abstract Syntax </a:t>
            </a:r>
            <a:r>
              <a:rPr lang="de-DE" dirty="0" err="1"/>
              <a:t>Tree</a:t>
            </a:r>
            <a:r>
              <a:rPr lang="de-DE" dirty="0"/>
              <a:t> (AST)</a:t>
            </a:r>
            <a:endParaRPr lang="de-DE" dirty="0">
              <a:latin typeface="Constantia" panose="02030602050306030303" pitchFamily="18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Weitergabe an CPU, die Instruktionen ausführt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8BBA2EA8-BB44-496F-9715-902A0E870A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800" y="2818800"/>
            <a:ext cx="7056783" cy="133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73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Debugger</a:t>
            </a:r>
            <a:endParaRPr lang="de-DE" dirty="0"/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Anzeige von Registern, Stack und Teilen des Hauptspeichers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Zeilenweise Abarbeitung und Setzen von Breakpoints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Funktionen des Debuggers: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i="1" dirty="0" err="1">
                <a:latin typeface="+mj-lt"/>
              </a:rPr>
              <a:t>Step</a:t>
            </a:r>
            <a:r>
              <a:rPr lang="de-DE" sz="1900" i="1" dirty="0">
                <a:latin typeface="+mj-lt"/>
              </a:rPr>
              <a:t> </a:t>
            </a:r>
            <a:r>
              <a:rPr lang="de-DE" sz="1900" i="1" dirty="0" err="1">
                <a:latin typeface="+mj-lt"/>
              </a:rPr>
              <a:t>Into</a:t>
            </a:r>
            <a:r>
              <a:rPr lang="de-DE" sz="1900" i="1" dirty="0">
                <a:latin typeface="+mj-lt"/>
              </a:rPr>
              <a:t> </a:t>
            </a:r>
            <a:r>
              <a:rPr lang="de-DE" sz="1900" dirty="0">
                <a:latin typeface="+mj-lt"/>
              </a:rPr>
              <a:t>– Nächste Zeile + Springen in eine mögl. Subroutine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i="1" dirty="0" err="1">
                <a:latin typeface="+mj-lt"/>
              </a:rPr>
              <a:t>Step</a:t>
            </a:r>
            <a:r>
              <a:rPr lang="de-DE" sz="1900" i="1" dirty="0">
                <a:latin typeface="+mj-lt"/>
              </a:rPr>
              <a:t> Over </a:t>
            </a:r>
            <a:r>
              <a:rPr lang="de-DE" sz="1900" dirty="0">
                <a:latin typeface="+mj-lt"/>
              </a:rPr>
              <a:t>– Nächste Zeile + Ausführen einer mögl. Subroutine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i="1" dirty="0" err="1">
                <a:latin typeface="+mj-lt"/>
              </a:rPr>
              <a:t>Continue</a:t>
            </a:r>
            <a:r>
              <a:rPr lang="de-DE" sz="1900" dirty="0">
                <a:latin typeface="+mj-lt"/>
              </a:rPr>
              <a:t> – Ausführen bis zum nächsten Breakpoint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i="1" dirty="0" err="1">
                <a:latin typeface="+mj-lt"/>
              </a:rPr>
              <a:t>Step</a:t>
            </a:r>
            <a:r>
              <a:rPr lang="de-DE" sz="1900" i="1" dirty="0">
                <a:latin typeface="+mj-lt"/>
              </a:rPr>
              <a:t> Return </a:t>
            </a:r>
            <a:r>
              <a:rPr lang="de-DE" sz="1900" dirty="0">
                <a:latin typeface="+mj-lt"/>
              </a:rPr>
              <a:t>– Ausführen bis zum Ende der Subroutine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i="1" dirty="0">
                <a:latin typeface="+mj-lt"/>
              </a:rPr>
              <a:t>Pause/</a:t>
            </a:r>
            <a:r>
              <a:rPr lang="de-DE" sz="1900" i="1" dirty="0" err="1">
                <a:latin typeface="+mj-lt"/>
              </a:rPr>
              <a:t>Stop</a:t>
            </a:r>
            <a:r>
              <a:rPr lang="de-DE" sz="1900" dirty="0">
                <a:latin typeface="+mj-lt"/>
              </a:rPr>
              <a:t> – Pausieren/Beenden der Ausführung</a:t>
            </a:r>
            <a:endParaRPr lang="de-DE" dirty="0">
              <a:latin typeface="+mj-lt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84318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Frontend</a:t>
            </a:r>
            <a:endParaRPr lang="de-DE" dirty="0"/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React</a:t>
            </a:r>
            <a:r>
              <a:rPr lang="de-DE" dirty="0"/>
              <a:t> </a:t>
            </a:r>
            <a:r>
              <a:rPr lang="de-DE" dirty="0">
                <a:hlinkClick r:id="rId3" action="ppaction://hlinksldjump"/>
              </a:rPr>
              <a:t>[</a:t>
            </a:r>
            <a:r>
              <a:rPr lang="en-AT" dirty="0">
                <a:hlinkClick r:id="rId3" action="ppaction://hlinksldjump"/>
              </a:rPr>
              <a:t>5</a:t>
            </a:r>
            <a:r>
              <a:rPr lang="de-DE" dirty="0">
                <a:hlinkClick r:id="rId3" action="ppaction://hlinksldjump"/>
              </a:rPr>
              <a:t>]</a:t>
            </a:r>
            <a:r>
              <a:rPr lang="de-DE" dirty="0"/>
              <a:t> ist ein Webframework von Facebook um</a:t>
            </a:r>
            <a:br>
              <a:rPr lang="de-DE" dirty="0"/>
            </a:br>
            <a:r>
              <a:rPr lang="de-DE" dirty="0"/>
              <a:t>Benutzeroberflächen in JavaScript zu erstellen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Fronten</a:t>
            </a:r>
            <a:r>
              <a:rPr lang="en-AT" dirty="0"/>
              <a:t>d</a:t>
            </a:r>
            <a:r>
              <a:rPr lang="de-DE" dirty="0"/>
              <a:t> der Webanwendung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Visualisierung der einzelnen Komponenten: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Textfeld für Benutzereingabe und</a:t>
            </a:r>
            <a:br>
              <a:rPr lang="de-DE" sz="1900" dirty="0">
                <a:latin typeface="+mj-lt"/>
              </a:rPr>
            </a:br>
            <a:r>
              <a:rPr lang="de-DE" sz="1900" dirty="0">
                <a:latin typeface="+mj-lt"/>
              </a:rPr>
              <a:t>Setzen von Breakpoints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Terminal für Ausgabe von Ergebnissen</a:t>
            </a:r>
            <a:br>
              <a:rPr lang="de-DE" sz="1900" dirty="0">
                <a:latin typeface="+mj-lt"/>
              </a:rPr>
            </a:br>
            <a:r>
              <a:rPr lang="de-DE" sz="1900" dirty="0">
                <a:latin typeface="+mj-lt"/>
              </a:rPr>
              <a:t>und Fehlern/Warnungen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Zustand des Programms, wie Inhalt der</a:t>
            </a:r>
            <a:br>
              <a:rPr lang="de-DE" sz="1900" dirty="0">
                <a:latin typeface="+mj-lt"/>
              </a:rPr>
            </a:br>
            <a:r>
              <a:rPr lang="de-DE" sz="1900" dirty="0">
                <a:latin typeface="+mj-lt"/>
              </a:rPr>
              <a:t>Register und des Stack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06F20F8D-B11B-4D43-BE52-69BE5C3C1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828" y="966534"/>
            <a:ext cx="5975874" cy="475475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658375E-DE90-4FD6-8925-6BE4259653CE}"/>
              </a:ext>
            </a:extLst>
          </p:cNvPr>
          <p:cNvSpPr/>
          <p:nvPr/>
        </p:nvSpPr>
        <p:spPr>
          <a:xfrm>
            <a:off x="7624800" y="1008796"/>
            <a:ext cx="4464496" cy="36720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22FE8E-A711-4A96-B1BA-21891AB676D4}"/>
              </a:ext>
            </a:extLst>
          </p:cNvPr>
          <p:cNvSpPr/>
          <p:nvPr/>
        </p:nvSpPr>
        <p:spPr>
          <a:xfrm>
            <a:off x="7623825" y="4670140"/>
            <a:ext cx="4464496" cy="10008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F44CDD-9057-4726-9743-D5CE848E4E7B}"/>
              </a:ext>
            </a:extLst>
          </p:cNvPr>
          <p:cNvSpPr/>
          <p:nvPr/>
        </p:nvSpPr>
        <p:spPr>
          <a:xfrm>
            <a:off x="6213600" y="1008000"/>
            <a:ext cx="1396149" cy="24480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428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1144</Words>
  <Application>Microsoft Office PowerPoint</Application>
  <PresentationFormat>Widescreen</PresentationFormat>
  <Paragraphs>227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.AppleSystemUIFont</vt:lpstr>
      <vt:lpstr>Arial</vt:lpstr>
      <vt:lpstr>Calibri</vt:lpstr>
      <vt:lpstr>Calibri Light</vt:lpstr>
      <vt:lpstr>Constantia</vt:lpstr>
      <vt:lpstr>Office-Design</vt:lpstr>
      <vt:lpstr>ARM Simulator, Interpreter und Debugger als Webanwendung</vt:lpstr>
      <vt:lpstr>Gliederung</vt:lpstr>
      <vt:lpstr>ARMv5 im ersten Semester</vt:lpstr>
      <vt:lpstr>Debugging</vt:lpstr>
      <vt:lpstr>ARMv5 Umgebung und Debugging als Webanwendung</vt:lpstr>
      <vt:lpstr>Backend</vt:lpstr>
      <vt:lpstr>Parser</vt:lpstr>
      <vt:lpstr>Debugger</vt:lpstr>
      <vt:lpstr>Frontend</vt:lpstr>
      <vt:lpstr>Frontend</vt:lpstr>
      <vt:lpstr>PowerPoint Presentation</vt:lpstr>
      <vt:lpstr>Voraussetzungen und optionale Ziele:</vt:lpstr>
      <vt:lpstr>Referenzen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Office-Anwender</dc:creator>
  <cp:lastModifiedBy>Dominik Ewald Zangerl</cp:lastModifiedBy>
  <cp:revision>77</cp:revision>
  <dcterms:created xsi:type="dcterms:W3CDTF">2017-06-06T07:41:45Z</dcterms:created>
  <dcterms:modified xsi:type="dcterms:W3CDTF">2021-03-19T05:52:12Z</dcterms:modified>
</cp:coreProperties>
</file>