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63" r:id="rId3"/>
    <p:sldId id="26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6" r:id="rId12"/>
    <p:sldId id="286" r:id="rId13"/>
    <p:sldId id="287" r:id="rId14"/>
    <p:sldId id="288" r:id="rId15"/>
    <p:sldId id="289" r:id="rId16"/>
    <p:sldId id="26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68" r:id="rId25"/>
    <p:sldId id="299" r:id="rId26"/>
    <p:sldId id="300" r:id="rId27"/>
    <p:sldId id="301" r:id="rId28"/>
    <p:sldId id="302" r:id="rId29"/>
    <p:sldId id="303" r:id="rId30"/>
    <p:sldId id="269" r:id="rId31"/>
    <p:sldId id="305" r:id="rId32"/>
    <p:sldId id="306" r:id="rId33"/>
    <p:sldId id="307" r:id="rId34"/>
    <p:sldId id="308" r:id="rId35"/>
    <p:sldId id="273" r:id="rId36"/>
    <p:sldId id="310" r:id="rId37"/>
    <p:sldId id="311" r:id="rId38"/>
    <p:sldId id="312" r:id="rId39"/>
    <p:sldId id="313" r:id="rId40"/>
    <p:sldId id="314" r:id="rId41"/>
    <p:sldId id="315" r:id="rId42"/>
    <p:sldId id="274" r:id="rId43"/>
    <p:sldId id="317" r:id="rId44"/>
    <p:sldId id="318" r:id="rId45"/>
    <p:sldId id="319" r:id="rId46"/>
    <p:sldId id="320" r:id="rId47"/>
    <p:sldId id="321" r:id="rId48"/>
    <p:sldId id="275" r:id="rId49"/>
    <p:sldId id="323" r:id="rId50"/>
    <p:sldId id="324" r:id="rId51"/>
    <p:sldId id="271" r:id="rId52"/>
    <p:sldId id="326" r:id="rId53"/>
    <p:sldId id="327" r:id="rId54"/>
    <p:sldId id="328" r:id="rId55"/>
    <p:sldId id="329" r:id="rId56"/>
    <p:sldId id="330" r:id="rId57"/>
    <p:sldId id="276" r:id="rId58"/>
    <p:sldId id="332" r:id="rId59"/>
    <p:sldId id="333" r:id="rId60"/>
    <p:sldId id="334" r:id="rId61"/>
    <p:sldId id="335" r:id="rId62"/>
    <p:sldId id="336" r:id="rId63"/>
    <p:sldId id="265" r:id="rId64"/>
    <p:sldId id="262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834" y="11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86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[11]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Vereinfachung mit Skript und Ausführung über virtuelle Maschine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oder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WSL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[8]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3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</a:t>
            </a:r>
            <a:r>
              <a:rPr lang="de-DE">
                <a:hlinkClick r:id="rId3" action="ppaction://hlinksldjump"/>
              </a:rPr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de-DE"/>
              <a:t>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54120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425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8816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Großer Zeitaufwand zusammen mit Aufsetzen der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320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0965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36339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09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Backend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Simulator und 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Frontend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05877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04989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6319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78768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7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  <a:hlinkClick r:id="rId3" action="ppaction://hlinksldjump"/>
              </a:rPr>
              <a:t> </a:t>
            </a:r>
            <a:r>
              <a:rPr lang="en-AT" sz="1900">
                <a:latin typeface="+mj-lt"/>
                <a:hlinkClick r:id="rId3" action="ppaction://hlinksldjump"/>
              </a:rPr>
              <a:t> </a:t>
            </a:r>
            <a:r>
              <a:rPr lang="de-DE" sz="1900">
                <a:latin typeface="+mj-lt"/>
              </a:rPr>
              <a:t>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</a:t>
            </a:r>
            <a:r>
              <a:rPr lang="en-AT"/>
              <a:t>   </a:t>
            </a:r>
            <a:r>
              <a:rPr lang="de-DE"/>
              <a:t>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  <a:hlinkClick r:id="rId2" action="ppaction://hlinksldjump"/>
              </a:rPr>
              <a:t> </a:t>
            </a:r>
            <a:r>
              <a:rPr lang="en-AT" sz="1900">
                <a:latin typeface="+mj-lt"/>
                <a:hlinkClick r:id="rId2" action="ppaction://hlinksldjump"/>
              </a:rPr>
              <a:t> </a:t>
            </a:r>
            <a:r>
              <a:rPr lang="de-DE" sz="1900">
                <a:latin typeface="+mj-lt"/>
              </a:rPr>
              <a:t>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</a:t>
            </a:r>
            <a:r>
              <a:rPr lang="en-AT"/>
              <a:t>   </a:t>
            </a:r>
            <a:r>
              <a:rPr lang="de-DE"/>
              <a:t>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4387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Klassen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</a:t>
            </a:r>
            <a:r>
              <a:rPr lang="en-AT" dirty="0"/>
              <a:t>   </a:t>
            </a:r>
            <a:r>
              <a:rPr lang="de-DE" dirty="0"/>
              <a:t>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151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Klassen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</a:t>
            </a:r>
            <a:r>
              <a:rPr lang="en-AT" dirty="0"/>
              <a:t>   </a:t>
            </a:r>
            <a:r>
              <a:rPr lang="de-DE" dirty="0"/>
              <a:t>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67072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Klassen 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Backend bestehend aus: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6497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Klassen 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Backend bestehend aus: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Debugger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605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6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    </a:t>
            </a:r>
            <a:r>
              <a:rPr lang="de-DE" sz="1900">
                <a:latin typeface="+mj-lt"/>
              </a:rPr>
              <a:t>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    </a:t>
            </a:r>
            <a:r>
              <a:rPr lang="de-DE" sz="1900">
                <a:latin typeface="+mj-lt"/>
              </a:rPr>
              <a:t>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7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3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geparsten Werte mit </a:t>
            </a:r>
            <a:r>
              <a:rPr lang="de-DE">
                <a:latin typeface="Constantia" panose="02030602050306030303" pitchFamily="18" charset="0"/>
              </a:rPr>
              <a:t>inst=‘MOV’ </a:t>
            </a:r>
            <a:r>
              <a:rPr lang="de-DE">
                <a:latin typeface="Calibri Light" panose="020F0302020204030204" pitchFamily="34" charset="0"/>
              </a:rPr>
              <a:t>oder </a:t>
            </a:r>
            <a:r>
              <a:rPr lang="de-DE">
                <a:latin typeface="Constantia" panose="02030602050306030303" pitchFamily="18" charset="0"/>
              </a:rPr>
              <a:t>r</a:t>
            </a:r>
            <a:r>
              <a:rPr lang="de-DE">
                <a:latin typeface="Calibri Light" panose="020F0302020204030204" pitchFamily="34" charset="0"/>
              </a:rPr>
              <a:t>1</a:t>
            </a:r>
            <a:r>
              <a:rPr lang="de-DE">
                <a:latin typeface="Constantia" panose="02030602050306030303" pitchFamily="18" charset="0"/>
              </a:rPr>
              <a:t>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r>
              <a:rPr lang="de-DE">
                <a:latin typeface="Calibri Light" panose="020F0302020204030204" pitchFamily="34" charset="0"/>
              </a:rPr>
              <a:t> in einem Abstract Syntax Tree (AST)</a:t>
            </a:r>
            <a:endParaRPr lang="de-DE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geparsten Werte mit </a:t>
            </a:r>
            <a:r>
              <a:rPr lang="de-DE">
                <a:latin typeface="Constantia" panose="02030602050306030303" pitchFamily="18" charset="0"/>
              </a:rPr>
              <a:t>inst=‘MOV’ </a:t>
            </a:r>
            <a:r>
              <a:rPr lang="de-DE">
                <a:latin typeface="Calibri Light" panose="020F0302020204030204" pitchFamily="34" charset="0"/>
              </a:rPr>
              <a:t>oder </a:t>
            </a:r>
            <a:r>
              <a:rPr lang="de-DE">
                <a:latin typeface="Constantia" panose="02030602050306030303" pitchFamily="18" charset="0"/>
              </a:rPr>
              <a:t>r</a:t>
            </a:r>
            <a:r>
              <a:rPr lang="de-DE">
                <a:latin typeface="Calibri Light" panose="020F0302020204030204" pitchFamily="34" charset="0"/>
              </a:rPr>
              <a:t>1</a:t>
            </a:r>
            <a:r>
              <a:rPr lang="de-DE">
                <a:latin typeface="Constantia" panose="02030602050306030303" pitchFamily="18" charset="0"/>
              </a:rPr>
              <a:t>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r>
              <a:rPr lang="de-DE">
                <a:latin typeface="Calibri Light" panose="020F0302020204030204" pitchFamily="34" charset="0"/>
              </a:rPr>
              <a:t> in einem Abstract Syntax Tree (AST)</a:t>
            </a:r>
            <a:endParaRPr lang="de-DE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Weitergabe an CPU, die Instruktionen ausführt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6270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074558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8980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5039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2328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28842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Pause/Stop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Pausieren/Beenden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125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5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1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3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4">
            <a:extLst>
              <a:ext uri="{FF2B5EF4-FFF2-40B4-BE49-F238E27FC236}">
                <a16:creationId xmlns:a16="http://schemas.microsoft.com/office/drawing/2014/main" id="{844ED6D8-5A31-4776-801B-533685825709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17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8" name="Rectangle 17" descr=" 16">
            <a:extLst>
              <a:ext uri="{FF2B5EF4-FFF2-40B4-BE49-F238E27FC236}">
                <a16:creationId xmlns:a16="http://schemas.microsoft.com/office/drawing/2014/main" id="{AED740B9-B7E7-4CD7-BD66-EC642B5CD75C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Zustand des Programms, wie Inhalt der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Register und des Stack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4A8286CB-0E16-405A-875F-A9FC522981F3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6" name="Rectangle 15" descr=" 17">
            <a:extLst>
              <a:ext uri="{FF2B5EF4-FFF2-40B4-BE49-F238E27FC236}">
                <a16:creationId xmlns:a16="http://schemas.microsoft.com/office/drawing/2014/main" id="{E4694FF3-630B-4182-8FB7-332BCBCA54A1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34241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Weitere Optionen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8">
            <a:extLst>
              <a:ext uri="{FF2B5EF4-FFF2-40B4-BE49-F238E27FC236}">
                <a16:creationId xmlns:a16="http://schemas.microsoft.com/office/drawing/2014/main" id="{7D191DE1-EDCF-40FB-BCFB-6A058B3A731C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11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285750" indent="-285750">
              <a:lnSpc>
                <a:spcPct val="100000"/>
              </a:lnSpc>
              <a:buChar char=" "/>
            </a:pPr>
            <a:r>
              <a:rPr lang="de-DE" sz="1800"/>
              <a:t>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73D0FA52-E4BF-44AE-9AED-BA8C4576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285750" indent="-285750">
              <a:lnSpc>
                <a:spcPct val="100000"/>
              </a:lnSpc>
              <a:buChar char=" "/>
            </a:pPr>
            <a:r>
              <a:rPr lang="de-DE" sz="1800"/>
              <a:t>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07336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306960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7006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Benutzeroberfläche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2618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Benutzeroberfläche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771111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</a:t>
            </a:r>
            <a:r>
              <a:rPr lang="en-AT" sz="1900">
                <a:latin typeface="+mj-lt"/>
                <a:hlinkClick r:id="rId3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</a:t>
            </a:r>
            <a:r>
              <a:rPr lang="en-AT" sz="1900">
                <a:latin typeface="+mj-lt"/>
              </a:rPr>
              <a:t>    </a:t>
            </a:r>
            <a:r>
              <a:rPr lang="en-AT" sz="1900">
                <a:latin typeface="+mj-lt"/>
                <a:hlinkClick r:id="rId4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</a:t>
            </a:r>
            <a:r>
              <a:rPr lang="en-AT" sz="1900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</a:t>
            </a:r>
            <a:r>
              <a:rPr lang="en-AT" sz="1900">
                <a:latin typeface="+mj-lt"/>
              </a:rPr>
              <a:t>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        </a:t>
            </a:r>
            <a:r>
              <a:rPr lang="en-AT" sz="190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52770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</a:t>
            </a:r>
            <a:r>
              <a:rPr lang="en-AT" sz="1900" dirty="0">
                <a:latin typeface="+mj-lt"/>
              </a:rPr>
              <a:t>    </a:t>
            </a:r>
            <a:r>
              <a:rPr lang="en-AT" sz="1900" dirty="0">
                <a:latin typeface="+mj-lt"/>
                <a:hlinkClick r:id="rId3" action="ppaction://hlinksldjump"/>
              </a:rPr>
              <a:t>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70973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5602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671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12094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Das Erstellen von Vorlagen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Skeletons für die PS-Aufgaben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Überprüfung der Korrektheit im Hintergrund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8613276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Das Erstellen von Vorlagen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Skeletons für die PS-Aufgaben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Überprüfung der Korrektheit im Hintergrund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Implementierung einer automatischen Code-Vervollständigung mit Hinweisen zur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Verwendung der eingetippten Instruktionen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48714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</a:t>
            </a:r>
            <a:r>
              <a:rPr lang="en-AT" sz="1400" dirty="0"/>
              <a:t>RM</a:t>
            </a:r>
            <a:r>
              <a:rPr lang="en-US" sz="1400" dirty="0"/>
              <a:t>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[3] </a:t>
            </a:r>
            <a:r>
              <a:rPr lang="en-US" sz="1400" dirty="0"/>
              <a:t>G. Bierman, M. Abadi, and M. Torgersen. Understanding TypeScript. In ECOOP 2014</a:t>
            </a:r>
            <a:r>
              <a:rPr lang="en-AT" sz="1400" dirty="0"/>
              <a:t> </a:t>
            </a:r>
            <a:r>
              <a:rPr lang="en-US" sz="1400" dirty="0"/>
              <a:t>– Object-Oriented Programming, pages 257–281, 2014.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4</a:t>
            </a:r>
            <a:r>
              <a:rPr lang="de-DE" sz="1400" dirty="0"/>
              <a:t>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[6] </a:t>
            </a:r>
            <a:r>
              <a:rPr lang="en-US" sz="1400" dirty="0"/>
              <a:t>B. Ford. Parsing Expression Grammars: A Recognition-Based Syntactic Foundation.</a:t>
            </a:r>
            <a:r>
              <a:rPr lang="en-AT" sz="1400" dirty="0"/>
              <a:t> </a:t>
            </a:r>
            <a:r>
              <a:rPr lang="en-US" sz="1400" dirty="0"/>
              <a:t>SIGPLAN Not., 39(1):111–122, January 2004.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7</a:t>
            </a:r>
            <a:r>
              <a:rPr lang="de-DE" sz="1400" dirty="0"/>
              <a:t>] Microsoft. Type</a:t>
            </a:r>
            <a:r>
              <a:rPr lang="en-AT" sz="1400" dirty="0"/>
              <a:t>S</a:t>
            </a:r>
            <a:r>
              <a:rPr lang="de-DE" sz="1400" dirty="0" err="1"/>
              <a:t>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[9]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10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11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8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7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[11]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34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Microsoft Office PowerPoint</Application>
  <PresentationFormat>Widescreen</PresentationFormat>
  <Paragraphs>1121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Debugging</vt:lpstr>
      <vt:lpstr>Debugging</vt:lpstr>
      <vt:lpstr>Debugging</vt:lpstr>
      <vt:lpstr>Debugging</vt:lpstr>
      <vt:lpstr>Debugging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Backend</vt:lpstr>
      <vt:lpstr>Backend</vt:lpstr>
      <vt:lpstr>Backend</vt:lpstr>
      <vt:lpstr>Backend</vt:lpstr>
      <vt:lpstr>Backend</vt:lpstr>
      <vt:lpstr>Backend</vt:lpstr>
      <vt:lpstr>Parser</vt:lpstr>
      <vt:lpstr>Parser</vt:lpstr>
      <vt:lpstr>Parser</vt:lpstr>
      <vt:lpstr>Parser</vt:lpstr>
      <vt:lpstr>Parser</vt:lpstr>
      <vt:lpstr>Debugger</vt:lpstr>
      <vt:lpstr>Debugger</vt:lpstr>
      <vt:lpstr>Debugger</vt:lpstr>
      <vt:lpstr>Debugger</vt:lpstr>
      <vt:lpstr>Debugger</vt:lpstr>
      <vt:lpstr>Debugger</vt:lpstr>
      <vt:lpstr>Debugger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78</cp:revision>
  <dcterms:created xsi:type="dcterms:W3CDTF">2017-06-06T07:41:45Z</dcterms:created>
  <dcterms:modified xsi:type="dcterms:W3CDTF">2021-03-19T06:00:47Z</dcterms:modified>
</cp:coreProperties>
</file>