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56" r:id="rId4"/>
    <p:sldId id="265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04" y="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A76E8-B5A8-4412-A55F-2C980E1041B2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83140-6912-49A1-B7A9-32C1AAF9173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840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83140-6912-49A1-B7A9-32C1AAF9173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12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83140-6912-49A1-B7A9-32C1AAF9173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12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836968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511753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547261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9681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7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585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3205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6790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96064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7370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1994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2290876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9415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83111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359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14690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7184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85990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300662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45261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9772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873067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F46D-374A-4C6C-A935-7F2B8738A90D}" type="datetimeFigureOut">
              <a:rPr lang="en-IE" smtClean="0"/>
              <a:t>17/06/2015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4199D-6890-4C8B-817D-B06C49E5BB2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92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FE36-A279-4001-9DF6-8AADE4A8E078}" type="datetimeFigureOut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17/06/2015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8C246-A06E-4861-9AE8-EC97D48AD862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Distributed Learning of Pedestrian Behaviour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  </a:t>
            </a:r>
            <a:r>
              <a:rPr lang="en-IE" dirty="0" smtClean="0">
                <a:solidFill>
                  <a:schemeClr val="bg1"/>
                </a:solidFill>
              </a:rPr>
              <a:t>Student</a:t>
            </a:r>
            <a:r>
              <a:rPr lang="en-IE" dirty="0" smtClean="0"/>
              <a:t>  </a:t>
            </a:r>
            <a:r>
              <a:rPr lang="en-IE" spc="-300" dirty="0" smtClean="0">
                <a:solidFill>
                  <a:schemeClr val="tx1"/>
                </a:solidFill>
              </a:rPr>
              <a:t>James Giller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Supervisor</a:t>
            </a:r>
            <a:r>
              <a:rPr lang="en-IE" dirty="0" smtClean="0"/>
              <a:t>  </a:t>
            </a:r>
            <a:r>
              <a:rPr lang="en-IE" spc="-300" dirty="0" smtClean="0">
                <a:solidFill>
                  <a:schemeClr val="tx1"/>
                </a:solidFill>
              </a:rPr>
              <a:t>Dr Ken Brown</a:t>
            </a:r>
            <a:endParaRPr lang="en-IE" spc="-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88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427984" y="2924944"/>
            <a:ext cx="457200" cy="457200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it works</a:t>
            </a:r>
            <a:endParaRPr lang="en-IE" dirty="0"/>
          </a:p>
        </p:txBody>
      </p:sp>
      <p:pic>
        <p:nvPicPr>
          <p:cNvPr id="1026" name="Picture 2" descr="antenna and radio wa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40" y="2229336"/>
            <a:ext cx="792088" cy="6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Callout 1 9"/>
          <p:cNvSpPr/>
          <p:nvPr/>
        </p:nvSpPr>
        <p:spPr>
          <a:xfrm rot="5400000">
            <a:off x="3921646" y="4031035"/>
            <a:ext cx="1469876" cy="1597426"/>
          </a:xfrm>
          <a:prstGeom prst="borderCallout1">
            <a:avLst>
              <a:gd name="adj1" fmla="val 49507"/>
              <a:gd name="adj2" fmla="val -1834"/>
              <a:gd name="adj3" fmla="val 50131"/>
              <a:gd name="adj4" fmla="val -47619"/>
            </a:avLst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509120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4920" y="4114074"/>
            <a:ext cx="457200" cy="790092"/>
            <a:chOff x="1646534" y="3187123"/>
            <a:chExt cx="457200" cy="790092"/>
          </a:xfrm>
        </p:grpSpPr>
        <p:pic>
          <p:nvPicPr>
            <p:cNvPr id="28" name="Picture 2" descr="antenna and radio wav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424" y="3187123"/>
              <a:ext cx="357421" cy="313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miley Face 4"/>
            <p:cNvSpPr/>
            <p:nvPr/>
          </p:nvSpPr>
          <p:spPr>
            <a:xfrm>
              <a:off x="1646534" y="3520015"/>
              <a:ext cx="457200" cy="4572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68703" y="5661248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Contact area</a:t>
            </a:r>
            <a:endParaRPr lang="en-IE" dirty="0"/>
          </a:p>
        </p:txBody>
      </p:sp>
      <p:sp>
        <p:nvSpPr>
          <p:cNvPr id="2" name="TextBox 1"/>
          <p:cNvSpPr txBox="1"/>
          <p:nvPr/>
        </p:nvSpPr>
        <p:spPr>
          <a:xfrm>
            <a:off x="5671321" y="2044670"/>
            <a:ext cx="300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 node periodically broadcasts beacon messages.</a:t>
            </a:r>
            <a:endParaRPr lang="en-I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7727"/>
              </p:ext>
            </p:extLst>
          </p:nvPr>
        </p:nvGraphicFramePr>
        <p:xfrm>
          <a:off x="5680164" y="2787784"/>
          <a:ext cx="27365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180"/>
                <a:gridCol w="912180"/>
                <a:gridCol w="912180"/>
              </a:tblGrid>
              <a:tr h="323835">
                <a:tc>
                  <a:txBody>
                    <a:bodyPr/>
                    <a:lstStyle/>
                    <a:p>
                      <a:r>
                        <a:rPr lang="en-IE" dirty="0" smtClean="0"/>
                        <a:t>13:33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13:34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13:35</a:t>
                      </a:r>
                      <a:endParaRPr lang="en-IE" dirty="0"/>
                    </a:p>
                  </a:txBody>
                  <a:tcPr/>
                </a:tc>
              </a:tr>
              <a:tr h="323835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940152" y="3200400"/>
            <a:ext cx="3600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/>
          <p:cNvSpPr/>
          <p:nvPr/>
        </p:nvSpPr>
        <p:spPr>
          <a:xfrm>
            <a:off x="6876256" y="3212976"/>
            <a:ext cx="3600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/>
          <p:cNvSpPr/>
          <p:nvPr/>
        </p:nvSpPr>
        <p:spPr>
          <a:xfrm>
            <a:off x="7740352" y="3212976"/>
            <a:ext cx="36004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436096" y="3501008"/>
            <a:ext cx="323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Contacts are recorded in a table.</a:t>
            </a:r>
            <a:endParaRPr lang="en-IE" dirty="0"/>
          </a:p>
        </p:txBody>
      </p:sp>
      <p:pic>
        <p:nvPicPr>
          <p:cNvPr id="19" name="Picture 2" descr="antenna and radio wa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0" y="4114074"/>
            <a:ext cx="357421" cy="3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miley Face 19"/>
          <p:cNvSpPr/>
          <p:nvPr/>
        </p:nvSpPr>
        <p:spPr>
          <a:xfrm>
            <a:off x="74920" y="4446966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124810" y="3118410"/>
            <a:ext cx="310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pedestrian’s device can acknowledge a contact.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20159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7" presetClass="emph" presetSubtype="0" fill="remove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7" presetClass="emph" presetSubtype="0" fill="remove" grpId="2" nodeType="withEffect">
                                  <p:stCondLst>
                                    <p:cond delay="3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4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056E-7 L 0.91562 7.40056E-7 " pathEditMode="relative" rAng="0" ptsTypes="AA">
                                      <p:cBhvr>
                                        <p:cTn id="91" dur="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2" grpId="0"/>
      <p:bldP spid="9" grpId="0" animBg="1"/>
      <p:bldP spid="24" grpId="0" animBg="1"/>
      <p:bldP spid="25" grpId="0" animBg="1"/>
      <p:bldP spid="11" grpId="0"/>
      <p:bldP spid="20" grpId="0" animBg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learning table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24573"/>
              </p:ext>
            </p:extLst>
          </p:nvPr>
        </p:nvGraphicFramePr>
        <p:xfrm>
          <a:off x="2533525" y="2528900"/>
          <a:ext cx="4342731" cy="2819616"/>
        </p:xfrm>
        <a:graphic>
          <a:graphicData uri="http://schemas.openxmlformats.org/drawingml/2006/table">
            <a:tbl>
              <a:tblPr/>
              <a:tblGrid>
                <a:gridCol w="801968"/>
                <a:gridCol w="1104597"/>
                <a:gridCol w="1165123"/>
                <a:gridCol w="1271043"/>
              </a:tblGrid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12:00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+87.309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+106.597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12:05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-61.943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-43.392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12:10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-60.066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-43.318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12:15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-61.035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-42.725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12:20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-60.066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1907704" y="3032956"/>
            <a:ext cx="432048" cy="19802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539552" y="342290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node makes decisions at these times.</a:t>
            </a:r>
            <a:endParaRPr lang="en-IE" dirty="0"/>
          </a:p>
        </p:txBody>
      </p:sp>
      <p:sp>
        <p:nvSpPr>
          <p:cNvPr id="6" name="Right Brace 5"/>
          <p:cNvSpPr/>
          <p:nvPr/>
        </p:nvSpPr>
        <p:spPr>
          <a:xfrm rot="-5400000">
            <a:off x="4896036" y="800708"/>
            <a:ext cx="288032" cy="29523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1868037" y="1691516"/>
            <a:ext cx="626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The node decides on an action to perform based on </a:t>
            </a:r>
            <a:r>
              <a:rPr lang="en-IE" i="1" dirty="0" smtClean="0"/>
              <a:t>utility values</a:t>
            </a:r>
            <a:endParaRPr lang="en-IE" dirty="0" smtClean="0"/>
          </a:p>
        </p:txBody>
      </p:sp>
      <p:sp>
        <p:nvSpPr>
          <p:cNvPr id="8" name="Rectangle 7"/>
          <p:cNvSpPr/>
          <p:nvPr/>
        </p:nvSpPr>
        <p:spPr>
          <a:xfrm>
            <a:off x="3347864" y="2492896"/>
            <a:ext cx="1080120" cy="2520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3236450" y="5241974"/>
            <a:ext cx="162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Broadcast beacons at high frequency.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524197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Broadcast beacons at </a:t>
            </a:r>
            <a:br>
              <a:rPr lang="en-IE" dirty="0" smtClean="0"/>
            </a:br>
            <a:r>
              <a:rPr lang="en-IE" dirty="0" smtClean="0"/>
              <a:t>low frequency.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5241974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Do not broadcast any beacons.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4427984" y="2492896"/>
            <a:ext cx="1152128" cy="2520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5580112" y="2492896"/>
            <a:ext cx="1224136" cy="25202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4427984" y="5325492"/>
            <a:ext cx="1320298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Low Activity</a:t>
            </a:r>
            <a:endParaRPr lang="en-IE" dirty="0"/>
          </a:p>
        </p:txBody>
      </p:sp>
      <p:sp>
        <p:nvSpPr>
          <p:cNvPr id="17" name="TextBox 16"/>
          <p:cNvSpPr txBox="1"/>
          <p:nvPr/>
        </p:nvSpPr>
        <p:spPr>
          <a:xfrm>
            <a:off x="5740882" y="5325492"/>
            <a:ext cx="1207382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No Activity</a:t>
            </a:r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5325492"/>
            <a:ext cx="136447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High Activity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6656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6" grpId="0"/>
      <p:bldP spid="17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Rewards &amp; Utility</a:t>
            </a:r>
            <a:endParaRPr lang="en-I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3950"/>
              </p:ext>
            </p:extLst>
          </p:nvPr>
        </p:nvGraphicFramePr>
        <p:xfrm>
          <a:off x="4427984" y="3717032"/>
          <a:ext cx="4342731" cy="2819616"/>
        </p:xfrm>
        <a:graphic>
          <a:graphicData uri="http://schemas.openxmlformats.org/drawingml/2006/table">
            <a:tbl>
              <a:tblPr/>
              <a:tblGrid>
                <a:gridCol w="801968"/>
                <a:gridCol w="1104597"/>
                <a:gridCol w="1165123"/>
                <a:gridCol w="1271043"/>
              </a:tblGrid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SLEEP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12:00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+87.309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+106.597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-24.789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12:05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-61.943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-43.392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12:10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-60.066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-43.318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12:15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-61.035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-42.725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12:20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-60.066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-40.69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-24.802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52"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  <a:endParaRPr lang="en-I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152093" y="2230047"/>
            <a:ext cx="457200" cy="790092"/>
            <a:chOff x="1152093" y="2230047"/>
            <a:chExt cx="457200" cy="790092"/>
          </a:xfrm>
        </p:grpSpPr>
        <p:pic>
          <p:nvPicPr>
            <p:cNvPr id="5" name="Picture 2" descr="antenna and radio wav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983" y="2230047"/>
              <a:ext cx="357421" cy="313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miley Face 5"/>
            <p:cNvSpPr/>
            <p:nvPr/>
          </p:nvSpPr>
          <p:spPr>
            <a:xfrm>
              <a:off x="1152093" y="2562939"/>
              <a:ext cx="457200" cy="4572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7" name="Rectangle 6"/>
          <p:cNvSpPr/>
          <p:nvPr/>
        </p:nvSpPr>
        <p:spPr>
          <a:xfrm>
            <a:off x="755576" y="3182808"/>
            <a:ext cx="354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/>
              <a:t>Time: </a:t>
            </a:r>
            <a:r>
              <a:rPr lang="en-IE" dirty="0" smtClean="0"/>
              <a:t>12:00:  	             Current State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139616" y="1309410"/>
            <a:ext cx="432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Probe at </a:t>
            </a:r>
            <a:r>
              <a:rPr lang="en-IE" b="1" dirty="0" smtClean="0"/>
              <a:t>Low Duty Cycle</a:t>
            </a:r>
            <a:r>
              <a:rPr lang="en-IE" dirty="0" smtClean="0"/>
              <a:t>: 	Current Action</a:t>
            </a:r>
            <a:endParaRPr lang="en-IE" dirty="0"/>
          </a:p>
        </p:txBody>
      </p:sp>
      <p:sp>
        <p:nvSpPr>
          <p:cNvPr id="11" name="Down Arrow 10"/>
          <p:cNvSpPr/>
          <p:nvPr/>
        </p:nvSpPr>
        <p:spPr>
          <a:xfrm>
            <a:off x="1188935" y="1678742"/>
            <a:ext cx="357421" cy="4541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6346172" y="4389558"/>
            <a:ext cx="1178156" cy="4000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Cross 12"/>
          <p:cNvSpPr/>
          <p:nvPr/>
        </p:nvSpPr>
        <p:spPr>
          <a:xfrm>
            <a:off x="7236296" y="4221088"/>
            <a:ext cx="288032" cy="288032"/>
          </a:xfrm>
          <a:prstGeom prst="plus">
            <a:avLst>
              <a:gd name="adj" fmla="val 3437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4956549" y="190579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If there is a positive outcome to performing the action, e.g. a contact is made, the action and state it was performed in are rewarded.</a:t>
            </a:r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3233439"/>
            <a:ext cx="44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Rewards accumulate over time in utility table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5009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8" accel="4000" decel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  <p:bldP spid="13" grpId="1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427984" y="2924944"/>
            <a:ext cx="457200" cy="457200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This is a wireless sensor node</a:t>
            </a:r>
            <a:endParaRPr lang="en-IE" dirty="0"/>
          </a:p>
        </p:txBody>
      </p:sp>
      <p:grpSp>
        <p:nvGrpSpPr>
          <p:cNvPr id="25" name="Group 24"/>
          <p:cNvGrpSpPr/>
          <p:nvPr/>
        </p:nvGrpSpPr>
        <p:grpSpPr>
          <a:xfrm>
            <a:off x="4211960" y="3673719"/>
            <a:ext cx="889248" cy="936106"/>
            <a:chOff x="4211960" y="3673719"/>
            <a:chExt cx="889248" cy="936106"/>
          </a:xfrm>
        </p:grpSpPr>
        <p:sp>
          <p:nvSpPr>
            <p:cNvPr id="9" name="Right Arrow 8"/>
            <p:cNvSpPr/>
            <p:nvPr/>
          </p:nvSpPr>
          <p:spPr>
            <a:xfrm rot="16200000">
              <a:off x="4188532" y="4033761"/>
              <a:ext cx="936104" cy="21602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4525144" y="4033761"/>
              <a:ext cx="936104" cy="21602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Right Arrow 11"/>
            <p:cNvSpPr/>
            <p:nvPr/>
          </p:nvSpPr>
          <p:spPr>
            <a:xfrm rot="16200000">
              <a:off x="3851920" y="4033759"/>
              <a:ext cx="936104" cy="21602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6464" y="4725144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Its sensors can gather data about the environment.</a:t>
            </a:r>
            <a:endParaRPr lang="en-IE" dirty="0"/>
          </a:p>
        </p:txBody>
      </p:sp>
      <p:pic>
        <p:nvPicPr>
          <p:cNvPr id="1026" name="Picture 2" descr="antenna and radio wa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40" y="2229336"/>
            <a:ext cx="792088" cy="6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35847" y="1710136"/>
            <a:ext cx="304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It can communicate wirelessly.</a:t>
            </a:r>
            <a:endParaRPr lang="en-IE" dirty="0"/>
          </a:p>
        </p:txBody>
      </p:sp>
      <p:sp>
        <p:nvSpPr>
          <p:cNvPr id="15" name="Line Callout 3 (No Border) 14"/>
          <p:cNvSpPr/>
          <p:nvPr/>
        </p:nvSpPr>
        <p:spPr>
          <a:xfrm>
            <a:off x="132656" y="3573016"/>
            <a:ext cx="2423120" cy="1456279"/>
          </a:xfrm>
          <a:prstGeom prst="callout3">
            <a:avLst>
              <a:gd name="adj1" fmla="val 29996"/>
              <a:gd name="adj2" fmla="val 100370"/>
              <a:gd name="adj3" fmla="val 29995"/>
              <a:gd name="adj4" fmla="val 132026"/>
              <a:gd name="adj5" fmla="val -29329"/>
              <a:gd name="adj6" fmla="val 138221"/>
              <a:gd name="adj7" fmla="val -29486"/>
              <a:gd name="adj8" fmla="val 174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It has limited resources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IE" dirty="0" smtClean="0"/>
              <a:t>Memory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IE" dirty="0" smtClean="0"/>
              <a:t>Battery Power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IE" dirty="0" smtClean="0"/>
              <a:t>Processing Ability</a:t>
            </a:r>
            <a:endParaRPr lang="en-IE" dirty="0"/>
          </a:p>
        </p:txBody>
      </p:sp>
      <p:sp>
        <p:nvSpPr>
          <p:cNvPr id="16" name="Cloud 15"/>
          <p:cNvSpPr/>
          <p:nvPr/>
        </p:nvSpPr>
        <p:spPr>
          <a:xfrm>
            <a:off x="5508104" y="2229336"/>
            <a:ext cx="2952328" cy="2207776"/>
          </a:xfrm>
          <a:prstGeom prst="clou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Flowchart: Connector 16"/>
          <p:cNvSpPr/>
          <p:nvPr/>
        </p:nvSpPr>
        <p:spPr>
          <a:xfrm>
            <a:off x="6680995" y="257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/>
          <p:cNvSpPr/>
          <p:nvPr/>
        </p:nvSpPr>
        <p:spPr>
          <a:xfrm>
            <a:off x="6391188" y="375735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Flowchart: Connector 18"/>
          <p:cNvSpPr/>
          <p:nvPr/>
        </p:nvSpPr>
        <p:spPr>
          <a:xfrm>
            <a:off x="7329264" y="34340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/>
          <p:cNvSpPr/>
          <p:nvPr/>
        </p:nvSpPr>
        <p:spPr>
          <a:xfrm>
            <a:off x="5736704" y="29249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Flowchart: Connector 20"/>
          <p:cNvSpPr/>
          <p:nvPr/>
        </p:nvSpPr>
        <p:spPr>
          <a:xfrm>
            <a:off x="7834023" y="257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3" name="Straight Connector 22"/>
          <p:cNvCxnSpPr>
            <a:stCxn id="4" idx="6"/>
            <a:endCxn id="20" idx="2"/>
          </p:cNvCxnSpPr>
          <p:nvPr/>
        </p:nvCxnSpPr>
        <p:spPr>
          <a:xfrm>
            <a:off x="4885184" y="3153544"/>
            <a:ext cx="8515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025" y="4540477"/>
            <a:ext cx="18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 can connect to a network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10017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Energy requirements</a:t>
            </a:r>
            <a:endParaRPr lang="en-IE" dirty="0"/>
          </a:p>
        </p:txBody>
      </p:sp>
      <p:sp>
        <p:nvSpPr>
          <p:cNvPr id="16" name="Flowchart: Connector 15"/>
          <p:cNvSpPr/>
          <p:nvPr/>
        </p:nvSpPr>
        <p:spPr>
          <a:xfrm>
            <a:off x="4427984" y="2924944"/>
            <a:ext cx="457200" cy="457200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Picture 2" descr="antenna and radio wa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40" y="2229336"/>
            <a:ext cx="792088" cy="6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loud 17"/>
          <p:cNvSpPr/>
          <p:nvPr/>
        </p:nvSpPr>
        <p:spPr>
          <a:xfrm>
            <a:off x="5508104" y="2229336"/>
            <a:ext cx="2952328" cy="2207776"/>
          </a:xfrm>
          <a:prstGeom prst="clou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Flowchart: Connector 18"/>
          <p:cNvSpPr/>
          <p:nvPr/>
        </p:nvSpPr>
        <p:spPr>
          <a:xfrm>
            <a:off x="6680995" y="257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/>
          <p:cNvSpPr/>
          <p:nvPr/>
        </p:nvSpPr>
        <p:spPr>
          <a:xfrm>
            <a:off x="6391188" y="375735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Flowchart: Connector 20"/>
          <p:cNvSpPr/>
          <p:nvPr/>
        </p:nvSpPr>
        <p:spPr>
          <a:xfrm>
            <a:off x="7329264" y="343403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Connector 21"/>
          <p:cNvSpPr/>
          <p:nvPr/>
        </p:nvSpPr>
        <p:spPr>
          <a:xfrm>
            <a:off x="5736704" y="29249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Flowchart: Connector 22"/>
          <p:cNvSpPr/>
          <p:nvPr/>
        </p:nvSpPr>
        <p:spPr>
          <a:xfrm>
            <a:off x="7834023" y="25778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3528239" y="25771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Zz</a:t>
            </a:r>
            <a:r>
              <a:rPr lang="en-IE" sz="1600" dirty="0" smtClean="0"/>
              <a:t>z…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177281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To maximise battery life, a node must sleep most of the time.</a:t>
            </a:r>
            <a:endParaRPr lang="en-IE" dirty="0"/>
          </a:p>
        </p:txBody>
      </p:sp>
      <p:cxnSp>
        <p:nvCxnSpPr>
          <p:cNvPr id="27" name="Straight Arrow Connector 26"/>
          <p:cNvCxnSpPr>
            <a:stCxn id="16" idx="6"/>
            <a:endCxn id="22" idx="2"/>
          </p:cNvCxnSpPr>
          <p:nvPr/>
        </p:nvCxnSpPr>
        <p:spPr>
          <a:xfrm>
            <a:off x="4885184" y="3153544"/>
            <a:ext cx="851520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91880" y="3574757"/>
            <a:ext cx="209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 can communicate when awake</a:t>
            </a:r>
            <a:endParaRPr lang="en-IE" dirty="0"/>
          </a:p>
        </p:txBody>
      </p:sp>
      <p:sp>
        <p:nvSpPr>
          <p:cNvPr id="30" name="TextBox 29"/>
          <p:cNvSpPr txBox="1"/>
          <p:nvPr/>
        </p:nvSpPr>
        <p:spPr>
          <a:xfrm>
            <a:off x="6660232" y="346035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 smtClean="0"/>
              <a:t>Zz</a:t>
            </a:r>
            <a:r>
              <a:rPr lang="en-IE" sz="1600" dirty="0" err="1" smtClean="0"/>
              <a:t>z</a:t>
            </a:r>
            <a:r>
              <a:rPr lang="en-IE" sz="1600" dirty="0" smtClean="0"/>
              <a:t>…</a:t>
            </a:r>
            <a:endParaRPr lang="en-IE" dirty="0"/>
          </a:p>
        </p:txBody>
      </p:sp>
      <p:cxnSp>
        <p:nvCxnSpPr>
          <p:cNvPr id="32" name="Straight Connector 31"/>
          <p:cNvCxnSpPr>
            <a:stCxn id="16" idx="5"/>
          </p:cNvCxnSpPr>
          <p:nvPr/>
        </p:nvCxnSpPr>
        <p:spPr>
          <a:xfrm>
            <a:off x="4818229" y="3315189"/>
            <a:ext cx="1375675" cy="514501"/>
          </a:xfrm>
          <a:prstGeom prst="line">
            <a:avLst/>
          </a:prstGeom>
          <a:ln>
            <a:prstDash val="dashDot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78512" y="4515608"/>
            <a:ext cx="248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Only if a neighbour is available.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1679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4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  <p:bldP spid="28" grpId="0"/>
      <p:bldP spid="30" grpId="0"/>
      <p:bldP spid="30" grpId="1"/>
      <p:bldP spid="30" grpId="2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This is a wireless </a:t>
            </a:r>
            <a:r>
              <a:rPr lang="en-IE" dirty="0"/>
              <a:t>s</a:t>
            </a:r>
            <a:r>
              <a:rPr lang="en-IE" dirty="0" smtClean="0"/>
              <a:t>ensor </a:t>
            </a:r>
            <a:r>
              <a:rPr lang="en-IE" dirty="0"/>
              <a:t>n</a:t>
            </a:r>
            <a:r>
              <a:rPr lang="en-IE" dirty="0" smtClean="0"/>
              <a:t>etwork</a:t>
            </a:r>
            <a:endParaRPr lang="en-IE" dirty="0"/>
          </a:p>
        </p:txBody>
      </p:sp>
      <p:sp>
        <p:nvSpPr>
          <p:cNvPr id="3" name="Cloud 2"/>
          <p:cNvSpPr/>
          <p:nvPr/>
        </p:nvSpPr>
        <p:spPr>
          <a:xfrm>
            <a:off x="2049885" y="2225269"/>
            <a:ext cx="3828609" cy="345638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Flowchart: Connector 3"/>
          <p:cNvSpPr/>
          <p:nvPr/>
        </p:nvSpPr>
        <p:spPr>
          <a:xfrm>
            <a:off x="2899998" y="284573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Flowchart: Connector 4"/>
          <p:cNvSpPr/>
          <p:nvPr/>
        </p:nvSpPr>
        <p:spPr>
          <a:xfrm>
            <a:off x="4106888" y="301082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Flowchart: Connector 5"/>
          <p:cNvSpPr/>
          <p:nvPr/>
        </p:nvSpPr>
        <p:spPr>
          <a:xfrm>
            <a:off x="2537047" y="373422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lowchart: Connector 6"/>
          <p:cNvSpPr/>
          <p:nvPr/>
        </p:nvSpPr>
        <p:spPr>
          <a:xfrm>
            <a:off x="5212676" y="3098477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Flowchart: Connector 7"/>
          <p:cNvSpPr/>
          <p:nvPr/>
        </p:nvSpPr>
        <p:spPr>
          <a:xfrm>
            <a:off x="3452358" y="41599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Flowchart: Connector 8"/>
          <p:cNvSpPr/>
          <p:nvPr/>
        </p:nvSpPr>
        <p:spPr>
          <a:xfrm>
            <a:off x="4312336" y="42742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/>
          <p:cNvSpPr/>
          <p:nvPr/>
        </p:nvSpPr>
        <p:spPr>
          <a:xfrm>
            <a:off x="2785698" y="45028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Flowchart: Connector 10"/>
          <p:cNvSpPr/>
          <p:nvPr/>
        </p:nvSpPr>
        <p:spPr>
          <a:xfrm>
            <a:off x="3452358" y="33727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/>
          <p:cNvSpPr/>
          <p:nvPr/>
        </p:nvSpPr>
        <p:spPr>
          <a:xfrm>
            <a:off x="5471990" y="390356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Picture 4" descr="http://www.clker.com/cliparts/N/P/i/t/p/T/radio-waves-black-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27" y="2960031"/>
            <a:ext cx="605167" cy="118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3896723" y="2598580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>
            <a:off x="3897695" y="3721553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ight Arrow 15"/>
          <p:cNvSpPr/>
          <p:nvPr/>
        </p:nvSpPr>
        <p:spPr>
          <a:xfrm>
            <a:off x="3896723" y="4723686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Flowchart: Connector 16"/>
          <p:cNvSpPr/>
          <p:nvPr/>
        </p:nvSpPr>
        <p:spPr>
          <a:xfrm>
            <a:off x="5014790" y="45028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/>
          <p:cNvSpPr/>
          <p:nvPr/>
        </p:nvSpPr>
        <p:spPr>
          <a:xfrm>
            <a:off x="4683462" y="32584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ight Arrow 18"/>
          <p:cNvSpPr/>
          <p:nvPr/>
        </p:nvSpPr>
        <p:spPr>
          <a:xfrm rot="2509042">
            <a:off x="2212583" y="2101694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ight Arrow 19"/>
          <p:cNvSpPr/>
          <p:nvPr/>
        </p:nvSpPr>
        <p:spPr>
          <a:xfrm rot="19947803">
            <a:off x="1725420" y="5224659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ight Arrow 20"/>
          <p:cNvSpPr/>
          <p:nvPr/>
        </p:nvSpPr>
        <p:spPr>
          <a:xfrm rot="973416">
            <a:off x="1219067" y="2971692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ight Arrow 21"/>
          <p:cNvSpPr/>
          <p:nvPr/>
        </p:nvSpPr>
        <p:spPr>
          <a:xfrm rot="20678735">
            <a:off x="1139194" y="4288531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ight Arrow 22"/>
          <p:cNvSpPr/>
          <p:nvPr/>
        </p:nvSpPr>
        <p:spPr>
          <a:xfrm rot="18025774">
            <a:off x="3097397" y="5825669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4" name="Picture 7" descr="C:\Users\James\AppData\Local\Microsoft\Windows\Temporary Internet Files\Content.IE5\4VMEJB9J\MC90043156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26" y="2528344"/>
            <a:ext cx="1904762" cy="19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06000" y="4262400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Data sink</a:t>
            </a:r>
            <a:endParaRPr lang="en-IE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4539" y="3280315"/>
            <a:ext cx="152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It gathers data about the environment..</a:t>
            </a:r>
            <a:endParaRPr lang="en-IE" dirty="0"/>
          </a:p>
        </p:txBody>
      </p:sp>
      <p:sp>
        <p:nvSpPr>
          <p:cNvPr id="27" name="TextBox 26"/>
          <p:cNvSpPr txBox="1"/>
          <p:nvPr/>
        </p:nvSpPr>
        <p:spPr>
          <a:xfrm>
            <a:off x="6720936" y="4723686"/>
            <a:ext cx="242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..and forwards it to a high memory machine.</a:t>
            </a:r>
            <a:endParaRPr lang="en-IE" dirty="0"/>
          </a:p>
        </p:txBody>
      </p:sp>
      <p:cxnSp>
        <p:nvCxnSpPr>
          <p:cNvPr id="29" name="Straight Arrow Connector 28"/>
          <p:cNvCxnSpPr>
            <a:stCxn id="4" idx="5"/>
            <a:endCxn id="11" idx="1"/>
          </p:cNvCxnSpPr>
          <p:nvPr/>
        </p:nvCxnSpPr>
        <p:spPr>
          <a:xfrm>
            <a:off x="3095120" y="3040853"/>
            <a:ext cx="390716" cy="365399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4"/>
            <a:endCxn id="8" idx="0"/>
          </p:cNvCxnSpPr>
          <p:nvPr/>
        </p:nvCxnSpPr>
        <p:spPr>
          <a:xfrm>
            <a:off x="3566658" y="3601374"/>
            <a:ext cx="0" cy="558611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9" idx="2"/>
          </p:cNvCxnSpPr>
          <p:nvPr/>
        </p:nvCxnSpPr>
        <p:spPr>
          <a:xfrm>
            <a:off x="3680958" y="4274285"/>
            <a:ext cx="631378" cy="1143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6"/>
            <a:endCxn id="18" idx="1"/>
          </p:cNvCxnSpPr>
          <p:nvPr/>
        </p:nvCxnSpPr>
        <p:spPr>
          <a:xfrm>
            <a:off x="4335488" y="3125124"/>
            <a:ext cx="381452" cy="16682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6"/>
            <a:endCxn id="7" idx="3"/>
          </p:cNvCxnSpPr>
          <p:nvPr/>
        </p:nvCxnSpPr>
        <p:spPr>
          <a:xfrm flipV="1">
            <a:off x="4912062" y="3293599"/>
            <a:ext cx="334092" cy="79175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6"/>
            <a:endCxn id="17" idx="2"/>
          </p:cNvCxnSpPr>
          <p:nvPr/>
        </p:nvCxnSpPr>
        <p:spPr>
          <a:xfrm>
            <a:off x="4540936" y="4388585"/>
            <a:ext cx="473854" cy="2286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7" idx="7"/>
            <a:endCxn id="12" idx="3"/>
          </p:cNvCxnSpPr>
          <p:nvPr/>
        </p:nvCxnSpPr>
        <p:spPr>
          <a:xfrm flipV="1">
            <a:off x="5209912" y="4098686"/>
            <a:ext cx="295556" cy="437677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07553" y="1547500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Data flow</a:t>
            </a:r>
          </a:p>
        </p:txBody>
      </p:sp>
      <p:cxnSp>
        <p:nvCxnSpPr>
          <p:cNvPr id="50" name="Straight Arrow Connector 49"/>
          <p:cNvCxnSpPr>
            <a:stCxn id="4" idx="5"/>
            <a:endCxn id="11" idx="1"/>
          </p:cNvCxnSpPr>
          <p:nvPr/>
        </p:nvCxnSpPr>
        <p:spPr>
          <a:xfrm>
            <a:off x="3095120" y="3040853"/>
            <a:ext cx="390716" cy="3653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4"/>
            <a:endCxn id="8" idx="0"/>
          </p:cNvCxnSpPr>
          <p:nvPr/>
        </p:nvCxnSpPr>
        <p:spPr>
          <a:xfrm>
            <a:off x="3566658" y="3601374"/>
            <a:ext cx="0" cy="5586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6"/>
            <a:endCxn id="9" idx="2"/>
          </p:cNvCxnSpPr>
          <p:nvPr/>
        </p:nvCxnSpPr>
        <p:spPr>
          <a:xfrm>
            <a:off x="3680958" y="4274285"/>
            <a:ext cx="631378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6"/>
            <a:endCxn id="17" idx="2"/>
          </p:cNvCxnSpPr>
          <p:nvPr/>
        </p:nvCxnSpPr>
        <p:spPr>
          <a:xfrm>
            <a:off x="4540936" y="4388585"/>
            <a:ext cx="473854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7"/>
            <a:endCxn id="12" idx="3"/>
          </p:cNvCxnSpPr>
          <p:nvPr/>
        </p:nvCxnSpPr>
        <p:spPr>
          <a:xfrm flipV="1">
            <a:off x="5209912" y="4098686"/>
            <a:ext cx="295556" cy="4376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6"/>
            <a:endCxn id="18" idx="1"/>
          </p:cNvCxnSpPr>
          <p:nvPr/>
        </p:nvCxnSpPr>
        <p:spPr>
          <a:xfrm>
            <a:off x="4335488" y="3125124"/>
            <a:ext cx="381452" cy="1668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6"/>
            <a:endCxn id="7" idx="3"/>
          </p:cNvCxnSpPr>
          <p:nvPr/>
        </p:nvCxnSpPr>
        <p:spPr>
          <a:xfrm flipV="1">
            <a:off x="4912062" y="3293599"/>
            <a:ext cx="334092" cy="791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41981" y="5606885"/>
            <a:ext cx="283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Nodes pass messages over short distances.</a:t>
            </a:r>
          </a:p>
        </p:txBody>
      </p:sp>
      <p:sp>
        <p:nvSpPr>
          <p:cNvPr id="65" name="Line Callout 1 (No Border) 64"/>
          <p:cNvSpPr/>
          <p:nvPr/>
        </p:nvSpPr>
        <p:spPr>
          <a:xfrm>
            <a:off x="5926093" y="1425842"/>
            <a:ext cx="2160490" cy="612648"/>
          </a:xfrm>
          <a:prstGeom prst="callout1">
            <a:avLst>
              <a:gd name="adj1" fmla="val 116768"/>
              <a:gd name="adj2" fmla="val 17276"/>
              <a:gd name="adj3" fmla="val 277347"/>
              <a:gd name="adj4" fmla="val -229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The closest nodes communicate with the data sink.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48059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6" grpId="1"/>
      <p:bldP spid="27" grpId="0"/>
      <p:bldP spid="27" grpId="1"/>
      <p:bldP spid="48" grpId="0"/>
      <p:bldP spid="63" grpId="0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This is a wireless </a:t>
            </a:r>
            <a:r>
              <a:rPr lang="en-IE" dirty="0"/>
              <a:t>s</a:t>
            </a:r>
            <a:r>
              <a:rPr lang="en-IE" dirty="0" smtClean="0"/>
              <a:t>ensor </a:t>
            </a:r>
            <a:r>
              <a:rPr lang="en-IE" dirty="0"/>
              <a:t>n</a:t>
            </a:r>
            <a:r>
              <a:rPr lang="en-IE" dirty="0" smtClean="0"/>
              <a:t>etwork</a:t>
            </a:r>
            <a:endParaRPr lang="en-IE" dirty="0"/>
          </a:p>
        </p:txBody>
      </p:sp>
      <p:sp>
        <p:nvSpPr>
          <p:cNvPr id="3" name="Cloud 2"/>
          <p:cNvSpPr/>
          <p:nvPr/>
        </p:nvSpPr>
        <p:spPr>
          <a:xfrm>
            <a:off x="2049885" y="2225269"/>
            <a:ext cx="3828609" cy="345638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Flowchart: Connector 3"/>
          <p:cNvSpPr/>
          <p:nvPr/>
        </p:nvSpPr>
        <p:spPr>
          <a:xfrm>
            <a:off x="2899998" y="284573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Flowchart: Connector 4"/>
          <p:cNvSpPr/>
          <p:nvPr/>
        </p:nvSpPr>
        <p:spPr>
          <a:xfrm>
            <a:off x="4106888" y="301082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Flowchart: Connector 5"/>
          <p:cNvSpPr/>
          <p:nvPr/>
        </p:nvSpPr>
        <p:spPr>
          <a:xfrm>
            <a:off x="2537047" y="373422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lowchart: Connector 6"/>
          <p:cNvSpPr/>
          <p:nvPr/>
        </p:nvSpPr>
        <p:spPr>
          <a:xfrm>
            <a:off x="5212676" y="3098477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Flowchart: Connector 7"/>
          <p:cNvSpPr/>
          <p:nvPr/>
        </p:nvSpPr>
        <p:spPr>
          <a:xfrm>
            <a:off x="3452358" y="41599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Flowchart: Connector 8"/>
          <p:cNvSpPr/>
          <p:nvPr/>
        </p:nvSpPr>
        <p:spPr>
          <a:xfrm>
            <a:off x="4312336" y="42742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/>
          <p:cNvSpPr/>
          <p:nvPr/>
        </p:nvSpPr>
        <p:spPr>
          <a:xfrm>
            <a:off x="2785698" y="45028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Flowchart: Connector 10"/>
          <p:cNvSpPr/>
          <p:nvPr/>
        </p:nvSpPr>
        <p:spPr>
          <a:xfrm>
            <a:off x="3452358" y="33727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/>
          <p:cNvSpPr/>
          <p:nvPr/>
        </p:nvSpPr>
        <p:spPr>
          <a:xfrm>
            <a:off x="5471990" y="390356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3" name="Picture 4" descr="http://www.clker.com/cliparts/N/P/i/t/p/T/radio-waves-black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27" y="2960031"/>
            <a:ext cx="605167" cy="118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3896723" y="2598580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>
            <a:off x="3897695" y="3721553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ight Arrow 15"/>
          <p:cNvSpPr/>
          <p:nvPr/>
        </p:nvSpPr>
        <p:spPr>
          <a:xfrm>
            <a:off x="3896723" y="4723686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Flowchart: Connector 16"/>
          <p:cNvSpPr/>
          <p:nvPr/>
        </p:nvSpPr>
        <p:spPr>
          <a:xfrm>
            <a:off x="5014790" y="45028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/>
          <p:cNvSpPr/>
          <p:nvPr/>
        </p:nvSpPr>
        <p:spPr>
          <a:xfrm>
            <a:off x="4683462" y="32584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ight Arrow 18"/>
          <p:cNvSpPr/>
          <p:nvPr/>
        </p:nvSpPr>
        <p:spPr>
          <a:xfrm rot="2509042">
            <a:off x="2212583" y="2101694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ight Arrow 19"/>
          <p:cNvSpPr/>
          <p:nvPr/>
        </p:nvSpPr>
        <p:spPr>
          <a:xfrm rot="19947803">
            <a:off x="1725420" y="5224659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ight Arrow 20"/>
          <p:cNvSpPr/>
          <p:nvPr/>
        </p:nvSpPr>
        <p:spPr>
          <a:xfrm rot="973416">
            <a:off x="1219067" y="2971692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ight Arrow 21"/>
          <p:cNvSpPr/>
          <p:nvPr/>
        </p:nvSpPr>
        <p:spPr>
          <a:xfrm rot="20678735">
            <a:off x="1139194" y="4288531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ight Arrow 22"/>
          <p:cNvSpPr/>
          <p:nvPr/>
        </p:nvSpPr>
        <p:spPr>
          <a:xfrm rot="18025774">
            <a:off x="3097397" y="5825669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4" name="Picture 7" descr="C:\Users\James\AppData\Local\Microsoft\Windows\Temporary Internet Files\Content.IE5\4VMEJB9J\MC90043156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26" y="2528344"/>
            <a:ext cx="1904762" cy="19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07588" y="4261138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Data sink</a:t>
            </a:r>
            <a:endParaRPr lang="en-IE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33745" y="5343462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This can be expensive</a:t>
            </a:r>
            <a:endParaRPr lang="en-IE" dirty="0"/>
          </a:p>
        </p:txBody>
      </p:sp>
      <p:cxnSp>
        <p:nvCxnSpPr>
          <p:cNvPr id="30" name="Straight Arrow Connector 29"/>
          <p:cNvCxnSpPr>
            <a:stCxn id="28" idx="0"/>
            <a:endCxn id="25" idx="2"/>
          </p:cNvCxnSpPr>
          <p:nvPr/>
        </p:nvCxnSpPr>
        <p:spPr>
          <a:xfrm flipV="1">
            <a:off x="8041773" y="4630470"/>
            <a:ext cx="0" cy="712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34516" y="6372036"/>
            <a:ext cx="210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Scalability problems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22135" y="1534066"/>
            <a:ext cx="322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The closest nodes work too hard</a:t>
            </a:r>
          </a:p>
        </p:txBody>
      </p:sp>
      <p:cxnSp>
        <p:nvCxnSpPr>
          <p:cNvPr id="44" name="Straight Connector 43"/>
          <p:cNvCxnSpPr>
            <a:stCxn id="42" idx="2"/>
            <a:endCxn id="7" idx="7"/>
          </p:cNvCxnSpPr>
          <p:nvPr/>
        </p:nvCxnSpPr>
        <p:spPr>
          <a:xfrm flipH="1">
            <a:off x="5407798" y="1903398"/>
            <a:ext cx="929299" cy="1228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90566" y="3092292"/>
            <a:ext cx="1461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What if the connection fails?</a:t>
            </a:r>
            <a:endParaRPr lang="en-IE" dirty="0"/>
          </a:p>
        </p:txBody>
      </p:sp>
      <p:pic>
        <p:nvPicPr>
          <p:cNvPr id="32" name="Picture 7" descr="C:\Users\James\AppData\Local\Microsoft\Windows\Temporary Internet Files\Content.IE5\4VMEJB9J\MC90043156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50" y="1119910"/>
            <a:ext cx="684077" cy="6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C:\Users\James\AppData\Local\Microsoft\Windows\Temporary Internet Files\Content.IE5\4VMEJB9J\MC90043156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19" y="1119909"/>
            <a:ext cx="684077" cy="6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C:\Users\James\AppData\Local\Microsoft\Windows\Temporary Internet Files\Content.IE5\4VMEJB9J\MC900431564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98" y="5528128"/>
            <a:ext cx="684077" cy="6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83568" y="1162215"/>
            <a:ext cx="268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Need more machines as the network grows larger.</a:t>
            </a:r>
          </a:p>
        </p:txBody>
      </p:sp>
    </p:spTree>
    <p:extLst>
      <p:ext uri="{BB962C8B-B14F-4D97-AF65-F5344CB8AC3E}">
        <p14:creationId xmlns:p14="http://schemas.microsoft.com/office/powerpoint/2010/main" val="2659712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6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6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5" grpId="0"/>
      <p:bldP spid="28" grpId="0"/>
      <p:bldP spid="28" grpId="1"/>
      <p:bldP spid="40" grpId="0"/>
      <p:bldP spid="40" grpId="1"/>
      <p:bldP spid="42" grpId="0"/>
      <p:bldP spid="42" grpId="1"/>
      <p:bldP spid="45" grpId="0"/>
      <p:bldP spid="45" grpId="1"/>
      <p:bldP spid="26" grpId="0"/>
      <p:bldP spid="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mobile data sinks</a:t>
            </a:r>
            <a:endParaRPr lang="en-IE" dirty="0"/>
          </a:p>
        </p:txBody>
      </p:sp>
      <p:sp>
        <p:nvSpPr>
          <p:cNvPr id="3" name="Cloud 2"/>
          <p:cNvSpPr/>
          <p:nvPr/>
        </p:nvSpPr>
        <p:spPr>
          <a:xfrm>
            <a:off x="2049885" y="2225269"/>
            <a:ext cx="3828609" cy="345638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Flowchart: Connector 3"/>
          <p:cNvSpPr/>
          <p:nvPr/>
        </p:nvSpPr>
        <p:spPr>
          <a:xfrm>
            <a:off x="2899998" y="284573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Flowchart: Connector 4"/>
          <p:cNvSpPr/>
          <p:nvPr/>
        </p:nvSpPr>
        <p:spPr>
          <a:xfrm>
            <a:off x="4106888" y="301082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Flowchart: Connector 5"/>
          <p:cNvSpPr/>
          <p:nvPr/>
        </p:nvSpPr>
        <p:spPr>
          <a:xfrm>
            <a:off x="2537047" y="373422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lowchart: Connector 6"/>
          <p:cNvSpPr/>
          <p:nvPr/>
        </p:nvSpPr>
        <p:spPr>
          <a:xfrm>
            <a:off x="5212676" y="3098477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Flowchart: Connector 7"/>
          <p:cNvSpPr/>
          <p:nvPr/>
        </p:nvSpPr>
        <p:spPr>
          <a:xfrm>
            <a:off x="3452358" y="41599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Flowchart: Connector 8"/>
          <p:cNvSpPr/>
          <p:nvPr/>
        </p:nvSpPr>
        <p:spPr>
          <a:xfrm>
            <a:off x="4312336" y="42742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/>
          <p:cNvSpPr/>
          <p:nvPr/>
        </p:nvSpPr>
        <p:spPr>
          <a:xfrm>
            <a:off x="2785698" y="45028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Flowchart: Connector 10"/>
          <p:cNvSpPr/>
          <p:nvPr/>
        </p:nvSpPr>
        <p:spPr>
          <a:xfrm>
            <a:off x="3452358" y="33727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/>
          <p:cNvSpPr/>
          <p:nvPr/>
        </p:nvSpPr>
        <p:spPr>
          <a:xfrm>
            <a:off x="5471990" y="390356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ight Arrow 13"/>
          <p:cNvSpPr/>
          <p:nvPr/>
        </p:nvSpPr>
        <p:spPr>
          <a:xfrm>
            <a:off x="3896723" y="2598580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>
            <a:off x="3897695" y="3721553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ight Arrow 15"/>
          <p:cNvSpPr/>
          <p:nvPr/>
        </p:nvSpPr>
        <p:spPr>
          <a:xfrm>
            <a:off x="3896723" y="4723686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Flowchart: Connector 16"/>
          <p:cNvSpPr/>
          <p:nvPr/>
        </p:nvSpPr>
        <p:spPr>
          <a:xfrm>
            <a:off x="5014790" y="450288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/>
          <p:cNvSpPr/>
          <p:nvPr/>
        </p:nvSpPr>
        <p:spPr>
          <a:xfrm>
            <a:off x="4683462" y="32584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ight Arrow 18"/>
          <p:cNvSpPr/>
          <p:nvPr/>
        </p:nvSpPr>
        <p:spPr>
          <a:xfrm rot="2509042">
            <a:off x="2212583" y="2101694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ight Arrow 19"/>
          <p:cNvSpPr/>
          <p:nvPr/>
        </p:nvSpPr>
        <p:spPr>
          <a:xfrm rot="19947803">
            <a:off x="1725420" y="5224659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ight Arrow 20"/>
          <p:cNvSpPr/>
          <p:nvPr/>
        </p:nvSpPr>
        <p:spPr>
          <a:xfrm rot="973416">
            <a:off x="1219067" y="2971692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ight Arrow 21"/>
          <p:cNvSpPr/>
          <p:nvPr/>
        </p:nvSpPr>
        <p:spPr>
          <a:xfrm rot="20678735">
            <a:off x="1139194" y="4288531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ight Arrow 22"/>
          <p:cNvSpPr/>
          <p:nvPr/>
        </p:nvSpPr>
        <p:spPr>
          <a:xfrm rot="18025774">
            <a:off x="3097397" y="5825669"/>
            <a:ext cx="648930" cy="2471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29" name="Group 28"/>
          <p:cNvGrpSpPr/>
          <p:nvPr/>
        </p:nvGrpSpPr>
        <p:grpSpPr>
          <a:xfrm>
            <a:off x="6084168" y="2480636"/>
            <a:ext cx="220261" cy="405325"/>
            <a:chOff x="6084168" y="2480636"/>
            <a:chExt cx="220261" cy="405325"/>
          </a:xfrm>
        </p:grpSpPr>
        <p:sp>
          <p:nvSpPr>
            <p:cNvPr id="34" name="Rounded Rectangle 33"/>
            <p:cNvSpPr/>
            <p:nvPr/>
          </p:nvSpPr>
          <p:spPr>
            <a:xfrm>
              <a:off x="6084168" y="2669901"/>
              <a:ext cx="205448" cy="2160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35" name="Picture 2" descr="antenna and radio wav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8913" y="2480636"/>
              <a:ext cx="215516" cy="189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5415440" y="4879517"/>
            <a:ext cx="231284" cy="419173"/>
            <a:chOff x="5441276" y="4751421"/>
            <a:chExt cx="231284" cy="419173"/>
          </a:xfrm>
        </p:grpSpPr>
        <p:sp>
          <p:nvSpPr>
            <p:cNvPr id="26" name="Rounded Rectangle 25"/>
            <p:cNvSpPr/>
            <p:nvPr/>
          </p:nvSpPr>
          <p:spPr>
            <a:xfrm>
              <a:off x="5441276" y="4954534"/>
              <a:ext cx="205448" cy="2160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37" name="Picture 2" descr="antenna and radio wav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1276" y="4751421"/>
              <a:ext cx="231284" cy="203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4017716" y="1575117"/>
            <a:ext cx="248808" cy="434562"/>
            <a:chOff x="5088272" y="1482270"/>
            <a:chExt cx="248808" cy="434562"/>
          </a:xfrm>
        </p:grpSpPr>
        <p:sp>
          <p:nvSpPr>
            <p:cNvPr id="41" name="Rounded Rectangle 40"/>
            <p:cNvSpPr/>
            <p:nvPr/>
          </p:nvSpPr>
          <p:spPr>
            <a:xfrm>
              <a:off x="5109952" y="1700772"/>
              <a:ext cx="205448" cy="2160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43" name="Picture 2" descr="antenna and radio wav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272" y="1482270"/>
              <a:ext cx="248808" cy="218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6732240" y="3369766"/>
            <a:ext cx="123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Scalable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Flexible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E" dirty="0" smtClean="0"/>
              <a:t>Robust 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4760916" y="1365964"/>
            <a:ext cx="305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Mobile data sinks visit different parts of the network.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580613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4 0.09135 L -5.55556E-7 3.18224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-4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82 -0.07331 L -1.94444E-6 1.25809E-6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365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49 0.04533 L -0.08576 0.02822 C -0.07934 0.02452 -0.06962 0.02105 -0.05903 0.01827 C -0.04705 0.01526 -0.0375 0.01365 -0.03038 0.01411 L 0.00295 0.01457 " pathEditMode="relative" rAng="-653132" ptsTypes="FffFF">
                                      <p:cBhvr>
                                        <p:cTn id="15" dur="2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212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13 0.12928 L -0.07083 0.14339 C -0.05816 0.14732 -0.04271 0.15218 -0.03351 0.13437 C -0.02222 0.12674 -0.01476 0.10847 -0.0118 0.0932 L 0.00017 0.0192 " pathEditMode="relative" rAng="-2004977" ptsTypes="FffFF">
                                      <p:cBhvr>
                                        <p:cTn id="17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-222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94444E-6 -3.49676E-6 L -0.11128 -0.0020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7200000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94444E-6 7.9556E-7 L -0.00104 0.0871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4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25" dur="1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94444E-6 4.90287E-7 L 0.13281 0.002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  <p:bldP spid="16" grpId="1" animBg="1"/>
      <p:bldP spid="19" grpId="0" animBg="1"/>
      <p:bldP spid="23" grpId="0" animBg="1"/>
      <p:bldP spid="38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idea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82" y="1556792"/>
            <a:ext cx="3011049" cy="432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://www.clker.com/cliparts/N/P/i/t/p/T/radio-waves-black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91519"/>
            <a:ext cx="605167" cy="118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03540" y="3251892"/>
            <a:ext cx="792088" cy="1152808"/>
            <a:chOff x="5603540" y="3251892"/>
            <a:chExt cx="792088" cy="1152808"/>
          </a:xfrm>
        </p:grpSpPr>
        <p:sp>
          <p:nvSpPr>
            <p:cNvPr id="3" name="Flowchart: Connector 2"/>
            <p:cNvSpPr/>
            <p:nvPr/>
          </p:nvSpPr>
          <p:spPr>
            <a:xfrm>
              <a:off x="5770984" y="3947500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8" name="Picture 2" descr="antenna and radio wav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540" y="3251892"/>
              <a:ext cx="792088" cy="695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 descr="antenna and radio wav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40" y="3251892"/>
            <a:ext cx="792088" cy="6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24435" y="5877273"/>
            <a:ext cx="500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Exploit mobile consumer devices for data collection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3122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427984" y="2924944"/>
            <a:ext cx="457200" cy="457200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problem</a:t>
            </a:r>
            <a:endParaRPr lang="en-IE" dirty="0"/>
          </a:p>
        </p:txBody>
      </p:sp>
      <p:pic>
        <p:nvPicPr>
          <p:cNvPr id="1026" name="Picture 2" descr="antenna and radio wa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40" y="2229336"/>
            <a:ext cx="792088" cy="6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Callout 1 9"/>
          <p:cNvSpPr/>
          <p:nvPr/>
        </p:nvSpPr>
        <p:spPr>
          <a:xfrm rot="5400000">
            <a:off x="3921646" y="4031035"/>
            <a:ext cx="1469876" cy="1597426"/>
          </a:xfrm>
          <a:prstGeom prst="borderCallout1">
            <a:avLst>
              <a:gd name="adj1" fmla="val 49507"/>
              <a:gd name="adj2" fmla="val -1834"/>
              <a:gd name="adj3" fmla="val 50131"/>
              <a:gd name="adj4" fmla="val -47619"/>
            </a:avLst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509120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4920" y="4114074"/>
            <a:ext cx="457200" cy="790092"/>
            <a:chOff x="1646534" y="3187123"/>
            <a:chExt cx="457200" cy="790092"/>
          </a:xfrm>
        </p:grpSpPr>
        <p:pic>
          <p:nvPicPr>
            <p:cNvPr id="28" name="Picture 2" descr="antenna and radio wav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424" y="3187123"/>
              <a:ext cx="357421" cy="313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miley Face 4"/>
            <p:cNvSpPr/>
            <p:nvPr/>
          </p:nvSpPr>
          <p:spPr>
            <a:xfrm>
              <a:off x="1646534" y="3520015"/>
              <a:ext cx="457200" cy="4572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68703" y="5661248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Contact area</a:t>
            </a:r>
            <a:endParaRPr lang="en-IE" dirty="0"/>
          </a:p>
        </p:txBody>
      </p:sp>
      <p:sp>
        <p:nvSpPr>
          <p:cNvPr id="30" name="TextBox 29"/>
          <p:cNvSpPr txBox="1"/>
          <p:nvPr/>
        </p:nvSpPr>
        <p:spPr>
          <a:xfrm>
            <a:off x="3528239" y="25771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Zz</a:t>
            </a:r>
            <a:r>
              <a:rPr lang="en-IE" sz="1600" dirty="0" smtClean="0"/>
              <a:t>z…</a:t>
            </a:r>
            <a:endParaRPr lang="en-IE" dirty="0"/>
          </a:p>
        </p:txBody>
      </p:sp>
      <p:sp>
        <p:nvSpPr>
          <p:cNvPr id="31" name="TextBox 30"/>
          <p:cNvSpPr txBox="1"/>
          <p:nvPr/>
        </p:nvSpPr>
        <p:spPr>
          <a:xfrm>
            <a:off x="6373980" y="2229336"/>
            <a:ext cx="273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How can the node know when to wake up?</a:t>
            </a:r>
            <a:endParaRPr lang="en-I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228400"/>
            <a:ext cx="267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Remember that a node must sleep to conserve battery.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81611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4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056E-7 L 0.92361 7.40056E-7 " pathEditMode="relative" rAng="0" ptsTypes="AA">
                                      <p:cBhvr>
                                        <p:cTn id="23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4" presetClass="emph" presetSubtype="0" fill="hold" grpId="1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37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361 7.40056E-7 L 0.01007 7.40056E-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/>
      <p:bldP spid="30" grpId="0"/>
      <p:bldP spid="30" grpId="1"/>
      <p:bldP spid="30" grpId="2"/>
      <p:bldP spid="30" grpId="3"/>
      <p:bldP spid="30" grpId="4"/>
      <p:bldP spid="3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427984" y="2924944"/>
            <a:ext cx="457200" cy="457200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solution</a:t>
            </a:r>
            <a:endParaRPr lang="en-IE" dirty="0"/>
          </a:p>
        </p:txBody>
      </p:sp>
      <p:pic>
        <p:nvPicPr>
          <p:cNvPr id="1026" name="Picture 2" descr="antenna and radio wa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40" y="2229336"/>
            <a:ext cx="792088" cy="6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Callout 1 9"/>
          <p:cNvSpPr/>
          <p:nvPr/>
        </p:nvSpPr>
        <p:spPr>
          <a:xfrm rot="5400000">
            <a:off x="3921646" y="4031035"/>
            <a:ext cx="1469876" cy="1597426"/>
          </a:xfrm>
          <a:prstGeom prst="borderCallout1">
            <a:avLst>
              <a:gd name="adj1" fmla="val 49507"/>
              <a:gd name="adj2" fmla="val -1834"/>
              <a:gd name="adj3" fmla="val 50131"/>
              <a:gd name="adj4" fmla="val -47619"/>
            </a:avLst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509120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4920" y="4114074"/>
            <a:ext cx="457200" cy="790092"/>
            <a:chOff x="1646534" y="3187123"/>
            <a:chExt cx="457200" cy="790092"/>
          </a:xfrm>
        </p:grpSpPr>
        <p:pic>
          <p:nvPicPr>
            <p:cNvPr id="28" name="Picture 2" descr="antenna and radio wav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424" y="3187123"/>
              <a:ext cx="357421" cy="313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miley Face 4"/>
            <p:cNvSpPr/>
            <p:nvPr/>
          </p:nvSpPr>
          <p:spPr>
            <a:xfrm>
              <a:off x="1646534" y="3520015"/>
              <a:ext cx="457200" cy="4572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68703" y="5661248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Contact area</a:t>
            </a:r>
            <a:endParaRPr lang="en-IE" dirty="0"/>
          </a:p>
        </p:txBody>
      </p:sp>
      <p:sp>
        <p:nvSpPr>
          <p:cNvPr id="30" name="TextBox 29"/>
          <p:cNvSpPr txBox="1"/>
          <p:nvPr/>
        </p:nvSpPr>
        <p:spPr>
          <a:xfrm>
            <a:off x="3528239" y="25771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Zz</a:t>
            </a:r>
            <a:r>
              <a:rPr lang="en-IE" sz="1600" dirty="0" smtClean="0"/>
              <a:t>z…</a:t>
            </a:r>
            <a:endParaRPr lang="en-IE" dirty="0"/>
          </a:p>
        </p:txBody>
      </p:sp>
      <p:sp>
        <p:nvSpPr>
          <p:cNvPr id="14" name="Cloud Callout 13"/>
          <p:cNvSpPr/>
          <p:nvPr/>
        </p:nvSpPr>
        <p:spPr>
          <a:xfrm>
            <a:off x="5724128" y="1821656"/>
            <a:ext cx="3189120" cy="1560487"/>
          </a:xfrm>
          <a:prstGeom prst="cloudCallout">
            <a:avLst>
              <a:gd name="adj1" fmla="val -70861"/>
              <a:gd name="adj2" fmla="val 382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 smtClean="0"/>
              <a:t>Time: 15:35</a:t>
            </a:r>
            <a:endParaRPr lang="en-IE" dirty="0"/>
          </a:p>
        </p:txBody>
      </p:sp>
      <p:sp>
        <p:nvSpPr>
          <p:cNvPr id="31" name="TextBox 30"/>
          <p:cNvSpPr txBox="1"/>
          <p:nvPr/>
        </p:nvSpPr>
        <p:spPr>
          <a:xfrm>
            <a:off x="6373980" y="3358733"/>
            <a:ext cx="273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Learn patterns in pedestrian’s movements.</a:t>
            </a:r>
            <a:endParaRPr lang="en-I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12160" y="2276872"/>
            <a:ext cx="2808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34028" y="2636912"/>
            <a:ext cx="31792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136139" y="2110426"/>
            <a:ext cx="228600" cy="332892"/>
            <a:chOff x="1646534" y="3187123"/>
            <a:chExt cx="457200" cy="790092"/>
          </a:xfrm>
        </p:grpSpPr>
        <p:pic>
          <p:nvPicPr>
            <p:cNvPr id="27" name="Picture 2" descr="antenna and radio wav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424" y="3187123"/>
              <a:ext cx="357421" cy="313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Smiley Face 31"/>
            <p:cNvSpPr/>
            <p:nvPr/>
          </p:nvSpPr>
          <p:spPr>
            <a:xfrm>
              <a:off x="1646534" y="3520015"/>
              <a:ext cx="457200" cy="457200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41586268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056E-7 L 0.49045 7.40056E-7 " pathEditMode="relative" rAng="0" ptsTypes="AA">
                                      <p:cBhvr>
                                        <p:cTn id="6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6272E-6 L 0.1158 2.6272E-6 " pathEditMode="relative" rAng="0" ptsTypes="AA">
                                      <p:cBhvr>
                                        <p:cTn id="8" dur="3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1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325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/>
      <p:bldP spid="30" grpId="0"/>
      <p:bldP spid="30" grpId="1"/>
      <p:bldP spid="30" grpId="2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447</Words>
  <Application>Microsoft Office PowerPoint</Application>
  <PresentationFormat>On-screen Show (4:3)</PresentationFormat>
  <Paragraphs>139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Distributed Learning of Pedestrian Behaviour</vt:lpstr>
      <vt:lpstr>This is a wireless sensor node</vt:lpstr>
      <vt:lpstr>Energy requirements</vt:lpstr>
      <vt:lpstr>This is a wireless sensor network</vt:lpstr>
      <vt:lpstr>This is a wireless sensor network</vt:lpstr>
      <vt:lpstr>Using mobile data sinks</vt:lpstr>
      <vt:lpstr>The idea</vt:lpstr>
      <vt:lpstr>The problem</vt:lpstr>
      <vt:lpstr>The solution</vt:lpstr>
      <vt:lpstr>How it works</vt:lpstr>
      <vt:lpstr>The learning table</vt:lpstr>
      <vt:lpstr>Rewards &amp; Utility</vt:lpstr>
    </vt:vector>
  </TitlesOfParts>
  <Company>University College Cork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wireless sensor node</dc:title>
  <dc:creator>James Giller</dc:creator>
  <cp:lastModifiedBy>James Giller</cp:lastModifiedBy>
  <cp:revision>68</cp:revision>
  <dcterms:created xsi:type="dcterms:W3CDTF">2013-03-17T18:07:48Z</dcterms:created>
  <dcterms:modified xsi:type="dcterms:W3CDTF">2015-06-17T10:16:08Z</dcterms:modified>
</cp:coreProperties>
</file>