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0" r:id="rId2"/>
    <p:sldId id="256" r:id="rId3"/>
    <p:sldId id="261" r:id="rId4"/>
    <p:sldId id="258" r:id="rId5"/>
    <p:sldId id="262" r:id="rId6"/>
    <p:sldId id="266" r:id="rId7"/>
    <p:sldId id="268" r:id="rId8"/>
    <p:sldId id="269" r:id="rId9"/>
    <p:sldId id="274" r:id="rId10"/>
    <p:sldId id="270" r:id="rId11"/>
    <p:sldId id="271" r:id="rId12"/>
    <p:sldId id="276" r:id="rId13"/>
    <p:sldId id="275" r:id="rId14"/>
    <p:sldId id="272" r:id="rId15"/>
    <p:sldId id="273" r:id="rId1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4" autoAdjust="0"/>
  </p:normalViewPr>
  <p:slideViewPr>
    <p:cSldViewPr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1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C7CEF-5D36-40C9-A186-E38F6A5E5F03}" type="datetimeFigureOut">
              <a:rPr lang="fr-FR" smtClean="0"/>
              <a:pPr/>
              <a:t>28/03/2017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8D5EB-80B9-4007-A18E-0F18830B659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8D5EB-80B9-4007-A18E-0F18830B6597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6B471-CF57-4FD7-94A4-12A1B79816B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16C47-792E-43B6-B52F-6F959038D20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67C36-437D-4128-80D4-60DFAC1D3E2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C265B-8D7A-4EE2-B5EF-0BF715A0800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153EC-DD8D-4FC2-885F-0F01A6ACC6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041BB-141A-4D1F-A079-011F18D5F26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A1919-C7D9-48BD-A7B3-9D07AE94424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7BC8F-8088-4B81-A30E-F667004124E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EE4D5-8B5F-43F8-ACA8-BDEEC330EE9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57B9F-3A90-43AB-94A1-0143E260886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2D7AD0-C16B-49A1-B2A6-926B2BFE961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21F917FA-A65C-4E62-B648-4E6F90AB188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8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2771800" y="404664"/>
            <a:ext cx="3467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fr-FR" sz="2400" b="1" dirty="0">
                <a:solidFill>
                  <a:schemeClr val="tx2"/>
                </a:solidFill>
              </a:rPr>
              <a:t>Grandeurs de réaction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179512" y="1988840"/>
            <a:ext cx="856895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257300" lvl="2" indent="-342900">
              <a:defRPr/>
            </a:pPr>
            <a:r>
              <a:rPr lang="fr-FR" b="1" dirty="0" smtClean="0">
                <a:solidFill>
                  <a:srgbClr val="0000FF"/>
                </a:solidFill>
                <a:latin typeface="+mn-lt"/>
              </a:rPr>
              <a:t>1</a:t>
            </a:r>
            <a:r>
              <a:rPr lang="fr-FR" b="1" dirty="0">
                <a:solidFill>
                  <a:srgbClr val="0000FF"/>
                </a:solidFill>
                <a:latin typeface="+mn-lt"/>
              </a:rPr>
              <a:t>. </a:t>
            </a:r>
            <a:r>
              <a:rPr lang="fr-FR" b="1" dirty="0" smtClean="0">
                <a:solidFill>
                  <a:srgbClr val="0000FF"/>
                </a:solidFill>
                <a:latin typeface="+mn-lt"/>
              </a:rPr>
              <a:t>Introduction</a:t>
            </a:r>
          </a:p>
          <a:p>
            <a:pPr marL="1257300" lvl="2" indent="-342900">
              <a:defRPr/>
            </a:pPr>
            <a:endParaRPr lang="fr-FR" b="1" dirty="0">
              <a:solidFill>
                <a:srgbClr val="0000FF"/>
              </a:solidFill>
              <a:latin typeface="+mn-lt"/>
            </a:endParaRPr>
          </a:p>
          <a:p>
            <a:pPr marL="1257300" lvl="2" indent="-342900">
              <a:defRPr/>
            </a:pPr>
            <a:r>
              <a:rPr lang="fr-FR" b="1" dirty="0" smtClean="0">
                <a:solidFill>
                  <a:srgbClr val="0000FF"/>
                </a:solidFill>
                <a:latin typeface="+mn-lt"/>
              </a:rPr>
              <a:t>2</a:t>
            </a:r>
            <a:r>
              <a:rPr lang="fr-FR" b="1" dirty="0">
                <a:solidFill>
                  <a:srgbClr val="0000FF"/>
                </a:solidFill>
                <a:latin typeface="+mn-lt"/>
              </a:rPr>
              <a:t>. Grandeur de </a:t>
            </a:r>
            <a:r>
              <a:rPr lang="fr-FR" b="1" dirty="0" smtClean="0">
                <a:solidFill>
                  <a:srgbClr val="0000FF"/>
                </a:solidFill>
                <a:latin typeface="+mn-lt"/>
              </a:rPr>
              <a:t>réaction</a:t>
            </a:r>
          </a:p>
          <a:p>
            <a:pPr marL="1257300" lvl="2" indent="-342900">
              <a:defRPr/>
            </a:pPr>
            <a:endParaRPr lang="fr-FR" b="1" dirty="0">
              <a:latin typeface="+mn-lt"/>
            </a:endParaRPr>
          </a:p>
          <a:p>
            <a:pPr marL="1257300" lvl="2" indent="-342900">
              <a:defRPr/>
            </a:pPr>
            <a:r>
              <a:rPr lang="fr-FR" b="1" dirty="0" smtClean="0">
                <a:solidFill>
                  <a:srgbClr val="0000FF"/>
                </a:solidFill>
                <a:latin typeface="+mn-lt"/>
              </a:rPr>
              <a:t>3</a:t>
            </a:r>
            <a:r>
              <a:rPr lang="fr-FR" b="1" dirty="0">
                <a:solidFill>
                  <a:srgbClr val="0000FF"/>
                </a:solidFill>
                <a:latin typeface="+mn-lt"/>
              </a:rPr>
              <a:t>. Grandeur Standard de </a:t>
            </a:r>
            <a:r>
              <a:rPr lang="fr-FR" b="1" dirty="0" smtClean="0">
                <a:solidFill>
                  <a:srgbClr val="0000FF"/>
                </a:solidFill>
                <a:latin typeface="+mn-lt"/>
              </a:rPr>
              <a:t>réaction</a:t>
            </a:r>
          </a:p>
          <a:p>
            <a:pPr marL="1257300" lvl="2" indent="-342900">
              <a:defRPr/>
            </a:pPr>
            <a:r>
              <a:rPr lang="fr-FR" b="1" dirty="0" smtClean="0">
                <a:latin typeface="+mn-lt"/>
              </a:rPr>
              <a:t>	3.1 Variation </a:t>
            </a:r>
            <a:r>
              <a:rPr lang="fr-FR" b="1" dirty="0">
                <a:latin typeface="+mn-lt"/>
              </a:rPr>
              <a:t>des grandeurs standard avec la </a:t>
            </a:r>
            <a:r>
              <a:rPr lang="fr-FR" b="1" dirty="0" smtClean="0">
                <a:latin typeface="+mn-lt"/>
              </a:rPr>
              <a:t>Température</a:t>
            </a:r>
          </a:p>
          <a:p>
            <a:pPr marL="1257300" lvl="2" indent="-342900">
              <a:defRPr/>
            </a:pPr>
            <a:r>
              <a:rPr lang="fr-FR" b="1" dirty="0" smtClean="0">
                <a:latin typeface="+mn-lt"/>
              </a:rPr>
              <a:t>	3.2 </a:t>
            </a:r>
            <a:r>
              <a:rPr lang="fr-FR" b="1" dirty="0" smtClean="0">
                <a:latin typeface="+mn-lt"/>
              </a:rPr>
              <a:t>Relation entre l’Enthalpie et l’énergie interne  de réaction </a:t>
            </a:r>
            <a:r>
              <a:rPr lang="fr-FR" b="1" dirty="0" smtClean="0">
                <a:solidFill>
                  <a:schemeClr val="tx2"/>
                </a:solidFill>
                <a:latin typeface="+mn-lt"/>
              </a:rPr>
              <a:t>		</a:t>
            </a:r>
            <a:endParaRPr lang="fr-FR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7172" name="Rectangle 8"/>
          <p:cNvSpPr>
            <a:spLocks noChangeArrowheads="1"/>
          </p:cNvSpPr>
          <p:nvPr/>
        </p:nvSpPr>
        <p:spPr bwMode="auto">
          <a:xfrm>
            <a:off x="2971800" y="350520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>
                <a:solidFill>
                  <a:schemeClr val="tx2"/>
                </a:solidFill>
              </a:rPr>
              <a:t/>
            </a:r>
            <a:br>
              <a:rPr lang="fr-FR" b="1">
                <a:solidFill>
                  <a:schemeClr val="tx2"/>
                </a:solidFill>
              </a:rPr>
            </a:br>
            <a:endParaRPr lang="fr-FR" b="1">
              <a:solidFill>
                <a:schemeClr val="tx2"/>
              </a:solidFill>
            </a:endParaRPr>
          </a:p>
        </p:txBody>
      </p:sp>
      <p:sp>
        <p:nvSpPr>
          <p:cNvPr id="7173" name="Line 15"/>
          <p:cNvSpPr>
            <a:spLocks noChangeShapeType="1"/>
          </p:cNvSpPr>
          <p:nvPr/>
        </p:nvSpPr>
        <p:spPr bwMode="auto">
          <a:xfrm>
            <a:off x="0" y="1412776"/>
            <a:ext cx="914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6B471-CF57-4FD7-94A4-12A1B79816BA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2866876" y="4293542"/>
            <a:ext cx="4752528" cy="72008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55" name="Text Box 3"/>
          <p:cNvSpPr txBox="1">
            <a:spLocks noChangeArrowheads="1"/>
          </p:cNvSpPr>
          <p:nvPr/>
        </p:nvSpPr>
        <p:spPr bwMode="auto">
          <a:xfrm>
            <a:off x="107504" y="0"/>
            <a:ext cx="83534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u="sng" dirty="0" smtClean="0">
                <a:solidFill>
                  <a:srgbClr val="0000FF"/>
                </a:solidFill>
              </a:rPr>
              <a:t>Entropie standard de réaction</a:t>
            </a:r>
            <a:endParaRPr lang="fr-FR" b="1" u="sng" dirty="0">
              <a:solidFill>
                <a:srgbClr val="0000FF"/>
              </a:solidFill>
            </a:endParaRPr>
          </a:p>
        </p:txBody>
      </p:sp>
      <p:graphicFrame>
        <p:nvGraphicFramePr>
          <p:cNvPr id="22" name="Object 19"/>
          <p:cNvGraphicFramePr>
            <a:graphicFrameLocks noChangeAspect="1"/>
          </p:cNvGraphicFramePr>
          <p:nvPr/>
        </p:nvGraphicFramePr>
        <p:xfrm>
          <a:off x="1808882" y="755055"/>
          <a:ext cx="396398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Équation" r:id="rId3" imgW="2654300" imgH="482600" progId="Equation.3">
                  <p:embed/>
                </p:oleObj>
              </mc:Choice>
              <mc:Fallback>
                <p:oleObj name="Équation" r:id="rId3" imgW="2654300" imgH="482600" progId="Equation.3">
                  <p:embed/>
                  <p:pic>
                    <p:nvPicPr>
                      <p:cNvPr id="22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882" y="755055"/>
                        <a:ext cx="3963988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1736874" y="1691159"/>
          <a:ext cx="585946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Équation" r:id="rId5" imgW="2984500" imgH="685800" progId="Equation.3">
                  <p:embed/>
                </p:oleObj>
              </mc:Choice>
              <mc:Fallback>
                <p:oleObj name="Équation" r:id="rId5" imgW="2984500" imgH="685800" progId="Equation.3">
                  <p:embed/>
                  <p:pic>
                    <p:nvPicPr>
                      <p:cNvPr id="2048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874" y="1691159"/>
                        <a:ext cx="5859462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ZoneTexte 25"/>
          <p:cNvSpPr txBox="1"/>
          <p:nvPr/>
        </p:nvSpPr>
        <p:spPr>
          <a:xfrm>
            <a:off x="251520" y="3573016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Soit par intégration entre une température T0 et T:</a:t>
            </a:r>
            <a:endParaRPr lang="fr-FR" dirty="0"/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1868264" y="2781300"/>
          <a:ext cx="29686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name="Équation" r:id="rId7" imgW="1511300" imgH="431800" progId="Equation.3">
                  <p:embed/>
                </p:oleObj>
              </mc:Choice>
              <mc:Fallback>
                <p:oleObj name="Équation" r:id="rId7" imgW="1511300" imgH="431800" progId="Equation.3">
                  <p:embed/>
                  <p:pic>
                    <p:nvPicPr>
                      <p:cNvPr id="245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264" y="2781300"/>
                        <a:ext cx="296862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3059832" y="4293096"/>
          <a:ext cx="45624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name="Équation" r:id="rId9" imgW="2324100" imgH="469900" progId="Equation.3">
                  <p:embed/>
                </p:oleObj>
              </mc:Choice>
              <mc:Fallback>
                <p:oleObj name="Équation" r:id="rId9" imgW="2324100" imgH="469900" progId="Equation.3">
                  <p:embed/>
                  <p:pic>
                    <p:nvPicPr>
                      <p:cNvPr id="245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293096"/>
                        <a:ext cx="456247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287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3"/>
          <p:cNvSpPr txBox="1">
            <a:spLocks noChangeArrowheads="1"/>
          </p:cNvSpPr>
          <p:nvPr/>
        </p:nvSpPr>
        <p:spPr bwMode="auto">
          <a:xfrm>
            <a:off x="179512" y="284820"/>
            <a:ext cx="83534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u="sng" dirty="0" smtClean="0">
                <a:solidFill>
                  <a:srgbClr val="0000FF"/>
                </a:solidFill>
              </a:rPr>
              <a:t>Enthalpie libre standard de réaction</a:t>
            </a:r>
            <a:endParaRPr lang="fr-FR" b="1" u="sng" dirty="0">
              <a:solidFill>
                <a:srgbClr val="0000FF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51520" y="1268760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solidFill>
                  <a:srgbClr val="0000FF"/>
                </a:solidFill>
              </a:rPr>
              <a:t>Méthode 1</a:t>
            </a:r>
            <a:r>
              <a:rPr lang="fr-FR" dirty="0" smtClean="0"/>
              <a:t>: 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Si </a:t>
            </a:r>
            <a:r>
              <a:rPr lang="fr-FR" dirty="0" err="1" smtClean="0">
                <a:latin typeface="Symbol" pitchFamily="18" charset="2"/>
              </a:rPr>
              <a:t>D</a:t>
            </a:r>
            <a:r>
              <a:rPr lang="fr-FR" dirty="0" err="1" smtClean="0"/>
              <a:t>rH</a:t>
            </a:r>
            <a:r>
              <a:rPr lang="fr-FR" dirty="0" smtClean="0"/>
              <a:t>° et </a:t>
            </a:r>
            <a:r>
              <a:rPr lang="fr-FR" dirty="0" err="1" smtClean="0">
                <a:latin typeface="Symbol" pitchFamily="18" charset="2"/>
              </a:rPr>
              <a:t>D</a:t>
            </a:r>
            <a:r>
              <a:rPr lang="fr-FR" dirty="0" err="1" smtClean="0"/>
              <a:t>rS</a:t>
            </a:r>
            <a:r>
              <a:rPr lang="fr-FR" dirty="0" smtClean="0"/>
              <a:t>° sont connues en fonction de la température: </a:t>
            </a:r>
            <a:endParaRPr lang="fr-FR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95736" y="2852936"/>
            <a:ext cx="5544616" cy="792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731935"/>
              </p:ext>
            </p:extLst>
          </p:nvPr>
        </p:nvGraphicFramePr>
        <p:xfrm>
          <a:off x="2430835" y="2964979"/>
          <a:ext cx="51276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Équation" r:id="rId3" imgW="2019300" imgH="203200" progId="Equation.3">
                  <p:embed/>
                </p:oleObj>
              </mc:Choice>
              <mc:Fallback>
                <p:oleObj name="Équation" r:id="rId3" imgW="2019300" imgH="203200" progId="Equation.3">
                  <p:embed/>
                  <p:pic>
                    <p:nvPicPr>
                      <p:cNvPr id="1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835" y="2964979"/>
                        <a:ext cx="51276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467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295373" y="548680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solidFill>
                  <a:srgbClr val="0000FF"/>
                </a:solidFill>
              </a:rPr>
              <a:t>Méthode 2</a:t>
            </a:r>
            <a:r>
              <a:rPr lang="fr-FR" dirty="0" smtClean="0"/>
              <a:t>: 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Si </a:t>
            </a:r>
            <a:r>
              <a:rPr lang="fr-FR" dirty="0" err="1" smtClean="0">
                <a:latin typeface="Symbol" pitchFamily="18" charset="2"/>
              </a:rPr>
              <a:t>D</a:t>
            </a:r>
            <a:r>
              <a:rPr lang="fr-FR" dirty="0" err="1" smtClean="0"/>
              <a:t>rH</a:t>
            </a:r>
            <a:r>
              <a:rPr lang="fr-FR" dirty="0" smtClean="0"/>
              <a:t>° (T) est connue en fonction de la température et à l’aide de la relation de Gibbs Helmholtz: </a:t>
            </a:r>
            <a:endParaRPr lang="fr-FR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878406" y="4018830"/>
            <a:ext cx="4536504" cy="86409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aphicFrame>
        <p:nvGraphicFramePr>
          <p:cNvPr id="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785428"/>
              </p:ext>
            </p:extLst>
          </p:nvPr>
        </p:nvGraphicFramePr>
        <p:xfrm>
          <a:off x="1331640" y="2163479"/>
          <a:ext cx="610870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Équation" r:id="rId3" imgW="3111500" imgH="812800" progId="Equation.3">
                  <p:embed/>
                </p:oleObj>
              </mc:Choice>
              <mc:Fallback>
                <p:oleObj name="Équation" r:id="rId3" imgW="3111500" imgH="812800" progId="Equation.3">
                  <p:embed/>
                  <p:pic>
                    <p:nvPicPr>
                      <p:cNvPr id="1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163479"/>
                        <a:ext cx="6108700" cy="1217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ZoneTexte 16"/>
          <p:cNvSpPr txBox="1"/>
          <p:nvPr/>
        </p:nvSpPr>
        <p:spPr>
          <a:xfrm>
            <a:off x="314518" y="4234854"/>
            <a:ext cx="377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Soit, par intégration entre T</a:t>
            </a:r>
            <a:r>
              <a:rPr lang="fr-FR" baseline="-25000" dirty="0" smtClean="0"/>
              <a:t>0</a:t>
            </a:r>
            <a:r>
              <a:rPr lang="fr-FR" dirty="0" smtClean="0"/>
              <a:t> et T:</a:t>
            </a:r>
            <a:endParaRPr lang="fr-FR" dirty="0"/>
          </a:p>
        </p:txBody>
      </p:sp>
      <p:graphicFrame>
        <p:nvGraphicFramePr>
          <p:cNvPr id="266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364064"/>
              </p:ext>
            </p:extLst>
          </p:nvPr>
        </p:nvGraphicFramePr>
        <p:xfrm>
          <a:off x="3901102" y="4077072"/>
          <a:ext cx="44894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Équation" r:id="rId5" imgW="2286000" imgH="469900" progId="Equation.3">
                  <p:embed/>
                </p:oleObj>
              </mc:Choice>
              <mc:Fallback>
                <p:oleObj name="Équation" r:id="rId5" imgW="2286000" imgH="469900" progId="Equation.3">
                  <p:embed/>
                  <p:pic>
                    <p:nvPicPr>
                      <p:cNvPr id="266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1102" y="4077072"/>
                        <a:ext cx="4489450" cy="704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671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3059832" y="4437112"/>
            <a:ext cx="4896544" cy="86409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aphicFrame>
        <p:nvGraphicFramePr>
          <p:cNvPr id="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344093"/>
              </p:ext>
            </p:extLst>
          </p:nvPr>
        </p:nvGraphicFramePr>
        <p:xfrm>
          <a:off x="755576" y="2056755"/>
          <a:ext cx="62341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Équation" r:id="rId3" imgW="3175000" imgH="482600" progId="Equation.3">
                  <p:embed/>
                </p:oleObj>
              </mc:Choice>
              <mc:Fallback>
                <p:oleObj name="Équation" r:id="rId3" imgW="3175000" imgH="482600" progId="Equation.3">
                  <p:embed/>
                  <p:pic>
                    <p:nvPicPr>
                      <p:cNvPr id="1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056755"/>
                        <a:ext cx="6234113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ZoneTexte 18"/>
          <p:cNvSpPr txBox="1"/>
          <p:nvPr/>
        </p:nvSpPr>
        <p:spPr>
          <a:xfrm>
            <a:off x="395536" y="692696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solidFill>
                  <a:srgbClr val="0000FF"/>
                </a:solidFill>
              </a:rPr>
              <a:t>Méthode 3</a:t>
            </a:r>
            <a:r>
              <a:rPr lang="fr-FR" dirty="0" smtClean="0"/>
              <a:t>: 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Si </a:t>
            </a:r>
            <a:r>
              <a:rPr lang="fr-FR" dirty="0" err="1" smtClean="0">
                <a:latin typeface="Symbol" pitchFamily="18" charset="2"/>
              </a:rPr>
              <a:t>D</a:t>
            </a:r>
            <a:r>
              <a:rPr lang="fr-FR" dirty="0" err="1" smtClean="0"/>
              <a:t>rS</a:t>
            </a:r>
            <a:r>
              <a:rPr lang="fr-FR" dirty="0" smtClean="0"/>
              <a:t>° (T) est connue en fonction de la température: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395536" y="3485425"/>
            <a:ext cx="377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Soit, par intégration entre T</a:t>
            </a:r>
            <a:r>
              <a:rPr lang="fr-FR" baseline="-25000" dirty="0" smtClean="0"/>
              <a:t>0</a:t>
            </a:r>
            <a:r>
              <a:rPr lang="fr-FR" dirty="0" smtClean="0"/>
              <a:t> et T:</a:t>
            </a:r>
            <a:endParaRPr lang="fr-FR" dirty="0"/>
          </a:p>
        </p:txBody>
      </p:sp>
      <p:graphicFrame>
        <p:nvGraphicFramePr>
          <p:cNvPr id="2663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93132"/>
              </p:ext>
            </p:extLst>
          </p:nvPr>
        </p:nvGraphicFramePr>
        <p:xfrm>
          <a:off x="3234746" y="4499283"/>
          <a:ext cx="47371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Équation" r:id="rId5" imgW="2413000" imgH="469900" progId="Equation.3">
                  <p:embed/>
                </p:oleObj>
              </mc:Choice>
              <mc:Fallback>
                <p:oleObj name="Équation" r:id="rId5" imgW="2413000" imgH="469900" progId="Equation.3">
                  <p:embed/>
                  <p:pic>
                    <p:nvPicPr>
                      <p:cNvPr id="2663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4746" y="4499283"/>
                        <a:ext cx="473710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178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5724128" y="4077072"/>
            <a:ext cx="2304256" cy="72008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55" name="Text Box 3"/>
          <p:cNvSpPr txBox="1">
            <a:spLocks noChangeArrowheads="1"/>
          </p:cNvSpPr>
          <p:nvPr/>
        </p:nvSpPr>
        <p:spPr bwMode="auto">
          <a:xfrm>
            <a:off x="611063" y="150937"/>
            <a:ext cx="83534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u="sng" dirty="0" smtClean="0">
                <a:solidFill>
                  <a:srgbClr val="0000FF"/>
                </a:solidFill>
              </a:rPr>
              <a:t>3.2 Relation </a:t>
            </a:r>
            <a:r>
              <a:rPr lang="fr-FR" b="1" u="sng" dirty="0" smtClean="0">
                <a:solidFill>
                  <a:srgbClr val="0000FF"/>
                </a:solidFill>
              </a:rPr>
              <a:t>entre l’Enthalpie et l’énergie interne  de réaction</a:t>
            </a:r>
            <a:endParaRPr lang="fr-FR" b="1" u="sng" dirty="0">
              <a:solidFill>
                <a:srgbClr val="0000FF"/>
              </a:solidFill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323528" y="620688"/>
            <a:ext cx="864096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dirty="0" smtClean="0"/>
              <a:t>L’enthalpie H d’un système d’énergie interne U, de pression P et de volume V est définie par: </a:t>
            </a:r>
          </a:p>
          <a:p>
            <a:pPr>
              <a:spcBef>
                <a:spcPct val="50000"/>
              </a:spcBef>
            </a:pPr>
            <a:r>
              <a:rPr lang="fr-FR" dirty="0" smtClean="0"/>
              <a:t>	H= U+PV</a:t>
            </a:r>
            <a:endParaRPr lang="fr-FR" b="1" dirty="0">
              <a:latin typeface="Symbol" pitchFamily="18" charset="2"/>
            </a:endParaRPr>
          </a:p>
        </p:txBody>
      </p:sp>
      <p:graphicFrame>
        <p:nvGraphicFramePr>
          <p:cNvPr id="22" name="Object 19"/>
          <p:cNvGraphicFramePr>
            <a:graphicFrameLocks noChangeAspect="1"/>
          </p:cNvGraphicFramePr>
          <p:nvPr/>
        </p:nvGraphicFramePr>
        <p:xfrm>
          <a:off x="2987824" y="1268760"/>
          <a:ext cx="3244850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Équation" r:id="rId3" imgW="2171700" imgH="990600" progId="Equation.3">
                  <p:embed/>
                </p:oleObj>
              </mc:Choice>
              <mc:Fallback>
                <p:oleObj name="Équation" r:id="rId3" imgW="2171700" imgH="990600" progId="Equation.3">
                  <p:embed/>
                  <p:pic>
                    <p:nvPicPr>
                      <p:cNvPr id="22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268760"/>
                        <a:ext cx="3244850" cy="148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323528" y="2852936"/>
            <a:ext cx="64807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dirty="0" smtClean="0">
                <a:solidFill>
                  <a:srgbClr val="0000FF"/>
                </a:solidFill>
              </a:rPr>
              <a:t>La réaction a lieu en phase gazeuse parfaite:  </a:t>
            </a:r>
            <a:r>
              <a:rPr lang="fr-FR" dirty="0" smtClean="0"/>
              <a:t>PV=</a:t>
            </a:r>
            <a:r>
              <a:rPr lang="fr-FR" dirty="0" err="1" smtClean="0"/>
              <a:t>nRT</a:t>
            </a:r>
            <a:endParaRPr lang="fr-FR" b="1" dirty="0">
              <a:latin typeface="Symbol" pitchFamily="18" charset="2"/>
            </a:endParaRPr>
          </a:p>
        </p:txBody>
      </p:sp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467544" y="3446115"/>
          <a:ext cx="4541837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Équation" r:id="rId5" imgW="2743200" imgH="1295400" progId="Equation.3">
                  <p:embed/>
                </p:oleObj>
              </mc:Choice>
              <mc:Fallback>
                <p:oleObj name="Équation" r:id="rId5" imgW="2743200" imgH="1295400" progId="Equation.3">
                  <p:embed/>
                  <p:pic>
                    <p:nvPicPr>
                      <p:cNvPr id="276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446115"/>
                        <a:ext cx="4541837" cy="214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5836171" y="4221088"/>
          <a:ext cx="21526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Équation" r:id="rId7" imgW="1409088" imgH="342751" progId="Equation.3">
                  <p:embed/>
                </p:oleObj>
              </mc:Choice>
              <mc:Fallback>
                <p:oleObj name="Équation" r:id="rId7" imgW="1409088" imgH="342751" progId="Equation.3">
                  <p:embed/>
                  <p:pic>
                    <p:nvPicPr>
                      <p:cNvPr id="276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6171" y="4221088"/>
                        <a:ext cx="21526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Connecteur droit 28"/>
          <p:cNvCxnSpPr/>
          <p:nvPr/>
        </p:nvCxnSpPr>
        <p:spPr>
          <a:xfrm>
            <a:off x="5076056" y="3501008"/>
            <a:ext cx="0" cy="2160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5900117" y="1988840"/>
            <a:ext cx="2304256" cy="72008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395536" y="260648"/>
            <a:ext cx="82089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dirty="0" smtClean="0">
                <a:solidFill>
                  <a:srgbClr val="0000FF"/>
                </a:solidFill>
              </a:rPr>
              <a:t>Dans le cas général </a:t>
            </a:r>
            <a:r>
              <a:rPr lang="fr-FR" dirty="0" smtClean="0"/>
              <a:t>ou le système comporte une phase gazeuse parfaite et une ou plusieurs phase condensées:</a:t>
            </a:r>
          </a:p>
        </p:txBody>
      </p:sp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5949950" y="2073275"/>
          <a:ext cx="21510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Équation" r:id="rId3" imgW="1409700" imgH="368300" progId="Equation.3">
                  <p:embed/>
                </p:oleObj>
              </mc:Choice>
              <mc:Fallback>
                <p:oleObj name="Équation" r:id="rId3" imgW="1409700" imgH="368300" progId="Equation.3">
                  <p:embed/>
                  <p:pic>
                    <p:nvPicPr>
                      <p:cNvPr id="276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950" y="2073275"/>
                        <a:ext cx="215106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1979712" y="1196752"/>
            <a:ext cx="3960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fr-FR" dirty="0" smtClean="0">
                <a:solidFill>
                  <a:srgbClr val="000000"/>
                </a:solidFill>
              </a:rPr>
              <a:t>PV = P(</a:t>
            </a:r>
            <a:r>
              <a:rPr lang="fr-FR" dirty="0" err="1" smtClean="0">
                <a:solidFill>
                  <a:srgbClr val="000000"/>
                </a:solidFill>
              </a:rPr>
              <a:t>V</a:t>
            </a:r>
            <a:r>
              <a:rPr lang="fr-FR" baseline="-25000" dirty="0" err="1" smtClean="0">
                <a:solidFill>
                  <a:srgbClr val="000000"/>
                </a:solidFill>
              </a:rPr>
              <a:t>gaz</a:t>
            </a:r>
            <a:r>
              <a:rPr lang="fr-FR" dirty="0" smtClean="0">
                <a:solidFill>
                  <a:srgbClr val="000000"/>
                </a:solidFill>
              </a:rPr>
              <a:t> + </a:t>
            </a:r>
            <a:r>
              <a:rPr lang="fr-FR" dirty="0" err="1" smtClean="0">
                <a:solidFill>
                  <a:srgbClr val="000000"/>
                </a:solidFill>
              </a:rPr>
              <a:t>V</a:t>
            </a:r>
            <a:r>
              <a:rPr lang="fr-FR" baseline="-25000" dirty="0" err="1" smtClean="0">
                <a:solidFill>
                  <a:srgbClr val="000000"/>
                </a:solidFill>
              </a:rPr>
              <a:t>cd</a:t>
            </a:r>
            <a:r>
              <a:rPr lang="fr-FR" dirty="0" smtClean="0">
                <a:solidFill>
                  <a:srgbClr val="000000"/>
                </a:solidFill>
              </a:rPr>
              <a:t>) </a:t>
            </a:r>
            <a:r>
              <a:rPr lang="fr-FR" dirty="0" smtClean="0">
                <a:solidFill>
                  <a:srgbClr val="000000"/>
                </a:solidFill>
                <a:latin typeface="Tahoma"/>
                <a:cs typeface="Tahoma"/>
              </a:rPr>
              <a:t>≈ </a:t>
            </a:r>
            <a:r>
              <a:rPr lang="fr-FR" dirty="0" err="1" smtClean="0">
                <a:solidFill>
                  <a:srgbClr val="000000"/>
                </a:solidFill>
              </a:rPr>
              <a:t>PV</a:t>
            </a:r>
            <a:r>
              <a:rPr lang="fr-FR" baseline="-25000" dirty="0" err="1" smtClean="0">
                <a:solidFill>
                  <a:srgbClr val="000000"/>
                </a:solidFill>
              </a:rPr>
              <a:t>gaz</a:t>
            </a:r>
            <a:r>
              <a:rPr lang="fr-FR" dirty="0" smtClean="0">
                <a:solidFill>
                  <a:srgbClr val="000000"/>
                </a:solidFill>
              </a:rPr>
              <a:t>=</a:t>
            </a:r>
            <a:r>
              <a:rPr lang="fr-FR" dirty="0" err="1" smtClean="0">
                <a:solidFill>
                  <a:srgbClr val="000000"/>
                </a:solidFill>
              </a:rPr>
              <a:t>n</a:t>
            </a:r>
            <a:r>
              <a:rPr lang="fr-FR" baseline="-25000" dirty="0" err="1" smtClean="0">
                <a:solidFill>
                  <a:srgbClr val="000000"/>
                </a:solidFill>
              </a:rPr>
              <a:t>gaz</a:t>
            </a:r>
            <a:r>
              <a:rPr lang="fr-FR" dirty="0" err="1" smtClean="0">
                <a:solidFill>
                  <a:srgbClr val="000000"/>
                </a:solidFill>
              </a:rPr>
              <a:t>RT</a:t>
            </a:r>
            <a:endParaRPr lang="fr-FR" b="1" dirty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512" y="2132856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fr-FR" dirty="0" smtClean="0">
                <a:solidFill>
                  <a:srgbClr val="000000"/>
                </a:solidFill>
              </a:rPr>
              <a:t>Donc la relation s’exprime de manière approchée:</a:t>
            </a:r>
            <a:endParaRPr lang="fr-FR" b="1" dirty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251520" y="3140968"/>
            <a:ext cx="86409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u="sng" dirty="0" smtClean="0"/>
              <a:t>L’enthalpie standard de la réaction et l’énergie interne standard de la réaction conduisent à des relations similaires:</a:t>
            </a: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395536" y="4221088"/>
            <a:ext cx="64807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dirty="0" smtClean="0">
                <a:solidFill>
                  <a:srgbClr val="0000FF"/>
                </a:solidFill>
              </a:rPr>
              <a:t>La réaction a lieu en phase gazeuse parfaite:</a:t>
            </a:r>
            <a:endParaRPr lang="fr-FR" b="1" dirty="0">
              <a:latin typeface="Symbol" pitchFamily="18" charset="2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5612084" y="4064571"/>
            <a:ext cx="2632323" cy="72008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aphicFrame>
        <p:nvGraphicFramePr>
          <p:cNvPr id="15" name="Object 10"/>
          <p:cNvGraphicFramePr>
            <a:graphicFrameLocks noChangeAspect="1"/>
          </p:cNvGraphicFramePr>
          <p:nvPr/>
        </p:nvGraphicFramePr>
        <p:xfrm>
          <a:off x="5724128" y="4161581"/>
          <a:ext cx="23272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Équation" r:id="rId5" imgW="1524000" imgH="368300" progId="Equation.3">
                  <p:embed/>
                </p:oleObj>
              </mc:Choice>
              <mc:Fallback>
                <p:oleObj name="Équation" r:id="rId5" imgW="1524000" imgH="368300" progId="Equation.3">
                  <p:embed/>
                  <p:pic>
                    <p:nvPicPr>
                      <p:cNvPr id="1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4161581"/>
                        <a:ext cx="232727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467544" y="5301208"/>
            <a:ext cx="28083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dirty="0" smtClean="0">
                <a:solidFill>
                  <a:srgbClr val="0000FF"/>
                </a:solidFill>
              </a:rPr>
              <a:t>Dans le cas général : </a:t>
            </a:r>
            <a:endParaRPr lang="fr-FR" dirty="0" smtClean="0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915816" y="5157192"/>
            <a:ext cx="2520280" cy="72008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aphicFrame>
        <p:nvGraphicFramePr>
          <p:cNvPr id="18" name="Object 10"/>
          <p:cNvGraphicFramePr>
            <a:graphicFrameLocks noChangeAspect="1"/>
          </p:cNvGraphicFramePr>
          <p:nvPr/>
        </p:nvGraphicFramePr>
        <p:xfrm>
          <a:off x="3013075" y="5229200"/>
          <a:ext cx="23463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Équation" r:id="rId7" imgW="1536700" imgH="368300" progId="Equation.3">
                  <p:embed/>
                </p:oleObj>
              </mc:Choice>
              <mc:Fallback>
                <p:oleObj name="Équation" r:id="rId7" imgW="1536700" imgH="368300" progId="Equation.3">
                  <p:embed/>
                  <p:pic>
                    <p:nvPicPr>
                      <p:cNvPr id="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075" y="5229200"/>
                        <a:ext cx="234632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937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395288" y="981075"/>
            <a:ext cx="8137525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dirty="0"/>
              <a:t>On considère un système réactif, dont l’équation bilan de la réaction est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où </a:t>
            </a:r>
            <a:r>
              <a:rPr lang="fr-FR" i="1" dirty="0" smtClean="0">
                <a:latin typeface="Symbol" pitchFamily="18" charset="2"/>
              </a:rPr>
              <a:t>ni</a:t>
            </a:r>
            <a:r>
              <a:rPr lang="fr-FR" dirty="0" smtClean="0">
                <a:latin typeface="Symbol" pitchFamily="18" charset="2"/>
              </a:rPr>
              <a:t> </a:t>
            </a:r>
            <a:r>
              <a:rPr lang="fr-FR" dirty="0"/>
              <a:t>est le coefficient </a:t>
            </a:r>
            <a:r>
              <a:rPr lang="fr-FR" dirty="0" smtClean="0"/>
              <a:t>stœchiométrique </a:t>
            </a:r>
            <a:r>
              <a:rPr lang="fr-FR" dirty="0"/>
              <a:t>algébrique de l’espèce </a:t>
            </a:r>
            <a:r>
              <a:rPr lang="fr-FR" i="1" dirty="0"/>
              <a:t>Bi </a:t>
            </a:r>
          </a:p>
          <a:p>
            <a:r>
              <a:rPr lang="fr-FR" dirty="0"/>
              <a:t>(</a:t>
            </a:r>
            <a:r>
              <a:rPr lang="fr-FR" i="1" dirty="0">
                <a:latin typeface="Symbol" pitchFamily="18" charset="2"/>
              </a:rPr>
              <a:t>n</a:t>
            </a:r>
            <a:r>
              <a:rPr lang="fr-FR" i="1" baseline="-25000" dirty="0"/>
              <a:t>i</a:t>
            </a:r>
            <a:r>
              <a:rPr lang="fr-FR" i="1" dirty="0"/>
              <a:t> </a:t>
            </a:r>
            <a:r>
              <a:rPr lang="fr-FR" dirty="0"/>
              <a:t>&gt; 0 pour un produit, </a:t>
            </a:r>
            <a:r>
              <a:rPr lang="fr-FR" i="1" dirty="0">
                <a:latin typeface="Symbol" pitchFamily="18" charset="2"/>
              </a:rPr>
              <a:t>ni</a:t>
            </a:r>
            <a:r>
              <a:rPr lang="fr-FR" i="1" dirty="0"/>
              <a:t> </a:t>
            </a:r>
            <a:r>
              <a:rPr lang="fr-FR" dirty="0"/>
              <a:t>&lt; 0 pour un réactif ).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On définit l’avancement de la réaction à partir des variations de quantité de matière de chaque espèce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031" name="Rectangle 5"/>
          <p:cNvSpPr>
            <a:spLocks noChangeArrowheads="1"/>
          </p:cNvSpPr>
          <p:nvPr/>
        </p:nvSpPr>
        <p:spPr bwMode="auto">
          <a:xfrm>
            <a:off x="3419475" y="115888"/>
            <a:ext cx="23182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400" b="1" dirty="0" smtClean="0">
                <a:solidFill>
                  <a:srgbClr val="0000FF"/>
                </a:solidFill>
              </a:rPr>
              <a:t>1. Introduction</a:t>
            </a:r>
            <a:endParaRPr lang="fr-FR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0"/>
          <p:cNvGraphicFramePr>
            <a:graphicFrameLocks noChangeAspect="1"/>
          </p:cNvGraphicFramePr>
          <p:nvPr/>
        </p:nvGraphicFramePr>
        <p:xfrm>
          <a:off x="3779838" y="1484313"/>
          <a:ext cx="1728787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5" imgW="698400" imgH="342720" progId="Equation.3">
                  <p:embed/>
                </p:oleObj>
              </mc:Choice>
              <mc:Fallback>
                <p:oleObj name="Equation" r:id="rId5" imgW="698400" imgH="3427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484313"/>
                        <a:ext cx="1728787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13"/>
          <p:cNvGraphicFramePr>
            <a:graphicFrameLocks noChangeAspect="1"/>
          </p:cNvGraphicFramePr>
          <p:nvPr/>
        </p:nvGraphicFramePr>
        <p:xfrm>
          <a:off x="3563938" y="4005263"/>
          <a:ext cx="201612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7" imgW="863280" imgH="431640" progId="Equation.3">
                  <p:embed/>
                </p:oleObj>
              </mc:Choice>
              <mc:Fallback>
                <p:oleObj name="Equation" r:id="rId7" imgW="86328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005263"/>
                        <a:ext cx="2016125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Line 15"/>
          <p:cNvSpPr>
            <a:spLocks noChangeShapeType="1"/>
          </p:cNvSpPr>
          <p:nvPr/>
        </p:nvSpPr>
        <p:spPr bwMode="auto">
          <a:xfrm>
            <a:off x="0" y="620713"/>
            <a:ext cx="914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6B471-CF57-4FD7-94A4-12A1B79816BA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611560" y="1844824"/>
            <a:ext cx="7776864" cy="22322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54" name="Rectangle 2"/>
          <p:cNvSpPr>
            <a:spLocks noChangeArrowheads="1"/>
          </p:cNvSpPr>
          <p:nvPr/>
        </p:nvSpPr>
        <p:spPr bwMode="auto">
          <a:xfrm>
            <a:off x="2555875" y="116036"/>
            <a:ext cx="37812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sz="2400" dirty="0" smtClean="0">
                <a:solidFill>
                  <a:srgbClr val="0000FF"/>
                </a:solidFill>
                <a:latin typeface="Verdana" pitchFamily="34" charset="0"/>
                <a:ea typeface="Times New Roman" pitchFamily="18" charset="0"/>
                <a:cs typeface="Arial" charset="0"/>
              </a:rPr>
              <a:t>2.Grandeur </a:t>
            </a:r>
            <a:r>
              <a:rPr lang="fr-FR" sz="2400" dirty="0">
                <a:solidFill>
                  <a:srgbClr val="0000FF"/>
                </a:solidFill>
                <a:latin typeface="Verdana" pitchFamily="34" charset="0"/>
                <a:ea typeface="Times New Roman" pitchFamily="18" charset="0"/>
                <a:cs typeface="Arial" charset="0"/>
              </a:rPr>
              <a:t>de réaction</a:t>
            </a:r>
            <a:endParaRPr lang="fr-FR" sz="2400" dirty="0">
              <a:solidFill>
                <a:srgbClr val="0000FF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2055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>
                <a:solidFill>
                  <a:srgbClr val="0000FF"/>
                </a:solidFill>
              </a:rPr>
              <a:t>Définition</a:t>
            </a:r>
          </a:p>
        </p:txBody>
      </p:sp>
      <p:sp>
        <p:nvSpPr>
          <p:cNvPr id="2056" name="Rectangle 6"/>
          <p:cNvSpPr>
            <a:spLocks noChangeArrowheads="1"/>
          </p:cNvSpPr>
          <p:nvPr/>
        </p:nvSpPr>
        <p:spPr bwMode="auto">
          <a:xfrm>
            <a:off x="684213" y="1196975"/>
            <a:ext cx="79200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Soit une grandeur X extensive. Pour une transformation élémentaire d’un système ouvert: 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65150" y="1844675"/>
          <a:ext cx="78105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Équation" r:id="rId3" imgW="3213000" imgH="939600" progId="Equation.3">
                  <p:embed/>
                </p:oleObj>
              </mc:Choice>
              <mc:Fallback>
                <p:oleObj name="Équation" r:id="rId3" imgW="3213000" imgH="939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1844675"/>
                        <a:ext cx="7810500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Line 15"/>
          <p:cNvSpPr>
            <a:spLocks noChangeShapeType="1"/>
          </p:cNvSpPr>
          <p:nvPr/>
        </p:nvSpPr>
        <p:spPr bwMode="auto">
          <a:xfrm>
            <a:off x="0" y="620713"/>
            <a:ext cx="914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611560" y="4221088"/>
            <a:ext cx="78851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dirty="0"/>
              <a:t>les variation </a:t>
            </a:r>
            <a:r>
              <a:rPr lang="fr-FR" dirty="0" err="1"/>
              <a:t>dni</a:t>
            </a:r>
            <a:r>
              <a:rPr lang="fr-FR" dirty="0"/>
              <a:t> des quantités de matière des constituants sont liés à la variation de l’avancement </a:t>
            </a:r>
            <a:r>
              <a:rPr lang="fr-FR" dirty="0" err="1"/>
              <a:t>d</a:t>
            </a:r>
            <a:r>
              <a:rPr lang="fr-FR" dirty="0" err="1">
                <a:latin typeface="Symbol" pitchFamily="18" charset="2"/>
              </a:rPr>
              <a:t>x</a:t>
            </a:r>
            <a:r>
              <a:rPr lang="fr-FR" dirty="0"/>
              <a:t>: </a:t>
            </a:r>
            <a:r>
              <a:rPr lang="fr-FR" b="1" dirty="0" err="1"/>
              <a:t>dni</a:t>
            </a:r>
            <a:r>
              <a:rPr lang="fr-FR" b="1" dirty="0"/>
              <a:t> = </a:t>
            </a:r>
            <a:r>
              <a:rPr lang="fr-FR" b="1" dirty="0">
                <a:latin typeface="Symbol" pitchFamily="18" charset="2"/>
              </a:rPr>
              <a:t>n</a:t>
            </a:r>
            <a:r>
              <a:rPr lang="fr-FR" b="1" dirty="0"/>
              <a:t>i </a:t>
            </a:r>
            <a:r>
              <a:rPr lang="fr-FR" b="1" dirty="0" err="1"/>
              <a:t>d</a:t>
            </a:r>
            <a:r>
              <a:rPr lang="fr-FR" b="1" dirty="0" err="1">
                <a:latin typeface="Symbol" pitchFamily="18" charset="2"/>
              </a:rPr>
              <a:t>x</a:t>
            </a:r>
            <a:endParaRPr lang="fr-FR" b="1" dirty="0">
              <a:latin typeface="Symbol" pitchFamily="18" charset="2"/>
            </a:endParaRPr>
          </a:p>
        </p:txBody>
      </p:sp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1071563" y="5006975"/>
          <a:ext cx="616267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Équation" r:id="rId5" imgW="3009600" imgH="533160" progId="Equation.3">
                  <p:embed/>
                </p:oleObj>
              </mc:Choice>
              <mc:Fallback>
                <p:oleObj name="Équation" r:id="rId5" imgW="3009600" imgH="53316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5006975"/>
                        <a:ext cx="6162675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6B471-CF57-4FD7-94A4-12A1B79816BA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4514850" y="4776291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4776291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683568" y="3588097"/>
            <a:ext cx="734377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fr-FR" dirty="0"/>
              <a:t>Une grandeur de réaction est une grandeur instantanée qui dépend en particulier de l’avancement de la réaction.</a:t>
            </a:r>
          </a:p>
          <a:p>
            <a:pPr>
              <a:buFontTx/>
              <a:buChar char="•"/>
            </a:pPr>
            <a:endParaRPr lang="fr-FR" dirty="0"/>
          </a:p>
          <a:p>
            <a:pPr>
              <a:buFontTx/>
              <a:buChar char="•"/>
            </a:pPr>
            <a:r>
              <a:rPr lang="fr-FR" dirty="0"/>
              <a:t>La grandeur de réaction a la dimension de [</a:t>
            </a:r>
            <a:r>
              <a:rPr lang="fr-FR" i="1" dirty="0"/>
              <a:t>X</a:t>
            </a:r>
            <a:r>
              <a:rPr lang="fr-FR" dirty="0"/>
              <a:t>] divisée par une quantité de matière. Elle s’exprime en [</a:t>
            </a:r>
            <a:r>
              <a:rPr lang="fr-FR" i="1" dirty="0"/>
              <a:t>X</a:t>
            </a:r>
            <a:r>
              <a:rPr lang="fr-FR" dirty="0"/>
              <a:t>] ·mol</a:t>
            </a:r>
            <a:r>
              <a:rPr lang="fr-FR" baseline="30000" dirty="0"/>
              <a:t>−1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graphicFrame>
        <p:nvGraphicFramePr>
          <p:cNvPr id="4099" name="Object 11"/>
          <p:cNvGraphicFramePr>
            <a:graphicFrameLocks noChangeAspect="1"/>
          </p:cNvGraphicFramePr>
          <p:nvPr/>
        </p:nvGraphicFramePr>
        <p:xfrm>
          <a:off x="3059832" y="476672"/>
          <a:ext cx="1938975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Équation" r:id="rId5" imgW="1180800" imgH="482400" progId="Equation.3">
                  <p:embed/>
                </p:oleObj>
              </mc:Choice>
              <mc:Fallback>
                <p:oleObj name="Équation" r:id="rId5" imgW="1180800" imgH="482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76672"/>
                        <a:ext cx="1938975" cy="7920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5220072" y="1268760"/>
          <a:ext cx="1728192" cy="444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Équation" r:id="rId7" imgW="838080" imgH="215640" progId="Equation.3">
                  <p:embed/>
                </p:oleObj>
              </mc:Choice>
              <mc:Fallback>
                <p:oleObj name="Équation" r:id="rId7" imgW="83808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1268760"/>
                        <a:ext cx="1728192" cy="444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ZoneTexte 11"/>
          <p:cNvSpPr txBox="1"/>
          <p:nvPr/>
        </p:nvSpPr>
        <p:spPr>
          <a:xfrm>
            <a:off x="611560" y="692696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Dans cette expression,</a:t>
            </a:r>
            <a:endParaRPr lang="fr-FR" sz="1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539552" y="126876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Est appelée grandeur X de réaction et notée:</a:t>
            </a:r>
            <a:endParaRPr lang="fr-FR" dirty="0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1475656" y="1844824"/>
          <a:ext cx="3925887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Équation" r:id="rId9" imgW="2781000" imgH="482400" progId="Equation.3">
                  <p:embed/>
                </p:oleObj>
              </mc:Choice>
              <mc:Fallback>
                <p:oleObj name="Équation" r:id="rId9" imgW="2781000" imgH="482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844824"/>
                        <a:ext cx="3925887" cy="6810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395536" y="2924944"/>
          <a:ext cx="1874589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Équation" r:id="rId11" imgW="838080" imgH="215640" progId="Equation.3">
                  <p:embed/>
                </p:oleObj>
              </mc:Choice>
              <mc:Fallback>
                <p:oleObj name="Équation" r:id="rId11" imgW="838080" imgH="215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924944"/>
                        <a:ext cx="1874589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ZoneTexte 15"/>
          <p:cNvSpPr txBox="1"/>
          <p:nvPr/>
        </p:nvSpPr>
        <p:spPr>
          <a:xfrm>
            <a:off x="2195736" y="285293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00FF"/>
                </a:solidFill>
              </a:rPr>
              <a:t>dépend de la température, de la pression et de la composition du système. </a:t>
            </a:r>
            <a:endParaRPr lang="fr-FR" dirty="0">
              <a:solidFill>
                <a:srgbClr val="0000FF"/>
              </a:solidFill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6B471-CF57-4FD7-94A4-12A1B79816BA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3"/>
          <p:cNvSpPr txBox="1">
            <a:spLocks noChangeArrowheads="1"/>
          </p:cNvSpPr>
          <p:nvPr/>
        </p:nvSpPr>
        <p:spPr bwMode="auto">
          <a:xfrm>
            <a:off x="285720" y="214290"/>
            <a:ext cx="83534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400" b="1" dirty="0" smtClean="0">
                <a:solidFill>
                  <a:srgbClr val="0070C0"/>
                </a:solidFill>
              </a:rPr>
              <a:t>Enthalpie libre molaire de réaction </a:t>
            </a:r>
            <a:r>
              <a:rPr lang="fr-FR" sz="2400" b="1" dirty="0" err="1" smtClean="0">
                <a:solidFill>
                  <a:srgbClr val="0070C0"/>
                </a:solidFill>
                <a:latin typeface="Symbol" pitchFamily="18" charset="2"/>
              </a:rPr>
              <a:t>D</a:t>
            </a:r>
            <a:r>
              <a:rPr lang="fr-FR" sz="2400" b="1" dirty="0" err="1" smtClean="0">
                <a:solidFill>
                  <a:srgbClr val="0070C0"/>
                </a:solidFill>
              </a:rPr>
              <a:t>rG</a:t>
            </a:r>
            <a:endParaRPr lang="fr-FR" sz="2400" b="1" u="sng" dirty="0">
              <a:solidFill>
                <a:srgbClr val="0070C0"/>
              </a:solidFill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677862" y="736600"/>
          <a:ext cx="6486426" cy="4121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Équation" r:id="rId3" imgW="3162240" imgH="2006280" progId="Equation.3">
                  <p:embed/>
                </p:oleObj>
              </mc:Choice>
              <mc:Fallback>
                <p:oleObj name="Équation" r:id="rId3" imgW="3162240" imgH="20062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2" y="736600"/>
                        <a:ext cx="6486426" cy="41211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683568" y="5420107"/>
            <a:ext cx="64807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dirty="0" smtClean="0"/>
              <a:t>L’enthalpie libre de réaction est :</a:t>
            </a:r>
            <a:endParaRPr lang="fr-FR" b="1" dirty="0">
              <a:latin typeface="Symbol" pitchFamily="18" charset="2"/>
            </a:endParaRPr>
          </a:p>
        </p:txBody>
      </p:sp>
      <p:graphicFrame>
        <p:nvGraphicFramePr>
          <p:cNvPr id="2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304437"/>
              </p:ext>
            </p:extLst>
          </p:nvPr>
        </p:nvGraphicFramePr>
        <p:xfrm>
          <a:off x="4807286" y="4972948"/>
          <a:ext cx="281305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Équation" r:id="rId5" imgW="1612800" imgH="482400" progId="Equation.3">
                  <p:embed/>
                </p:oleObj>
              </mc:Choice>
              <mc:Fallback>
                <p:oleObj name="Équation" r:id="rId5" imgW="1612800" imgH="482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7286" y="4972948"/>
                        <a:ext cx="2813050" cy="1263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6B471-CF57-4FD7-94A4-12A1B79816BA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3995936" y="5949280"/>
            <a:ext cx="2808312" cy="72008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5868144" y="4221088"/>
            <a:ext cx="2952328" cy="12241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55" name="Text Box 3"/>
          <p:cNvSpPr txBox="1">
            <a:spLocks noChangeArrowheads="1"/>
          </p:cNvSpPr>
          <p:nvPr/>
        </p:nvSpPr>
        <p:spPr bwMode="auto">
          <a:xfrm>
            <a:off x="107504" y="0"/>
            <a:ext cx="83534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u="sng" dirty="0" smtClean="0">
                <a:solidFill>
                  <a:srgbClr val="0000FF"/>
                </a:solidFill>
              </a:rPr>
              <a:t>Relation entre </a:t>
            </a:r>
            <a:r>
              <a:rPr lang="fr-FR" b="1" u="sng" dirty="0" err="1" smtClean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fr-FR" b="1" u="sng" dirty="0" err="1" smtClean="0">
                <a:solidFill>
                  <a:srgbClr val="0000FF"/>
                </a:solidFill>
              </a:rPr>
              <a:t>rG</a:t>
            </a:r>
            <a:r>
              <a:rPr lang="fr-FR" b="1" u="sng" dirty="0" smtClean="0">
                <a:solidFill>
                  <a:srgbClr val="0000FF"/>
                </a:solidFill>
              </a:rPr>
              <a:t>, </a:t>
            </a:r>
            <a:r>
              <a:rPr lang="fr-FR" b="1" u="sng" dirty="0" err="1" smtClean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fr-FR" b="1" u="sng" dirty="0" err="1" smtClean="0">
                <a:solidFill>
                  <a:srgbClr val="0000FF"/>
                </a:solidFill>
              </a:rPr>
              <a:t>rH</a:t>
            </a:r>
            <a:r>
              <a:rPr lang="fr-FR" b="1" u="sng" dirty="0" smtClean="0">
                <a:solidFill>
                  <a:srgbClr val="0000FF"/>
                </a:solidFill>
              </a:rPr>
              <a:t> et </a:t>
            </a:r>
            <a:r>
              <a:rPr lang="fr-FR" b="1" u="sng" dirty="0" err="1" smtClean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fr-FR" b="1" u="sng" dirty="0" err="1" smtClean="0">
                <a:solidFill>
                  <a:srgbClr val="0000FF"/>
                </a:solidFill>
              </a:rPr>
              <a:t>rS</a:t>
            </a:r>
            <a:endParaRPr lang="fr-FR" b="1" u="sng" dirty="0">
              <a:solidFill>
                <a:srgbClr val="0000FF"/>
              </a:solidFill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4932040" y="2132856"/>
            <a:ext cx="3312368" cy="72008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323528" y="620688"/>
            <a:ext cx="86409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dirty="0" smtClean="0"/>
              <a:t>L’enthalpie libre G d’un système d’enthalpie H, d’entropie S et à la température T est définie par: G= H-TS</a:t>
            </a:r>
            <a:endParaRPr lang="fr-FR" b="1" dirty="0">
              <a:latin typeface="Symbol" pitchFamily="18" charset="2"/>
            </a:endParaRPr>
          </a:p>
        </p:txBody>
      </p:sp>
      <p:graphicFrame>
        <p:nvGraphicFramePr>
          <p:cNvPr id="22" name="Object 19"/>
          <p:cNvGraphicFramePr>
            <a:graphicFrameLocks noChangeAspect="1"/>
          </p:cNvGraphicFramePr>
          <p:nvPr/>
        </p:nvGraphicFramePr>
        <p:xfrm>
          <a:off x="467544" y="1298203"/>
          <a:ext cx="3187700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Équation" r:id="rId3" imgW="2133600" imgH="990600" progId="Equation.3">
                  <p:embed/>
                </p:oleObj>
              </mc:Choice>
              <mc:Fallback>
                <p:oleObj name="Équation" r:id="rId3" imgW="2133600" imgH="990600" progId="Equation.3">
                  <p:embed/>
                  <p:pic>
                    <p:nvPicPr>
                      <p:cNvPr id="22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298203"/>
                        <a:ext cx="3187700" cy="148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5076056" y="2204864"/>
          <a:ext cx="3096344" cy="45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Équation" r:id="rId5" imgW="1218671" imgH="177723" progId="Equation.3">
                  <p:embed/>
                </p:oleObj>
              </mc:Choice>
              <mc:Fallback>
                <p:oleObj name="Équation" r:id="rId5" imgW="1218671" imgH="177723" progId="Equation.3">
                  <p:embed/>
                  <p:pic>
                    <p:nvPicPr>
                      <p:cNvPr id="204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2204864"/>
                        <a:ext cx="3096344" cy="45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323528" y="3284984"/>
            <a:ext cx="64807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dirty="0" smtClean="0"/>
              <a:t>À l’aide de la relation de Gibbs Helmholtz:</a:t>
            </a:r>
            <a:endParaRPr lang="fr-FR" b="1" dirty="0">
              <a:latin typeface="Symbol" pitchFamily="18" charset="2"/>
            </a:endParaRPr>
          </a:p>
        </p:txBody>
      </p:sp>
      <p:graphicFrame>
        <p:nvGraphicFramePr>
          <p:cNvPr id="20488" name="Object 19"/>
          <p:cNvGraphicFramePr>
            <a:graphicFrameLocks noChangeAspect="1"/>
          </p:cNvGraphicFramePr>
          <p:nvPr/>
        </p:nvGraphicFramePr>
        <p:xfrm>
          <a:off x="4788024" y="2996952"/>
          <a:ext cx="3966096" cy="241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Équation" r:id="rId7" imgW="2019300" imgH="1612900" progId="Equation.3">
                  <p:embed/>
                </p:oleObj>
              </mc:Choice>
              <mc:Fallback>
                <p:oleObj name="Équation" r:id="rId7" imgW="2019300" imgH="1612900" progId="Equation.3">
                  <p:embed/>
                  <p:pic>
                    <p:nvPicPr>
                      <p:cNvPr id="20488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2996952"/>
                        <a:ext cx="3966096" cy="2414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ZoneTexte 24"/>
          <p:cNvSpPr txBox="1"/>
          <p:nvPr/>
        </p:nvSpPr>
        <p:spPr>
          <a:xfrm>
            <a:off x="3923928" y="227687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Soit :</a:t>
            </a:r>
            <a:endParaRPr lang="fr-FR" dirty="0"/>
          </a:p>
        </p:txBody>
      </p:sp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1187624" y="5949280"/>
          <a:ext cx="55864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Équation" r:id="rId9" imgW="2844800" imgH="457200" progId="Equation.3">
                  <p:embed/>
                </p:oleObj>
              </mc:Choice>
              <mc:Fallback>
                <p:oleObj name="Équation" r:id="rId9" imgW="2844800" imgH="457200" progId="Equation.3">
                  <p:embed/>
                  <p:pic>
                    <p:nvPicPr>
                      <p:cNvPr id="2048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949280"/>
                        <a:ext cx="558641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ZoneTexte 25"/>
          <p:cNvSpPr txBox="1"/>
          <p:nvPr/>
        </p:nvSpPr>
        <p:spPr>
          <a:xfrm>
            <a:off x="395536" y="602128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Enfin,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767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323528" y="2924944"/>
            <a:ext cx="6264696" cy="792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55" name="Text Box 3"/>
          <p:cNvSpPr txBox="1">
            <a:spLocks noChangeArrowheads="1"/>
          </p:cNvSpPr>
          <p:nvPr/>
        </p:nvSpPr>
        <p:spPr bwMode="auto">
          <a:xfrm>
            <a:off x="107504" y="0"/>
            <a:ext cx="83534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400" b="1" dirty="0" smtClean="0">
                <a:solidFill>
                  <a:srgbClr val="0000FF"/>
                </a:solidFill>
              </a:rPr>
              <a:t>3. Grandeur </a:t>
            </a:r>
            <a:r>
              <a:rPr lang="fr-FR" sz="2400" b="1" dirty="0" smtClean="0">
                <a:solidFill>
                  <a:srgbClr val="0000FF"/>
                </a:solidFill>
              </a:rPr>
              <a:t>standard de réaction</a:t>
            </a:r>
            <a:endParaRPr lang="fr-FR" sz="2400" b="1" dirty="0">
              <a:solidFill>
                <a:srgbClr val="0000FF"/>
              </a:solidFill>
            </a:endParaRPr>
          </a:p>
        </p:txBody>
      </p:sp>
      <p:sp>
        <p:nvSpPr>
          <p:cNvPr id="2057" name="Line 15"/>
          <p:cNvSpPr>
            <a:spLocks noChangeShapeType="1"/>
          </p:cNvSpPr>
          <p:nvPr/>
        </p:nvSpPr>
        <p:spPr bwMode="auto">
          <a:xfrm>
            <a:off x="10789" y="620688"/>
            <a:ext cx="914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323529" y="3068960"/>
            <a:ext cx="64807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dirty="0" smtClean="0"/>
              <a:t>L’énergie interne standard de réaction est :</a:t>
            </a:r>
            <a:endParaRPr lang="fr-FR" b="1" dirty="0">
              <a:latin typeface="Symbol" pitchFamily="18" charset="2"/>
            </a:endParaRPr>
          </a:p>
        </p:txBody>
      </p:sp>
      <p:graphicFrame>
        <p:nvGraphicFramePr>
          <p:cNvPr id="19460" name="Object 19"/>
          <p:cNvGraphicFramePr>
            <a:graphicFrameLocks noChangeAspect="1"/>
          </p:cNvGraphicFramePr>
          <p:nvPr/>
        </p:nvGraphicFramePr>
        <p:xfrm>
          <a:off x="4889500" y="3068638"/>
          <a:ext cx="16319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Équation" r:id="rId3" imgW="1091726" imgH="342751" progId="Equation.3">
                  <p:embed/>
                </p:oleObj>
              </mc:Choice>
              <mc:Fallback>
                <p:oleObj name="Équation" r:id="rId3" imgW="1091726" imgH="342751" progId="Equation.3">
                  <p:embed/>
                  <p:pic>
                    <p:nvPicPr>
                      <p:cNvPr id="1946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3068638"/>
                        <a:ext cx="1631950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23528" y="3789040"/>
            <a:ext cx="6264696" cy="792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323529" y="3933056"/>
            <a:ext cx="64807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dirty="0" smtClean="0"/>
              <a:t>L’enthalpie standard de réaction est :</a:t>
            </a:r>
            <a:endParaRPr lang="fr-FR" b="1" dirty="0">
              <a:latin typeface="Symbol" pitchFamily="18" charset="2"/>
            </a:endParaRPr>
          </a:p>
        </p:txBody>
      </p:sp>
      <p:graphicFrame>
        <p:nvGraphicFramePr>
          <p:cNvPr id="15" name="Object 19"/>
          <p:cNvGraphicFramePr>
            <a:graphicFrameLocks noChangeAspect="1"/>
          </p:cNvGraphicFramePr>
          <p:nvPr/>
        </p:nvGraphicFramePr>
        <p:xfrm>
          <a:off x="4386263" y="3924349"/>
          <a:ext cx="166846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Équation" r:id="rId5" imgW="1117115" imgH="342751" progId="Equation.3">
                  <p:embed/>
                </p:oleObj>
              </mc:Choice>
              <mc:Fallback>
                <p:oleObj name="Équation" r:id="rId5" imgW="1117115" imgH="342751" progId="Equation.3">
                  <p:embed/>
                  <p:pic>
                    <p:nvPicPr>
                      <p:cNvPr id="1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263" y="3924349"/>
                        <a:ext cx="1668462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323528" y="4725144"/>
            <a:ext cx="6264696" cy="792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23529" y="4869160"/>
            <a:ext cx="64807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dirty="0" smtClean="0"/>
              <a:t>L’entropie standard de réaction est :</a:t>
            </a:r>
            <a:endParaRPr lang="fr-FR" b="1" dirty="0">
              <a:latin typeface="Symbol" pitchFamily="18" charset="2"/>
            </a:endParaRPr>
          </a:p>
        </p:txBody>
      </p:sp>
      <p:graphicFrame>
        <p:nvGraphicFramePr>
          <p:cNvPr id="18" name="Object 19"/>
          <p:cNvGraphicFramePr>
            <a:graphicFrameLocks noChangeAspect="1"/>
          </p:cNvGraphicFramePr>
          <p:nvPr/>
        </p:nvGraphicFramePr>
        <p:xfrm>
          <a:off x="4355976" y="4860453"/>
          <a:ext cx="15557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Équation" r:id="rId7" imgW="1040948" imgH="342751" progId="Equation.3">
                  <p:embed/>
                </p:oleObj>
              </mc:Choice>
              <mc:Fallback>
                <p:oleObj name="Équation" r:id="rId7" imgW="1040948" imgH="342751" progId="Equation.3">
                  <p:embed/>
                  <p:pic>
                    <p:nvPicPr>
                      <p:cNvPr id="18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4860453"/>
                        <a:ext cx="1555750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51520" y="1403484"/>
            <a:ext cx="72728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u="sng" dirty="0" smtClean="0">
                <a:solidFill>
                  <a:srgbClr val="0000FF"/>
                </a:solidFill>
              </a:rPr>
              <a:t>Exemples de grandeurs standard de réaction :</a:t>
            </a:r>
            <a:endParaRPr lang="fr-FR" b="1" u="sng" dirty="0">
              <a:solidFill>
                <a:srgbClr val="0000FF"/>
              </a:solidFill>
              <a:latin typeface="Symbol" pitchFamily="18" charset="2"/>
            </a:endParaRP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216024" y="764704"/>
            <a:ext cx="7992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dirty="0" smtClean="0"/>
              <a:t>La grandeur X standard de réaction est, par définition:</a:t>
            </a:r>
            <a:endParaRPr lang="fr-FR" b="1" dirty="0">
              <a:latin typeface="Symbol" pitchFamily="18" charset="2"/>
            </a:endParaRPr>
          </a:p>
        </p:txBody>
      </p:sp>
      <p:graphicFrame>
        <p:nvGraphicFramePr>
          <p:cNvPr id="24" name="Object 19"/>
          <p:cNvGraphicFramePr>
            <a:graphicFrameLocks noChangeAspect="1"/>
          </p:cNvGraphicFramePr>
          <p:nvPr/>
        </p:nvGraphicFramePr>
        <p:xfrm>
          <a:off x="6156176" y="620688"/>
          <a:ext cx="2232248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Équation" r:id="rId9" imgW="1066800" imgH="342900" progId="Equation.3">
                  <p:embed/>
                </p:oleObj>
              </mc:Choice>
              <mc:Fallback>
                <p:oleObj name="Équation" r:id="rId9" imgW="1066800" imgH="342900" progId="Equation.3">
                  <p:embed/>
                  <p:pic>
                    <p:nvPicPr>
                      <p:cNvPr id="24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620688"/>
                        <a:ext cx="2232248" cy="79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251520" y="1989286"/>
            <a:ext cx="7128792" cy="79164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251521" y="2133302"/>
            <a:ext cx="64807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dirty="0" smtClean="0"/>
              <a:t>L’enthalpie libre standard de réaction est :</a:t>
            </a:r>
            <a:endParaRPr lang="fr-FR" b="1" dirty="0">
              <a:latin typeface="Symbol" pitchFamily="18" charset="2"/>
            </a:endParaRPr>
          </a:p>
        </p:txBody>
      </p:sp>
      <p:graphicFrame>
        <p:nvGraphicFramePr>
          <p:cNvPr id="22" name="Object 19"/>
          <p:cNvGraphicFramePr>
            <a:graphicFrameLocks noChangeAspect="1"/>
          </p:cNvGraphicFramePr>
          <p:nvPr/>
        </p:nvGraphicFramePr>
        <p:xfrm>
          <a:off x="5089525" y="2092325"/>
          <a:ext cx="16113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Équation" r:id="rId11" imgW="1079032" imgH="342751" progId="Equation.3">
                  <p:embed/>
                </p:oleObj>
              </mc:Choice>
              <mc:Fallback>
                <p:oleObj name="Équation" r:id="rId11" imgW="1079032" imgH="342751" progId="Equation.3">
                  <p:embed/>
                  <p:pic>
                    <p:nvPicPr>
                      <p:cNvPr id="22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25" y="2092325"/>
                        <a:ext cx="1611313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836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3"/>
          <p:cNvSpPr txBox="1">
            <a:spLocks noChangeArrowheads="1"/>
          </p:cNvSpPr>
          <p:nvPr/>
        </p:nvSpPr>
        <p:spPr bwMode="auto">
          <a:xfrm>
            <a:off x="406076" y="59750"/>
            <a:ext cx="83534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 dirty="0" smtClean="0">
                <a:solidFill>
                  <a:srgbClr val="0000FF"/>
                </a:solidFill>
              </a:rPr>
              <a:t>3.1 Variation </a:t>
            </a:r>
            <a:r>
              <a:rPr lang="fr-FR" b="1" dirty="0" smtClean="0">
                <a:solidFill>
                  <a:srgbClr val="0000FF"/>
                </a:solidFill>
              </a:rPr>
              <a:t>des grandeurs standard </a:t>
            </a:r>
            <a:r>
              <a:rPr lang="fr-FR" b="1" dirty="0" err="1" smtClean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fr-FR" b="1" dirty="0" err="1" smtClean="0">
                <a:solidFill>
                  <a:srgbClr val="0000FF"/>
                </a:solidFill>
              </a:rPr>
              <a:t>rX</a:t>
            </a:r>
            <a:r>
              <a:rPr lang="fr-FR" b="1" dirty="0" smtClean="0">
                <a:solidFill>
                  <a:srgbClr val="0000FF"/>
                </a:solidFill>
              </a:rPr>
              <a:t>° avec la température</a:t>
            </a:r>
            <a:endParaRPr lang="fr-FR" b="1" dirty="0">
              <a:solidFill>
                <a:srgbClr val="0000FF"/>
              </a:solidFill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1115616" y="1269032"/>
            <a:ext cx="611014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dirty="0" smtClean="0"/>
              <a:t>La variation de l’enthalpie molaire avec la température est déterminée par la connaissance de la capacité calorifique molaire à pression constante </a:t>
            </a:r>
            <a:r>
              <a:rPr lang="fr-FR" dirty="0" err="1" smtClean="0"/>
              <a:t>C</a:t>
            </a:r>
            <a:r>
              <a:rPr lang="fr-FR" baseline="-25000" dirty="0" err="1" smtClean="0"/>
              <a:t>p,m</a:t>
            </a:r>
            <a:endParaRPr lang="fr-FR" b="1" baseline="-25000" dirty="0">
              <a:latin typeface="Symbol" pitchFamily="18" charset="2"/>
            </a:endParaRPr>
          </a:p>
        </p:txBody>
      </p:sp>
      <p:graphicFrame>
        <p:nvGraphicFramePr>
          <p:cNvPr id="2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181455"/>
              </p:ext>
            </p:extLst>
          </p:nvPr>
        </p:nvGraphicFramePr>
        <p:xfrm>
          <a:off x="1979712" y="2564904"/>
          <a:ext cx="4002087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Équation" r:id="rId3" imgW="2679700" imgH="482600" progId="Equation.3">
                  <p:embed/>
                </p:oleObj>
              </mc:Choice>
              <mc:Fallback>
                <p:oleObj name="Équation" r:id="rId3" imgW="2679700" imgH="482600" progId="Equation.3">
                  <p:embed/>
                  <p:pic>
                    <p:nvPicPr>
                      <p:cNvPr id="22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564904"/>
                        <a:ext cx="4002087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201865"/>
              </p:ext>
            </p:extLst>
          </p:nvPr>
        </p:nvGraphicFramePr>
        <p:xfrm>
          <a:off x="1614957" y="3789040"/>
          <a:ext cx="5935662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Équation" r:id="rId5" imgW="3022600" imgH="685800" progId="Equation.3">
                  <p:embed/>
                </p:oleObj>
              </mc:Choice>
              <mc:Fallback>
                <p:oleObj name="Équation" r:id="rId5" imgW="3022600" imgH="685800" progId="Equation.3">
                  <p:embed/>
                  <p:pic>
                    <p:nvPicPr>
                      <p:cNvPr id="2048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957" y="3789040"/>
                        <a:ext cx="5935662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179512" y="745207"/>
            <a:ext cx="3377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u="sng" dirty="0" smtClean="0">
                <a:solidFill>
                  <a:srgbClr val="0000FF"/>
                </a:solidFill>
              </a:rPr>
              <a:t>Enthalpie standard de réaction </a:t>
            </a:r>
            <a:endParaRPr lang="fr-FR" u="sng" dirty="0">
              <a:solidFill>
                <a:srgbClr val="0000FF"/>
              </a:solidFill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10789" y="461665"/>
            <a:ext cx="914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34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2771800" y="2866874"/>
            <a:ext cx="4752528" cy="72008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aphicFrame>
        <p:nvGraphicFramePr>
          <p:cNvPr id="204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394061"/>
              </p:ext>
            </p:extLst>
          </p:nvPr>
        </p:nvGraphicFramePr>
        <p:xfrm>
          <a:off x="1187624" y="404664"/>
          <a:ext cx="3600400" cy="611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Équation" r:id="rId3" imgW="3022600" imgH="685800" progId="Equation.3">
                  <p:embed/>
                </p:oleObj>
              </mc:Choice>
              <mc:Fallback>
                <p:oleObj name="Équation" r:id="rId3" imgW="3022600" imgH="685800" progId="Equation.3">
                  <p:embed/>
                  <p:pic>
                    <p:nvPicPr>
                      <p:cNvPr id="2048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04664"/>
                        <a:ext cx="3600400" cy="61149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ZoneTexte 25"/>
          <p:cNvSpPr txBox="1"/>
          <p:nvPr/>
        </p:nvSpPr>
        <p:spPr>
          <a:xfrm>
            <a:off x="287524" y="2076527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Soit par intégration entre une température T</a:t>
            </a:r>
            <a:r>
              <a:rPr lang="fr-FR" baseline="-25000" dirty="0" smtClean="0"/>
              <a:t>0</a:t>
            </a:r>
            <a:r>
              <a:rPr lang="fr-FR" dirty="0" smtClean="0"/>
              <a:t> et la température T, on obtient la relation de Kirchhoff:</a:t>
            </a:r>
            <a:endParaRPr lang="fr-FR" dirty="0"/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441440"/>
              </p:ext>
            </p:extLst>
          </p:nvPr>
        </p:nvGraphicFramePr>
        <p:xfrm>
          <a:off x="1403648" y="1380967"/>
          <a:ext cx="29432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Équation" r:id="rId5" imgW="1497950" imgH="253890" progId="Equation.3">
                  <p:embed/>
                </p:oleObj>
              </mc:Choice>
              <mc:Fallback>
                <p:oleObj name="Équation" r:id="rId5" imgW="1497950" imgH="253890" progId="Equation.3">
                  <p:embed/>
                  <p:pic>
                    <p:nvPicPr>
                      <p:cNvPr id="245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380967"/>
                        <a:ext cx="29432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82434"/>
              </p:ext>
            </p:extLst>
          </p:nvPr>
        </p:nvGraphicFramePr>
        <p:xfrm>
          <a:off x="2915816" y="2866874"/>
          <a:ext cx="4662487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Équation" r:id="rId7" imgW="2374900" imgH="469900" progId="Equation.3">
                  <p:embed/>
                </p:oleObj>
              </mc:Choice>
              <mc:Fallback>
                <p:oleObj name="Équation" r:id="rId7" imgW="2374900" imgH="469900" progId="Equation.3">
                  <p:embed/>
                  <p:pic>
                    <p:nvPicPr>
                      <p:cNvPr id="245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866874"/>
                        <a:ext cx="4662487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2825775" y="5096438"/>
            <a:ext cx="4752528" cy="72008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118180"/>
              </p:ext>
            </p:extLst>
          </p:nvPr>
        </p:nvGraphicFramePr>
        <p:xfrm>
          <a:off x="2943363" y="5119367"/>
          <a:ext cx="4662487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Équation" r:id="rId9" imgW="2374900" imgH="469900" progId="Equation.3">
                  <p:embed/>
                </p:oleObj>
              </mc:Choice>
              <mc:Fallback>
                <p:oleObj name="Équation" r:id="rId9" imgW="2374900" imgH="469900" progId="Equation.3">
                  <p:embed/>
                  <p:pic>
                    <p:nvPicPr>
                      <p:cNvPr id="2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363" y="5119367"/>
                        <a:ext cx="4662487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783626"/>
              </p:ext>
            </p:extLst>
          </p:nvPr>
        </p:nvGraphicFramePr>
        <p:xfrm>
          <a:off x="633239" y="4300144"/>
          <a:ext cx="276860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Équation" r:id="rId11" imgW="1409088" imgH="444307" progId="Equation.3">
                  <p:embed/>
                </p:oleObj>
              </mc:Choice>
              <mc:Fallback>
                <p:oleObj name="Équation" r:id="rId11" imgW="1409088" imgH="444307" progId="Equation.3">
                  <p:embed/>
                  <p:pic>
                    <p:nvPicPr>
                      <p:cNvPr id="245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239" y="4300144"/>
                        <a:ext cx="2768600" cy="652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ZoneTexte 27"/>
          <p:cNvSpPr txBox="1"/>
          <p:nvPr/>
        </p:nvSpPr>
        <p:spPr>
          <a:xfrm>
            <a:off x="561231" y="378679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solidFill>
                  <a:srgbClr val="0000FF"/>
                </a:solidFill>
              </a:rPr>
              <a:t>De même:</a:t>
            </a:r>
            <a:endParaRPr lang="fr-FR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37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560</Words>
  <Application>Microsoft Office PowerPoint</Application>
  <PresentationFormat>Affichage à l'écran (4:3)</PresentationFormat>
  <Paragraphs>81</Paragraphs>
  <Slides>15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3</vt:i4>
      </vt:variant>
      <vt:variant>
        <vt:lpstr>Titres des diapositives</vt:lpstr>
      </vt:variant>
      <vt:variant>
        <vt:i4>15</vt:i4>
      </vt:variant>
    </vt:vector>
  </HeadingPairs>
  <TitlesOfParts>
    <vt:vector size="25" baseType="lpstr">
      <vt:lpstr>Arial</vt:lpstr>
      <vt:lpstr>Calibri</vt:lpstr>
      <vt:lpstr>Symbol</vt:lpstr>
      <vt:lpstr>Tahoma</vt:lpstr>
      <vt:lpstr>Times New Roman</vt:lpstr>
      <vt:lpstr>Verdana</vt:lpstr>
      <vt:lpstr>Modèle par défaut</vt:lpstr>
      <vt:lpstr>Équation</vt:lpstr>
      <vt:lpstr>Microsoft Equation 3.0</vt:lpstr>
      <vt:lpstr>Equation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USTL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Utilisateur</dc:creator>
  <cp:lastModifiedBy>Charaf</cp:lastModifiedBy>
  <cp:revision>106</cp:revision>
  <dcterms:created xsi:type="dcterms:W3CDTF">2008-03-27T14:32:02Z</dcterms:created>
  <dcterms:modified xsi:type="dcterms:W3CDTF">2017-03-28T16:07:52Z</dcterms:modified>
</cp:coreProperties>
</file>