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3" r:id="rId3"/>
    <p:sldId id="274" r:id="rId4"/>
    <p:sldId id="275" r:id="rId5"/>
    <p:sldId id="276" r:id="rId6"/>
    <p:sldId id="258" r:id="rId7"/>
    <p:sldId id="261" r:id="rId8"/>
    <p:sldId id="270" r:id="rId9"/>
    <p:sldId id="262" r:id="rId10"/>
    <p:sldId id="269" r:id="rId11"/>
    <p:sldId id="271" r:id="rId12"/>
    <p:sldId id="272" r:id="rId13"/>
    <p:sldId id="277" r:id="rId14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00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90" autoAdjust="0"/>
  </p:normalViewPr>
  <p:slideViewPr>
    <p:cSldViewPr snapToGrid="0" snapToObjects="1">
      <p:cViewPr varScale="1">
        <p:scale>
          <a:sx n="79" d="100"/>
          <a:sy n="79" d="100"/>
        </p:scale>
        <p:origin x="1570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331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D236286-95F2-4BB2-B9F9-E3DB89ECA6FE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 b="1" smtClean="0">
                <a:latin typeface="Arial" panose="020B0604020202020204" pitchFamily="34" charset="0"/>
              </a:rPr>
              <a:t>1 Objectif de la Cotation Fonctionnelle</a:t>
            </a:r>
          </a:p>
          <a:p>
            <a:r>
              <a:rPr lang="fr-FR" altLang="fr-FR" smtClean="0">
                <a:latin typeface="Arial" panose="020B0604020202020204" pitchFamily="34" charset="0"/>
              </a:rPr>
              <a:t>Le but de la </a:t>
            </a:r>
            <a:r>
              <a:rPr lang="fr-FR" altLang="fr-FR" b="1" smtClean="0">
                <a:latin typeface="Arial" panose="020B0604020202020204" pitchFamily="34" charset="0"/>
              </a:rPr>
              <a:t>cotation fonctionnelle est de déterminer les cotes des éléments d’un mécanisme</a:t>
            </a:r>
          </a:p>
          <a:p>
            <a:r>
              <a:rPr lang="fr-FR" altLang="fr-FR" smtClean="0">
                <a:latin typeface="Arial" panose="020B0604020202020204" pitchFamily="34" charset="0"/>
              </a:rPr>
              <a:t>qui assureront, avec les tolérances les plus larges, les conditions de fonctionnement (jeux fonctionnels).</a:t>
            </a:r>
          </a:p>
          <a:p>
            <a:r>
              <a:rPr lang="fr-FR" altLang="fr-FR" smtClean="0">
                <a:latin typeface="Arial" panose="020B0604020202020204" pitchFamily="34" charset="0"/>
              </a:rPr>
              <a:t>Ces cotes sont appelées </a:t>
            </a:r>
            <a:r>
              <a:rPr lang="fr-FR" altLang="fr-FR" b="1" smtClean="0">
                <a:latin typeface="Arial" panose="020B0604020202020204" pitchFamily="34" charset="0"/>
              </a:rPr>
              <a:t>cotes fonctionnelles. Ce sont celles qui doivent être portées sur les</a:t>
            </a:r>
          </a:p>
          <a:p>
            <a:r>
              <a:rPr lang="fr-FR" altLang="fr-FR" b="1" smtClean="0">
                <a:latin typeface="Arial" panose="020B0604020202020204" pitchFamily="34" charset="0"/>
              </a:rPr>
              <a:t>dessins de définition.</a:t>
            </a:r>
          </a:p>
          <a:p>
            <a:r>
              <a:rPr lang="fr-FR" altLang="fr-FR" smtClean="0">
                <a:latin typeface="Arial" panose="020B0604020202020204" pitchFamily="34" charset="0"/>
              </a:rPr>
              <a:t>L’utilisation de cette méthode de cotation conduit à une </a:t>
            </a:r>
            <a:r>
              <a:rPr lang="fr-FR" altLang="fr-FR" b="1" smtClean="0">
                <a:latin typeface="Arial" panose="020B0604020202020204" pitchFamily="34" charset="0"/>
              </a:rPr>
              <a:t>réduction du coût de fabrication.</a:t>
            </a:r>
            <a:endParaRPr lang="fr-FR" altLang="fr-FR" smtClean="0">
              <a:latin typeface="Arial" panose="020B0604020202020204" pitchFamily="34" charset="0"/>
            </a:endParaRPr>
          </a:p>
          <a:p>
            <a:endParaRPr lang="fr-FR" altLang="fr-FR" smtClean="0">
              <a:latin typeface="Arial" panose="020B0604020202020204" pitchFamily="34" charset="0"/>
            </a:endParaRPr>
          </a:p>
        </p:txBody>
      </p:sp>
      <p:sp>
        <p:nvSpPr>
          <p:cNvPr id="15364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7F4F514-6726-4FC9-A52E-9B7B3C63ECC5}" type="slidenum">
              <a:rPr lang="fr-FR" altLang="fr-FR" smtClean="0"/>
              <a:pPr>
                <a:spcBef>
                  <a:spcPct val="0"/>
                </a:spcBef>
              </a:pPr>
              <a:t>1</a:t>
            </a:fld>
            <a:endParaRPr lang="fr-FR" altLang="fr-F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Espace réservé des not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FR" altLang="fr-FR" b="1" smtClean="0">
                <a:latin typeface="Arial" panose="020B0604020202020204" pitchFamily="34" charset="0"/>
              </a:rPr>
              <a:t>Tracer sur le dessin d’ensemble les vecteurs maillons déduits du graphe des contacts</a:t>
            </a:r>
          </a:p>
          <a:p>
            <a:pPr eaLnBrk="1" hangingPunct="1"/>
            <a:r>
              <a:rPr lang="fr-FR" altLang="fr-FR" smtClean="0">
                <a:latin typeface="Arial" panose="020B0604020202020204" pitchFamily="34" charset="0"/>
              </a:rPr>
              <a:t>Le tracé obtenu constitue la </a:t>
            </a:r>
            <a:r>
              <a:rPr lang="fr-FR" altLang="fr-FR" b="1" smtClean="0">
                <a:latin typeface="Arial" panose="020B0604020202020204" pitchFamily="34" charset="0"/>
              </a:rPr>
              <a:t>chaîne de cotes relative à la condition traitée.</a:t>
            </a:r>
            <a:endParaRPr lang="fr-FR" altLang="fr-FR" smtClean="0">
              <a:latin typeface="Arial" panose="020B0604020202020204" pitchFamily="34" charset="0"/>
            </a:endParaRPr>
          </a:p>
          <a:p>
            <a:endParaRPr lang="fr-FR" altLang="fr-FR" smtClean="0">
              <a:latin typeface="Arial" panose="020B0604020202020204" pitchFamily="34" charset="0"/>
            </a:endParaRPr>
          </a:p>
        </p:txBody>
      </p:sp>
      <p:sp>
        <p:nvSpPr>
          <p:cNvPr id="3379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F295B3-2F37-4ADA-8221-786318A7E27F}" type="slidenum">
              <a:rPr lang="fr-FR" altLang="fr-FR" smtClean="0"/>
              <a:pPr/>
              <a:t>10</a:t>
            </a:fld>
            <a:endParaRPr lang="fr-FR" altLang="fr-F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Espace réservé des not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FR" altLang="fr-FR" b="1" dirty="0" smtClean="0">
                <a:latin typeface="Arial" panose="020B0604020202020204" pitchFamily="34" charset="0"/>
              </a:rPr>
              <a:t>En déduire les équations relatives à la condition traitée</a:t>
            </a:r>
          </a:p>
          <a:p>
            <a:pPr eaLnBrk="1" hangingPunct="1"/>
            <a:r>
              <a:rPr lang="fr-FR" altLang="fr-FR" dirty="0" smtClean="0">
                <a:latin typeface="Arial" panose="020B0604020202020204" pitchFamily="34" charset="0"/>
              </a:rPr>
              <a:t>Il suffit d’attribuer le </a:t>
            </a:r>
            <a:r>
              <a:rPr lang="fr-FR" altLang="fr-FR" b="1" dirty="0" smtClean="0">
                <a:latin typeface="Arial" panose="020B0604020202020204" pitchFamily="34" charset="0"/>
              </a:rPr>
              <a:t>signe positif aux maillons orientés dans le même sens que la</a:t>
            </a:r>
          </a:p>
          <a:p>
            <a:pPr eaLnBrk="1" hangingPunct="1"/>
            <a:r>
              <a:rPr lang="fr-FR" altLang="fr-FR" b="1" dirty="0" smtClean="0">
                <a:latin typeface="Arial" panose="020B0604020202020204" pitchFamily="34" charset="0"/>
              </a:rPr>
              <a:t>condition fonctionnelle (donc le signe négatif pour les maillons orientés dans le sens contraire) :</a:t>
            </a:r>
          </a:p>
          <a:p>
            <a:endParaRPr lang="fr-FR" altLang="fr-FR" dirty="0" smtClean="0">
              <a:latin typeface="Arial" panose="020B0604020202020204" pitchFamily="34" charset="0"/>
            </a:endParaRPr>
          </a:p>
        </p:txBody>
      </p:sp>
      <p:sp>
        <p:nvSpPr>
          <p:cNvPr id="36868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B1D8B9-1006-448B-83B0-0EDEA650ADDE}" type="slidenum">
              <a:rPr lang="fr-FR" altLang="fr-FR" smtClean="0"/>
              <a:pPr/>
              <a:t>12</a:t>
            </a:fld>
            <a:endParaRPr lang="fr-FR" altLang="fr-F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Espace réservé des not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 dirty="0" smtClean="0">
              <a:latin typeface="Arial" panose="020B0604020202020204" pitchFamily="34" charset="0"/>
            </a:endParaRPr>
          </a:p>
        </p:txBody>
      </p:sp>
      <p:sp>
        <p:nvSpPr>
          <p:cNvPr id="36868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B1D8B9-1006-448B-83B0-0EDEA650ADDE}" type="slidenum">
              <a:rPr lang="fr-FR" altLang="fr-FR" smtClean="0"/>
              <a:pPr/>
              <a:t>13</a:t>
            </a:fld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2757740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 b="1" smtClean="0">
                <a:latin typeface="Arial" panose="020B0604020202020204" pitchFamily="34" charset="0"/>
              </a:rPr>
              <a:t>1 Objectif de la Cotation Fonctionnelle</a:t>
            </a:r>
          </a:p>
          <a:p>
            <a:r>
              <a:rPr lang="fr-FR" altLang="fr-FR" smtClean="0">
                <a:latin typeface="Arial" panose="020B0604020202020204" pitchFamily="34" charset="0"/>
              </a:rPr>
              <a:t>Le but de la </a:t>
            </a:r>
            <a:r>
              <a:rPr lang="fr-FR" altLang="fr-FR" b="1" smtClean="0">
                <a:latin typeface="Arial" panose="020B0604020202020204" pitchFamily="34" charset="0"/>
              </a:rPr>
              <a:t>cotation fonctionnelle est de déterminer les cotes des éléments d’un mécanisme</a:t>
            </a:r>
          </a:p>
          <a:p>
            <a:r>
              <a:rPr lang="fr-FR" altLang="fr-FR" smtClean="0">
                <a:latin typeface="Arial" panose="020B0604020202020204" pitchFamily="34" charset="0"/>
              </a:rPr>
              <a:t>qui assureront, avec les tolérances les plus larges, les conditions de fonctionnement (jeux fonctionnels).</a:t>
            </a:r>
          </a:p>
          <a:p>
            <a:r>
              <a:rPr lang="fr-FR" altLang="fr-FR" smtClean="0">
                <a:latin typeface="Arial" panose="020B0604020202020204" pitchFamily="34" charset="0"/>
              </a:rPr>
              <a:t>Ces cotes sont appelées </a:t>
            </a:r>
            <a:r>
              <a:rPr lang="fr-FR" altLang="fr-FR" b="1" smtClean="0">
                <a:latin typeface="Arial" panose="020B0604020202020204" pitchFamily="34" charset="0"/>
              </a:rPr>
              <a:t>cotes fonctionnelles. Ce sont celles qui doivent être portées sur les</a:t>
            </a:r>
          </a:p>
          <a:p>
            <a:r>
              <a:rPr lang="fr-FR" altLang="fr-FR" b="1" smtClean="0">
                <a:latin typeface="Arial" panose="020B0604020202020204" pitchFamily="34" charset="0"/>
              </a:rPr>
              <a:t>dessins de définition.</a:t>
            </a:r>
          </a:p>
          <a:p>
            <a:r>
              <a:rPr lang="fr-FR" altLang="fr-FR" smtClean="0">
                <a:latin typeface="Arial" panose="020B0604020202020204" pitchFamily="34" charset="0"/>
              </a:rPr>
              <a:t>L’utilisation de cette méthode de cotation conduit à une </a:t>
            </a:r>
            <a:r>
              <a:rPr lang="fr-FR" altLang="fr-FR" b="1" smtClean="0">
                <a:latin typeface="Arial" panose="020B0604020202020204" pitchFamily="34" charset="0"/>
              </a:rPr>
              <a:t>réduction du coût de fabrication.</a:t>
            </a:r>
            <a:endParaRPr lang="fr-FR" altLang="fr-FR" smtClean="0">
              <a:latin typeface="Arial" panose="020B0604020202020204" pitchFamily="34" charset="0"/>
            </a:endParaRPr>
          </a:p>
          <a:p>
            <a:endParaRPr lang="fr-FR" altLang="fr-FR" smtClean="0">
              <a:latin typeface="Arial" panose="020B0604020202020204" pitchFamily="34" charset="0"/>
            </a:endParaRPr>
          </a:p>
        </p:txBody>
      </p:sp>
      <p:sp>
        <p:nvSpPr>
          <p:cNvPr id="17412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9EDAC10-646B-4C2C-A9B6-0095C36BFE8E}" type="slidenum">
              <a:rPr lang="fr-FR" altLang="fr-FR" smtClean="0"/>
              <a:pPr>
                <a:spcBef>
                  <a:spcPct val="0"/>
                </a:spcBef>
              </a:pPr>
              <a:t>2</a:t>
            </a:fld>
            <a:endParaRPr lang="fr-FR" altLang="fr-F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 b="1" smtClean="0">
                <a:latin typeface="Arial" panose="020B0604020202020204" pitchFamily="34" charset="0"/>
              </a:rPr>
              <a:t>1 Objectif de la Cotation Fonctionnelle</a:t>
            </a:r>
          </a:p>
          <a:p>
            <a:r>
              <a:rPr lang="fr-FR" altLang="fr-FR" smtClean="0">
                <a:latin typeface="Arial" panose="020B0604020202020204" pitchFamily="34" charset="0"/>
              </a:rPr>
              <a:t>Le but de la </a:t>
            </a:r>
            <a:r>
              <a:rPr lang="fr-FR" altLang="fr-FR" b="1" smtClean="0">
                <a:latin typeface="Arial" panose="020B0604020202020204" pitchFamily="34" charset="0"/>
              </a:rPr>
              <a:t>cotation fonctionnelle est de déterminer les cotes des éléments d’un mécanisme</a:t>
            </a:r>
          </a:p>
          <a:p>
            <a:r>
              <a:rPr lang="fr-FR" altLang="fr-FR" smtClean="0">
                <a:latin typeface="Arial" panose="020B0604020202020204" pitchFamily="34" charset="0"/>
              </a:rPr>
              <a:t>qui assureront, avec les tolérances les plus larges, les conditions de fonctionnement (jeux fonctionnels).</a:t>
            </a:r>
          </a:p>
          <a:p>
            <a:r>
              <a:rPr lang="fr-FR" altLang="fr-FR" smtClean="0">
                <a:latin typeface="Arial" panose="020B0604020202020204" pitchFamily="34" charset="0"/>
              </a:rPr>
              <a:t>Ces cotes sont appelées </a:t>
            </a:r>
            <a:r>
              <a:rPr lang="fr-FR" altLang="fr-FR" b="1" smtClean="0">
                <a:latin typeface="Arial" panose="020B0604020202020204" pitchFamily="34" charset="0"/>
              </a:rPr>
              <a:t>cotes fonctionnelles. Ce sont celles qui doivent être portées sur les</a:t>
            </a:r>
          </a:p>
          <a:p>
            <a:r>
              <a:rPr lang="fr-FR" altLang="fr-FR" b="1" smtClean="0">
                <a:latin typeface="Arial" panose="020B0604020202020204" pitchFamily="34" charset="0"/>
              </a:rPr>
              <a:t>dessins de définition.</a:t>
            </a:r>
          </a:p>
          <a:p>
            <a:r>
              <a:rPr lang="fr-FR" altLang="fr-FR" smtClean="0">
                <a:latin typeface="Arial" panose="020B0604020202020204" pitchFamily="34" charset="0"/>
              </a:rPr>
              <a:t>L’utilisation de cette méthode de cotation conduit à une </a:t>
            </a:r>
            <a:r>
              <a:rPr lang="fr-FR" altLang="fr-FR" b="1" smtClean="0">
                <a:latin typeface="Arial" panose="020B0604020202020204" pitchFamily="34" charset="0"/>
              </a:rPr>
              <a:t>réduction du coût de fabrication.</a:t>
            </a:r>
            <a:endParaRPr lang="fr-FR" altLang="fr-FR" smtClean="0">
              <a:latin typeface="Arial" panose="020B0604020202020204" pitchFamily="34" charset="0"/>
            </a:endParaRPr>
          </a:p>
          <a:p>
            <a:endParaRPr lang="fr-FR" altLang="fr-FR" smtClean="0">
              <a:latin typeface="Arial" panose="020B0604020202020204" pitchFamily="34" charset="0"/>
            </a:endParaRPr>
          </a:p>
        </p:txBody>
      </p:sp>
      <p:sp>
        <p:nvSpPr>
          <p:cNvPr id="19460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6C46C8-B1C6-4C42-801C-C484B4F10F77}" type="slidenum">
              <a:rPr lang="fr-FR" altLang="fr-FR" smtClean="0"/>
              <a:pPr>
                <a:spcBef>
                  <a:spcPct val="0"/>
                </a:spcBef>
              </a:pPr>
              <a:t>3</a:t>
            </a:fld>
            <a:endParaRPr lang="fr-FR" altLang="fr-F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 b="1" smtClean="0">
                <a:latin typeface="Arial" panose="020B0604020202020204" pitchFamily="34" charset="0"/>
              </a:rPr>
              <a:t>1 Objectif de la Cotation Fonctionnelle</a:t>
            </a:r>
          </a:p>
          <a:p>
            <a:r>
              <a:rPr lang="fr-FR" altLang="fr-FR" smtClean="0">
                <a:latin typeface="Arial" panose="020B0604020202020204" pitchFamily="34" charset="0"/>
              </a:rPr>
              <a:t>Le but de la </a:t>
            </a:r>
            <a:r>
              <a:rPr lang="fr-FR" altLang="fr-FR" b="1" smtClean="0">
                <a:latin typeface="Arial" panose="020B0604020202020204" pitchFamily="34" charset="0"/>
              </a:rPr>
              <a:t>cotation fonctionnelle est de déterminer les cotes des éléments d’un mécanisme</a:t>
            </a:r>
          </a:p>
          <a:p>
            <a:r>
              <a:rPr lang="fr-FR" altLang="fr-FR" smtClean="0">
                <a:latin typeface="Arial" panose="020B0604020202020204" pitchFamily="34" charset="0"/>
              </a:rPr>
              <a:t>qui assureront, avec les tolérances les plus larges, les conditions de fonctionnement (jeux fonctionnels).</a:t>
            </a:r>
          </a:p>
          <a:p>
            <a:r>
              <a:rPr lang="fr-FR" altLang="fr-FR" smtClean="0">
                <a:latin typeface="Arial" panose="020B0604020202020204" pitchFamily="34" charset="0"/>
              </a:rPr>
              <a:t>Ces cotes sont appelées </a:t>
            </a:r>
            <a:r>
              <a:rPr lang="fr-FR" altLang="fr-FR" b="1" smtClean="0">
                <a:latin typeface="Arial" panose="020B0604020202020204" pitchFamily="34" charset="0"/>
              </a:rPr>
              <a:t>cotes fonctionnelles. Ce sont celles qui doivent être portées sur les</a:t>
            </a:r>
          </a:p>
          <a:p>
            <a:r>
              <a:rPr lang="fr-FR" altLang="fr-FR" b="1" smtClean="0">
                <a:latin typeface="Arial" panose="020B0604020202020204" pitchFamily="34" charset="0"/>
              </a:rPr>
              <a:t>dessins de définition.</a:t>
            </a:r>
          </a:p>
          <a:p>
            <a:r>
              <a:rPr lang="fr-FR" altLang="fr-FR" smtClean="0">
                <a:latin typeface="Arial" panose="020B0604020202020204" pitchFamily="34" charset="0"/>
              </a:rPr>
              <a:t>L’utilisation de cette méthode de cotation conduit à une </a:t>
            </a:r>
            <a:r>
              <a:rPr lang="fr-FR" altLang="fr-FR" b="1" smtClean="0">
                <a:latin typeface="Arial" panose="020B0604020202020204" pitchFamily="34" charset="0"/>
              </a:rPr>
              <a:t>réduction du coût de fabrication.</a:t>
            </a:r>
            <a:endParaRPr lang="fr-FR" altLang="fr-FR" smtClean="0">
              <a:latin typeface="Arial" panose="020B0604020202020204" pitchFamily="34" charset="0"/>
            </a:endParaRPr>
          </a:p>
          <a:p>
            <a:endParaRPr lang="fr-FR" altLang="fr-FR" smtClean="0">
              <a:latin typeface="Arial" panose="020B0604020202020204" pitchFamily="34" charset="0"/>
            </a:endParaRPr>
          </a:p>
        </p:txBody>
      </p:sp>
      <p:sp>
        <p:nvSpPr>
          <p:cNvPr id="21508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116015E-7326-4086-91DD-DFE2140F7AB6}" type="slidenum">
              <a:rPr lang="fr-FR" altLang="fr-FR" smtClean="0"/>
              <a:pPr>
                <a:spcBef>
                  <a:spcPct val="0"/>
                </a:spcBef>
              </a:pPr>
              <a:t>4</a:t>
            </a:fld>
            <a:endParaRPr lang="fr-FR" altLang="fr-F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 b="1" smtClean="0">
                <a:latin typeface="Arial" panose="020B0604020202020204" pitchFamily="34" charset="0"/>
              </a:rPr>
              <a:t>1 Objectif de la Cotation Fonctionnelle</a:t>
            </a:r>
          </a:p>
          <a:p>
            <a:r>
              <a:rPr lang="fr-FR" altLang="fr-FR" smtClean="0">
                <a:latin typeface="Arial" panose="020B0604020202020204" pitchFamily="34" charset="0"/>
              </a:rPr>
              <a:t>Le but de la </a:t>
            </a:r>
            <a:r>
              <a:rPr lang="fr-FR" altLang="fr-FR" b="1" smtClean="0">
                <a:latin typeface="Arial" panose="020B0604020202020204" pitchFamily="34" charset="0"/>
              </a:rPr>
              <a:t>cotation fonctionnelle est de déterminer les cotes des éléments d’un mécanisme</a:t>
            </a:r>
          </a:p>
          <a:p>
            <a:r>
              <a:rPr lang="fr-FR" altLang="fr-FR" smtClean="0">
                <a:latin typeface="Arial" panose="020B0604020202020204" pitchFamily="34" charset="0"/>
              </a:rPr>
              <a:t>qui assureront, avec les tolérances les plus larges, les conditions de fonctionnement (jeux fonctionnels).</a:t>
            </a:r>
          </a:p>
          <a:p>
            <a:r>
              <a:rPr lang="fr-FR" altLang="fr-FR" smtClean="0">
                <a:latin typeface="Arial" panose="020B0604020202020204" pitchFamily="34" charset="0"/>
              </a:rPr>
              <a:t>Ces cotes sont appelées </a:t>
            </a:r>
            <a:r>
              <a:rPr lang="fr-FR" altLang="fr-FR" b="1" smtClean="0">
                <a:latin typeface="Arial" panose="020B0604020202020204" pitchFamily="34" charset="0"/>
              </a:rPr>
              <a:t>cotes fonctionnelles. Ce sont celles qui doivent être portées sur les</a:t>
            </a:r>
          </a:p>
          <a:p>
            <a:r>
              <a:rPr lang="fr-FR" altLang="fr-FR" b="1" smtClean="0">
                <a:latin typeface="Arial" panose="020B0604020202020204" pitchFamily="34" charset="0"/>
              </a:rPr>
              <a:t>dessins de définition.</a:t>
            </a:r>
          </a:p>
          <a:p>
            <a:r>
              <a:rPr lang="fr-FR" altLang="fr-FR" smtClean="0">
                <a:latin typeface="Arial" panose="020B0604020202020204" pitchFamily="34" charset="0"/>
              </a:rPr>
              <a:t>L’utilisation de cette méthode de cotation conduit à une </a:t>
            </a:r>
            <a:r>
              <a:rPr lang="fr-FR" altLang="fr-FR" b="1" smtClean="0">
                <a:latin typeface="Arial" panose="020B0604020202020204" pitchFamily="34" charset="0"/>
              </a:rPr>
              <a:t>réduction du coût de fabrication.</a:t>
            </a:r>
            <a:endParaRPr lang="fr-FR" altLang="fr-FR" smtClean="0">
              <a:latin typeface="Arial" panose="020B0604020202020204" pitchFamily="34" charset="0"/>
            </a:endParaRPr>
          </a:p>
          <a:p>
            <a:endParaRPr lang="fr-FR" altLang="fr-FR" smtClean="0">
              <a:latin typeface="Arial" panose="020B0604020202020204" pitchFamily="34" charset="0"/>
            </a:endParaRPr>
          </a:p>
        </p:txBody>
      </p:sp>
      <p:sp>
        <p:nvSpPr>
          <p:cNvPr id="2355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EED4D4D-61BB-472E-AB9A-FCEEA3521187}" type="slidenum">
              <a:rPr lang="fr-FR" altLang="fr-FR" smtClean="0"/>
              <a:pPr>
                <a:spcBef>
                  <a:spcPct val="0"/>
                </a:spcBef>
              </a:pPr>
              <a:t>5</a:t>
            </a:fld>
            <a:endParaRPr lang="fr-FR" altLang="fr-F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Espace réservé des not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FR" altLang="fr-FR" smtClean="0">
                <a:latin typeface="Arial" panose="020B0604020202020204" pitchFamily="34" charset="0"/>
              </a:rPr>
              <a:t>Après détermination, les conditions fonctionnelles sont mises en évidence sur le dessin</a:t>
            </a:r>
          </a:p>
          <a:p>
            <a:pPr eaLnBrk="1" hangingPunct="1"/>
            <a:r>
              <a:rPr lang="fr-FR" altLang="fr-FR" smtClean="0">
                <a:latin typeface="Arial" panose="020B0604020202020204" pitchFamily="34" charset="0"/>
              </a:rPr>
              <a:t>d’ensemble par des </a:t>
            </a:r>
            <a:r>
              <a:rPr lang="fr-FR" altLang="fr-FR" b="1" smtClean="0">
                <a:latin typeface="Arial" panose="020B0604020202020204" pitchFamily="34" charset="0"/>
              </a:rPr>
              <a:t>vecteurs conditions, représentés par des flèches à double trait, orientés</a:t>
            </a:r>
          </a:p>
          <a:p>
            <a:pPr eaLnBrk="1" hangingPunct="1"/>
            <a:r>
              <a:rPr lang="fr-FR" altLang="fr-FR" smtClean="0">
                <a:latin typeface="Arial" panose="020B0604020202020204" pitchFamily="34" charset="0"/>
              </a:rPr>
              <a:t>conventionnellement positivement de la gauche vers la droite, ou, du bas vers le haut.</a:t>
            </a:r>
          </a:p>
          <a:p>
            <a:pPr eaLnBrk="1" hangingPunct="1"/>
            <a:r>
              <a:rPr lang="fr-FR" altLang="fr-FR" smtClean="0">
                <a:latin typeface="Arial" panose="020B0604020202020204" pitchFamily="34" charset="0"/>
              </a:rPr>
              <a:t>Ces vecteurs condition, seront notés JA, JB, JC, …</a:t>
            </a:r>
          </a:p>
        </p:txBody>
      </p:sp>
      <p:sp>
        <p:nvSpPr>
          <p:cNvPr id="25604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5721CF-E84A-49D5-9812-ED6D42F466DE}" type="slidenum">
              <a:rPr lang="fr-FR" altLang="fr-FR" smtClean="0"/>
              <a:pPr/>
              <a:t>6</a:t>
            </a:fld>
            <a:endParaRPr lang="fr-FR" altLang="fr-F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Espace réservé des not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FR" altLang="fr-FR" smtClean="0">
                <a:latin typeface="Arial" panose="020B0604020202020204" pitchFamily="34" charset="0"/>
              </a:rPr>
              <a:t>Les conditions fonctionnelles traitée en exemple sont:</a:t>
            </a:r>
          </a:p>
          <a:p>
            <a:pPr eaLnBrk="1" hangingPunct="1"/>
            <a:r>
              <a:rPr lang="fr-FR" altLang="fr-FR" smtClean="0">
                <a:latin typeface="Arial" panose="020B0604020202020204" pitchFamily="34" charset="0"/>
              </a:rPr>
              <a:t>• JA pour le jeu axial de la liaison entre la poulie 3 et la rondelle 4,</a:t>
            </a:r>
          </a:p>
          <a:p>
            <a:pPr eaLnBrk="1" hangingPunct="1"/>
            <a:r>
              <a:rPr lang="fr-FR" altLang="fr-FR" smtClean="0">
                <a:latin typeface="Arial" panose="020B0604020202020204" pitchFamily="34" charset="0"/>
              </a:rPr>
              <a:t>• JB pour …</a:t>
            </a:r>
          </a:p>
          <a:p>
            <a:pPr eaLnBrk="1" hangingPunct="1"/>
            <a:r>
              <a:rPr lang="fr-FR" altLang="fr-FR" smtClean="0">
                <a:latin typeface="Arial" panose="020B0604020202020204" pitchFamily="34" charset="0"/>
              </a:rPr>
              <a:t>• JC pour …</a:t>
            </a:r>
          </a:p>
          <a:p>
            <a:pPr eaLnBrk="1" hangingPunct="1"/>
            <a:r>
              <a:rPr lang="fr-FR" altLang="fr-FR" smtClean="0">
                <a:latin typeface="Arial" panose="020B0604020202020204" pitchFamily="34" charset="0"/>
              </a:rPr>
              <a:t>• JD pour …</a:t>
            </a:r>
          </a:p>
          <a:p>
            <a:endParaRPr lang="fr-FR" altLang="fr-FR" smtClean="0">
              <a:latin typeface="Arial" panose="020B0604020202020204" pitchFamily="34" charset="0"/>
            </a:endParaRPr>
          </a:p>
        </p:txBody>
      </p:sp>
      <p:sp>
        <p:nvSpPr>
          <p:cNvPr id="27652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106C6C-5850-45FB-9EC5-F9FC6D60D7C6}" type="slidenum">
              <a:rPr lang="fr-FR" altLang="fr-FR" smtClean="0"/>
              <a:pPr/>
              <a:t>7</a:t>
            </a:fld>
            <a:endParaRPr lang="fr-FR" altLang="fr-F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Espace réservé des not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FR" altLang="fr-FR" smtClean="0">
                <a:latin typeface="Arial" panose="020B0604020202020204" pitchFamily="34" charset="0"/>
              </a:rPr>
              <a:t>Ce graphe fait apparaître les surfaces de contact qui assurent le positionnement relatif des</a:t>
            </a:r>
          </a:p>
          <a:p>
            <a:pPr eaLnBrk="1" hangingPunct="1"/>
            <a:r>
              <a:rPr lang="fr-FR" altLang="fr-FR" smtClean="0">
                <a:latin typeface="Arial" panose="020B0604020202020204" pitchFamily="34" charset="0"/>
              </a:rPr>
              <a:t>éléments du mécanisme dans la direction de la condition fonctionnelle, ainsi que les conditions de</a:t>
            </a:r>
          </a:p>
          <a:p>
            <a:pPr eaLnBrk="1" hangingPunct="1"/>
            <a:r>
              <a:rPr lang="fr-FR" altLang="fr-FR" smtClean="0">
                <a:latin typeface="Arial" panose="020B0604020202020204" pitchFamily="34" charset="0"/>
              </a:rPr>
              <a:t>fonctionnement.</a:t>
            </a:r>
          </a:p>
          <a:p>
            <a:pPr eaLnBrk="1" hangingPunct="1"/>
            <a:r>
              <a:rPr lang="fr-FR" altLang="fr-FR" smtClean="0">
                <a:latin typeface="Arial" panose="020B0604020202020204" pitchFamily="34" charset="0"/>
              </a:rPr>
              <a:t>Dans ce graphe, les éléments du mécanisme sont représentés par des </a:t>
            </a:r>
            <a:r>
              <a:rPr lang="fr-FR" altLang="fr-FR" b="1" smtClean="0">
                <a:latin typeface="Arial" panose="020B0604020202020204" pitchFamily="34" charset="0"/>
              </a:rPr>
              <a:t>bulles, les surfaces de</a:t>
            </a:r>
          </a:p>
          <a:p>
            <a:pPr eaLnBrk="1" hangingPunct="1"/>
            <a:r>
              <a:rPr lang="fr-FR" altLang="fr-FR" smtClean="0">
                <a:latin typeface="Arial" panose="020B0604020202020204" pitchFamily="34" charset="0"/>
              </a:rPr>
              <a:t>contact par des </a:t>
            </a:r>
            <a:r>
              <a:rPr lang="fr-FR" altLang="fr-FR" b="1" smtClean="0">
                <a:latin typeface="Arial" panose="020B0604020202020204" pitchFamily="34" charset="0"/>
              </a:rPr>
              <a:t>lignes, et les conditions fonctionnelles par des flèches à double trait.</a:t>
            </a:r>
            <a:endParaRPr lang="fr-FR" altLang="fr-FR" smtClean="0">
              <a:latin typeface="Arial" panose="020B0604020202020204" pitchFamily="34" charset="0"/>
            </a:endParaRPr>
          </a:p>
          <a:p>
            <a:endParaRPr lang="fr-FR" altLang="fr-FR" smtClean="0">
              <a:latin typeface="Arial" panose="020B0604020202020204" pitchFamily="34" charset="0"/>
            </a:endParaRPr>
          </a:p>
        </p:txBody>
      </p:sp>
      <p:sp>
        <p:nvSpPr>
          <p:cNvPr id="29700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EB1F24A-141C-49DE-85D9-98DFF556BFE1}" type="slidenum">
              <a:rPr lang="fr-FR" altLang="fr-FR" smtClean="0"/>
              <a:pPr/>
              <a:t>8</a:t>
            </a:fld>
            <a:endParaRPr lang="fr-FR" altLang="fr-F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Espace réservé des not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FR" altLang="fr-FR" b="1" smtClean="0">
                <a:latin typeface="Arial" panose="020B0604020202020204" pitchFamily="34" charset="0"/>
              </a:rPr>
              <a:t>Parcourir ce graphe en respectant la règle suivante</a:t>
            </a:r>
          </a:p>
          <a:p>
            <a:pPr eaLnBrk="1" hangingPunct="1"/>
            <a:r>
              <a:rPr lang="fr-FR" altLang="fr-FR" b="1" smtClean="0">
                <a:latin typeface="Arial" panose="020B0604020202020204" pitchFamily="34" charset="0"/>
              </a:rPr>
              <a:t>Partir de l’origine du vecteur condition et rejoindre son extrémité sans passer plus d’une</a:t>
            </a:r>
          </a:p>
          <a:p>
            <a:pPr eaLnBrk="1" hangingPunct="1"/>
            <a:r>
              <a:rPr lang="fr-FR" altLang="fr-FR" b="1" smtClean="0">
                <a:latin typeface="Arial" panose="020B0604020202020204" pitchFamily="34" charset="0"/>
              </a:rPr>
              <a:t>fois par le même contact pour une même condition, et sans passer par un autre vecteur</a:t>
            </a:r>
          </a:p>
          <a:p>
            <a:pPr eaLnBrk="1" hangingPunct="1"/>
            <a:r>
              <a:rPr lang="fr-FR" altLang="fr-FR" b="1" smtClean="0">
                <a:latin typeface="Arial" panose="020B0604020202020204" pitchFamily="34" charset="0"/>
              </a:rPr>
              <a:t>condition.</a:t>
            </a:r>
          </a:p>
          <a:p>
            <a:pPr eaLnBrk="1" hangingPunct="1"/>
            <a:r>
              <a:rPr lang="fr-FR" altLang="fr-FR" smtClean="0">
                <a:latin typeface="Arial" panose="020B0604020202020204" pitchFamily="34" charset="0"/>
              </a:rPr>
              <a:t>Les vecteurs qui, à l’intérieur d’une bulle, permettent de passer d’une surface de contact à une</a:t>
            </a:r>
          </a:p>
          <a:p>
            <a:pPr eaLnBrk="1" hangingPunct="1"/>
            <a:r>
              <a:rPr lang="fr-FR" altLang="fr-FR" smtClean="0">
                <a:latin typeface="Arial" panose="020B0604020202020204" pitchFamily="34" charset="0"/>
              </a:rPr>
              <a:t>autre sont appelés: </a:t>
            </a:r>
            <a:r>
              <a:rPr lang="fr-FR" altLang="fr-FR" b="1" smtClean="0">
                <a:latin typeface="Arial" panose="020B0604020202020204" pitchFamily="34" charset="0"/>
              </a:rPr>
              <a:t>vecteurs maillons. Ils peuvent être notés sous la forme: Lettre de la condition</a:t>
            </a:r>
          </a:p>
          <a:p>
            <a:pPr eaLnBrk="1" hangingPunct="1"/>
            <a:r>
              <a:rPr lang="fr-FR" altLang="fr-FR" smtClean="0">
                <a:latin typeface="Arial" panose="020B0604020202020204" pitchFamily="34" charset="0"/>
              </a:rPr>
              <a:t>(indice) n°de pièce, comme par exemple B2.</a:t>
            </a:r>
          </a:p>
          <a:p>
            <a:endParaRPr lang="fr-FR" altLang="fr-FR" smtClean="0">
              <a:latin typeface="Arial" panose="020B0604020202020204" pitchFamily="34" charset="0"/>
            </a:endParaRPr>
          </a:p>
        </p:txBody>
      </p:sp>
      <p:sp>
        <p:nvSpPr>
          <p:cNvPr id="31748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15BC0BC-28F5-41DA-B6D4-F981507B702B}" type="slidenum">
              <a:rPr lang="fr-FR" altLang="fr-FR" smtClean="0"/>
              <a:pPr/>
              <a:t>9</a:t>
            </a:fld>
            <a:endParaRPr lang="fr-FR" alt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112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fr-FR" altLang="fr-FR"/>
              <a:t>Exercice </a:t>
            </a:r>
            <a:fld id="{F2AC6D23-3C86-4208-8EB3-04C32B780E99}" type="slidenum">
              <a:rPr lang="fr-FR" altLang="fr-FR"/>
              <a:pPr>
                <a:defRPr/>
              </a:pPr>
              <a:t>‹N°›</a:t>
            </a:fld>
            <a:r>
              <a:rPr lang="fr-FR" altLang="fr-F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6226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fr-FR" altLang="fr-FR"/>
              <a:t>Exercice </a:t>
            </a:r>
            <a:fld id="{7CF76528-B48F-480F-B809-663AB3AD645A}" type="slidenum">
              <a:rPr lang="fr-FR" altLang="fr-FR"/>
              <a:pPr>
                <a:defRPr/>
              </a:pPr>
              <a:t>‹N°›</a:t>
            </a:fld>
            <a:r>
              <a:rPr lang="fr-FR" altLang="fr-F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8580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fr-FR" altLang="fr-FR"/>
              <a:t>Exercice </a:t>
            </a:r>
            <a:fld id="{57E7FC6C-A186-4AF0-BB3E-C47F8C1912A7}" type="slidenum">
              <a:rPr lang="fr-FR" altLang="fr-FR"/>
              <a:pPr>
                <a:defRPr/>
              </a:pPr>
              <a:t>‹N°›</a:t>
            </a:fld>
            <a:r>
              <a:rPr lang="fr-FR" altLang="fr-F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5957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fr-FR" altLang="fr-FR"/>
              <a:t>Exercice </a:t>
            </a:r>
            <a:fld id="{6712EF69-7618-4FEF-B594-5B7E1AEA61C6}" type="slidenum">
              <a:rPr lang="fr-FR" altLang="fr-FR"/>
              <a:pPr>
                <a:defRPr/>
              </a:pPr>
              <a:t>‹N°›</a:t>
            </a:fld>
            <a:r>
              <a:rPr lang="fr-FR" altLang="fr-F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6221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fr-FR" altLang="fr-FR"/>
              <a:t>Exercice </a:t>
            </a:r>
            <a:fld id="{0A3EB153-73DD-468C-9FBF-FF5927237AAA}" type="slidenum">
              <a:rPr lang="fr-FR" altLang="fr-FR"/>
              <a:pPr>
                <a:defRPr/>
              </a:pPr>
              <a:t>‹N°›</a:t>
            </a:fld>
            <a:r>
              <a:rPr lang="fr-FR" altLang="fr-F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9474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fr-FR" altLang="fr-FR"/>
              <a:t>Exercice </a:t>
            </a:r>
            <a:fld id="{C84FDB7C-5B0B-42A3-9DBA-9F64E4F3E137}" type="slidenum">
              <a:rPr lang="fr-FR" altLang="fr-FR"/>
              <a:pPr>
                <a:defRPr/>
              </a:pPr>
              <a:t>‹N°›</a:t>
            </a:fld>
            <a:r>
              <a:rPr lang="fr-FR" altLang="fr-F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187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fr-FR" altLang="fr-FR"/>
              <a:t>Exercice </a:t>
            </a:r>
            <a:fld id="{88F20C56-F139-4484-B69F-AD10390A17F2}" type="slidenum">
              <a:rPr lang="fr-FR" altLang="fr-FR"/>
              <a:pPr>
                <a:defRPr/>
              </a:pPr>
              <a:t>‹N°›</a:t>
            </a:fld>
            <a:r>
              <a:rPr lang="fr-FR" altLang="fr-F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1168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fr-FR" altLang="fr-FR"/>
              <a:t>Exercice </a:t>
            </a:r>
            <a:fld id="{9DED13BB-7142-4E6F-9DF3-5B0D6A27BF5A}" type="slidenum">
              <a:rPr lang="fr-FR" altLang="fr-FR"/>
              <a:pPr>
                <a:defRPr/>
              </a:pPr>
              <a:t>‹N°›</a:t>
            </a:fld>
            <a:r>
              <a:rPr lang="fr-FR" altLang="fr-F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334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fr-FR" altLang="fr-FR"/>
              <a:t>Exercice </a:t>
            </a:r>
            <a:fld id="{413ADB7D-EDC1-47D8-840F-9944ED8D6B1E}" type="slidenum">
              <a:rPr lang="fr-FR" altLang="fr-FR"/>
              <a:pPr>
                <a:defRPr/>
              </a:pPr>
              <a:t>‹N°›</a:t>
            </a:fld>
            <a:r>
              <a:rPr lang="fr-FR" altLang="fr-F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634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fr-FR" altLang="fr-FR"/>
              <a:t>Exercice </a:t>
            </a:r>
            <a:fld id="{9043392C-C251-4138-BFDE-EBCB4B310E0A}" type="slidenum">
              <a:rPr lang="fr-FR" altLang="fr-FR"/>
              <a:pPr>
                <a:defRPr/>
              </a:pPr>
              <a:t>‹N°›</a:t>
            </a:fld>
            <a:r>
              <a:rPr lang="fr-FR" altLang="fr-F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6555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" name="Text Box 8"/>
          <p:cNvSpPr txBox="1">
            <a:spLocks noChangeArrowheads="1"/>
          </p:cNvSpPr>
          <p:nvPr userDrawn="1"/>
        </p:nvSpPr>
        <p:spPr bwMode="auto">
          <a:xfrm>
            <a:off x="376238" y="280988"/>
            <a:ext cx="455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fr-FR" altLang="fr-FR" sz="2400" b="1" smtClean="0">
                <a:solidFill>
                  <a:schemeClr val="accent2"/>
                </a:solidFill>
              </a:rPr>
              <a:t>Cotation fonctionnelle</a:t>
            </a:r>
          </a:p>
        </p:txBody>
      </p:sp>
      <p:sp>
        <p:nvSpPr>
          <p:cNvPr id="3" name="Line 11"/>
          <p:cNvSpPr>
            <a:spLocks noChangeShapeType="1"/>
          </p:cNvSpPr>
          <p:nvPr userDrawn="1"/>
        </p:nvSpPr>
        <p:spPr bwMode="auto">
          <a:xfrm>
            <a:off x="323850" y="765175"/>
            <a:ext cx="84963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 userDrawn="1">
            <p:ph type="sldNum" sz="quarter" idx="4"/>
          </p:nvPr>
        </p:nvSpPr>
        <p:spPr>
          <a:xfrm>
            <a:off x="6300788" y="333375"/>
            <a:ext cx="2133600" cy="476250"/>
          </a:xfrm>
          <a:prstGeom prst="rect">
            <a:avLst/>
          </a:prstGeom>
          <a:noFill/>
        </p:spPr>
        <p:txBody>
          <a:bodyPr/>
          <a:lstStyle>
            <a:lvl1pPr algn="r" eaLnBrk="1" hangingPunct="1">
              <a:defRPr b="1">
                <a:solidFill>
                  <a:srgbClr val="00009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cours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ce réservé du numéro de diapositive 5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mtClean="0">
                <a:solidFill>
                  <a:srgbClr val="000099"/>
                </a:solidFill>
              </a:rPr>
              <a:t>cours </a:t>
            </a:r>
          </a:p>
        </p:txBody>
      </p:sp>
      <p:sp>
        <p:nvSpPr>
          <p:cNvPr id="3" name="Rectangle 2"/>
          <p:cNvSpPr/>
          <p:nvPr/>
        </p:nvSpPr>
        <p:spPr>
          <a:xfrm>
            <a:off x="428625" y="998538"/>
            <a:ext cx="7073900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3200" b="1" dirty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Rappel sur la cotation </a:t>
            </a:r>
            <a:r>
              <a:rPr lang="fr-FR" sz="3200" b="1" dirty="0" err="1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tolérancée</a:t>
            </a:r>
            <a:endParaRPr lang="fr-FR" sz="3200" b="1" dirty="0">
              <a:solidFill>
                <a:schemeClr val="accent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8625" y="3946525"/>
            <a:ext cx="9920288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3200" b="1" dirty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Besoin : définition des cotes utiles</a:t>
            </a:r>
            <a:endParaRPr lang="fr-FR" sz="3200" dirty="0">
              <a:solidFill>
                <a:schemeClr val="accent6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3" y="1582738"/>
            <a:ext cx="65151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93925" y="4730750"/>
            <a:ext cx="5826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b="1" i="1">
                <a:solidFill>
                  <a:srgbClr val="0000FF"/>
                </a:solidFill>
                <a:cs typeface="Times New Roman" panose="02020603050405020304" pitchFamily="18" charset="0"/>
              </a:rPr>
              <a:t>Jeu</a:t>
            </a:r>
            <a:endParaRPr lang="fr-FR" altLang="fr-FR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221163" y="4743450"/>
            <a:ext cx="9159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b="1" i="1">
                <a:solidFill>
                  <a:srgbClr val="0000FF"/>
                </a:solidFill>
                <a:cs typeface="Times New Roman" panose="02020603050405020304" pitchFamily="18" charset="0"/>
              </a:rPr>
              <a:t>Retrait</a:t>
            </a:r>
            <a:endParaRPr lang="fr-FR" altLang="fr-FR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65438" y="5511800"/>
            <a:ext cx="1044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b="1" i="1">
                <a:solidFill>
                  <a:srgbClr val="0000FF"/>
                </a:solidFill>
                <a:cs typeface="Times New Roman" panose="02020603050405020304" pitchFamily="18" charset="0"/>
              </a:rPr>
              <a:t>Serrage</a:t>
            </a:r>
            <a:endParaRPr lang="fr-FR" altLang="fr-FR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014913" y="5540375"/>
            <a:ext cx="1749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b="1" i="1">
                <a:solidFill>
                  <a:srgbClr val="0000FF"/>
                </a:solidFill>
                <a:cs typeface="Times New Roman" panose="02020603050405020304" pitchFamily="18" charset="0"/>
              </a:rPr>
              <a:t>Dépassement </a:t>
            </a:r>
            <a:endParaRPr lang="fr-FR" alt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ce réservé du numéro de diapositive 5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mtClean="0">
                <a:solidFill>
                  <a:srgbClr val="000099"/>
                </a:solidFill>
              </a:rPr>
              <a:t>cours </a:t>
            </a:r>
          </a:p>
        </p:txBody>
      </p:sp>
      <p:pic>
        <p:nvPicPr>
          <p:cNvPr id="3277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" t="8134" r="27824" b="29424"/>
          <a:stretch>
            <a:fillRect/>
          </a:stretch>
        </p:blipFill>
        <p:spPr bwMode="auto">
          <a:xfrm>
            <a:off x="0" y="1889125"/>
            <a:ext cx="9151938" cy="456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22300" y="941388"/>
            <a:ext cx="6411913" cy="36988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b="1" dirty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Vecteur cote fonctionnelle : simple traits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ce réservé du numéro de diapositive 5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mtClean="0">
                <a:solidFill>
                  <a:srgbClr val="000099"/>
                </a:solidFill>
              </a:rPr>
              <a:t>cours </a:t>
            </a:r>
          </a:p>
        </p:txBody>
      </p:sp>
      <p:sp>
        <p:nvSpPr>
          <p:cNvPr id="5" name="Rectangle 4"/>
          <p:cNvSpPr/>
          <p:nvPr/>
        </p:nvSpPr>
        <p:spPr>
          <a:xfrm>
            <a:off x="622300" y="941388"/>
            <a:ext cx="6411913" cy="36988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b="1" dirty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Vecteur cote fonctionnelle : simple traits</a:t>
            </a:r>
          </a:p>
        </p:txBody>
      </p:sp>
      <p:pic>
        <p:nvPicPr>
          <p:cNvPr id="34820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1674813"/>
            <a:ext cx="8894763" cy="454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ce réservé du numéro de diapositive 5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mtClean="0">
                <a:solidFill>
                  <a:srgbClr val="000099"/>
                </a:solidFill>
              </a:rPr>
              <a:t>cours </a:t>
            </a:r>
          </a:p>
        </p:txBody>
      </p:sp>
      <p:sp>
        <p:nvSpPr>
          <p:cNvPr id="5" name="Rectangle 4"/>
          <p:cNvSpPr/>
          <p:nvPr/>
        </p:nvSpPr>
        <p:spPr>
          <a:xfrm>
            <a:off x="622300" y="941388"/>
            <a:ext cx="6411913" cy="36988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b="1" dirty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Vecteur cote fonctionnelle : simple traits</a:t>
            </a:r>
          </a:p>
        </p:txBody>
      </p:sp>
      <p:pic>
        <p:nvPicPr>
          <p:cNvPr id="3584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2900"/>
            <a:ext cx="9199563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ce réservé du numéro de diapositive 5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mtClean="0">
                <a:solidFill>
                  <a:srgbClr val="000099"/>
                </a:solidFill>
              </a:rPr>
              <a:t>cours </a:t>
            </a:r>
          </a:p>
        </p:txBody>
      </p:sp>
      <p:sp>
        <p:nvSpPr>
          <p:cNvPr id="5" name="Rectangle 4"/>
          <p:cNvSpPr/>
          <p:nvPr/>
        </p:nvSpPr>
        <p:spPr>
          <a:xfrm>
            <a:off x="622300" y="941388"/>
            <a:ext cx="6411913" cy="36988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b="1" dirty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Vecteur cote fonctionnelle : simple traits</a:t>
            </a:r>
          </a:p>
        </p:txBody>
      </p:sp>
      <p:pic>
        <p:nvPicPr>
          <p:cNvPr id="35844" name="Imag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4" y="941388"/>
            <a:ext cx="9199563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989455" y="5094162"/>
                <a:ext cx="4882171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fr-FR" altLang="fr-F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altLang="fr-F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fr-FR" alt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fr-FR" alt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alt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fr-F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fr-FR" alt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fr-FR" alt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fr-FR" alt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alt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fr-F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fr-FR" alt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alt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fr-FR" alt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alt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fr-F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fr-FR" alt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alt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fr-FR" alt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alt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fr-F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fr-FR" alt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altLang="fr-FR" b="0" dirty="0" smtClean="0"/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altLang="fr-FR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FR" altLang="fr-FR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alt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fr-F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alt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alt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alt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fr-F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alt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alt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alt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fr-F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alt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alt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alt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fr-F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alt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altLang="fr-FR" b="0" dirty="0" smtClean="0"/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alt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fr-F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altLang="fr-FR" b="0" i="1" smtClean="0">
                              <a:latin typeface="Cambria Math" panose="02040503050406030204" pitchFamily="18" charset="0"/>
                            </a:rPr>
                            <m:t>𝑚𝑖𝑛𝑖</m:t>
                          </m:r>
                        </m:sub>
                      </m:sSub>
                      <m:r>
                        <a:rPr lang="fr-FR" altLang="fr-FR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alt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fr-F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alt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fr-FR" alt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altLang="fr-FR" b="0" i="1" smtClean="0">
                              <a:latin typeface="Cambria Math" panose="02040503050406030204" pitchFamily="18" charset="0"/>
                            </a:rPr>
                            <m:t>𝑚𝑎𝑥𝑖</m:t>
                          </m:r>
                        </m:sub>
                      </m:sSub>
                      <m:r>
                        <a:rPr lang="fr-FR" alt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alt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fr-F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alt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r-FR" alt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altLang="fr-FR" b="0" i="1" smtClean="0">
                              <a:latin typeface="Cambria Math" panose="02040503050406030204" pitchFamily="18" charset="0"/>
                            </a:rPr>
                            <m:t>𝑚𝑖𝑛𝑖</m:t>
                          </m:r>
                        </m:sub>
                      </m:sSub>
                      <m:r>
                        <a:rPr lang="fr-FR" alt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alt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fr-F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alt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alt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altLang="fr-FR" b="0" i="1" smtClean="0">
                              <a:latin typeface="Cambria Math" panose="02040503050406030204" pitchFamily="18" charset="0"/>
                            </a:rPr>
                            <m:t>𝑚𝑖𝑛𝑖</m:t>
                          </m:r>
                        </m:sub>
                      </m:sSub>
                      <m:r>
                        <a:rPr lang="fr-FR" alt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alt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fr-F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alt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fr-FR" alt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altLang="fr-FR" b="0" i="1" smtClean="0">
                              <a:latin typeface="Cambria Math" panose="02040503050406030204" pitchFamily="18" charset="0"/>
                            </a:rPr>
                            <m:t>𝑚𝑖𝑛𝑖</m:t>
                          </m:r>
                        </m:sub>
                      </m:sSub>
                    </m:oMath>
                  </m:oMathPara>
                </a14:m>
                <a:endParaRPr lang="fr-FR" altLang="fr-FR" b="0" dirty="0" smtClean="0"/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alt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fr-F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alt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altLang="fr-FR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  <m:r>
                            <a:rPr lang="fr-FR" alt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altLang="fr-FR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alt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fr-F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altLang="fr-FR" b="0" i="1" smtClean="0">
                              <a:latin typeface="Cambria Math" panose="02040503050406030204" pitchFamily="18" charset="0"/>
                            </a:rPr>
                            <m:t>3 </m:t>
                          </m:r>
                          <m:r>
                            <a:rPr lang="fr-FR" altLang="fr-FR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fr-FR" alt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alt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alt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fr-F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altLang="fr-FR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fr-FR" altLang="fr-FR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fr-FR" alt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alt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alt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fr-F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altLang="fr-FR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fr-FR" altLang="fr-FR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fr-FR" alt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alt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alt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fr-F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altLang="fr-FR" b="0" i="1" smtClean="0">
                              <a:latin typeface="Cambria Math" panose="02040503050406030204" pitchFamily="18" charset="0"/>
                            </a:rPr>
                            <m:t>4 </m:t>
                          </m:r>
                          <m:r>
                            <a:rPr lang="fr-FR" altLang="fr-FR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fr-FR" alt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altLang="fr-FR" dirty="0" smtClean="0"/>
              </a:p>
              <a:p>
                <a:pPr eaLnBrk="1" hangingPunct="1"/>
                <a:endParaRPr lang="fr-FR" altLang="fr-FR" dirty="0" smtClean="0"/>
              </a:p>
              <a:p>
                <a:pPr algn="ctr" eaLnBrk="1" hangingPunct="1"/>
                <a:r>
                  <a:rPr lang="fr-FR" altLang="fr-FR" dirty="0" smtClean="0"/>
                  <a:t>Donc IT(B) = IT(B</a:t>
                </a:r>
                <a:r>
                  <a:rPr lang="fr-FR" altLang="fr-FR" baseline="-25000" dirty="0" smtClean="0"/>
                  <a:t>3</a:t>
                </a:r>
                <a:r>
                  <a:rPr lang="fr-FR" altLang="fr-FR" sz="1600" dirty="0" smtClean="0"/>
                  <a:t>)+IT(B</a:t>
                </a:r>
                <a:r>
                  <a:rPr lang="fr-FR" altLang="fr-FR" sz="1600" baseline="-25000" dirty="0" smtClean="0"/>
                  <a:t>1</a:t>
                </a:r>
                <a:r>
                  <a:rPr lang="fr-FR" altLang="fr-FR" sz="1600" dirty="0" smtClean="0"/>
                  <a:t>)+IT(B</a:t>
                </a:r>
                <a:r>
                  <a:rPr lang="fr-FR" altLang="fr-FR" sz="1600" baseline="-25000" dirty="0" smtClean="0"/>
                  <a:t>2</a:t>
                </a:r>
                <a:r>
                  <a:rPr lang="fr-FR" altLang="fr-FR" sz="1600" dirty="0" smtClean="0"/>
                  <a:t>)+IT(B</a:t>
                </a:r>
                <a:r>
                  <a:rPr lang="fr-FR" altLang="fr-FR" sz="1600" baseline="-25000" dirty="0" smtClean="0"/>
                  <a:t>4</a:t>
                </a:r>
                <a:r>
                  <a:rPr lang="fr-FR" altLang="fr-FR" sz="1600" dirty="0" smtClean="0"/>
                  <a:t>)</a:t>
                </a:r>
                <a:endParaRPr lang="fr-FR" altLang="fr-FR" dirty="0" smtClean="0"/>
              </a:p>
              <a:p>
                <a:pPr eaLnBrk="1" hangingPunct="1"/>
                <a:endParaRPr lang="fr-FR" altLang="fr-FR" dirty="0" smtClean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455" y="5094162"/>
                <a:ext cx="4882171" cy="20313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22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ce réservé du numéro de diapositive 5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mtClean="0">
                <a:solidFill>
                  <a:srgbClr val="000099"/>
                </a:solidFill>
              </a:rPr>
              <a:t>cours </a:t>
            </a:r>
          </a:p>
        </p:txBody>
      </p:sp>
      <p:sp>
        <p:nvSpPr>
          <p:cNvPr id="3" name="Rectangle 2"/>
          <p:cNvSpPr/>
          <p:nvPr/>
        </p:nvSpPr>
        <p:spPr>
          <a:xfrm>
            <a:off x="428625" y="998538"/>
            <a:ext cx="7073900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3200" b="1" dirty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Objectif </a:t>
            </a:r>
            <a:r>
              <a:rPr lang="fr-FR" sz="3200" b="1" dirty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de la Cotation Fonctionnelle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42938" y="2112963"/>
            <a:ext cx="63769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b="1" i="1">
                <a:solidFill>
                  <a:srgbClr val="0000FF"/>
                </a:solidFill>
                <a:cs typeface="Times New Roman" panose="02020603050405020304" pitchFamily="18" charset="0"/>
              </a:rPr>
              <a:t>Déterminer les cotes fonctionnelles des éléments d’un mécanisme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2938" y="3376613"/>
            <a:ext cx="77914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b="1" i="1">
                <a:solidFill>
                  <a:srgbClr val="0000FF"/>
                </a:solidFill>
                <a:cs typeface="Times New Roman" panose="02020603050405020304" pitchFamily="18" charset="0"/>
              </a:rPr>
              <a:t>Cotes fonctionnelles doivent être portées sur les dessins de définition.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2938" y="4935538"/>
            <a:ext cx="99202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b="1" i="1">
                <a:solidFill>
                  <a:srgbClr val="0000FF"/>
                </a:solidFill>
                <a:cs typeface="Times New Roman" panose="02020603050405020304" pitchFamily="18" charset="0"/>
              </a:rPr>
              <a:t>Réduction du coût de fabrication.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u numéro de diapositive 5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mtClean="0">
                <a:solidFill>
                  <a:srgbClr val="000099"/>
                </a:solidFill>
              </a:rPr>
              <a:t>cours </a:t>
            </a:r>
          </a:p>
        </p:txBody>
      </p:sp>
      <p:sp>
        <p:nvSpPr>
          <p:cNvPr id="3" name="Rectangle 2"/>
          <p:cNvSpPr/>
          <p:nvPr/>
        </p:nvSpPr>
        <p:spPr>
          <a:xfrm>
            <a:off x="428625" y="998538"/>
            <a:ext cx="7073900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3200" b="1" dirty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Méthode</a:t>
            </a:r>
            <a:endParaRPr lang="fr-FR" sz="3200" b="1" dirty="0">
              <a:solidFill>
                <a:schemeClr val="accent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42938" y="2112963"/>
            <a:ext cx="63769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b="1" i="1">
                <a:solidFill>
                  <a:srgbClr val="0000FF"/>
                </a:solidFill>
                <a:cs typeface="Times New Roman" panose="02020603050405020304" pitchFamily="18" charset="0"/>
              </a:rPr>
              <a:t>Dessiner la cote condition (si ce n’est déjà fait)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2938" y="2741613"/>
            <a:ext cx="77914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b="1" i="1">
                <a:solidFill>
                  <a:srgbClr val="0000FF"/>
                </a:solidFill>
                <a:cs typeface="Times New Roman" panose="02020603050405020304" pitchFamily="18" charset="0"/>
              </a:rPr>
              <a:t>Repérer les surfaces terminales et les surfaces de liaison (ou de contact)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2938" y="3648075"/>
            <a:ext cx="99202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b="1" i="1">
                <a:solidFill>
                  <a:srgbClr val="0000FF"/>
                </a:solidFill>
                <a:cs typeface="Times New Roman" panose="02020603050405020304" pitchFamily="18" charset="0"/>
              </a:rPr>
              <a:t>Coter la première pièce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42938" y="4257675"/>
            <a:ext cx="99202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b="1" i="1">
                <a:solidFill>
                  <a:srgbClr val="0000FF"/>
                </a:solidFill>
                <a:cs typeface="Times New Roman" panose="02020603050405020304" pitchFamily="18" charset="0"/>
              </a:rPr>
              <a:t>Coter la pièce en contact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42938" y="4903788"/>
            <a:ext cx="9920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b="1" i="1">
                <a:solidFill>
                  <a:srgbClr val="0000FF"/>
                </a:solidFill>
                <a:cs typeface="Times New Roman" panose="02020603050405020304" pitchFamily="18" charset="0"/>
              </a:rPr>
              <a:t>Coter la nouvelle pièce jusqu’à la dernière cote fonctionnelle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ce réservé du numéro de diapositive 5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mtClean="0">
                <a:solidFill>
                  <a:srgbClr val="000099"/>
                </a:solidFill>
              </a:rPr>
              <a:t>cours </a:t>
            </a:r>
          </a:p>
        </p:txBody>
      </p:sp>
      <p:sp>
        <p:nvSpPr>
          <p:cNvPr id="3" name="Rectangle 2"/>
          <p:cNvSpPr/>
          <p:nvPr/>
        </p:nvSpPr>
        <p:spPr>
          <a:xfrm>
            <a:off x="428625" y="998538"/>
            <a:ext cx="7073900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3200" b="1" dirty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Règles fondamentales</a:t>
            </a:r>
            <a:endParaRPr lang="fr-FR" sz="3200" b="1" dirty="0">
              <a:solidFill>
                <a:schemeClr val="accent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42938" y="1846263"/>
            <a:ext cx="63769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b="1" i="1">
                <a:solidFill>
                  <a:srgbClr val="0000FF"/>
                </a:solidFill>
                <a:cs typeface="Times New Roman" panose="02020603050405020304" pitchFamily="18" charset="0"/>
              </a:rPr>
              <a:t>Les cotes sont positives dans le sens du vecteur cote-condition et négatives dans le sens opposé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2938" y="2741613"/>
            <a:ext cx="77914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b="1" i="1">
                <a:solidFill>
                  <a:srgbClr val="0000FF"/>
                </a:solidFill>
                <a:cs typeface="Times New Roman" panose="02020603050405020304" pitchFamily="18" charset="0"/>
              </a:rPr>
              <a:t>Il n’y a qu’une seule cote par pièce dans une chaîne de cote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2938" y="3454400"/>
            <a:ext cx="99202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b="1" i="1">
                <a:solidFill>
                  <a:srgbClr val="0000FF"/>
                </a:solidFill>
                <a:cs typeface="Times New Roman" panose="02020603050405020304" pitchFamily="18" charset="0"/>
              </a:rPr>
              <a:t>Une cote relie toujours deux surfaces d’une même pièce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42938" y="4102100"/>
            <a:ext cx="76136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b="1" i="1">
                <a:solidFill>
                  <a:srgbClr val="0000FF"/>
                </a:solidFill>
                <a:cs typeface="Times New Roman" panose="02020603050405020304" pitchFamily="18" charset="0"/>
              </a:rPr>
              <a:t>L’origine du premier vecteur est confondu avec l’origine du vecteur cote-condition (le point)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42938" y="5024438"/>
            <a:ext cx="74866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b="1" i="1">
                <a:solidFill>
                  <a:srgbClr val="0000FF"/>
                </a:solidFill>
                <a:cs typeface="Times New Roman" panose="02020603050405020304" pitchFamily="18" charset="0"/>
              </a:rPr>
              <a:t>L’extrémité du dernier vecteur est confondue avec l’extrémité du vecteur cote-condition (la flèche).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ce réservé du numéro de diapositive 5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mtClean="0">
                <a:solidFill>
                  <a:srgbClr val="000099"/>
                </a:solidFill>
              </a:rPr>
              <a:t>cours </a:t>
            </a:r>
          </a:p>
        </p:txBody>
      </p:sp>
      <p:sp>
        <p:nvSpPr>
          <p:cNvPr id="3" name="Rectangle 2"/>
          <p:cNvSpPr/>
          <p:nvPr/>
        </p:nvSpPr>
        <p:spPr>
          <a:xfrm>
            <a:off x="428625" y="998538"/>
            <a:ext cx="7073900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3200" b="1" dirty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Vocabulaire</a:t>
            </a:r>
            <a:endParaRPr lang="fr-FR" sz="3200" b="1" dirty="0">
              <a:solidFill>
                <a:schemeClr val="accent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319463" y="1882775"/>
            <a:ext cx="63769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b="1" i="1">
                <a:solidFill>
                  <a:srgbClr val="0000FF"/>
                </a:solidFill>
                <a:cs typeface="Times New Roman" panose="02020603050405020304" pitchFamily="18" charset="0"/>
              </a:rPr>
              <a:t>cote condition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07163" y="1831975"/>
            <a:ext cx="7791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b="1" i="1">
                <a:solidFill>
                  <a:srgbClr val="0000FF"/>
                </a:solidFill>
                <a:cs typeface="Times New Roman" panose="02020603050405020304" pitchFamily="18" charset="0"/>
              </a:rPr>
              <a:t>surfaces terminales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88100" y="6078538"/>
            <a:ext cx="99202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b="1" i="1">
                <a:solidFill>
                  <a:srgbClr val="0000FF"/>
                </a:solidFill>
                <a:cs typeface="Times New Roman" panose="02020603050405020304" pitchFamily="18" charset="0"/>
              </a:rPr>
              <a:t>Cote fonctionnelle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75038" y="1077913"/>
            <a:ext cx="9918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b="1" i="1">
                <a:solidFill>
                  <a:srgbClr val="0000FF"/>
                </a:solidFill>
                <a:cs typeface="Times New Roman" panose="02020603050405020304" pitchFamily="18" charset="0"/>
              </a:rPr>
              <a:t>Sens positif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187825" y="6415088"/>
            <a:ext cx="77914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b="1" i="1">
                <a:solidFill>
                  <a:srgbClr val="0000FF"/>
                </a:solidFill>
                <a:cs typeface="Times New Roman" panose="02020603050405020304" pitchFamily="18" charset="0"/>
              </a:rPr>
              <a:t>surfaces de liaison</a:t>
            </a:r>
          </a:p>
        </p:txBody>
      </p:sp>
      <p:pic>
        <p:nvPicPr>
          <p:cNvPr id="22537" name="Imag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95"/>
          <a:stretch>
            <a:fillRect/>
          </a:stretch>
        </p:blipFill>
        <p:spPr bwMode="auto">
          <a:xfrm>
            <a:off x="2257425" y="2254250"/>
            <a:ext cx="4784725" cy="385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Connecteur droit avec flèche 10"/>
          <p:cNvCxnSpPr/>
          <p:nvPr/>
        </p:nvCxnSpPr>
        <p:spPr>
          <a:xfrm>
            <a:off x="5141913" y="2016125"/>
            <a:ext cx="755650" cy="287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H="1">
            <a:off x="6115050" y="2249488"/>
            <a:ext cx="547688" cy="336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>
            <a:off x="5840413" y="2236788"/>
            <a:ext cx="666750" cy="352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4986338" y="1290638"/>
            <a:ext cx="1063625" cy="1122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6" idx="1"/>
          </p:cNvCxnSpPr>
          <p:nvPr/>
        </p:nvCxnSpPr>
        <p:spPr>
          <a:xfrm flipH="1" flipV="1">
            <a:off x="5518150" y="5795963"/>
            <a:ext cx="869950" cy="46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H="1" flipV="1">
            <a:off x="4649788" y="5661025"/>
            <a:ext cx="168275" cy="804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H="1" flipV="1">
            <a:off x="3124200" y="5661025"/>
            <a:ext cx="1693863" cy="804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ce réservé du numéro de diapositive 5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mtClean="0">
                <a:solidFill>
                  <a:srgbClr val="000099"/>
                </a:solidFill>
              </a:rPr>
              <a:t>cours 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2" t="8333" r="39650" b="33076"/>
          <a:stretch>
            <a:fillRect/>
          </a:stretch>
        </p:blipFill>
        <p:spPr bwMode="auto">
          <a:xfrm>
            <a:off x="793750" y="1720850"/>
            <a:ext cx="7640638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28625" y="998538"/>
            <a:ext cx="4572000" cy="36988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b="1" dirty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Application</a:t>
            </a:r>
            <a:endParaRPr lang="fr-FR" b="1" dirty="0">
              <a:solidFill>
                <a:schemeClr val="accent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7250" y="1473200"/>
            <a:ext cx="6411913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b="1" dirty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Déterminer les conditions fonctionnelles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ce réservé du numéro de diapositive 5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mtClean="0">
                <a:solidFill>
                  <a:srgbClr val="000099"/>
                </a:solidFill>
              </a:rPr>
              <a:t>cours 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" t="7539" r="51575" b="31731"/>
          <a:stretch>
            <a:fillRect/>
          </a:stretch>
        </p:blipFill>
        <p:spPr bwMode="auto">
          <a:xfrm>
            <a:off x="1603375" y="1536700"/>
            <a:ext cx="6118225" cy="44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955675" y="989013"/>
            <a:ext cx="6411913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b="1" dirty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Vecteur condition : double trait, sens positif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ce réservé du numéro de diapositive 5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mtClean="0">
                <a:solidFill>
                  <a:srgbClr val="000099"/>
                </a:solidFill>
              </a:rPr>
              <a:t>cours </a:t>
            </a:r>
          </a:p>
        </p:txBody>
      </p:sp>
      <p:pic>
        <p:nvPicPr>
          <p:cNvPr id="2867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" t="8134" r="27824" b="29424"/>
          <a:stretch>
            <a:fillRect/>
          </a:stretch>
        </p:blipFill>
        <p:spPr bwMode="auto">
          <a:xfrm>
            <a:off x="0" y="1889125"/>
            <a:ext cx="9151938" cy="456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22300" y="927100"/>
            <a:ext cx="6958013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b="1" dirty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Graphe des contacts : surface d’appui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ce réservé du numéro de diapositive 5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smtClean="0">
                <a:solidFill>
                  <a:srgbClr val="000099"/>
                </a:solidFill>
              </a:rPr>
              <a:t>cours </a:t>
            </a:r>
          </a:p>
        </p:txBody>
      </p:sp>
      <p:pic>
        <p:nvPicPr>
          <p:cNvPr id="3072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" t="8134" r="27824" b="29424"/>
          <a:stretch>
            <a:fillRect/>
          </a:stretch>
        </p:blipFill>
        <p:spPr bwMode="auto">
          <a:xfrm>
            <a:off x="0" y="1889125"/>
            <a:ext cx="9151938" cy="456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22300" y="927100"/>
            <a:ext cx="6958013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b="1" dirty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Graphe des contacts : départ origine, arrivée extrémité, le plus court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1081</Words>
  <Application>Microsoft Office PowerPoint</Application>
  <PresentationFormat>Affichage à l'écran (4:3)</PresentationFormat>
  <Paragraphs>124</Paragraphs>
  <Slides>13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Modèle par défaut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ICAM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pouget</dc:creator>
  <cp:lastModifiedBy>isabelle.pouget</cp:lastModifiedBy>
  <cp:revision>24</cp:revision>
  <dcterms:created xsi:type="dcterms:W3CDTF">2007-11-13T14:04:01Z</dcterms:created>
  <dcterms:modified xsi:type="dcterms:W3CDTF">2022-10-17T10:55:46Z</dcterms:modified>
</cp:coreProperties>
</file>