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90" r:id="rId2"/>
    <p:sldId id="292" r:id="rId3"/>
    <p:sldId id="258" r:id="rId4"/>
    <p:sldId id="279" r:id="rId5"/>
    <p:sldId id="277" r:id="rId6"/>
    <p:sldId id="278" r:id="rId7"/>
    <p:sldId id="260" r:id="rId8"/>
    <p:sldId id="289" r:id="rId9"/>
    <p:sldId id="281" r:id="rId10"/>
    <p:sldId id="282" r:id="rId11"/>
    <p:sldId id="283" r:id="rId12"/>
    <p:sldId id="284" r:id="rId13"/>
    <p:sldId id="285" r:id="rId14"/>
    <p:sldId id="287" r:id="rId15"/>
    <p:sldId id="261" r:id="rId16"/>
    <p:sldId id="262" r:id="rId17"/>
    <p:sldId id="286" r:id="rId18"/>
    <p:sldId id="276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0F4BBE-49C3-41BB-BC16-894D76616E30}">
  <a:tblStyle styleId="{CD0F4BBE-49C3-41BB-BC16-894D76616E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71665" autoAdjust="0"/>
  </p:normalViewPr>
  <p:slideViewPr>
    <p:cSldViewPr snapToGrid="0">
      <p:cViewPr>
        <p:scale>
          <a:sx n="100" d="100"/>
          <a:sy n="100" d="100"/>
        </p:scale>
        <p:origin x="1014" y="2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Лист1!$E$1</c:f>
              <c:strCache>
                <c:ptCount val="1"/>
                <c:pt idx="0">
                  <c:v>Средний ROCAUC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63-4E8F-989F-48339FE4F5FD}"/>
              </c:ext>
            </c:extLst>
          </c:dPt>
          <c:dPt>
            <c:idx val="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263-4E8F-989F-48339FE4F5FD}"/>
              </c:ext>
            </c:extLst>
          </c:dPt>
          <c:dPt>
            <c:idx val="9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63-4E8F-989F-48339FE4F5FD}"/>
              </c:ext>
            </c:extLst>
          </c:dPt>
          <c:dLbls>
            <c:numFmt formatCode="#,##0.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</c:f>
              <c:strCache>
                <c:ptCount val="10"/>
                <c:pt idx="0">
                  <c:v>BaggingClassifier</c:v>
                </c:pt>
                <c:pt idx="1">
                  <c:v>MLPClassifier</c:v>
                </c:pt>
                <c:pt idx="2">
                  <c:v>ExtraTreesClassifier</c:v>
                </c:pt>
                <c:pt idx="3">
                  <c:v>RandomForestClassifier</c:v>
                </c:pt>
                <c:pt idx="4">
                  <c:v>SGDClassifier</c:v>
                </c:pt>
                <c:pt idx="5">
                  <c:v>XGBClassifier</c:v>
                </c:pt>
                <c:pt idx="6">
                  <c:v>AdaBoostClassifier</c:v>
                </c:pt>
                <c:pt idx="7">
                  <c:v>LogisticRegression</c:v>
                </c:pt>
                <c:pt idx="8">
                  <c:v>GradientBoostingClassifier</c:v>
                </c:pt>
                <c:pt idx="9">
                  <c:v>CatBoostClassifier</c:v>
                </c:pt>
              </c:strCache>
            </c:strRef>
          </c:cat>
          <c:val>
            <c:numRef>
              <c:f>Лист1!$E$2:$E$11</c:f>
              <c:numCache>
                <c:formatCode>General</c:formatCode>
                <c:ptCount val="10"/>
                <c:pt idx="0">
                  <c:v>0.60067193333333335</c:v>
                </c:pt>
                <c:pt idx="1">
                  <c:v>0.62748804666666669</c:v>
                </c:pt>
                <c:pt idx="2">
                  <c:v>0.67908614333333339</c:v>
                </c:pt>
                <c:pt idx="3">
                  <c:v>0.68475295999999997</c:v>
                </c:pt>
                <c:pt idx="4">
                  <c:v>0.72624472666666662</c:v>
                </c:pt>
                <c:pt idx="5">
                  <c:v>0.72713521000000003</c:v>
                </c:pt>
                <c:pt idx="6">
                  <c:v>0.7317381466666667</c:v>
                </c:pt>
                <c:pt idx="7">
                  <c:v>0.73616823333333326</c:v>
                </c:pt>
                <c:pt idx="8">
                  <c:v>0.74159272333333337</c:v>
                </c:pt>
                <c:pt idx="9">
                  <c:v>0.75086911333333328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63-4E8F-989F-48339FE4F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2"/>
        <c:overlap val="-6"/>
        <c:axId val="571451624"/>
        <c:axId val="571451984"/>
      </c:barChart>
      <c:catAx>
        <c:axId val="571451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1451984"/>
        <c:crosses val="autoZero"/>
        <c:auto val="1"/>
        <c:lblAlgn val="ctr"/>
        <c:lblOffset val="100"/>
        <c:noMultiLvlLbl val="0"/>
      </c:catAx>
      <c:valAx>
        <c:axId val="5714519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1451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7286d92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87286d92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206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7286d925d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7286d925d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3029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7286d925d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7286d925d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684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7286d925d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7286d925d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0665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7286d925d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7286d925d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1694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7286d925d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7286d925d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6206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7286d925d_5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7286d925d_5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7286d925d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7286d925d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7286d925d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7286d925d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186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8b9ed3e37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8b9ed3e37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7286d92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87286d92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563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87286d925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87286d925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1" dirty="0"/>
              <a:t>Сроки</a:t>
            </a:r>
            <a:r>
              <a:rPr lang="ru-RU" sz="1100" dirty="0"/>
              <a:t>: с момента сбора данных, планового и фактического погашения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1" dirty="0"/>
              <a:t>Суммы</a:t>
            </a:r>
            <a:r>
              <a:rPr lang="ru-RU" sz="1100" dirty="0"/>
              <a:t>: лимит, максимальная просрочка, остаток, следующий платеж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1" dirty="0"/>
              <a:t>Количество</a:t>
            </a:r>
            <a:r>
              <a:rPr lang="ru-RU" sz="1100" dirty="0"/>
              <a:t> просрочек: по диапазонам длительности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1" dirty="0"/>
              <a:t>Параметры</a:t>
            </a:r>
            <a:r>
              <a:rPr lang="ru-RU" sz="1100" dirty="0"/>
              <a:t> кредита: тип, валюта, статус</a:t>
            </a:r>
            <a:endParaRPr lang="ru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87286d925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87286d925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432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7286d925d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7286d925d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357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7286d925d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7286d925d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518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7286d925d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7286d925d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7286d925d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7286d925d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100" dirty="0"/>
              <a:t>1. Хорошие результаты по целевой метрике дают алгоритмы, реализующие градиентный </a:t>
            </a:r>
            <a:r>
              <a:rPr lang="ru-RU" sz="1100" dirty="0" err="1"/>
              <a:t>бустинг</a:t>
            </a:r>
            <a:r>
              <a:rPr lang="ru-RU" sz="1100" dirty="0"/>
              <a:t> на деревьях. Для дальнейшей настройки и оптимизации выберу </a:t>
            </a:r>
            <a:r>
              <a:rPr lang="ru-RU" sz="1100" dirty="0" err="1"/>
              <a:t>CatBoostClassifier</a:t>
            </a:r>
            <a:r>
              <a:rPr lang="ru-RU" sz="1100" dirty="0"/>
              <a:t>, так как он дает максимальный результат и быстро работает;</a:t>
            </a:r>
          </a:p>
          <a:p>
            <a:endParaRPr lang="ru-RU" sz="1100" dirty="0"/>
          </a:p>
          <a:p>
            <a:r>
              <a:rPr lang="ru-RU" sz="1100" dirty="0"/>
              <a:t>2. </a:t>
            </a:r>
            <a:r>
              <a:rPr lang="ru-RU" sz="1100" dirty="0" err="1"/>
              <a:t>LogisticRegression</a:t>
            </a:r>
            <a:r>
              <a:rPr lang="ru-RU" sz="1100" dirty="0"/>
              <a:t>. У нее по умолчанию хороший результат и, так как в основе другой алгоритм, оптимизация может дать больший прирост качества, чем для </a:t>
            </a:r>
            <a:r>
              <a:rPr lang="ru-RU" sz="1100" dirty="0" err="1"/>
              <a:t>CatBoostClassifier</a:t>
            </a:r>
            <a:r>
              <a:rPr lang="ru-RU" sz="1100" dirty="0"/>
              <a:t>. Кроме того, именно эта модель в </a:t>
            </a:r>
            <a:r>
              <a:rPr lang="ru-RU" sz="1100" dirty="0" err="1"/>
              <a:t>банковсках</a:t>
            </a:r>
            <a:r>
              <a:rPr lang="ru-RU" sz="1100" dirty="0"/>
              <a:t> традиционно используется для решения задачи скоринга;</a:t>
            </a:r>
          </a:p>
          <a:p>
            <a:endParaRPr lang="ru-RU" sz="1100" dirty="0"/>
          </a:p>
          <a:p>
            <a:r>
              <a:rPr lang="ru-RU" sz="1100" dirty="0"/>
              <a:t>3. </a:t>
            </a:r>
            <a:r>
              <a:rPr lang="ru-RU" sz="1100" dirty="0" err="1"/>
              <a:t>RandomForestClassifier</a:t>
            </a:r>
            <a:r>
              <a:rPr lang="ru-RU" sz="1100" dirty="0"/>
              <a:t>. По моим наблюдениям с параметрами по умолчанию модель часто переобучается, а подбор параметров приводит к снижению переобучения и росту целевой метрики на тесте.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6691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7286d925d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7286d925d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675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3"/>
            <a:ext cx="9144225" cy="51436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F88EF7ED-EDD7-A61E-05AC-3457958DC60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33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2800" dirty="0"/>
              <a:t>Итоговый проект</a:t>
            </a: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br>
              <a:rPr lang="en-US" sz="2800" dirty="0"/>
            </a:br>
            <a:r>
              <a:rPr lang="ru" sz="2800" b="1" dirty="0"/>
              <a:t>Автор:</a:t>
            </a:r>
            <a:r>
              <a:rPr lang="ru" sz="2800" dirty="0"/>
              <a:t> Короб Владимир</a:t>
            </a:r>
            <a:br>
              <a:rPr lang="en-US" sz="2800" dirty="0"/>
            </a:b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2800" b="1" dirty="0"/>
              <a:t>Курс:</a:t>
            </a:r>
            <a:r>
              <a:rPr lang="ru" sz="2800" dirty="0"/>
              <a:t> </a:t>
            </a:r>
            <a:r>
              <a:rPr lang="en-US" sz="2800" dirty="0"/>
              <a:t>Machine Learning Junior</a:t>
            </a: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br>
              <a:rPr lang="en-US" sz="2800" b="1" dirty="0"/>
            </a:br>
            <a:r>
              <a:rPr lang="ru" sz="2800" b="1" dirty="0"/>
              <a:t>Тема:</a:t>
            </a:r>
            <a:r>
              <a:rPr lang="ru" sz="2800" dirty="0"/>
              <a:t> </a:t>
            </a:r>
            <a:r>
              <a:rPr lang="ru-RU" sz="2800" dirty="0"/>
              <a:t>Модель кредитного риск-менеджмента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148087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262100" y="0"/>
            <a:ext cx="82788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b="1" dirty="0">
                <a:solidFill>
                  <a:srgbClr val="C00000"/>
                </a:solidFill>
              </a:rPr>
              <a:t>Моделирование</a:t>
            </a:r>
            <a:r>
              <a:rPr lang="en-US" sz="2300" b="1" dirty="0">
                <a:solidFill>
                  <a:srgbClr val="C00000"/>
                </a:solidFill>
              </a:rPr>
              <a:t> 4</a:t>
            </a:r>
            <a:endParaRPr sz="2300" b="1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913C3-DD71-F0B7-0112-803C765914E9}"/>
              </a:ext>
            </a:extLst>
          </p:cNvPr>
          <p:cNvSpPr txBox="1"/>
          <p:nvPr/>
        </p:nvSpPr>
        <p:spPr>
          <a:xfrm>
            <a:off x="262101" y="968186"/>
            <a:ext cx="851063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600" dirty="0"/>
              <a:t>Построил </a:t>
            </a:r>
            <a:r>
              <a:rPr lang="ru-RU" sz="1600" dirty="0" err="1"/>
              <a:t>датасет</a:t>
            </a:r>
            <a:r>
              <a:rPr lang="ru-RU" sz="1600" dirty="0"/>
              <a:t> с прогнозами набора моделей по каждой заявке</a:t>
            </a:r>
            <a:endParaRPr lang="en-US" sz="1600" dirty="0"/>
          </a:p>
          <a:p>
            <a:pPr marL="342900" indent="-342900">
              <a:buAutoNum type="arabicPeriod"/>
            </a:pPr>
            <a:endParaRPr lang="ru-RU" sz="1600" dirty="0"/>
          </a:p>
          <a:p>
            <a:pPr marL="342900" indent="-342900">
              <a:buAutoNum type="arabicPeriod"/>
            </a:pPr>
            <a:r>
              <a:rPr lang="ru-RU" sz="1600" dirty="0"/>
              <a:t>Попробовал в качестве итогового прогноза простые агрегаторы этих прогнозов (средние, мин, макс, голосование по порогу)</a:t>
            </a:r>
            <a:endParaRPr lang="en-US" sz="1600" dirty="0"/>
          </a:p>
          <a:p>
            <a:pPr marL="342900" indent="-342900">
              <a:buAutoNum type="arabicPeriod"/>
            </a:pPr>
            <a:endParaRPr lang="ru-RU" sz="1600" dirty="0"/>
          </a:p>
          <a:p>
            <a:pPr marL="342900" indent="-342900">
              <a:buAutoNum type="arabicPeriod"/>
            </a:pPr>
            <a:r>
              <a:rPr lang="ru-RU" sz="1600" dirty="0"/>
              <a:t>Попробовал построить модели, принимающие на вход прогнозы, полученные на шаге 1</a:t>
            </a: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ru-RU" sz="1600" dirty="0"/>
              <a:t>Итого</a:t>
            </a:r>
            <a:r>
              <a:rPr lang="en-US" sz="1600" dirty="0"/>
              <a:t>:</a:t>
            </a:r>
            <a:r>
              <a:rPr lang="ru-RU" sz="1600" dirty="0"/>
              <a:t> значимо улучшить качество по сравнению с </a:t>
            </a:r>
            <a:r>
              <a:rPr lang="ru-RU" sz="1600" dirty="0" err="1"/>
              <a:t>CatBoostClassifier</a:t>
            </a:r>
            <a:r>
              <a:rPr lang="ru-RU" sz="1600" dirty="0"/>
              <a:t>  не удалось.</a:t>
            </a:r>
          </a:p>
          <a:p>
            <a:pPr marL="342900" indent="-342900">
              <a:buAutoNum type="arabicPeriod"/>
            </a:pPr>
            <a:endParaRPr lang="ru-RU" sz="1600" b="1" dirty="0"/>
          </a:p>
          <a:p>
            <a:pPr marL="342900" indent="-342900">
              <a:buAutoNum type="arabicPeriod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189347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262100" y="0"/>
            <a:ext cx="82788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b="1" dirty="0">
                <a:solidFill>
                  <a:srgbClr val="C00000"/>
                </a:solidFill>
              </a:rPr>
              <a:t>Дополнительная проверка качества</a:t>
            </a:r>
            <a:endParaRPr sz="2300" b="1" dirty="0">
              <a:solidFill>
                <a:srgbClr val="C00000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F28B61B-9DF9-B1D8-F2C5-D7A944CA66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64" t="8758" r="5162" b="30981"/>
          <a:stretch/>
        </p:blipFill>
        <p:spPr>
          <a:xfrm>
            <a:off x="175712" y="2457882"/>
            <a:ext cx="5838042" cy="227963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779DA46-E8B4-23B4-003E-C26030C782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465" t="13726" r="9975" b="13595"/>
          <a:stretch/>
        </p:blipFill>
        <p:spPr>
          <a:xfrm>
            <a:off x="3789274" y="1250576"/>
            <a:ext cx="5020567" cy="34419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92C708-48F5-88C1-8D25-9BF0FA1696D5}"/>
              </a:ext>
            </a:extLst>
          </p:cNvPr>
          <p:cNvSpPr txBox="1"/>
          <p:nvPr/>
        </p:nvSpPr>
        <p:spPr>
          <a:xfrm>
            <a:off x="334159" y="1007221"/>
            <a:ext cx="27605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 мере роста предсказанных вероятностей дефолта растет реальный уровень дефолта.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533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262100" y="0"/>
            <a:ext cx="82788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b="1" dirty="0">
                <a:solidFill>
                  <a:srgbClr val="C00000"/>
                </a:solidFill>
              </a:rPr>
              <a:t>Определение оптимального порога</a:t>
            </a:r>
            <a:endParaRPr sz="23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796FAB-69CB-B619-E481-D3307553C6EE}"/>
              </a:ext>
            </a:extLst>
          </p:cNvPr>
          <p:cNvSpPr txBox="1"/>
          <p:nvPr/>
        </p:nvSpPr>
        <p:spPr>
          <a:xfrm>
            <a:off x="262099" y="694313"/>
            <a:ext cx="841125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Необходимо минимизировать сумму стоимости ошибок.</a:t>
            </a:r>
          </a:p>
          <a:p>
            <a:pPr algn="l"/>
            <a:endParaRPr lang="ru-RU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Цена ошибки </a:t>
            </a:r>
            <a:r>
              <a:rPr lang="ru-RU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это потери по невозвращенному кредиту = EAD * LGD</a:t>
            </a: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EAD - сумма кредита;</a:t>
            </a: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LGD - доля суммы кредита, которая не возвращается при дефолте.</a:t>
            </a:r>
          </a:p>
          <a:p>
            <a:pPr algn="l"/>
            <a:endParaRPr lang="ru-RU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Цена ошибки </a:t>
            </a:r>
            <a:r>
              <a:rPr lang="ru-RU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это неполученный доход по кредиту = сумма кредита * ставка * срок.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1A6634-1DE9-1C01-7B07-244EB67BD5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34" t="10471" r="6671" b="11111"/>
          <a:stretch/>
        </p:blipFill>
        <p:spPr>
          <a:xfrm>
            <a:off x="2684597" y="2450485"/>
            <a:ext cx="3977623" cy="2389067"/>
          </a:xfrm>
          <a:prstGeom prst="rect">
            <a:avLst/>
          </a:prstGeom>
        </p:spPr>
      </p:pic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B87C1FC7-0624-6209-CACC-D7FA9A738316}"/>
              </a:ext>
            </a:extLst>
          </p:cNvPr>
          <p:cNvSpPr/>
          <p:nvPr/>
        </p:nvSpPr>
        <p:spPr>
          <a:xfrm>
            <a:off x="360978" y="2988957"/>
            <a:ext cx="1697126" cy="1024234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средняя сумма, </a:t>
            </a: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средняя маржа, </a:t>
            </a: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средний срок, 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LGD</a:t>
            </a:r>
            <a:endParaRPr lang="ru-RU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A3583F31-DB2B-65E3-8E2B-0C223865C96D}"/>
              </a:ext>
            </a:extLst>
          </p:cNvPr>
          <p:cNvSpPr/>
          <p:nvPr/>
        </p:nvSpPr>
        <p:spPr>
          <a:xfrm>
            <a:off x="7249966" y="2988957"/>
            <a:ext cx="1697126" cy="1024234"/>
          </a:xfrm>
          <a:prstGeom prst="round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</a:rPr>
              <a:t>Оптимальный порог</a:t>
            </a:r>
            <a:endParaRPr lang="ru-RU" dirty="0"/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1A91B6E1-0F33-63F6-479A-8ACE402D6F56}"/>
              </a:ext>
            </a:extLst>
          </p:cNvPr>
          <p:cNvSpPr/>
          <p:nvPr/>
        </p:nvSpPr>
        <p:spPr>
          <a:xfrm>
            <a:off x="2126291" y="3364272"/>
            <a:ext cx="504749" cy="354853"/>
          </a:xfrm>
          <a:prstGeom prst="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D82A0F02-FE0B-75E5-0466-DE25D2F2269E}"/>
              </a:ext>
            </a:extLst>
          </p:cNvPr>
          <p:cNvSpPr/>
          <p:nvPr/>
        </p:nvSpPr>
        <p:spPr>
          <a:xfrm>
            <a:off x="6691489" y="3364272"/>
            <a:ext cx="504749" cy="354853"/>
          </a:xfrm>
          <a:prstGeom prst="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541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262100" y="0"/>
            <a:ext cx="82788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b="1" dirty="0">
                <a:solidFill>
                  <a:srgbClr val="C00000"/>
                </a:solidFill>
              </a:rPr>
              <a:t>Определение оптимального порога</a:t>
            </a:r>
            <a:endParaRPr sz="2300" b="1" dirty="0">
              <a:solidFill>
                <a:srgbClr val="C00000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8D297C6-4E26-7E63-8FB7-9E01B74D7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175" y="538579"/>
            <a:ext cx="5377919" cy="445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983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262100" y="0"/>
            <a:ext cx="82788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b="1" dirty="0">
                <a:solidFill>
                  <a:srgbClr val="C00000"/>
                </a:solidFill>
              </a:rPr>
              <a:t>Определение оптимального порога</a:t>
            </a:r>
            <a:endParaRPr sz="2300" b="1" dirty="0">
              <a:solidFill>
                <a:srgbClr val="C00000"/>
              </a:solidFill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81522E4-E0A6-A77E-D424-37BA40EF7A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3" r="21036"/>
          <a:stretch/>
        </p:blipFill>
        <p:spPr bwMode="auto">
          <a:xfrm>
            <a:off x="1079871" y="1104594"/>
            <a:ext cx="2725110" cy="275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987415-44B9-0079-A2B4-06DDB9314852}"/>
              </a:ext>
            </a:extLst>
          </p:cNvPr>
          <p:cNvSpPr txBox="1"/>
          <p:nvPr/>
        </p:nvSpPr>
        <p:spPr>
          <a:xfrm>
            <a:off x="718138" y="3962728"/>
            <a:ext cx="7315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2,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раза больше выдано проблемных кредитов.</a:t>
            </a:r>
          </a:p>
          <a:p>
            <a:pPr algn="l"/>
            <a:endParaRPr lang="ru-RU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связанные с этим потери компенсируются доходом, получаемым от роста выдачи хороших кредитов на 36%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60D2C-B30E-117C-1DAA-96697E43B43F}"/>
              </a:ext>
            </a:extLst>
          </p:cNvPr>
          <p:cNvSpPr txBox="1"/>
          <p:nvPr/>
        </p:nvSpPr>
        <p:spPr>
          <a:xfrm>
            <a:off x="1543126" y="693892"/>
            <a:ext cx="1919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Порог по умолчанию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827B77-01A0-C714-DFB6-C1AAAF1BDC84}"/>
              </a:ext>
            </a:extLst>
          </p:cNvPr>
          <p:cNvSpPr txBox="1"/>
          <p:nvPr/>
        </p:nvSpPr>
        <p:spPr>
          <a:xfrm>
            <a:off x="5916396" y="690824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Оптимальный порог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C9D50ECD-9511-1513-7C0D-93CA35C61F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5" r="20608"/>
          <a:stretch/>
        </p:blipFill>
        <p:spPr bwMode="auto">
          <a:xfrm>
            <a:off x="5251821" y="1101085"/>
            <a:ext cx="2725110" cy="275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3C8A775-CED6-6BEC-1E0A-720BE32977D0}"/>
              </a:ext>
            </a:extLst>
          </p:cNvPr>
          <p:cNvCxnSpPr/>
          <p:nvPr/>
        </p:nvCxnSpPr>
        <p:spPr>
          <a:xfrm>
            <a:off x="1743075" y="2971800"/>
            <a:ext cx="390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F1EF2D0-A7BA-A020-F7CA-1746D838A77E}"/>
              </a:ext>
            </a:extLst>
          </p:cNvPr>
          <p:cNvCxnSpPr/>
          <p:nvPr/>
        </p:nvCxnSpPr>
        <p:spPr>
          <a:xfrm>
            <a:off x="5916396" y="2971800"/>
            <a:ext cx="390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2EACBDB-8AE7-DF7B-1136-1B7123AC7059}"/>
              </a:ext>
            </a:extLst>
          </p:cNvPr>
          <p:cNvCxnSpPr/>
          <p:nvPr/>
        </p:nvCxnSpPr>
        <p:spPr>
          <a:xfrm>
            <a:off x="1743075" y="1781175"/>
            <a:ext cx="39052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467593C8-878D-4FEF-C890-3ABE6FE5D331}"/>
              </a:ext>
            </a:extLst>
          </p:cNvPr>
          <p:cNvCxnSpPr/>
          <p:nvPr/>
        </p:nvCxnSpPr>
        <p:spPr>
          <a:xfrm>
            <a:off x="5916396" y="1781175"/>
            <a:ext cx="39052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645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270025" y="0"/>
            <a:ext cx="8271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 dirty="0">
                <a:solidFill>
                  <a:srgbClr val="C00000"/>
                </a:solidFill>
              </a:rPr>
              <a:t>Сохранение результатов</a:t>
            </a:r>
            <a:endParaRPr sz="2300" b="1" dirty="0">
              <a:solidFill>
                <a:srgbClr val="C00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D6C20B-65FB-326A-94EA-17AF130E1B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21" t="11947" r="6640" b="11822"/>
          <a:stretch/>
        </p:blipFill>
        <p:spPr>
          <a:xfrm>
            <a:off x="495550" y="880676"/>
            <a:ext cx="7819949" cy="39209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270025" y="0"/>
            <a:ext cx="8271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b="1" dirty="0">
                <a:solidFill>
                  <a:srgbClr val="C00000"/>
                </a:solidFill>
              </a:rPr>
              <a:t>Построение</a:t>
            </a:r>
            <a:r>
              <a:rPr lang="en-US" sz="2300" b="1" dirty="0">
                <a:solidFill>
                  <a:srgbClr val="C00000"/>
                </a:solidFill>
              </a:rPr>
              <a:t> Pipeline</a:t>
            </a:r>
            <a:r>
              <a:rPr lang="ru-RU" sz="2300" b="1" dirty="0">
                <a:solidFill>
                  <a:srgbClr val="C00000"/>
                </a:solidFill>
              </a:rPr>
              <a:t> </a:t>
            </a:r>
            <a:endParaRPr sz="2300" b="1" dirty="0">
              <a:solidFill>
                <a:srgbClr val="C00000"/>
              </a:solidFill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369325" y="755883"/>
            <a:ext cx="7822200" cy="409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14350" lvl="0" indent="-514350" algn="l" rtl="0">
              <a:spcBef>
                <a:spcPts val="1200"/>
              </a:spcBef>
              <a:spcAft>
                <a:spcPts val="0"/>
              </a:spcAft>
              <a:buAutoNum type="arabicPeriod"/>
            </a:pPr>
            <a:r>
              <a:rPr lang="ru-RU" sz="3200" b="0" i="0" dirty="0" err="1">
                <a:solidFill>
                  <a:srgbClr val="000000"/>
                </a:solidFill>
                <a:effectLst/>
                <a:latin typeface="Graphik LC TT"/>
              </a:rPr>
              <a:t>Pipeline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Graphik LC TT"/>
              </a:rPr>
              <a:t> 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Graphik LC TT"/>
              </a:rPr>
              <a:t>преобразовывает загружаемые данные при помощи пользовательских функций</a:t>
            </a:r>
          </a:p>
          <a:p>
            <a:pPr marL="514350" lvl="0" indent="-514350" algn="l" rtl="0">
              <a:spcBef>
                <a:spcPts val="1200"/>
              </a:spcBef>
              <a:spcAft>
                <a:spcPts val="0"/>
              </a:spcAft>
              <a:buAutoNum type="arabicPeriod"/>
            </a:pPr>
            <a:r>
              <a:rPr lang="ru-RU" sz="3200" b="0" i="0" dirty="0">
                <a:solidFill>
                  <a:srgbClr val="000000"/>
                </a:solidFill>
                <a:effectLst/>
                <a:latin typeface="Graphik LC TT"/>
              </a:rPr>
              <a:t>По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Graphik LC TT"/>
              </a:rPr>
              <a:t>fit()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Graphik LC TT"/>
              </a:rPr>
              <a:t>переобучивает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Graphik LC TT"/>
              </a:rPr>
              <a:t> </a:t>
            </a:r>
            <a:r>
              <a:rPr lang="ru-RU" sz="3200" dirty="0">
                <a:latin typeface="Graphik LC TT"/>
              </a:rPr>
              <a:t>сохраненную модель на новых данных</a:t>
            </a:r>
          </a:p>
          <a:p>
            <a:pPr marL="514350" lvl="0" indent="-514350" algn="l" rtl="0">
              <a:spcBef>
                <a:spcPts val="1200"/>
              </a:spcBef>
              <a:spcAft>
                <a:spcPts val="0"/>
              </a:spcAft>
              <a:buAutoNum type="arabicPeriod"/>
            </a:pPr>
            <a:r>
              <a:rPr lang="ru-RU" sz="3200" dirty="0">
                <a:latin typeface="Graphik LC TT"/>
              </a:rPr>
              <a:t>По </a:t>
            </a:r>
            <a:r>
              <a:rPr lang="ru-RU" sz="3200" dirty="0" err="1">
                <a:latin typeface="Graphik LC TT"/>
              </a:rPr>
              <a:t>предикт</a:t>
            </a:r>
            <a:r>
              <a:rPr lang="ru-RU" sz="3200" dirty="0">
                <a:latin typeface="Graphik LC TT"/>
              </a:rPr>
              <a:t> строит прогноз для новых данных</a:t>
            </a:r>
            <a:endParaRPr sz="2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96168"/>
            <a:ext cx="9144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270025" y="0"/>
            <a:ext cx="8271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b="1" dirty="0">
                <a:solidFill>
                  <a:srgbClr val="C00000"/>
                </a:solidFill>
              </a:rPr>
              <a:t>Результат работы </a:t>
            </a:r>
            <a:r>
              <a:rPr lang="en-US" sz="2300" b="1" dirty="0">
                <a:solidFill>
                  <a:srgbClr val="C00000"/>
                </a:solidFill>
              </a:rPr>
              <a:t>Pipeline</a:t>
            </a:r>
            <a:endParaRPr sz="2300" b="1" dirty="0">
              <a:solidFill>
                <a:srgbClr val="C00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5F098E-FD3C-ACDC-E62C-9BC6842443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63" t="19627" r="14061" b="19787"/>
          <a:stretch/>
        </p:blipFill>
        <p:spPr>
          <a:xfrm>
            <a:off x="430959" y="1250901"/>
            <a:ext cx="3218689" cy="1875734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1293129C-F933-5B38-899C-53771ED6D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44"/>
          <a:stretch/>
        </p:blipFill>
        <p:spPr bwMode="auto">
          <a:xfrm>
            <a:off x="4336432" y="538579"/>
            <a:ext cx="4121009" cy="426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350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3"/>
          <p:cNvSpPr txBox="1"/>
          <p:nvPr/>
        </p:nvSpPr>
        <p:spPr>
          <a:xfrm>
            <a:off x="270025" y="0"/>
            <a:ext cx="8271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 dirty="0">
                <a:solidFill>
                  <a:srgbClr val="C00000"/>
                </a:solidFill>
              </a:rPr>
              <a:t>Направления развития модели</a:t>
            </a:r>
            <a:endParaRPr sz="2300" b="1" dirty="0">
              <a:solidFill>
                <a:srgbClr val="C00000"/>
              </a:solidFill>
            </a:endParaRPr>
          </a:p>
        </p:txBody>
      </p:sp>
      <p:graphicFrame>
        <p:nvGraphicFramePr>
          <p:cNvPr id="215" name="Google Shape;215;p33"/>
          <p:cNvGraphicFramePr/>
          <p:nvPr>
            <p:extLst>
              <p:ext uri="{D42A27DB-BD31-4B8C-83A1-F6EECF244321}">
                <p14:modId xmlns:p14="http://schemas.microsoft.com/office/powerpoint/2010/main" val="303972642"/>
              </p:ext>
            </p:extLst>
          </p:nvPr>
        </p:nvGraphicFramePr>
        <p:xfrm>
          <a:off x="736900" y="1139250"/>
          <a:ext cx="7890650" cy="3246000"/>
        </p:xfrm>
        <a:graphic>
          <a:graphicData uri="http://schemas.openxmlformats.org/drawingml/2006/table">
            <a:tbl>
              <a:tblPr>
                <a:noFill/>
                <a:tableStyleId>{CD0F4BBE-49C3-41BB-BC16-894D76616E30}</a:tableStyleId>
              </a:tblPr>
              <a:tblGrid>
                <a:gridCol w="394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b="1"/>
                        <a:t>Что сделать</a:t>
                      </a:r>
                      <a:endParaRPr sz="15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b="1"/>
                        <a:t>Зачем</a:t>
                      </a:r>
                      <a:endParaRPr sz="15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Попробовать нейронные сети</a:t>
                      </a:r>
                      <a:endParaRPr sz="1500" dirty="0"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Возможно, удастся получить лушее качество</a:t>
                      </a:r>
                      <a:endParaRPr sz="1500" dirty="0"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Провести расширенный подбор оптимальных параметров: больше параметров, шире диапазоны поиска, большее количество итераций</a:t>
                      </a:r>
                      <a:endParaRPr sz="1500" dirty="0"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Более точная модель</a:t>
                      </a:r>
                      <a:endParaRPr sz="1500" dirty="0"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 dirty="0">
                          <a:highlight>
                            <a:schemeClr val="lt1"/>
                          </a:highlight>
                        </a:rPr>
                        <a:t>Определение столбцов, исходного </a:t>
                      </a:r>
                      <a:r>
                        <a:rPr lang="ru-RU" sz="1500" dirty="0" err="1">
                          <a:highlight>
                            <a:schemeClr val="lt1"/>
                          </a:highlight>
                        </a:rPr>
                        <a:t>датасета</a:t>
                      </a:r>
                      <a:r>
                        <a:rPr lang="ru-RU" sz="1500" dirty="0">
                          <a:highlight>
                            <a:schemeClr val="lt1"/>
                          </a:highlight>
                        </a:rPr>
                        <a:t>, признаки из которых не попали в итоговый, исключение их на стадии чтения в </a:t>
                      </a:r>
                      <a:r>
                        <a:rPr lang="en-US" sz="1500" dirty="0">
                          <a:highlight>
                            <a:schemeClr val="lt1"/>
                          </a:highlight>
                        </a:rPr>
                        <a:t>Pipeline</a:t>
                      </a:r>
                      <a:endParaRPr sz="1500" dirty="0"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 dirty="0">
                          <a:highlight>
                            <a:schemeClr val="lt1"/>
                          </a:highlight>
                        </a:rPr>
                        <a:t>Ускорение работы</a:t>
                      </a:r>
                      <a:endParaRPr sz="1500" dirty="0">
                        <a:highlight>
                          <a:schemeClr val="lt1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7884617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E8013B1-03C7-35FE-E887-A9381F545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80"/>
            <a:ext cx="9144000" cy="5141119"/>
          </a:xfrm>
          <a:prstGeom prst="rect">
            <a:avLst/>
          </a:prstGeom>
        </p:spPr>
      </p:pic>
      <p:sp>
        <p:nvSpPr>
          <p:cNvPr id="60" name="Google Shape;60;p14"/>
          <p:cNvSpPr txBox="1"/>
          <p:nvPr/>
        </p:nvSpPr>
        <p:spPr>
          <a:xfrm>
            <a:off x="270025" y="0"/>
            <a:ext cx="8271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>
                <a:solidFill>
                  <a:srgbClr val="C00000"/>
                </a:solidFill>
              </a:rPr>
              <a:t>Описание задачи</a:t>
            </a:r>
            <a:endParaRPr sz="100"/>
          </a:p>
        </p:txBody>
      </p:sp>
      <p:sp>
        <p:nvSpPr>
          <p:cNvPr id="61" name="Google Shape;61;p14"/>
          <p:cNvSpPr/>
          <p:nvPr/>
        </p:nvSpPr>
        <p:spPr>
          <a:xfrm>
            <a:off x="787199" y="1278450"/>
            <a:ext cx="2749339" cy="2436900"/>
          </a:xfrm>
          <a:prstGeom prst="roundRect">
            <a:avLst>
              <a:gd name="adj" fmla="val 16667"/>
            </a:avLst>
          </a:prstGeom>
          <a:solidFill>
            <a:schemeClr val="lt1">
              <a:alpha val="47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 dirty="0">
                <a:solidFill>
                  <a:schemeClr val="dk1"/>
                </a:solidFill>
              </a:rPr>
              <a:t>Данные о </a:t>
            </a:r>
            <a:r>
              <a:rPr lang="ru-RU" sz="2100" dirty="0">
                <a:solidFill>
                  <a:schemeClr val="dk1"/>
                </a:solidFill>
              </a:rPr>
              <a:t>кредитной истории</a:t>
            </a:r>
            <a:endParaRPr sz="2100" dirty="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565113" y="2227500"/>
            <a:ext cx="2070926" cy="53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>
              <a:alpha val="47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strike="sngStrike" dirty="0"/>
              <a:t>Магия</a:t>
            </a:r>
            <a:r>
              <a:rPr lang="ru-RU" sz="2000" dirty="0"/>
              <a:t> Модель</a:t>
            </a:r>
            <a:endParaRPr sz="2000" dirty="0"/>
          </a:p>
        </p:txBody>
      </p:sp>
      <p:sp>
        <p:nvSpPr>
          <p:cNvPr id="63" name="Google Shape;63;p14"/>
          <p:cNvSpPr/>
          <p:nvPr/>
        </p:nvSpPr>
        <p:spPr>
          <a:xfrm>
            <a:off x="5666326" y="1278450"/>
            <a:ext cx="2749339" cy="2436900"/>
          </a:xfrm>
          <a:prstGeom prst="roundRect">
            <a:avLst>
              <a:gd name="adj" fmla="val 16667"/>
            </a:avLst>
          </a:prstGeom>
          <a:solidFill>
            <a:schemeClr val="lt1">
              <a:alpha val="47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 dirty="0">
                <a:solidFill>
                  <a:schemeClr val="dk1"/>
                </a:solidFill>
              </a:rPr>
              <a:t>Решение о выдаче кредита</a:t>
            </a:r>
            <a:endParaRPr sz="21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52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5;p16">
            <a:extLst>
              <a:ext uri="{FF2B5EF4-FFF2-40B4-BE49-F238E27FC236}">
                <a16:creationId xmlns:a16="http://schemas.microsoft.com/office/drawing/2014/main" id="{1AC8ABFE-C19A-8AB3-72BF-D0030C07BB3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70025" y="0"/>
            <a:ext cx="8271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>
                <a:solidFill>
                  <a:srgbClr val="C00000"/>
                </a:solidFill>
              </a:rPr>
              <a:t>Описание исходных данных</a:t>
            </a:r>
            <a:endParaRPr sz="100"/>
          </a:p>
        </p:txBody>
      </p:sp>
      <p:sp>
        <p:nvSpPr>
          <p:cNvPr id="70" name="Google Shape;70;p15"/>
          <p:cNvSpPr txBox="1"/>
          <p:nvPr/>
        </p:nvSpPr>
        <p:spPr>
          <a:xfrm>
            <a:off x="182725" y="997849"/>
            <a:ext cx="8358300" cy="309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8900">
              <a:buSzPts val="2200"/>
            </a:pPr>
            <a:r>
              <a:rPr lang="ru" sz="1800" dirty="0"/>
              <a:t>Заявок 3 000 000</a:t>
            </a:r>
            <a:endParaRPr lang="en-US" sz="1800" dirty="0"/>
          </a:p>
          <a:p>
            <a:pPr marL="88900">
              <a:buSzPts val="2200"/>
            </a:pPr>
            <a:r>
              <a:rPr lang="ru" sz="1800" dirty="0"/>
              <a:t>Записей </a:t>
            </a:r>
            <a:r>
              <a:rPr lang="ru-RU" altLang="ru-RU" sz="1800" dirty="0"/>
              <a:t>26 162 717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Основные данные: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/>
              <a:t>Сроки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/>
              <a:t>Суммы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/>
              <a:t>Количество просрочек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/>
              <a:t>Параметры</a:t>
            </a:r>
            <a:r>
              <a:rPr lang="ru-RU" sz="1800" dirty="0"/>
              <a:t> </a:t>
            </a:r>
            <a:r>
              <a:rPr lang="ru-RU" sz="1800" b="1" dirty="0"/>
              <a:t>кредита</a:t>
            </a:r>
            <a:endParaRPr lang="ru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BC211-2F0D-C51D-3C35-181921E94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75;p16">
            <a:extLst>
              <a:ext uri="{FF2B5EF4-FFF2-40B4-BE49-F238E27FC236}">
                <a16:creationId xmlns:a16="http://schemas.microsoft.com/office/drawing/2014/main" id="{AB40D873-96EF-C791-1D19-C3442FBCCCE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70025" y="0"/>
            <a:ext cx="8271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 b="1" dirty="0">
                <a:solidFill>
                  <a:srgbClr val="C00000"/>
                </a:solidFill>
              </a:rPr>
              <a:t>Особенности данных</a:t>
            </a:r>
            <a:endParaRPr sz="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BC211-2F0D-C51D-3C35-181921E94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D331F7-241A-7C7A-C14E-478F4548AB00}"/>
              </a:ext>
            </a:extLst>
          </p:cNvPr>
          <p:cNvSpPr txBox="1"/>
          <p:nvPr/>
        </p:nvSpPr>
        <p:spPr>
          <a:xfrm>
            <a:off x="270025" y="918223"/>
            <a:ext cx="81747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000" dirty="0"/>
              <a:t>Бинаризация и кодирование снижают ценность данных, лишают смысла операции сравнения, ранжирования и арифметические операции над признаками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ru-RU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000" dirty="0"/>
              <a:t>Сильный дисбаланс классов, доля миноритарного признака 3.55%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ru-RU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000" dirty="0"/>
              <a:t>Данные не содержат пропусков и дубликатов</a:t>
            </a:r>
          </a:p>
        </p:txBody>
      </p:sp>
    </p:spTree>
    <p:extLst>
      <p:ext uri="{BB962C8B-B14F-4D97-AF65-F5344CB8AC3E}">
        <p14:creationId xmlns:p14="http://schemas.microsoft.com/office/powerpoint/2010/main" val="149488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270025" y="0"/>
            <a:ext cx="8271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b="1" dirty="0">
                <a:solidFill>
                  <a:srgbClr val="C00000"/>
                </a:solidFill>
              </a:rPr>
              <a:t>Генерация признаков</a:t>
            </a:r>
            <a:endParaRPr sz="100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88DA484-7FDD-6B69-51EC-2D2699742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699843"/>
              </p:ext>
            </p:extLst>
          </p:nvPr>
        </p:nvGraphicFramePr>
        <p:xfrm>
          <a:off x="354106" y="1391479"/>
          <a:ext cx="8386482" cy="2965737"/>
        </p:xfrm>
        <a:graphic>
          <a:graphicData uri="http://schemas.openxmlformats.org/drawingml/2006/table">
            <a:tbl>
              <a:tblPr firstRow="1" bandRow="1">
                <a:tableStyleId>{CD0F4BBE-49C3-41BB-BC16-894D76616E30}</a:tableStyleId>
              </a:tblPr>
              <a:tblGrid>
                <a:gridCol w="2402541">
                  <a:extLst>
                    <a:ext uri="{9D8B030D-6E8A-4147-A177-3AD203B41FA5}">
                      <a16:colId xmlns:a16="http://schemas.microsoft.com/office/drawing/2014/main" val="1437873015"/>
                    </a:ext>
                  </a:extLst>
                </a:gridCol>
                <a:gridCol w="5983941">
                  <a:extLst>
                    <a:ext uri="{9D8B030D-6E8A-4147-A177-3AD203B41FA5}">
                      <a16:colId xmlns:a16="http://schemas.microsoft.com/office/drawing/2014/main" val="106548625"/>
                    </a:ext>
                  </a:extLst>
                </a:gridCol>
              </a:tblGrid>
              <a:tr h="497833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Тип признака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Обработка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333966"/>
                  </a:ext>
                </a:extLst>
              </a:tr>
              <a:tr h="761512">
                <a:tc>
                  <a:txBody>
                    <a:bodyPr/>
                    <a:lstStyle/>
                    <a:p>
                      <a:r>
                        <a:rPr lang="ru-RU" dirty="0"/>
                        <a:t>Бинарный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1. Доля единиц в истории</a:t>
                      </a:r>
                    </a:p>
                    <a:p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lang="ru-RU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3. MAX</a:t>
                      </a:r>
                      <a:endParaRPr lang="ru-RU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4.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значение из последней заявки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961226"/>
                  </a:ext>
                </a:extLst>
              </a:tr>
              <a:tr h="761512">
                <a:tc>
                  <a:txBody>
                    <a:bodyPr/>
                    <a:lstStyle/>
                    <a:p>
                      <a:r>
                        <a:rPr lang="ru-RU" dirty="0" err="1"/>
                        <a:t>Бинаризированный</a:t>
                      </a:r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1.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доля каждого значения в истории</a:t>
                      </a:r>
                    </a:p>
                    <a:p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2. значения признаков из последней заявки</a:t>
                      </a:r>
                    </a:p>
                    <a:p>
                      <a:endParaRPr lang="ru-RU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промежутки пронумерованы в случайном порядке =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применяю к признакам, из последней заявки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get_dummies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087199"/>
                  </a:ext>
                </a:extLst>
              </a:tr>
              <a:tr h="761512">
                <a:tc>
                  <a:txBody>
                    <a:bodyPr/>
                    <a:lstStyle/>
                    <a:p>
                      <a:r>
                        <a:rPr lang="ru-RU" dirty="0"/>
                        <a:t>Закодированный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627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09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270025" y="0"/>
            <a:ext cx="8271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b="1" dirty="0">
                <a:solidFill>
                  <a:srgbClr val="C00000"/>
                </a:solidFill>
              </a:rPr>
              <a:t>Отбор признаков</a:t>
            </a:r>
            <a:endParaRPr sz="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E45090-5BC9-7FEC-BDED-C78A4B31CCBF}"/>
              </a:ext>
            </a:extLst>
          </p:cNvPr>
          <p:cNvSpPr txBox="1"/>
          <p:nvPr/>
        </p:nvSpPr>
        <p:spPr>
          <a:xfrm>
            <a:off x="270025" y="632474"/>
            <a:ext cx="865882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Получено 772 признака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dirty="0"/>
              <a:t>Убираем признаки с высокой (более 99,5%) долей одного значения</a:t>
            </a:r>
            <a:r>
              <a:rPr lang="en-US" dirty="0"/>
              <a:t>. </a:t>
            </a:r>
            <a:r>
              <a:rPr lang="ru-RU" dirty="0"/>
              <a:t>Удалено 223 признака.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ru-RU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dirty="0"/>
              <a:t>Применяю методы отбора признаков:</a:t>
            </a:r>
          </a:p>
          <a:p>
            <a:r>
              <a:rPr lang="ru-RU" dirty="0"/>
              <a:t>2.1. </a:t>
            </a:r>
            <a:r>
              <a:rPr lang="en-US" dirty="0" err="1"/>
              <a:t>model.get_feature_importance</a:t>
            </a:r>
            <a:endParaRPr lang="ru-RU" dirty="0"/>
          </a:p>
          <a:p>
            <a:r>
              <a:rPr lang="ru-RU" dirty="0"/>
              <a:t>2.2. </a:t>
            </a:r>
            <a:r>
              <a:rPr lang="en-US" dirty="0" err="1"/>
              <a:t>sklearn.feature_selection.mutual_info_classif</a:t>
            </a:r>
            <a:endParaRPr lang="ru-RU" dirty="0"/>
          </a:p>
          <a:p>
            <a:r>
              <a:rPr lang="ru-RU" dirty="0"/>
              <a:t>2.3. </a:t>
            </a:r>
            <a:r>
              <a:rPr lang="en-US" dirty="0" err="1"/>
              <a:t>sklearn.feature_selection.SelectKBest</a:t>
            </a:r>
            <a:endParaRPr lang="ru-RU" dirty="0"/>
          </a:p>
          <a:p>
            <a:endParaRPr lang="ru-RU" dirty="0"/>
          </a:p>
          <a:p>
            <a:r>
              <a:rPr lang="ru-RU" dirty="0"/>
              <a:t>В итоге выбрал «</a:t>
            </a:r>
            <a:r>
              <a:rPr lang="en-US" dirty="0" err="1"/>
              <a:t>mutual_info_classif</a:t>
            </a:r>
            <a:r>
              <a:rPr lang="ru-RU" dirty="0"/>
              <a:t>».</a:t>
            </a:r>
          </a:p>
          <a:p>
            <a:r>
              <a:rPr lang="ru-RU" dirty="0"/>
              <a:t>Удалил признаки с </a:t>
            </a:r>
            <a:r>
              <a:rPr lang="en-US" dirty="0" err="1"/>
              <a:t>feature_importances</a:t>
            </a:r>
            <a:r>
              <a:rPr lang="ru-RU" dirty="0"/>
              <a:t> </a:t>
            </a:r>
            <a:r>
              <a:rPr lang="en-US" dirty="0"/>
              <a:t>&lt;= 0,0005</a:t>
            </a:r>
          </a:p>
          <a:p>
            <a:endParaRPr lang="en-US" dirty="0"/>
          </a:p>
          <a:p>
            <a:r>
              <a:rPr lang="ru-RU" dirty="0"/>
              <a:t>В итоговом </a:t>
            </a:r>
            <a:r>
              <a:rPr lang="ru-RU" dirty="0" err="1"/>
              <a:t>датасете</a:t>
            </a:r>
            <a:r>
              <a:rPr lang="ru-RU" dirty="0"/>
              <a:t> 362 признака.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6B6955-931A-82B2-9D39-5B7E18944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629" y="1318638"/>
            <a:ext cx="3523130" cy="366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969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262100" y="0"/>
            <a:ext cx="82788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b="1" dirty="0">
                <a:solidFill>
                  <a:srgbClr val="C00000"/>
                </a:solidFill>
              </a:rPr>
              <a:t>Моделирование</a:t>
            </a:r>
            <a:r>
              <a:rPr lang="en-US" sz="2300" b="1" dirty="0">
                <a:solidFill>
                  <a:srgbClr val="C00000"/>
                </a:solidFill>
              </a:rPr>
              <a:t> 1</a:t>
            </a:r>
            <a:endParaRPr sz="2300" b="1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615EF1-1669-8A1D-F574-DA792C5DA3AD}"/>
              </a:ext>
            </a:extLst>
          </p:cNvPr>
          <p:cNvSpPr txBox="1"/>
          <p:nvPr/>
        </p:nvSpPr>
        <p:spPr>
          <a:xfrm>
            <a:off x="262100" y="652182"/>
            <a:ext cx="66736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Разбиваю </a:t>
            </a:r>
            <a:r>
              <a:rPr lang="ru-RU" dirty="0" err="1"/>
              <a:t>датасет</a:t>
            </a:r>
            <a:r>
              <a:rPr lang="ru-RU" dirty="0"/>
              <a:t> в пропорции 15%-55%-30%</a:t>
            </a:r>
          </a:p>
          <a:p>
            <a:endParaRPr lang="ru-RU" dirty="0"/>
          </a:p>
          <a:p>
            <a:r>
              <a:rPr lang="ru-RU" dirty="0"/>
              <a:t>На 15% запускаю проверку по набору моделей с параметрами по умолчанию</a:t>
            </a:r>
          </a:p>
          <a:p>
            <a:r>
              <a:rPr lang="ru-RU" dirty="0"/>
              <a:t>(кроме </a:t>
            </a:r>
            <a:r>
              <a:rPr lang="en-US" dirty="0" err="1"/>
              <a:t>class_weight</a:t>
            </a:r>
            <a:r>
              <a:rPr lang="ru-RU" dirty="0"/>
              <a:t>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97A1BC3-DD82-7D36-4298-D36C9336AA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86" t="14307" r="8262" b="15428"/>
          <a:stretch/>
        </p:blipFill>
        <p:spPr>
          <a:xfrm>
            <a:off x="262100" y="1719892"/>
            <a:ext cx="6724017" cy="32902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262100" y="0"/>
            <a:ext cx="82788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b="1" dirty="0">
                <a:solidFill>
                  <a:srgbClr val="C00000"/>
                </a:solidFill>
              </a:rPr>
              <a:t>Моделирование</a:t>
            </a:r>
            <a:r>
              <a:rPr lang="en-US" sz="2300" b="1" dirty="0">
                <a:solidFill>
                  <a:srgbClr val="C00000"/>
                </a:solidFill>
              </a:rPr>
              <a:t> </a:t>
            </a:r>
            <a:r>
              <a:rPr lang="ru-RU" sz="2300" b="1" dirty="0">
                <a:solidFill>
                  <a:srgbClr val="C00000"/>
                </a:solidFill>
              </a:rPr>
              <a:t>2</a:t>
            </a:r>
            <a:endParaRPr sz="2300" b="1" dirty="0">
              <a:solidFill>
                <a:srgbClr val="C00000"/>
              </a:solidFill>
            </a:endParaRPr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C3432B83-D429-7C4F-4555-2C304691F7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5158684"/>
              </p:ext>
            </p:extLst>
          </p:nvPr>
        </p:nvGraphicFramePr>
        <p:xfrm>
          <a:off x="1488281" y="845343"/>
          <a:ext cx="6167438" cy="3850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9628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262100" y="0"/>
            <a:ext cx="82788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b="1" dirty="0">
                <a:solidFill>
                  <a:srgbClr val="C00000"/>
                </a:solidFill>
              </a:rPr>
              <a:t>Моделирование</a:t>
            </a:r>
            <a:r>
              <a:rPr lang="en-US" sz="2300" b="1" dirty="0">
                <a:solidFill>
                  <a:srgbClr val="C00000"/>
                </a:solidFill>
              </a:rPr>
              <a:t> </a:t>
            </a:r>
            <a:r>
              <a:rPr lang="ru-RU" sz="2300" b="1" dirty="0">
                <a:solidFill>
                  <a:srgbClr val="C00000"/>
                </a:solidFill>
              </a:rPr>
              <a:t>3</a:t>
            </a:r>
            <a:endParaRPr sz="2300" b="1" dirty="0">
              <a:solidFill>
                <a:srgbClr val="C00000"/>
              </a:solidFill>
            </a:endParaRP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0FC1C7B2-4DAF-3B02-1FCA-690DA0B3A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801670"/>
              </p:ext>
            </p:extLst>
          </p:nvPr>
        </p:nvGraphicFramePr>
        <p:xfrm>
          <a:off x="394447" y="1003674"/>
          <a:ext cx="8278800" cy="3305399"/>
        </p:xfrm>
        <a:graphic>
          <a:graphicData uri="http://schemas.openxmlformats.org/drawingml/2006/table">
            <a:tbl>
              <a:tblPr firstRow="1" bandRow="1">
                <a:tableStyleId>{CD0F4BBE-49C3-41BB-BC16-894D76616E30}</a:tableStyleId>
              </a:tblPr>
              <a:tblGrid>
                <a:gridCol w="2148728">
                  <a:extLst>
                    <a:ext uri="{9D8B030D-6E8A-4147-A177-3AD203B41FA5}">
                      <a16:colId xmlns:a16="http://schemas.microsoft.com/office/drawing/2014/main" val="1730594885"/>
                    </a:ext>
                  </a:extLst>
                </a:gridCol>
                <a:gridCol w="1990672">
                  <a:extLst>
                    <a:ext uri="{9D8B030D-6E8A-4147-A177-3AD203B41FA5}">
                      <a16:colId xmlns:a16="http://schemas.microsoft.com/office/drawing/2014/main" val="1027562987"/>
                    </a:ext>
                  </a:extLst>
                </a:gridCol>
                <a:gridCol w="2069700">
                  <a:extLst>
                    <a:ext uri="{9D8B030D-6E8A-4147-A177-3AD203B41FA5}">
                      <a16:colId xmlns:a16="http://schemas.microsoft.com/office/drawing/2014/main" val="1963152775"/>
                    </a:ext>
                  </a:extLst>
                </a:gridCol>
                <a:gridCol w="2069700">
                  <a:extLst>
                    <a:ext uri="{9D8B030D-6E8A-4147-A177-3AD203B41FA5}">
                      <a16:colId xmlns:a16="http://schemas.microsoft.com/office/drawing/2014/main" val="3492568903"/>
                    </a:ext>
                  </a:extLst>
                </a:gridCol>
              </a:tblGrid>
              <a:tr h="616697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Модель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Способ подбора параметров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Результат</a:t>
                      </a:r>
                    </a:p>
                    <a:p>
                      <a:pPr algn="ctr"/>
                      <a:r>
                        <a:rPr lang="en-US" b="1" dirty="0" err="1"/>
                        <a:t>RocAuc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Изменение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7713"/>
                  </a:ext>
                </a:extLst>
              </a:tr>
              <a:tr h="871911">
                <a:tc>
                  <a:txBody>
                    <a:bodyPr/>
                    <a:lstStyle/>
                    <a:p>
                      <a:r>
                        <a:rPr lang="ru-RU" sz="1400" dirty="0" err="1"/>
                        <a:t>CatBoostClassifier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Optuna</a:t>
                      </a:r>
                      <a:endParaRPr lang="en-US" dirty="0"/>
                    </a:p>
                    <a:p>
                      <a:r>
                        <a:rPr lang="ru-RU" dirty="0"/>
                        <a:t> </a:t>
                      </a:r>
                      <a:endParaRPr lang="en-US" dirty="0"/>
                    </a:p>
                    <a:p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CatBoostClassifier.randomized_search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688303"/>
                  </a:ext>
                </a:extLst>
              </a:tr>
              <a:tr h="871911">
                <a:tc>
                  <a:txBody>
                    <a:bodyPr/>
                    <a:lstStyle/>
                    <a:p>
                      <a:r>
                        <a:rPr lang="ru-RU" sz="1400" dirty="0" err="1"/>
                        <a:t>LogisticRegression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GridSearchCV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26416"/>
                  </a:ext>
                </a:extLst>
              </a:tr>
              <a:tr h="871911">
                <a:tc>
                  <a:txBody>
                    <a:bodyPr/>
                    <a:lstStyle/>
                    <a:p>
                      <a:r>
                        <a:rPr lang="ru-RU" sz="1400" dirty="0" err="1"/>
                        <a:t>RandomForestClassifier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Optuna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776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4495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5593</TotalTime>
  <Words>692</Words>
  <Application>Microsoft Office PowerPoint</Application>
  <PresentationFormat>Экран (16:9)</PresentationFormat>
  <Paragraphs>132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Arial</vt:lpstr>
      <vt:lpstr>Graphik LC TT</vt:lpstr>
      <vt:lpstr>Simple Light</vt:lpstr>
      <vt:lpstr>Итоговый проект  Автор: Короб Владимир  Курс: Machine Learning Junior  Тема: Модель кредитного риск-менеджмента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  Курс: Machine Learning Junior Специализация: ML-инженер  Тема: Модель кредитного риск-менеджмента  Автор: Короб Владимир</dc:title>
  <cp:lastModifiedBy>Vova</cp:lastModifiedBy>
  <cp:revision>22</cp:revision>
  <dcterms:modified xsi:type="dcterms:W3CDTF">2023-09-17T15:26:29Z</dcterms:modified>
</cp:coreProperties>
</file>