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9"/>
  </p:notesMasterIdLst>
  <p:sldIdLst>
    <p:sldId id="256" r:id="rId5"/>
    <p:sldId id="433" r:id="rId6"/>
    <p:sldId id="296" r:id="rId7"/>
    <p:sldId id="260" r:id="rId8"/>
    <p:sldId id="298" r:id="rId9"/>
    <p:sldId id="417" r:id="rId10"/>
    <p:sldId id="297" r:id="rId11"/>
    <p:sldId id="402" r:id="rId12"/>
    <p:sldId id="432" r:id="rId13"/>
    <p:sldId id="395" r:id="rId14"/>
    <p:sldId id="396" r:id="rId15"/>
    <p:sldId id="398" r:id="rId16"/>
    <p:sldId id="369" r:id="rId17"/>
    <p:sldId id="397" r:id="rId18"/>
    <p:sldId id="422" r:id="rId19"/>
    <p:sldId id="408" r:id="rId20"/>
    <p:sldId id="407" r:id="rId21"/>
    <p:sldId id="418" r:id="rId22"/>
    <p:sldId id="419" r:id="rId23"/>
    <p:sldId id="420" r:id="rId24"/>
    <p:sldId id="421" r:id="rId25"/>
    <p:sldId id="403" r:id="rId26"/>
    <p:sldId id="431" r:id="rId27"/>
    <p:sldId id="278" r:id="rId28"/>
    <p:sldId id="259" r:id="rId29"/>
    <p:sldId id="261" r:id="rId30"/>
    <p:sldId id="393" r:id="rId31"/>
    <p:sldId id="370" r:id="rId32"/>
    <p:sldId id="371" r:id="rId33"/>
    <p:sldId id="258" r:id="rId34"/>
    <p:sldId id="410" r:id="rId35"/>
    <p:sldId id="368" r:id="rId36"/>
    <p:sldId id="383" r:id="rId37"/>
    <p:sldId id="409" r:id="rId38"/>
    <p:sldId id="401" r:id="rId39"/>
    <p:sldId id="263" r:id="rId40"/>
    <p:sldId id="411" r:id="rId41"/>
    <p:sldId id="269" r:id="rId42"/>
    <p:sldId id="430" r:id="rId43"/>
    <p:sldId id="406" r:id="rId44"/>
    <p:sldId id="414" r:id="rId45"/>
    <p:sldId id="416" r:id="rId46"/>
    <p:sldId id="413" r:id="rId47"/>
    <p:sldId id="434" r:id="rId48"/>
    <p:sldId id="412" r:id="rId49"/>
    <p:sldId id="415" r:id="rId50"/>
    <p:sldId id="429" r:id="rId51"/>
    <p:sldId id="270" r:id="rId52"/>
    <p:sldId id="271" r:id="rId53"/>
    <p:sldId id="423" r:id="rId54"/>
    <p:sldId id="424" r:id="rId55"/>
    <p:sldId id="273" r:id="rId56"/>
    <p:sldId id="323" r:id="rId57"/>
    <p:sldId id="326" r:id="rId58"/>
    <p:sldId id="272" r:id="rId59"/>
    <p:sldId id="329" r:id="rId60"/>
    <p:sldId id="426" r:id="rId61"/>
    <p:sldId id="425" r:id="rId62"/>
    <p:sldId id="427" r:id="rId63"/>
    <p:sldId id="274" r:id="rId64"/>
    <p:sldId id="336" r:id="rId65"/>
    <p:sldId id="355" r:id="rId66"/>
    <p:sldId id="344" r:id="rId67"/>
    <p:sldId id="276" r:id="rId68"/>
    <p:sldId id="354" r:id="rId69"/>
    <p:sldId id="277" r:id="rId70"/>
    <p:sldId id="392" r:id="rId71"/>
    <p:sldId id="428" r:id="rId72"/>
    <p:sldId id="435" r:id="rId73"/>
    <p:sldId id="436" r:id="rId74"/>
    <p:sldId id="437" r:id="rId75"/>
    <p:sldId id="439" r:id="rId76"/>
    <p:sldId id="438" r:id="rId77"/>
    <p:sldId id="440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</p14:sldIdLst>
        </p14:section>
        <p14:section name="Основные понятия" id="{ACE052E0-780A-4057-AC32-2581ED0F987A}">
          <p14:sldIdLst>
            <p14:sldId id="433"/>
            <p14:sldId id="296"/>
            <p14:sldId id="260"/>
            <p14:sldId id="298"/>
            <p14:sldId id="417"/>
            <p14:sldId id="297"/>
            <p14:sldId id="402"/>
          </p14:sldIdLst>
        </p14:section>
        <p14:section name="Visual Studio" id="{2ABA71B1-8A16-44E1-A7BE-D9DCC3D0FDB1}">
          <p14:sldIdLst>
            <p14:sldId id="432"/>
            <p14:sldId id="395"/>
            <p14:sldId id="396"/>
            <p14:sldId id="398"/>
            <p14:sldId id="369"/>
            <p14:sldId id="397"/>
            <p14:sldId id="422"/>
            <p14:sldId id="408"/>
            <p14:sldId id="407"/>
            <p14:sldId id="418"/>
            <p14:sldId id="419"/>
            <p14:sldId id="420"/>
            <p14:sldId id="421"/>
            <p14:sldId id="403"/>
          </p14:sldIdLst>
        </p14:section>
        <p14:section name="Основы синтаксиса C#" id="{4F111BDC-294C-4647-A7B9-6AF61E0BB407}">
          <p14:sldIdLst>
            <p14:sldId id="431"/>
            <p14:sldId id="278"/>
            <p14:sldId id="259"/>
            <p14:sldId id="261"/>
            <p14:sldId id="393"/>
            <p14:sldId id="370"/>
            <p14:sldId id="371"/>
            <p14:sldId id="258"/>
            <p14:sldId id="410"/>
            <p14:sldId id="368"/>
            <p14:sldId id="383"/>
            <p14:sldId id="409"/>
            <p14:sldId id="401"/>
            <p14:sldId id="263"/>
            <p14:sldId id="411"/>
            <p14:sldId id="269"/>
          </p14:sldIdLst>
        </p14:section>
        <p14:section name="Методы" id="{A6566E52-CD5E-46DC-BAF2-6742694A2ACE}">
          <p14:sldIdLst>
            <p14:sldId id="430"/>
            <p14:sldId id="406"/>
            <p14:sldId id="414"/>
            <p14:sldId id="416"/>
            <p14:sldId id="413"/>
            <p14:sldId id="434"/>
            <p14:sldId id="412"/>
            <p14:sldId id="415"/>
          </p14:sldIdLst>
        </p14:section>
        <p14:section name="Ветвление" id="{4909A985-3B66-456E-9983-F8ED9B390858}">
          <p14:sldIdLst>
            <p14:sldId id="429"/>
            <p14:sldId id="270"/>
            <p14:sldId id="271"/>
            <p14:sldId id="423"/>
            <p14:sldId id="424"/>
            <p14:sldId id="273"/>
            <p14:sldId id="323"/>
            <p14:sldId id="326"/>
            <p14:sldId id="272"/>
            <p14:sldId id="329"/>
            <p14:sldId id="426"/>
            <p14:sldId id="425"/>
          </p14:sldIdLst>
        </p14:section>
        <p14:section name="Циклы" id="{F29D4185-A7D6-46CA-A28E-4353B5236E26}">
          <p14:sldIdLst>
            <p14:sldId id="427"/>
            <p14:sldId id="274"/>
            <p14:sldId id="336"/>
            <p14:sldId id="355"/>
            <p14:sldId id="344"/>
            <p14:sldId id="276"/>
            <p14:sldId id="354"/>
            <p14:sldId id="277"/>
            <p14:sldId id="392"/>
            <p14:sldId id="428"/>
          </p14:sldIdLst>
        </p14:section>
        <p14:section name="Даты и время" id="{71FC6424-3F04-4A51-992E-43B8370FF2BB}">
          <p14:sldIdLst>
            <p14:sldId id="435"/>
            <p14:sldId id="436"/>
            <p14:sldId id="437"/>
            <p14:sldId id="439"/>
            <p14:sldId id="438"/>
            <p14:sldId id="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546A"/>
    <a:srgbClr val="CC0066"/>
    <a:srgbClr val="990000"/>
    <a:srgbClr val="C1A3DD"/>
    <a:srgbClr val="905AC2"/>
    <a:srgbClr val="6666FF"/>
    <a:srgbClr val="FF1900"/>
    <a:srgbClr val="FF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B8362-4587-4B23-808F-ED5FE9E1E437}" v="1" dt="2021-09-28T08:59:11.251"/>
    <p1510:client id="{0DABE73D-6F70-41D2-9CEC-309AE904B53C}" v="25" dt="2021-09-28T10:44:13.917"/>
    <p1510:client id="{23CF632B-18AD-4BAE-BADF-43073AD7443B}" v="13" dt="2021-09-28T05:43:1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0" autoAdjust="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0DABE73D-6F70-41D2-9CEC-309AE904B53C}"/>
    <pc:docChg chg="undo custSel addSld modSld sldOrd addSection modSection">
      <pc:chgData name="Анастасия Коробецкая" userId="9fe37188-348c-49f0-8008-a466955ee907" providerId="ADAL" clId="{0DABE73D-6F70-41D2-9CEC-309AE904B53C}" dt="2021-09-28T13:05:14.884" v="1413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8T13:05:14.884" v="1413" actId="20577"/>
        <pc:sldMkLst>
          <pc:docMk/>
          <pc:sldMk cId="0" sldId="336"/>
        </pc:sldMkLst>
        <pc:spChg chg="mod">
          <ac:chgData name="Анастасия Коробецкая" userId="9fe37188-348c-49f0-8008-a466955ee907" providerId="ADAL" clId="{0DABE73D-6F70-41D2-9CEC-309AE904B53C}" dt="2021-09-28T13:05:14.884" v="1413" actId="20577"/>
          <ac:spMkLst>
            <pc:docMk/>
            <pc:sldMk cId="0" sldId="336"/>
            <ac:spMk id="1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8T12:21:57.858" v="1391" actId="20577"/>
        <pc:sldMkLst>
          <pc:docMk/>
          <pc:sldMk cId="4252237842" sldId="423"/>
        </pc:sldMkLst>
        <pc:spChg chg="mod">
          <ac:chgData name="Анастасия Коробецкая" userId="9fe37188-348c-49f0-8008-a466955ee907" providerId="ADAL" clId="{0DABE73D-6F70-41D2-9CEC-309AE904B53C}" dt="2021-09-28T12:21:57.858" v="1391" actId="20577"/>
          <ac:spMkLst>
            <pc:docMk/>
            <pc:sldMk cId="4252237842" sldId="423"/>
            <ac:spMk id="10" creationId="{C6B2A040-244E-4ABF-B505-DE5FD11D3999}"/>
          </ac:spMkLst>
        </pc:spChg>
      </pc:sldChg>
      <pc:sldChg chg="modSp new mod">
        <pc:chgData name="Анастасия Коробецкая" userId="9fe37188-348c-49f0-8008-a466955ee907" providerId="ADAL" clId="{0DABE73D-6F70-41D2-9CEC-309AE904B53C}" dt="2021-09-28T09:50:29.251" v="26"/>
        <pc:sldMkLst>
          <pc:docMk/>
          <pc:sldMk cId="3200127260" sldId="435"/>
        </pc:sldMkLst>
        <pc:spChg chg="mod">
          <ac:chgData name="Анастасия Коробецкая" userId="9fe37188-348c-49f0-8008-a466955ee907" providerId="ADAL" clId="{0DABE73D-6F70-41D2-9CEC-309AE904B53C}" dt="2021-09-28T09:50:29.251" v="26"/>
          <ac:spMkLst>
            <pc:docMk/>
            <pc:sldMk cId="3200127260" sldId="435"/>
            <ac:spMk id="2" creationId="{AD52B094-97C8-4A9D-A1A6-0359C3846DFD}"/>
          </ac:spMkLst>
        </pc:spChg>
      </pc:sldChg>
      <pc:sldChg chg="modSp new mod">
        <pc:chgData name="Анастасия Коробецкая" userId="9fe37188-348c-49f0-8008-a466955ee907" providerId="ADAL" clId="{0DABE73D-6F70-41D2-9CEC-309AE904B53C}" dt="2021-09-28T10:14:18.623" v="851" actId="20577"/>
        <pc:sldMkLst>
          <pc:docMk/>
          <pc:sldMk cId="2921597689" sldId="436"/>
        </pc:sldMkLst>
        <pc:spChg chg="mod">
          <ac:chgData name="Анастасия Коробецкая" userId="9fe37188-348c-49f0-8008-a466955ee907" providerId="ADAL" clId="{0DABE73D-6F70-41D2-9CEC-309AE904B53C}" dt="2021-09-28T09:50:41.686" v="51" actId="20577"/>
          <ac:spMkLst>
            <pc:docMk/>
            <pc:sldMk cId="2921597689" sldId="436"/>
            <ac:spMk id="2" creationId="{0D855396-396B-4671-BAD1-AFEE0A665478}"/>
          </ac:spMkLst>
        </pc:spChg>
        <pc:spChg chg="mod">
          <ac:chgData name="Анастасия Коробецкая" userId="9fe37188-348c-49f0-8008-a466955ee907" providerId="ADAL" clId="{0DABE73D-6F70-41D2-9CEC-309AE904B53C}" dt="2021-09-28T10:14:18.623" v="851" actId="20577"/>
          <ac:spMkLst>
            <pc:docMk/>
            <pc:sldMk cId="2921597689" sldId="436"/>
            <ac:spMk id="3" creationId="{884EB368-0B2F-42F3-9F62-93202635B69D}"/>
          </ac:spMkLst>
        </pc:spChg>
      </pc:sldChg>
      <pc:sldChg chg="addSp delSp modSp new mod">
        <pc:chgData name="Анастасия Коробецкая" userId="9fe37188-348c-49f0-8008-a466955ee907" providerId="ADAL" clId="{0DABE73D-6F70-41D2-9CEC-309AE904B53C}" dt="2021-09-28T10:10:28.591" v="766" actId="20577"/>
        <pc:sldMkLst>
          <pc:docMk/>
          <pc:sldMk cId="774094603" sldId="437"/>
        </pc:sldMkLst>
        <pc:spChg chg="mod">
          <ac:chgData name="Анастасия Коробецкая" userId="9fe37188-348c-49f0-8008-a466955ee907" providerId="ADAL" clId="{0DABE73D-6F70-41D2-9CEC-309AE904B53C}" dt="2021-09-28T09:59:06.765" v="451" actId="20577"/>
          <ac:spMkLst>
            <pc:docMk/>
            <pc:sldMk cId="774094603" sldId="437"/>
            <ac:spMk id="2" creationId="{09CBBEEA-3E04-4A4C-AD0D-E4DA4DDBA5D2}"/>
          </ac:spMkLst>
        </pc:spChg>
        <pc:spChg chg="mod">
          <ac:chgData name="Анастасия Коробецкая" userId="9fe37188-348c-49f0-8008-a466955ee907" providerId="ADAL" clId="{0DABE73D-6F70-41D2-9CEC-309AE904B53C}" dt="2021-09-28T10:10:28.591" v="766" actId="20577"/>
          <ac:spMkLst>
            <pc:docMk/>
            <pc:sldMk cId="774094603" sldId="437"/>
            <ac:spMk id="3" creationId="{8F10EF2A-D20E-4F6F-A95C-1BDAC46F295E}"/>
          </ac:spMkLst>
        </pc:spChg>
        <pc:spChg chg="add del">
          <ac:chgData name="Анастасия Коробецкая" userId="9fe37188-348c-49f0-8008-a466955ee907" providerId="ADAL" clId="{0DABE73D-6F70-41D2-9CEC-309AE904B53C}" dt="2021-09-28T10:05:54.760" v="581"/>
          <ac:spMkLst>
            <pc:docMk/>
            <pc:sldMk cId="774094603" sldId="437"/>
            <ac:spMk id="4" creationId="{B0FCB9F5-A491-4F55-8D95-A9D6A84A99E3}"/>
          </ac:spMkLst>
        </pc:spChg>
      </pc:sldChg>
      <pc:sldChg chg="addSp delSp modSp new mod">
        <pc:chgData name="Анастасия Коробецкая" userId="9fe37188-348c-49f0-8008-a466955ee907" providerId="ADAL" clId="{0DABE73D-6F70-41D2-9CEC-309AE904B53C}" dt="2021-09-28T10:33:37.028" v="1229" actId="207"/>
        <pc:sldMkLst>
          <pc:docMk/>
          <pc:sldMk cId="1467543289" sldId="438"/>
        </pc:sldMkLst>
        <pc:spChg chg="mod">
          <ac:chgData name="Анастасия Коробецкая" userId="9fe37188-348c-49f0-8008-a466955ee907" providerId="ADAL" clId="{0DABE73D-6F70-41D2-9CEC-309AE904B53C}" dt="2021-09-28T09:59:18.527" v="479" actId="20577"/>
          <ac:spMkLst>
            <pc:docMk/>
            <pc:sldMk cId="1467543289" sldId="438"/>
            <ac:spMk id="2" creationId="{17453573-EDEA-4BCC-AAA0-66408A41FDA9}"/>
          </ac:spMkLst>
        </pc:spChg>
        <pc:spChg chg="mod">
          <ac:chgData name="Анастасия Коробецкая" userId="9fe37188-348c-49f0-8008-a466955ee907" providerId="ADAL" clId="{0DABE73D-6F70-41D2-9CEC-309AE904B53C}" dt="2021-09-28T10:33:37.028" v="1229" actId="207"/>
          <ac:spMkLst>
            <pc:docMk/>
            <pc:sldMk cId="1467543289" sldId="438"/>
            <ac:spMk id="3" creationId="{5A3C8E86-0312-401E-89AB-9767EB412E04}"/>
          </ac:spMkLst>
        </pc:spChg>
        <pc:spChg chg="add del">
          <ac:chgData name="Анастасия Коробецкая" userId="9fe37188-348c-49f0-8008-a466955ee907" providerId="ADAL" clId="{0DABE73D-6F70-41D2-9CEC-309AE904B53C}" dt="2021-09-28T10:15:02.343" v="917"/>
          <ac:spMkLst>
            <pc:docMk/>
            <pc:sldMk cId="1467543289" sldId="438"/>
            <ac:spMk id="4" creationId="{46B8809F-5A4F-44BC-937A-0AFB306E43B1}"/>
          </ac:spMkLst>
        </pc:spChg>
      </pc:sldChg>
      <pc:sldChg chg="addSp delSp modSp new mod ord modClrScheme chgLayout">
        <pc:chgData name="Анастасия Коробецкая" userId="9fe37188-348c-49f0-8008-a466955ee907" providerId="ADAL" clId="{0DABE73D-6F70-41D2-9CEC-309AE904B53C}" dt="2021-09-28T10:44:13.916" v="1375" actId="14100"/>
        <pc:sldMkLst>
          <pc:docMk/>
          <pc:sldMk cId="2340466823" sldId="439"/>
        </pc:sldMkLst>
        <pc:spChg chg="mod ord">
          <ac:chgData name="Анастасия Коробецкая" userId="9fe37188-348c-49f0-8008-a466955ee907" providerId="ADAL" clId="{0DABE73D-6F70-41D2-9CEC-309AE904B53C}" dt="2021-09-28T10:24:26.790" v="1061" actId="700"/>
          <ac:spMkLst>
            <pc:docMk/>
            <pc:sldMk cId="2340466823" sldId="439"/>
            <ac:spMk id="2" creationId="{96C3B79F-09BD-4CA1-A4C9-903BE351DA84}"/>
          </ac:spMkLst>
        </pc:spChg>
        <pc:spChg chg="del">
          <ac:chgData name="Анастасия Коробецкая" userId="9fe37188-348c-49f0-8008-a466955ee907" providerId="ADAL" clId="{0DABE73D-6F70-41D2-9CEC-309AE904B53C}" dt="2021-09-28T10:24:26.790" v="1061" actId="700"/>
          <ac:spMkLst>
            <pc:docMk/>
            <pc:sldMk cId="2340466823" sldId="439"/>
            <ac:spMk id="3" creationId="{E4F09AA7-BF25-467C-A5D0-906F31231BC0}"/>
          </ac:spMkLst>
        </pc:spChg>
        <pc:spChg chg="add mod">
          <ac:chgData name="Анастасия Коробецкая" userId="9fe37188-348c-49f0-8008-a466955ee907" providerId="ADAL" clId="{0DABE73D-6F70-41D2-9CEC-309AE904B53C}" dt="2021-09-28T10:44:13.916" v="1375" actId="14100"/>
          <ac:spMkLst>
            <pc:docMk/>
            <pc:sldMk cId="2340466823" sldId="439"/>
            <ac:spMk id="4" creationId="{3F772A7D-BAA2-44F8-A59A-68B1C2706E90}"/>
          </ac:spMkLst>
        </pc:spChg>
      </pc:sldChg>
      <pc:sldChg chg="modSp new mod ord">
        <pc:chgData name="Анастасия Коробецкая" userId="9fe37188-348c-49f0-8008-a466955ee907" providerId="ADAL" clId="{0DABE73D-6F70-41D2-9CEC-309AE904B53C}" dt="2021-09-28T10:43:28.566" v="1367"/>
        <pc:sldMkLst>
          <pc:docMk/>
          <pc:sldMk cId="812281989" sldId="440"/>
        </pc:sldMkLst>
        <pc:spChg chg="mod">
          <ac:chgData name="Анастасия Коробецкая" userId="9fe37188-348c-49f0-8008-a466955ee907" providerId="ADAL" clId="{0DABE73D-6F70-41D2-9CEC-309AE904B53C}" dt="2021-09-28T10:26:24.375" v="1102" actId="20577"/>
          <ac:spMkLst>
            <pc:docMk/>
            <pc:sldMk cId="812281989" sldId="440"/>
            <ac:spMk id="2" creationId="{0F2FB98A-2DAB-4548-BE2E-0192695F3826}"/>
          </ac:spMkLst>
        </pc:spChg>
        <pc:spChg chg="mod">
          <ac:chgData name="Анастасия Коробецкая" userId="9fe37188-348c-49f0-8008-a466955ee907" providerId="ADAL" clId="{0DABE73D-6F70-41D2-9CEC-309AE904B53C}" dt="2021-09-28T10:37:16.354" v="1365" actId="20577"/>
          <ac:spMkLst>
            <pc:docMk/>
            <pc:sldMk cId="812281989" sldId="440"/>
            <ac:spMk id="3" creationId="{94F6AC33-8BF7-4DDF-86F8-86AC30068065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0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0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0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0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0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0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nezna4y" userId="S::nezna4y_yandex.ru#ext#@wzcloud.onmicrosoft.com::782c4cad-08d0-44eb-bde3-6a702a058687" providerId="AD" clId="Web-{058B8362-4587-4B23-808F-ED5FE9E1E437}"/>
    <pc:docChg chg="modSld">
      <pc:chgData name="nezna4y" userId="S::nezna4y_yandex.ru#ext#@wzcloud.onmicrosoft.com::782c4cad-08d0-44eb-bde3-6a702a058687" providerId="AD" clId="Web-{058B8362-4587-4B23-808F-ED5FE9E1E437}" dt="2021-09-28T08:59:11.251" v="0" actId="1076"/>
      <pc:docMkLst>
        <pc:docMk/>
      </pc:docMkLst>
      <pc:sldChg chg="modSp">
        <pc:chgData name="nezna4y" userId="S::nezna4y_yandex.ru#ext#@wzcloud.onmicrosoft.com::782c4cad-08d0-44eb-bde3-6a702a058687" providerId="AD" clId="Web-{058B8362-4587-4B23-808F-ED5FE9E1E437}" dt="2021-09-28T08:59:11.251" v="0" actId="1076"/>
        <pc:sldMkLst>
          <pc:docMk/>
          <pc:sldMk cId="2759079687" sldId="413"/>
        </pc:sldMkLst>
        <pc:spChg chg="mod">
          <ac:chgData name="nezna4y" userId="S::nezna4y_yandex.ru#ext#@wzcloud.onmicrosoft.com::782c4cad-08d0-44eb-bde3-6a702a058687" providerId="AD" clId="Web-{058B8362-4587-4B23-808F-ED5FE9E1E437}" dt="2021-09-28T08:59:11.251" v="0" actId="1076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1. Введение в C# и .NET. </a:t>
            </a:r>
            <a:br>
              <a:rPr lang="ru-RU" b="1" dirty="0"/>
            </a:br>
            <a:r>
              <a:rPr lang="ru-RU" b="1" dirty="0"/>
              <a:t>Основы синтаксиса. </a:t>
            </a:r>
            <a:br>
              <a:rPr lang="ru-RU" b="1" dirty="0"/>
            </a:br>
            <a:r>
              <a:rPr lang="ru-RU" b="1" dirty="0"/>
              <a:t>Консольные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https://github.com/KorobetskayaAA/T01---Basics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27FB7-7764-4F56-81EE-BF9AB1EB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98191-C48C-4CB8-A91B-23C0E2B2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ru-RU" dirty="0"/>
              <a:t>(</a:t>
            </a:r>
            <a:r>
              <a:rPr lang="en-US" dirty="0"/>
              <a:t>Integrated Development Environment)</a:t>
            </a:r>
            <a:r>
              <a:rPr lang="ru-RU" dirty="0"/>
              <a:t> от </a:t>
            </a:r>
            <a:r>
              <a:rPr lang="en-US" dirty="0"/>
              <a:t>Microsoft</a:t>
            </a:r>
            <a:r>
              <a:rPr lang="ru-RU" dirty="0"/>
              <a:t> – для написания кода, его отладки, компиляции и развертывания </a:t>
            </a:r>
            <a:r>
              <a:rPr lang="en-US" dirty="0"/>
              <a:t>(edit, debug, compile, deploy)</a:t>
            </a:r>
          </a:p>
          <a:p>
            <a:r>
              <a:rPr lang="ru-RU" dirty="0"/>
              <a:t>Можно работать с базами данных и другими типами проектов</a:t>
            </a:r>
            <a:endParaRPr lang="en-US" dirty="0"/>
          </a:p>
          <a:p>
            <a:r>
              <a:rPr lang="en-US" dirty="0"/>
              <a:t>VS Community – </a:t>
            </a:r>
            <a:r>
              <a:rPr lang="ru-RU" dirty="0"/>
              <a:t>бесплатная, </a:t>
            </a:r>
            <a:r>
              <a:rPr lang="en-US" dirty="0"/>
              <a:t>VS Enterprise – </a:t>
            </a:r>
            <a:r>
              <a:rPr lang="ru-RU" dirty="0"/>
              <a:t>платная</a:t>
            </a:r>
          </a:p>
          <a:p>
            <a:r>
              <a:rPr lang="ru-RU" dirty="0"/>
              <a:t>Последняя версия </a:t>
            </a:r>
            <a:r>
              <a:rPr lang="en-US" dirty="0"/>
              <a:t>2019</a:t>
            </a:r>
            <a:r>
              <a:rPr lang="ru-RU" dirty="0"/>
              <a:t>, но скоро должна выйти 2021</a:t>
            </a:r>
          </a:p>
          <a:p>
            <a:r>
              <a:rPr lang="ru-RU" dirty="0"/>
              <a:t>Не путать с </a:t>
            </a:r>
            <a:r>
              <a:rPr lang="en-US" dirty="0"/>
              <a:t>Visual Studio Code</a:t>
            </a:r>
            <a:r>
              <a:rPr lang="ru-RU" dirty="0"/>
              <a:t>! Хотя в нем тоже можно писать программы на </a:t>
            </a:r>
            <a:r>
              <a:rPr lang="en-US" dirty="0"/>
              <a:t>C#</a:t>
            </a:r>
            <a:r>
              <a:rPr lang="ru-RU" dirty="0"/>
              <a:t>, это не </a:t>
            </a:r>
            <a:r>
              <a:rPr lang="en-US" dirty="0"/>
              <a:t>IDE</a:t>
            </a:r>
            <a:r>
              <a:rPr lang="ru-RU" dirty="0"/>
              <a:t>, а продвинутый текстовый редактор</a:t>
            </a:r>
          </a:p>
        </p:txBody>
      </p:sp>
    </p:spTree>
    <p:extLst>
      <p:ext uri="{BB962C8B-B14F-4D97-AF65-F5344CB8AC3E}">
        <p14:creationId xmlns:p14="http://schemas.microsoft.com/office/powerpoint/2010/main" val="336145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Создаем проект в </a:t>
            </a:r>
            <a:r>
              <a:rPr lang="en-US" dirty="0"/>
              <a:t>C#</a:t>
            </a:r>
            <a:r>
              <a:rPr lang="ru-RU" dirty="0"/>
              <a:t>. Консольное приложение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A9B2B1-C0C3-4CB5-B6A0-E76AB57F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3" y="986458"/>
            <a:ext cx="8877862" cy="5461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- </a:t>
            </a:r>
            <a:r>
              <a:rPr lang="en-US" dirty="0" err="1"/>
              <a:t>HelloWorld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56603" y="2228022"/>
            <a:ext cx="101990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>
              <a:lnSpc>
                <a:spcPct val="80000"/>
              </a:lnSpc>
            </a:pP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System;</a:t>
            </a:r>
          </a:p>
          <a:p>
            <a:pPr defTabSz="449989">
              <a:lnSpc>
                <a:spcPct val="80000"/>
              </a:lnSpc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989">
              <a:lnSpc>
                <a:spcPct val="80000"/>
              </a:lnSpc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03" y="1435975"/>
            <a:ext cx="1057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96" indent="-177796">
              <a:spcAft>
                <a:spcPts val="600"/>
              </a:spcAft>
            </a:pPr>
            <a:r>
              <a:rPr lang="ru-RU" sz="2400" dirty="0"/>
              <a:t>Простейшая консольная программа (минимум кода):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1A21E56-EE04-4063-BA88-E8F42D40AD9E}"/>
              </a:ext>
            </a:extLst>
          </p:cNvPr>
          <p:cNvGrpSpPr/>
          <p:nvPr/>
        </p:nvGrpSpPr>
        <p:grpSpPr>
          <a:xfrm>
            <a:off x="777657" y="5711722"/>
            <a:ext cx="7298625" cy="461665"/>
            <a:chOff x="777657" y="5711722"/>
            <a:chExt cx="7298625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A3772F-51E4-4D63-B15F-8B839150EE50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HelloWorld</a:t>
              </a:r>
              <a:endParaRPr lang="ru-RU" sz="2000" b="1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8CEAA3F-C49A-44F7-9594-151465D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5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HelloWorld</a:t>
            </a:r>
            <a:r>
              <a:rPr lang="ru-RU" dirty="0"/>
              <a:t> в </a:t>
            </a:r>
            <a:r>
              <a:rPr lang="en-US" dirty="0"/>
              <a:t>C# 9</a:t>
            </a:r>
            <a:r>
              <a:rPr lang="ru-RU" dirty="0"/>
              <a:t> (</a:t>
            </a:r>
            <a:r>
              <a:rPr lang="en-US" dirty="0"/>
              <a:t>.NET 5)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C7983-C9F8-4090-BC3F-B49F86D57327}"/>
              </a:ext>
            </a:extLst>
          </p:cNvPr>
          <p:cNvSpPr txBox="1"/>
          <p:nvPr/>
        </p:nvSpPr>
        <p:spPr>
          <a:xfrm>
            <a:off x="838199" y="4341566"/>
            <a:ext cx="1065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На самом деле, ничем не отличается от старого варианта. Класс </a:t>
            </a:r>
            <a:r>
              <a:rPr lang="en-US" sz="2400" dirty="0"/>
              <a:t>Program </a:t>
            </a:r>
            <a:r>
              <a:rPr lang="ru-RU" sz="2400" dirty="0"/>
              <a:t>будет сгенерирован автоматически.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6A7D4-BFB7-4D10-A5D9-A512951ADD6C}"/>
              </a:ext>
            </a:extLst>
          </p:cNvPr>
          <p:cNvSpPr txBox="1"/>
          <p:nvPr/>
        </p:nvSpPr>
        <p:spPr>
          <a:xfrm>
            <a:off x="838200" y="2751775"/>
            <a:ext cx="106527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>
              <a:lnSpc>
                <a:spcPct val="80000"/>
              </a:lnSpc>
            </a:pPr>
            <a:r>
              <a:rPr lang="en-GB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("Hello, World!");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302C9-783F-426D-BE51-23E96198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1" y="1006311"/>
            <a:ext cx="10390118" cy="554139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C46FCCC-28A4-4A16-A853-1117278C69E0}"/>
              </a:ext>
            </a:extLst>
          </p:cNvPr>
          <p:cNvSpPr/>
          <p:nvPr/>
        </p:nvSpPr>
        <p:spPr>
          <a:xfrm>
            <a:off x="4797083" y="1280161"/>
            <a:ext cx="872196" cy="225082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013D4AB-8DB0-48C5-B1AD-DF9E755BF151}"/>
              </a:ext>
            </a:extLst>
          </p:cNvPr>
          <p:cNvSpPr/>
          <p:nvPr/>
        </p:nvSpPr>
        <p:spPr>
          <a:xfrm>
            <a:off x="8243667" y="1617786"/>
            <a:ext cx="3047391" cy="2686928"/>
          </a:xfrm>
          <a:prstGeom prst="roundRect">
            <a:avLst>
              <a:gd name="adj" fmla="val 2228"/>
            </a:avLst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E13A8-40F8-4476-909E-0444F8C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C656B-4517-496B-8F41-F61EB8EC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Запуск из-под </a:t>
            </a:r>
            <a:r>
              <a:rPr lang="en-US" dirty="0"/>
              <a:t>VS </a:t>
            </a:r>
            <a:r>
              <a:rPr lang="ru-RU" dirty="0"/>
              <a:t>в режиме отладки - кнопка </a:t>
            </a:r>
            <a:r>
              <a:rPr lang="en-US" dirty="0"/>
              <a:t>Run</a:t>
            </a:r>
            <a:r>
              <a:rPr lang="ru-RU" dirty="0"/>
              <a:t> или </a:t>
            </a:r>
            <a:r>
              <a:rPr lang="en-US" dirty="0"/>
              <a:t>F5</a:t>
            </a:r>
            <a:endParaRPr lang="ru-RU" dirty="0"/>
          </a:p>
          <a:p>
            <a:r>
              <a:rPr lang="ru-RU" dirty="0"/>
              <a:t>Построение проекта без запуска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главное </a:t>
            </a:r>
            <a:r>
              <a:rPr lang="en-US" dirty="0"/>
              <a:t>Project -&gt; Build </a:t>
            </a:r>
            <a:r>
              <a:rPr lang="ru-RU" dirty="0"/>
              <a:t>или ПКМ по проекту -</a:t>
            </a:r>
            <a:r>
              <a:rPr lang="en-US" dirty="0"/>
              <a:t>&gt;Build</a:t>
            </a:r>
          </a:p>
          <a:p>
            <a:pPr lvl="1"/>
            <a:r>
              <a:rPr lang="ru-RU" dirty="0"/>
              <a:t>готовые файлы в папке </a:t>
            </a:r>
            <a:r>
              <a:rPr lang="en-US" dirty="0">
                <a:latin typeface="Consolas" panose="020B0609020204030204" pitchFamily="49" charset="0"/>
              </a:rPr>
              <a:t>bin</a:t>
            </a:r>
          </a:p>
          <a:p>
            <a:r>
              <a:rPr lang="ru-RU" dirty="0"/>
              <a:t>Существует две конфигурации сборки:</a:t>
            </a:r>
          </a:p>
          <a:p>
            <a:pPr lvl="1"/>
            <a:r>
              <a:rPr lang="en-US" dirty="0"/>
              <a:t>Debug – </a:t>
            </a:r>
            <a:r>
              <a:rPr lang="ru-RU" dirty="0"/>
              <a:t>отладка (для разработки, позволяет выполнять пошагово)</a:t>
            </a:r>
          </a:p>
          <a:p>
            <a:pPr lvl="1"/>
            <a:r>
              <a:rPr lang="en-US" dirty="0"/>
              <a:t>Release</a:t>
            </a:r>
            <a:r>
              <a:rPr lang="ru-RU" dirty="0"/>
              <a:t> – релиз (для передачи пользователю, более быстрая и компактная версия)</a:t>
            </a:r>
          </a:p>
          <a:p>
            <a:pPr lvl="1"/>
            <a:r>
              <a:rPr lang="ru-RU" dirty="0"/>
              <a:t>В папке </a:t>
            </a:r>
            <a:r>
              <a:rPr lang="en-US" dirty="0"/>
              <a:t>bin </a:t>
            </a:r>
            <a:r>
              <a:rPr lang="ru-RU" dirty="0"/>
              <a:t>лежат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55863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61F25-BC53-4556-BDD6-F6DC662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VS </a:t>
            </a:r>
            <a:r>
              <a:rPr lang="ru-RU" dirty="0"/>
              <a:t>в режиме отладки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A4E02E-D634-4260-81D5-B1835824A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92" y="1105594"/>
            <a:ext cx="10203416" cy="5497595"/>
          </a:xfr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5585153-15A1-4829-BF40-362D609B798E}"/>
              </a:ext>
            </a:extLst>
          </p:cNvPr>
          <p:cNvSpPr/>
          <p:nvPr/>
        </p:nvSpPr>
        <p:spPr>
          <a:xfrm>
            <a:off x="5657861" y="1308296"/>
            <a:ext cx="1249375" cy="280742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D8DF1B1-37F0-4BA8-9FAD-435D964EB0C6}"/>
              </a:ext>
            </a:extLst>
          </p:cNvPr>
          <p:cNvSpPr/>
          <p:nvPr/>
        </p:nvSpPr>
        <p:spPr>
          <a:xfrm>
            <a:off x="994292" y="6103034"/>
            <a:ext cx="1249375" cy="280742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9EBE99D-B66E-4024-A6DE-FC5086D6C33D}"/>
              </a:ext>
            </a:extLst>
          </p:cNvPr>
          <p:cNvSpPr/>
          <p:nvPr/>
        </p:nvSpPr>
        <p:spPr>
          <a:xfrm>
            <a:off x="5965006" y="6103034"/>
            <a:ext cx="1249375" cy="280742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95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2C498-DE84-4377-BC1B-BD0714B6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меня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VS</a:t>
            </a:r>
            <a:r>
              <a:rPr lang="ru-RU" dirty="0"/>
              <a:t> нет такого окошка</a:t>
            </a:r>
            <a:r>
              <a:rPr lang="en-US" dirty="0"/>
              <a:t>!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C15E41E-DECD-49DE-AB31-60E92A1A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77"/>
          <a:stretch/>
        </p:blipFill>
        <p:spPr>
          <a:xfrm>
            <a:off x="593480" y="914401"/>
            <a:ext cx="11005040" cy="5774198"/>
          </a:xfr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E9EAC51-ED64-4EF7-ADD3-29DA405900BA}"/>
              </a:ext>
            </a:extLst>
          </p:cNvPr>
          <p:cNvSpPr/>
          <p:nvPr/>
        </p:nvSpPr>
        <p:spPr>
          <a:xfrm>
            <a:off x="1484244" y="901149"/>
            <a:ext cx="424070" cy="251790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09D47-0E78-4018-8932-C12D967B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(</a:t>
            </a:r>
            <a:r>
              <a:rPr lang="en-US" dirty="0"/>
              <a:t>solution) </a:t>
            </a:r>
            <a:r>
              <a:rPr lang="ru-RU" dirty="0"/>
              <a:t>и проект (</a:t>
            </a:r>
            <a:r>
              <a:rPr lang="en-US" dirty="0"/>
              <a:t>project)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031DB-6A1B-45D3-B300-E7035818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состоит из одного или нескольких проектов</a:t>
            </a:r>
          </a:p>
          <a:p>
            <a:r>
              <a:rPr lang="ru-RU" dirty="0"/>
              <a:t>Проект – минимальная компилируемая (собираемая, запускаемая) единица</a:t>
            </a:r>
          </a:p>
          <a:p>
            <a:r>
              <a:rPr lang="ru-RU" dirty="0"/>
              <a:t>Решение позволяет объединить связанные проекты и компилировать их в заданном порядке (обычно основной проект и его </a:t>
            </a:r>
            <a:r>
              <a:rPr lang="en-US" dirty="0"/>
              <a:t>DLL</a:t>
            </a:r>
            <a:r>
              <a:rPr lang="ru-RU" dirty="0"/>
              <a:t>). Или просто собрать вместе проекты по одной теме</a:t>
            </a:r>
          </a:p>
          <a:p>
            <a:r>
              <a:rPr lang="ru-RU" dirty="0"/>
              <a:t>При запуске из </a:t>
            </a:r>
            <a:r>
              <a:rPr lang="en-US" dirty="0"/>
              <a:t>VS</a:t>
            </a:r>
            <a:r>
              <a:rPr lang="ru-RU" dirty="0"/>
              <a:t> не забудьте выбрать нужный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77756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6D137-ABC2-4AD4-AB2C-CB7BEB4E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коде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026AA7-0FDF-4B5A-899B-6A499C41F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3941"/>
            <a:ext cx="10515600" cy="5261944"/>
          </a:xfr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1AB7613-4A3C-46F8-A2C6-06D4EAD1A8A1}"/>
              </a:ext>
            </a:extLst>
          </p:cNvPr>
          <p:cNvSpPr/>
          <p:nvPr/>
        </p:nvSpPr>
        <p:spPr>
          <a:xfrm>
            <a:off x="1076281" y="5922498"/>
            <a:ext cx="527436" cy="225083"/>
          </a:xfrm>
          <a:prstGeom prst="round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BBBB5-F69A-4508-85DB-D17C1A8F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89E89A-F4C3-4C81-BF26-C525D745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1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E1BF7-EE51-4A7F-A30B-1E8F46CC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Выбирайте </a:t>
            </a:r>
            <a:r>
              <a:rPr lang="en-US" dirty="0"/>
              <a:t>NO!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A665B0-1F26-40D3-9B73-62623A91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попытаться запустить проект с ошибками, появится такое окно:</a:t>
            </a:r>
          </a:p>
          <a:p>
            <a:endParaRPr lang="ru-RU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9E0E4BCC-B863-4EF7-A8D9-8EECD5C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2050097"/>
            <a:ext cx="6339840" cy="23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9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6">
            <a:extLst>
              <a:ext uri="{FF2B5EF4-FFF2-40B4-BE49-F238E27FC236}">
                <a16:creationId xmlns:a16="http://schemas.microsoft.com/office/drawing/2014/main" id="{D390B27B-3286-468D-BF23-41CB2EA33F61}"/>
              </a:ext>
            </a:extLst>
          </p:cNvPr>
          <p:cNvSpPr txBox="1">
            <a:spLocks/>
          </p:cNvSpPr>
          <p:nvPr/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 -&gt; Options -&gt; Build and Run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64D89-2B14-4BEC-9B51-EF0F6D5E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Все-таки нажали </a:t>
            </a:r>
            <a:r>
              <a:rPr lang="en-US" dirty="0"/>
              <a:t>YES</a:t>
            </a:r>
            <a:r>
              <a:rPr lang="ru-RU" dirty="0"/>
              <a:t>, и еще и флажок поставили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7F0953-47B7-4ADA-A81E-14AA676D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529" y="1677425"/>
            <a:ext cx="8646942" cy="5044050"/>
          </a:xfrm>
        </p:spPr>
      </p:pic>
    </p:spTree>
    <p:extLst>
      <p:ext uri="{BB962C8B-B14F-4D97-AF65-F5344CB8AC3E}">
        <p14:creationId xmlns:p14="http://schemas.microsoft.com/office/powerpoint/2010/main" val="17658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DAE8A-6802-4F49-BBF9-D0D6B3C5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Генерация и запуск проекта из командной строки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F16D5-4227-40D3-A33F-67F5FB472B27}"/>
              </a:ext>
            </a:extLst>
          </p:cNvPr>
          <p:cNvSpPr txBox="1"/>
          <p:nvPr/>
        </p:nvSpPr>
        <p:spPr>
          <a:xfrm>
            <a:off x="838200" y="1105594"/>
            <a:ext cx="1078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Если не установлен </a:t>
            </a:r>
            <a:r>
              <a:rPr lang="en-US" sz="2400" dirty="0"/>
              <a:t>VS</a:t>
            </a:r>
            <a:r>
              <a:rPr lang="ru-RU" sz="2400" dirty="0"/>
              <a:t>, надо установить </a:t>
            </a:r>
            <a:r>
              <a:rPr lang="en-US" sz="2400" dirty="0"/>
              <a:t>.NET SDK </a:t>
            </a:r>
            <a:r>
              <a:rPr lang="ru-RU" sz="2400" dirty="0"/>
              <a:t>нужной версии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5CA64-3A19-44A1-9860-65865221D2B6}"/>
              </a:ext>
            </a:extLst>
          </p:cNvPr>
          <p:cNvSpPr txBox="1"/>
          <p:nvPr/>
        </p:nvSpPr>
        <p:spPr>
          <a:xfrm>
            <a:off x="1485313" y="2074663"/>
            <a:ext cx="729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dotnet new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&lt;TEMPLATE&gt;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[--dry-run]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[--force]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[-lang|--language {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"C#"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"F#"</a:t>
            </a:r>
            <a:r>
              <a:rPr lang="en-US" sz="2000" dirty="0">
                <a:latin typeface="Consolas" panose="020B0609020204030204" pitchFamily="49" charset="0"/>
              </a:rPr>
              <a:t>|VB}]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[-n|--name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&lt;OUTPUT_NAME&gt;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[-o|--output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&lt;OUTPUT_DIRECTORY&gt;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[Template options]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73E06-3F8B-4789-A12E-73E0EF70300B}"/>
              </a:ext>
            </a:extLst>
          </p:cNvPr>
          <p:cNvSpPr txBox="1"/>
          <p:nvPr/>
        </p:nvSpPr>
        <p:spPr>
          <a:xfrm>
            <a:off x="838198" y="1674553"/>
            <a:ext cx="1040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dotnet new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ru-RU" sz="2000" i="1" dirty="0" err="1">
                <a:latin typeface="Consolas" panose="020B0609020204030204" pitchFamily="49" charset="0"/>
              </a:rPr>
              <a:t>имя_проекта</a:t>
            </a:r>
            <a:endParaRPr lang="en-US" sz="2000" i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2A057-CB84-4090-A8F5-E8F517D8A3B3}"/>
              </a:ext>
            </a:extLst>
          </p:cNvPr>
          <p:cNvSpPr txBox="1"/>
          <p:nvPr/>
        </p:nvSpPr>
        <p:spPr>
          <a:xfrm>
            <a:off x="838195" y="4906689"/>
            <a:ext cx="1040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dotnet run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[</a:t>
            </a:r>
            <a:r>
              <a:rPr lang="ru-RU" sz="2000" i="1" dirty="0" err="1">
                <a:solidFill>
                  <a:srgbClr val="44546A"/>
                </a:solidFill>
                <a:latin typeface="Consolas" panose="020B0609020204030204" pitchFamily="49" charset="0"/>
              </a:rPr>
              <a:t>путь_к_файлу_проекта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[-c </a:t>
            </a:r>
            <a:r>
              <a:rPr lang="en-US" sz="2000" dirty="0" err="1">
                <a:solidFill>
                  <a:srgbClr val="44546A"/>
                </a:solidFill>
                <a:latin typeface="Consolas" panose="020B0609020204030204" pitchFamily="49" charset="0"/>
              </a:rPr>
              <a:t>Debug|Release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360D5-BBE7-4F3F-9400-6EA1C6D8FD0F}"/>
              </a:ext>
            </a:extLst>
          </p:cNvPr>
          <p:cNvSpPr txBox="1"/>
          <p:nvPr/>
        </p:nvSpPr>
        <p:spPr>
          <a:xfrm>
            <a:off x="838195" y="5983052"/>
            <a:ext cx="1040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dotnet build 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[</a:t>
            </a:r>
            <a:r>
              <a:rPr lang="ru-RU" sz="2000" i="1" dirty="0" err="1">
                <a:solidFill>
                  <a:srgbClr val="44546A"/>
                </a:solidFill>
                <a:latin typeface="Consolas" panose="020B0609020204030204" pitchFamily="49" charset="0"/>
              </a:rPr>
              <a:t>путь_к_файлу_проекта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[-c </a:t>
            </a:r>
            <a:r>
              <a:rPr lang="en-US" sz="2000" dirty="0" err="1">
                <a:solidFill>
                  <a:srgbClr val="44546A"/>
                </a:solidFill>
                <a:latin typeface="Consolas" panose="020B0609020204030204" pitchFamily="49" charset="0"/>
              </a:rPr>
              <a:t>Debug|Release</a:t>
            </a:r>
            <a:r>
              <a:rPr lang="en-US" sz="2000" dirty="0">
                <a:solidFill>
                  <a:srgbClr val="44546A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916F2-02A5-4FE8-8D1E-A99EE9C0596F}"/>
              </a:ext>
            </a:extLst>
          </p:cNvPr>
          <p:cNvSpPr txBox="1"/>
          <p:nvPr/>
        </p:nvSpPr>
        <p:spPr>
          <a:xfrm>
            <a:off x="838198" y="43832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Запуск в режиме отладки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27CF-EEA2-426E-83E1-F68D447B8D71}"/>
              </a:ext>
            </a:extLst>
          </p:cNvPr>
          <p:cNvSpPr txBox="1"/>
          <p:nvPr/>
        </p:nvSpPr>
        <p:spPr>
          <a:xfrm>
            <a:off x="782678" y="541409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Построение исполняемых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425865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58999-6AF8-431C-9248-9E6B736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синтаксиса. Переменные. Типы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6ACEED-FC73-423F-9A0D-503994E5F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4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r>
              <a:rPr lang="en-US" dirty="0"/>
              <a:t> </a:t>
            </a:r>
            <a:r>
              <a:rPr lang="ru-RU" dirty="0"/>
              <a:t>и регионы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105594"/>
            <a:ext cx="941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Комментарии игнорируются компилятором при анализе исходного кода.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623004"/>
            <a:ext cx="921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это однострочный комментарий</a:t>
            </a:r>
          </a:p>
          <a:p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А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это многострочный комментарий.</a:t>
            </a:r>
          </a:p>
          <a:p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* Звездочки в начале каждой строки необязательны,</a:t>
            </a:r>
          </a:p>
          <a:p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* но так принято.</a:t>
            </a:r>
          </a:p>
          <a:p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3D57B-9277-4621-AE5D-4001CA64476C}"/>
              </a:ext>
            </a:extLst>
          </p:cNvPr>
          <p:cNvSpPr txBox="1"/>
          <p:nvPr/>
        </p:nvSpPr>
        <p:spPr>
          <a:xfrm>
            <a:off x="838200" y="3494630"/>
            <a:ext cx="9418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Регионы позволяют разбить код на части. У каждого региона есть имя и его можно сворачивать.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052DD5-AB56-4856-9806-7B6DAC23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4" y="4319816"/>
            <a:ext cx="6822593" cy="8414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1EDFF4-029A-4722-A256-9A081859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5" y="5471379"/>
            <a:ext cx="4105721" cy="598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8A9643-422F-46D3-A1A7-6CE292929017}"/>
              </a:ext>
            </a:extLst>
          </p:cNvPr>
          <p:cNvSpPr txBox="1"/>
          <p:nvPr/>
        </p:nvSpPr>
        <p:spPr>
          <a:xfrm>
            <a:off x="838200" y="4319816"/>
            <a:ext cx="4025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#region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имя_региона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код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#endregion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1" y="1099084"/>
            <a:ext cx="94011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подключаемые модули</a:t>
            </a:r>
          </a:p>
          <a:p>
            <a:pPr defTabSz="449989"/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ИмяМодуля1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ИмяМодуля2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ИмяПространстваИмен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ИмяКлассаПрограммы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тут может быть разный код</a:t>
            </a:r>
            <a:endParaRPr lang="en-GB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449989"/>
            <a:r>
              <a:rPr lang="en-GB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тут код, который выполнится при запуске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//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 конце каждой команды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другой код</a:t>
            </a:r>
            <a:endParaRPr lang="en-GB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конец программы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(имена)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17755" y="996831"/>
            <a:ext cx="10785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должен быть </a:t>
            </a:r>
            <a:r>
              <a:rPr lang="ru-RU" sz="2000" b="1" dirty="0"/>
              <a:t>уникальным</a:t>
            </a:r>
            <a:r>
              <a:rPr lang="ru-RU" sz="2000" dirty="0"/>
              <a:t> в пределах </a:t>
            </a:r>
            <a:r>
              <a:rPr lang="ru-RU" sz="2000" b="1" dirty="0"/>
              <a:t>пространства имен</a:t>
            </a:r>
            <a:r>
              <a:rPr lang="en-US" sz="2000" b="1" dirty="0"/>
              <a:t> (namespace)</a:t>
            </a:r>
            <a:r>
              <a:rPr lang="ru-RU" sz="2000" b="1" dirty="0"/>
              <a:t> или области видимости (</a:t>
            </a:r>
            <a:r>
              <a:rPr lang="en-US" sz="2000" b="1" dirty="0"/>
              <a:t>scope)</a:t>
            </a:r>
            <a:r>
              <a:rPr lang="ru-RU" sz="2000" dirty="0"/>
              <a:t>.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Может содержать </a:t>
            </a:r>
            <a:r>
              <a:rPr lang="ru-RU" sz="2000" b="1" dirty="0"/>
              <a:t>латинские буквы</a:t>
            </a:r>
            <a:r>
              <a:rPr lang="ru-RU" sz="2000" dirty="0"/>
              <a:t>, </a:t>
            </a:r>
            <a:r>
              <a:rPr lang="ru-RU" sz="2000" b="1" dirty="0"/>
              <a:t>цифры</a:t>
            </a:r>
            <a:r>
              <a:rPr lang="ru-RU" sz="2000" dirty="0"/>
              <a:t> и </a:t>
            </a:r>
            <a:r>
              <a:rPr lang="ru-RU" sz="2000" b="1" dirty="0"/>
              <a:t>знак подчеркивания.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Нельзя начинать с цифры.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Не может совпадать с зарезервированными словами (</a:t>
            </a:r>
            <a:r>
              <a:rPr lang="en-US" sz="2000" dirty="0"/>
              <a:t>int, void, if </a:t>
            </a:r>
            <a:r>
              <a:rPr lang="ru-RU" sz="2000" dirty="0"/>
              <a:t>и т.д.).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Чувствительны к регистру</a:t>
            </a:r>
            <a:r>
              <a:rPr lang="ru-RU" sz="2000" dirty="0"/>
              <a:t>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– </a:t>
            </a:r>
            <a:r>
              <a:rPr lang="ru-RU" sz="2000" dirty="0"/>
              <a:t>это разные имена</a:t>
            </a:r>
            <a:r>
              <a:rPr lang="en-US" sz="2000" dirty="0"/>
              <a:t>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Желательно называть одним или несколькими словами, отражающими смысл</a:t>
            </a:r>
            <a:r>
              <a:rPr lang="en-US" sz="2000" dirty="0"/>
              <a:t>.</a:t>
            </a:r>
            <a:endParaRPr lang="ru-RU" sz="2000" dirty="0"/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Сокращения в именах не приветствуются. Но если уж используете – используйте везде одинаково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7756" y="4509432"/>
            <a:ext cx="10785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dirty="0"/>
              <a:t>Согласно рекомендациям </a:t>
            </a:r>
            <a:r>
              <a:rPr lang="en-US" sz="2000" dirty="0"/>
              <a:t>Microsoft Code Style </a:t>
            </a:r>
            <a:r>
              <a:rPr lang="ru-RU" sz="2000" dirty="0"/>
              <a:t>следует называть:</a:t>
            </a:r>
          </a:p>
          <a:p>
            <a:pPr marL="176213" indent="-176213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/>
              <a:t>локальные переменные и аргументы в </a:t>
            </a:r>
            <a:r>
              <a:rPr lang="en-US" sz="2000" b="1" i="1" dirty="0" err="1"/>
              <a:t>camelStyle</a:t>
            </a:r>
            <a:endParaRPr lang="en-US" sz="2000" b="1" i="1" dirty="0"/>
          </a:p>
          <a:p>
            <a:pPr marL="358775" algn="just">
              <a:spcAft>
                <a:spcPts val="600"/>
              </a:spcAft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totalQuantity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regionCode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soundVolume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76213" indent="-176213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/>
              <a:t>все остальное (методы, классы</a:t>
            </a:r>
            <a:r>
              <a:rPr lang="en-US" sz="2000" dirty="0"/>
              <a:t>, </a:t>
            </a:r>
            <a:r>
              <a:rPr lang="ru-RU" sz="2000" dirty="0"/>
              <a:t>структуры, …), имена файлов в </a:t>
            </a:r>
            <a:r>
              <a:rPr lang="en-US" sz="2000" b="1" i="1" dirty="0" err="1"/>
              <a:t>PascalStyle</a:t>
            </a:r>
            <a:endParaRPr lang="en-US" sz="2000" b="1" i="1" dirty="0"/>
          </a:p>
          <a:p>
            <a:pPr marL="358775" algn="just">
              <a:spcAft>
                <a:spcPts val="600"/>
              </a:spcAft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SomeNiceAction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TileMap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SortedList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8382-7612-43C9-A437-1ABD7D4B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AAC03-5F24-4977-8615-23F441B0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235231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Переменная = тип + имя + значение</a:t>
            </a:r>
          </a:p>
          <a:p>
            <a:r>
              <a:rPr lang="en-US" sz="2400" dirty="0"/>
              <a:t>C# - </a:t>
            </a:r>
            <a:r>
              <a:rPr lang="ru-RU" sz="2400" dirty="0"/>
              <a:t>строго типизированный язык</a:t>
            </a:r>
          </a:p>
          <a:p>
            <a:r>
              <a:rPr lang="ru-RU" sz="2400" dirty="0"/>
              <a:t>Объявление переменной – задать тип и имя, инициализация – задать значение</a:t>
            </a:r>
          </a:p>
          <a:p>
            <a:r>
              <a:rPr lang="ru-RU" sz="2400" dirty="0"/>
              <a:t>Локальные переменные объявляются внутри методов в любом месте до первого использования</a:t>
            </a:r>
          </a:p>
          <a:p>
            <a:r>
              <a:rPr lang="ru-RU" sz="2400" dirty="0"/>
              <a:t>Глобальных переменных не существует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E603B-05E1-4567-BC1B-209A539629D9}"/>
              </a:ext>
            </a:extLst>
          </p:cNvPr>
          <p:cNvSpPr txBox="1"/>
          <p:nvPr/>
        </p:nvSpPr>
        <p:spPr>
          <a:xfrm>
            <a:off x="1039377" y="3682219"/>
            <a:ext cx="503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Объявление переменных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E078D-2A24-45C0-82F8-D27D2AF6896F}"/>
              </a:ext>
            </a:extLst>
          </p:cNvPr>
          <p:cNvSpPr txBox="1"/>
          <p:nvPr/>
        </p:nvSpPr>
        <p:spPr>
          <a:xfrm>
            <a:off x="5665762" y="3682219"/>
            <a:ext cx="503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Объявление с инициализацией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335BA-A40D-48D5-8F82-1B8E542BFEE6}"/>
              </a:ext>
            </a:extLst>
          </p:cNvPr>
          <p:cNvSpPr txBox="1"/>
          <p:nvPr/>
        </p:nvSpPr>
        <p:spPr>
          <a:xfrm>
            <a:off x="1039377" y="4129889"/>
            <a:ext cx="38421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BD894-F437-42A1-BEAB-4A387F8BC40E}"/>
              </a:ext>
            </a:extLst>
          </p:cNvPr>
          <p:cNvSpPr txBox="1"/>
          <p:nvPr/>
        </p:nvSpPr>
        <p:spPr>
          <a:xfrm>
            <a:off x="5665762" y="4181948"/>
            <a:ext cx="60983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5;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title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ConsoleColor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full = 10, half = full / 2;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valueCopy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value = 0;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591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68709" y="1415902"/>
            <a:ext cx="1693247" cy="88119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/>
              <a:t>Число</a:t>
            </a:r>
          </a:p>
        </p:txBody>
      </p:sp>
      <p:sp>
        <p:nvSpPr>
          <p:cNvPr id="7" name="Овал 6"/>
          <p:cNvSpPr/>
          <p:nvPr/>
        </p:nvSpPr>
        <p:spPr>
          <a:xfrm>
            <a:off x="5933456" y="1404227"/>
            <a:ext cx="1693247" cy="8811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/>
              <a:t>Текст</a:t>
            </a:r>
          </a:p>
        </p:txBody>
      </p:sp>
      <p:sp>
        <p:nvSpPr>
          <p:cNvPr id="8" name="Овал 7"/>
          <p:cNvSpPr/>
          <p:nvPr/>
        </p:nvSpPr>
        <p:spPr>
          <a:xfrm>
            <a:off x="8207420" y="1404227"/>
            <a:ext cx="2297423" cy="8811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/>
              <a:t>Составные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38416" y="3643315"/>
            <a:ext cx="1214447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целое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881555" y="3571876"/>
            <a:ext cx="2079681" cy="852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дробное (вещественное)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229724" y="5702475"/>
            <a:ext cx="2018568" cy="707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десятичное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55604" y="2714621"/>
            <a:ext cx="100811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/>
              <a:t>символ</a:t>
            </a:r>
            <a:endParaRPr lang="ru-RU" sz="2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908179" y="3144263"/>
            <a:ext cx="100811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/>
              <a:t>строка</a:t>
            </a:r>
            <a:endParaRPr lang="ru-RU" sz="20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953" y="4974334"/>
            <a:ext cx="1610638" cy="707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с плавающей запятой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303557" y="2856927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массив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160813" y="3857059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/>
              <a:t>объект</a:t>
            </a:r>
            <a:endParaRPr lang="ru-RU" sz="20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0880" y="2856927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запись</a:t>
            </a:r>
          </a:p>
        </p:txBody>
      </p:sp>
      <p:cxnSp>
        <p:nvCxnSpPr>
          <p:cNvPr id="25" name="Прямая со стрелкой 24"/>
          <p:cNvCxnSpPr>
            <a:cxnSpLocks/>
            <a:stCxn id="8" idx="4"/>
            <a:endCxn id="21" idx="0"/>
          </p:cNvCxnSpPr>
          <p:nvPr/>
        </p:nvCxnSpPr>
        <p:spPr>
          <a:xfrm flipH="1">
            <a:off x="8807613" y="2285423"/>
            <a:ext cx="548519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8" idx="4"/>
            <a:endCxn id="23" idx="0"/>
          </p:cNvCxnSpPr>
          <p:nvPr/>
        </p:nvCxnSpPr>
        <p:spPr>
          <a:xfrm>
            <a:off x="9356132" y="2285423"/>
            <a:ext cx="8088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8" idx="4"/>
            <a:endCxn id="22" idx="0"/>
          </p:cNvCxnSpPr>
          <p:nvPr/>
        </p:nvCxnSpPr>
        <p:spPr>
          <a:xfrm>
            <a:off x="9356132" y="2285423"/>
            <a:ext cx="308737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7" idx="4"/>
            <a:endCxn id="18" idx="0"/>
          </p:cNvCxnSpPr>
          <p:nvPr/>
        </p:nvCxnSpPr>
        <p:spPr>
          <a:xfrm flipH="1">
            <a:off x="6359661" y="2285423"/>
            <a:ext cx="420419" cy="42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" idx="4"/>
            <a:endCxn id="19" idx="0"/>
          </p:cNvCxnSpPr>
          <p:nvPr/>
        </p:nvCxnSpPr>
        <p:spPr>
          <a:xfrm>
            <a:off x="6780080" y="2285423"/>
            <a:ext cx="632155" cy="85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21" idx="1"/>
            <a:endCxn id="19" idx="3"/>
          </p:cNvCxnSpPr>
          <p:nvPr/>
        </p:nvCxnSpPr>
        <p:spPr>
          <a:xfrm flipH="1">
            <a:off x="7916291" y="3072951"/>
            <a:ext cx="387266" cy="2873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4"/>
            <a:endCxn id="15" idx="0"/>
          </p:cNvCxnSpPr>
          <p:nvPr/>
        </p:nvCxnSpPr>
        <p:spPr>
          <a:xfrm rot="5400000">
            <a:off x="3357380" y="2285362"/>
            <a:ext cx="1346217" cy="136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6" idx="4"/>
            <a:endCxn id="16" idx="0"/>
          </p:cNvCxnSpPr>
          <p:nvPr/>
        </p:nvCxnSpPr>
        <p:spPr>
          <a:xfrm>
            <a:off x="4715333" y="2297098"/>
            <a:ext cx="1206063" cy="1274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16" idx="2"/>
            <a:endCxn id="20" idx="0"/>
          </p:cNvCxnSpPr>
          <p:nvPr/>
        </p:nvCxnSpPr>
        <p:spPr>
          <a:xfrm flipH="1">
            <a:off x="5481273" y="4424572"/>
            <a:ext cx="440123" cy="549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stCxn id="16" idx="2"/>
            <a:endCxn id="17" idx="0"/>
          </p:cNvCxnSpPr>
          <p:nvPr/>
        </p:nvCxnSpPr>
        <p:spPr>
          <a:xfrm>
            <a:off x="5921396" y="4424573"/>
            <a:ext cx="1317613" cy="127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1424575" y="1404227"/>
            <a:ext cx="1990297" cy="88119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/>
              <a:t>Логический</a:t>
            </a: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71681" y="2643183"/>
            <a:ext cx="1006972" cy="7143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true/ false</a:t>
            </a:r>
            <a:endParaRPr lang="ru-RU" sz="2000" dirty="0"/>
          </a:p>
        </p:txBody>
      </p:sp>
      <p:cxnSp>
        <p:nvCxnSpPr>
          <p:cNvPr id="108" name="Прямая со стрелкой 107"/>
          <p:cNvCxnSpPr>
            <a:cxnSpLocks/>
            <a:stCxn id="102" idx="4"/>
            <a:endCxn id="106" idx="0"/>
          </p:cNvCxnSpPr>
          <p:nvPr/>
        </p:nvCxnSpPr>
        <p:spPr>
          <a:xfrm flipH="1">
            <a:off x="2275167" y="2285423"/>
            <a:ext cx="144556" cy="357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6" idx="4"/>
            <a:endCxn id="18" idx="0"/>
          </p:cNvCxnSpPr>
          <p:nvPr/>
        </p:nvCxnSpPr>
        <p:spPr>
          <a:xfrm>
            <a:off x="4715332" y="2297099"/>
            <a:ext cx="1644328" cy="4175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113559" y="4786323"/>
            <a:ext cx="1214415" cy="571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знаковое</a:t>
            </a:r>
          </a:p>
        </p:txBody>
      </p:sp>
      <p:sp>
        <p:nvSpPr>
          <p:cNvPr id="138" name="Скругленный прямоугольник 137"/>
          <p:cNvSpPr/>
          <p:nvPr/>
        </p:nvSpPr>
        <p:spPr>
          <a:xfrm>
            <a:off x="2738416" y="5521145"/>
            <a:ext cx="1793910" cy="571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/>
              <a:t>беззнаковое</a:t>
            </a:r>
          </a:p>
        </p:txBody>
      </p:sp>
      <p:cxnSp>
        <p:nvCxnSpPr>
          <p:cNvPr id="144" name="Прямая со стрелкой 143"/>
          <p:cNvCxnSpPr>
            <a:stCxn id="15" idx="2"/>
            <a:endCxn id="137" idx="0"/>
          </p:cNvCxnSpPr>
          <p:nvPr/>
        </p:nvCxnSpPr>
        <p:spPr>
          <a:xfrm flipH="1">
            <a:off x="2720767" y="4357695"/>
            <a:ext cx="624873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cxnSpLocks/>
            <a:stCxn id="15" idx="2"/>
            <a:endCxn id="138" idx="0"/>
          </p:cNvCxnSpPr>
          <p:nvPr/>
        </p:nvCxnSpPr>
        <p:spPr>
          <a:xfrm>
            <a:off x="3345639" y="4357695"/>
            <a:ext cx="289732" cy="116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701208" y="1404227"/>
            <a:ext cx="1693247" cy="88119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Numbers</a:t>
            </a:r>
            <a:endParaRPr lang="ru-RU" sz="2000" b="1" dirty="0"/>
          </a:p>
        </p:txBody>
      </p:sp>
      <p:sp>
        <p:nvSpPr>
          <p:cNvPr id="7" name="Овал 6"/>
          <p:cNvSpPr/>
          <p:nvPr/>
        </p:nvSpPr>
        <p:spPr>
          <a:xfrm>
            <a:off x="5933456" y="1404227"/>
            <a:ext cx="1693247" cy="8811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Text</a:t>
            </a:r>
            <a:endParaRPr lang="ru-RU" sz="2000" b="1" dirty="0"/>
          </a:p>
        </p:txBody>
      </p:sp>
      <p:sp>
        <p:nvSpPr>
          <p:cNvPr id="8" name="Овал 7"/>
          <p:cNvSpPr/>
          <p:nvPr/>
        </p:nvSpPr>
        <p:spPr>
          <a:xfrm>
            <a:off x="8288255" y="1404225"/>
            <a:ext cx="2096400" cy="8811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Composite</a:t>
            </a:r>
            <a:endParaRPr lang="ru-RU" sz="20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24167" y="3429002"/>
            <a:ext cx="1428760" cy="500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integer</a:t>
            </a:r>
            <a:endParaRPr lang="ru-RU" sz="2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810117" y="3429002"/>
            <a:ext cx="1285884" cy="500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real</a:t>
            </a:r>
            <a:endParaRPr lang="ru-RU" sz="20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024564" y="4429134"/>
            <a:ext cx="1214447" cy="5000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decimal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953124" y="2714620"/>
            <a:ext cx="100811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char</a:t>
            </a:r>
            <a:endParaRPr lang="ru-RU" sz="2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10380" y="3286124"/>
            <a:ext cx="100811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string</a:t>
            </a:r>
            <a:endParaRPr lang="ru-RU" sz="20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384391" y="2856925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array</a:t>
            </a:r>
            <a:endParaRPr lang="ru-RU" sz="20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241647" y="3857057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Object</a:t>
            </a:r>
            <a:endParaRPr lang="ru-RU" sz="20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741714" y="2856925"/>
            <a:ext cx="1008112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/>
              <a:t>struct</a:t>
            </a:r>
            <a:endParaRPr lang="ru-RU" sz="2000" dirty="0"/>
          </a:p>
        </p:txBody>
      </p:sp>
      <p:cxnSp>
        <p:nvCxnSpPr>
          <p:cNvPr id="25" name="Прямая со стрелкой 24"/>
          <p:cNvCxnSpPr>
            <a:stCxn id="8" idx="4"/>
            <a:endCxn id="21" idx="0"/>
          </p:cNvCxnSpPr>
          <p:nvPr/>
        </p:nvCxnSpPr>
        <p:spPr>
          <a:xfrm rot="5400000">
            <a:off x="8826699" y="2347169"/>
            <a:ext cx="571504" cy="44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23" idx="0"/>
          </p:cNvCxnSpPr>
          <p:nvPr/>
        </p:nvCxnSpPr>
        <p:spPr>
          <a:xfrm rot="16200000" flipH="1">
            <a:off x="9505360" y="2116517"/>
            <a:ext cx="571504" cy="90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4"/>
            <a:endCxn id="22" idx="0"/>
          </p:cNvCxnSpPr>
          <p:nvPr/>
        </p:nvCxnSpPr>
        <p:spPr>
          <a:xfrm rot="16200000" flipH="1">
            <a:off x="8755262" y="2866614"/>
            <a:ext cx="1571636" cy="40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7" idx="4"/>
            <a:endCxn id="18" idx="0"/>
          </p:cNvCxnSpPr>
          <p:nvPr/>
        </p:nvCxnSpPr>
        <p:spPr>
          <a:xfrm rot="5400000">
            <a:off x="6404032" y="2338573"/>
            <a:ext cx="429199" cy="32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" idx="4"/>
            <a:endCxn id="19" idx="0"/>
          </p:cNvCxnSpPr>
          <p:nvPr/>
        </p:nvCxnSpPr>
        <p:spPr>
          <a:xfrm rot="16200000" flipH="1">
            <a:off x="6546908" y="2518593"/>
            <a:ext cx="1000703" cy="5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21" idx="1"/>
            <a:endCxn id="19" idx="3"/>
          </p:cNvCxnSpPr>
          <p:nvPr/>
        </p:nvCxnSpPr>
        <p:spPr>
          <a:xfrm flipH="1">
            <a:off x="7818492" y="3072949"/>
            <a:ext cx="565899" cy="4291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4"/>
            <a:endCxn id="15" idx="0"/>
          </p:cNvCxnSpPr>
          <p:nvPr/>
        </p:nvCxnSpPr>
        <p:spPr>
          <a:xfrm rot="5400000">
            <a:off x="3571399" y="2452571"/>
            <a:ext cx="1143579" cy="80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6" idx="4"/>
            <a:endCxn id="16" idx="0"/>
          </p:cNvCxnSpPr>
          <p:nvPr/>
        </p:nvCxnSpPr>
        <p:spPr>
          <a:xfrm rot="16200000" flipH="1">
            <a:off x="4428655" y="2404599"/>
            <a:ext cx="1143579" cy="90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6" idx="2"/>
            <a:endCxn id="72" idx="0"/>
          </p:cNvCxnSpPr>
          <p:nvPr/>
        </p:nvCxnSpPr>
        <p:spPr>
          <a:xfrm rot="5400000">
            <a:off x="5167307" y="4143383"/>
            <a:ext cx="500067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2"/>
            <a:endCxn id="17" idx="0"/>
          </p:cNvCxnSpPr>
          <p:nvPr/>
        </p:nvCxnSpPr>
        <p:spPr>
          <a:xfrm rot="16200000" flipH="1">
            <a:off x="5792390" y="3589740"/>
            <a:ext cx="500067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1423389" y="1404225"/>
            <a:ext cx="1854508" cy="88119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Boolean</a:t>
            </a:r>
            <a:endParaRPr lang="ru-RU" sz="20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70497" y="2643181"/>
            <a:ext cx="928695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/>
              <a:t>bool</a:t>
            </a:r>
            <a:endParaRPr lang="ru-RU" sz="2000" dirty="0"/>
          </a:p>
        </p:txBody>
      </p:sp>
      <p:cxnSp>
        <p:nvCxnSpPr>
          <p:cNvPr id="108" name="Прямая со стрелкой 107"/>
          <p:cNvCxnSpPr>
            <a:stCxn id="102" idx="4"/>
            <a:endCxn id="106" idx="0"/>
          </p:cNvCxnSpPr>
          <p:nvPr/>
        </p:nvCxnSpPr>
        <p:spPr>
          <a:xfrm rot="5400000">
            <a:off x="2113862" y="2406405"/>
            <a:ext cx="357760" cy="115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6" idx="4"/>
            <a:endCxn id="18" idx="0"/>
          </p:cNvCxnSpPr>
          <p:nvPr/>
        </p:nvCxnSpPr>
        <p:spPr>
          <a:xfrm rot="16200000" flipH="1">
            <a:off x="5287908" y="1545345"/>
            <a:ext cx="429199" cy="19093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Скругленный прямоугольник 71"/>
          <p:cNvSpPr/>
          <p:nvPr/>
        </p:nvSpPr>
        <p:spPr>
          <a:xfrm>
            <a:off x="4810116" y="4429133"/>
            <a:ext cx="1143008" cy="707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float</a:t>
            </a:r>
          </a:p>
          <a:p>
            <a:pPr algn="ctr"/>
            <a:r>
              <a:rPr lang="en-US" sz="2000" dirty="0"/>
              <a:t>double</a:t>
            </a:r>
            <a:endParaRPr lang="ru-RU" sz="2000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3595671" y="4643447"/>
            <a:ext cx="1000132" cy="12858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byte</a:t>
            </a:r>
          </a:p>
          <a:p>
            <a:pPr algn="ctr"/>
            <a:r>
              <a:rPr lang="en-US" sz="2000" dirty="0" err="1"/>
              <a:t>ushort</a:t>
            </a:r>
            <a:endParaRPr lang="en-US" sz="2000" dirty="0"/>
          </a:p>
          <a:p>
            <a:pPr algn="ctr"/>
            <a:r>
              <a:rPr lang="en-US" sz="2000" dirty="0" err="1"/>
              <a:t>uint</a:t>
            </a:r>
            <a:endParaRPr lang="en-US" sz="2000" dirty="0"/>
          </a:p>
          <a:p>
            <a:pPr algn="ctr"/>
            <a:r>
              <a:rPr lang="en-US" sz="2000" dirty="0" err="1"/>
              <a:t>ulong</a:t>
            </a:r>
            <a:endParaRPr lang="ru-RU" sz="2000" dirty="0"/>
          </a:p>
        </p:txBody>
      </p:sp>
      <p:cxnSp>
        <p:nvCxnSpPr>
          <p:cNvPr id="76" name="Прямая со стрелкой 75"/>
          <p:cNvCxnSpPr>
            <a:stCxn id="15" idx="2"/>
            <a:endCxn id="78" idx="0"/>
          </p:cNvCxnSpPr>
          <p:nvPr/>
        </p:nvCxnSpPr>
        <p:spPr>
          <a:xfrm rot="5400000">
            <a:off x="2970589" y="3875492"/>
            <a:ext cx="714380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5" idx="2"/>
            <a:endCxn id="75" idx="0"/>
          </p:cNvCxnSpPr>
          <p:nvPr/>
        </p:nvCxnSpPr>
        <p:spPr>
          <a:xfrm rot="16200000" flipH="1">
            <a:off x="3559951" y="4107664"/>
            <a:ext cx="714380" cy="35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Скругленный прямоугольник 77"/>
          <p:cNvSpPr/>
          <p:nvPr/>
        </p:nvSpPr>
        <p:spPr>
          <a:xfrm>
            <a:off x="2381226" y="4643447"/>
            <a:ext cx="1071571" cy="12858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/>
              <a:t>sbyte</a:t>
            </a:r>
            <a:endParaRPr lang="en-US" sz="2000" dirty="0"/>
          </a:p>
          <a:p>
            <a:pPr algn="ctr"/>
            <a:r>
              <a:rPr lang="en-US" sz="2000" dirty="0"/>
              <a:t>short</a:t>
            </a:r>
          </a:p>
          <a:p>
            <a:pPr algn="ctr"/>
            <a:r>
              <a:rPr lang="en-US" sz="2000" dirty="0" err="1"/>
              <a:t>int</a:t>
            </a:r>
            <a:endParaRPr lang="en-US" sz="2000" dirty="0"/>
          </a:p>
          <a:p>
            <a:pPr algn="ctr"/>
            <a:r>
              <a:rPr lang="en-US" sz="2000" dirty="0"/>
              <a:t>long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76E6C-440A-4E5B-BD8E-F0AED950FD54}"/>
              </a:ext>
            </a:extLst>
          </p:cNvPr>
          <p:cNvSpPr txBox="1"/>
          <p:nvPr/>
        </p:nvSpPr>
        <p:spPr>
          <a:xfrm>
            <a:off x="2376697" y="5929331"/>
            <a:ext cx="10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</a:t>
            </a:r>
            <a:r>
              <a:rPr lang="en-US" i="1" dirty="0"/>
              <a:t>igned</a:t>
            </a:r>
            <a:endParaRPr lang="ru-RU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A178B-6B81-4991-8203-9817A7D50CF4}"/>
              </a:ext>
            </a:extLst>
          </p:cNvPr>
          <p:cNvSpPr txBox="1"/>
          <p:nvPr/>
        </p:nvSpPr>
        <p:spPr>
          <a:xfrm>
            <a:off x="3602875" y="5929331"/>
            <a:ext cx="1000132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b="1" i="1" dirty="0"/>
              <a:t>u</a:t>
            </a:r>
            <a:r>
              <a:rPr lang="en-US" i="1" dirty="0"/>
              <a:t>nsigned</a:t>
            </a:r>
            <a:endParaRPr lang="ru-RU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программы</a:t>
            </a:r>
            <a:r>
              <a:rPr lang="en-US" dirty="0"/>
              <a:t> </a:t>
            </a:r>
            <a:r>
              <a:rPr lang="ru-RU" dirty="0"/>
              <a:t>на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1" y="1073051"/>
            <a:ext cx="10779492" cy="528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>
              <a:lnSpc>
                <a:spcPct val="85000"/>
              </a:lnSpc>
            </a:pPr>
            <a:r>
              <a:rPr lang="en-GB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 defTabSz="449989">
              <a:lnSpc>
                <a:spcPct val="85000"/>
              </a:lnSpc>
            </a:pPr>
            <a:endParaRPr lang="en-GB" sz="22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5000"/>
              </a:lnSpc>
            </a:pPr>
            <a:r>
              <a:rPr lang="en-GB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pPr defTabSz="449989">
              <a:lnSpc>
                <a:spcPct val="85000"/>
              </a:lnSpc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>
              <a:lnSpc>
                <a:spcPct val="85000"/>
              </a:lnSpc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defTabSz="449989">
              <a:lnSpc>
                <a:spcPct val="85000"/>
              </a:lnSpc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lvl="2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.TryParse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lvl="2">
              <a:lnSpc>
                <a:spcPct val="85000"/>
              </a:lnSpc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.TryParse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>
              <a:lnSpc>
                <a:spcPct val="85000"/>
              </a:lnSpc>
            </a:pPr>
            <a:r>
              <a:rPr lang="en-US" sz="22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 &gt; b) {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max = a;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lvl="1">
              <a:lnSpc>
                <a:spcPct val="85000"/>
              </a:lnSpc>
            </a:pPr>
            <a:r>
              <a:rPr lang="en-US" sz="22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else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max = b;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lvl="1"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Максимальное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+ max);</a:t>
            </a:r>
          </a:p>
          <a:p>
            <a:pPr defTabSz="449989">
              <a:lnSpc>
                <a:spcPct val="85000"/>
              </a:lnSpc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>
              <a:lnSpc>
                <a:spcPct val="85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 данных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3119"/>
              </p:ext>
            </p:extLst>
          </p:nvPr>
        </p:nvGraphicFramePr>
        <p:xfrm>
          <a:off x="661182" y="1087273"/>
          <a:ext cx="10888392" cy="5585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06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949">
                  <a:extLst>
                    <a:ext uri="{9D8B030D-6E8A-4147-A177-3AD203B41FA5}">
                      <a16:colId xmlns:a16="http://schemas.microsoft.com/office/drawing/2014/main" val="3093119302"/>
                    </a:ext>
                  </a:extLst>
                </a:gridCol>
              </a:tblGrid>
              <a:tr h="372871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Тип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Диапазон значений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Размер (байт)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Описание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Тип </a:t>
                      </a:r>
                      <a:r>
                        <a:rPr lang="en-US" sz="2000"/>
                        <a:t>.NET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b="1" err="1"/>
                        <a:t>bool</a:t>
                      </a:r>
                      <a:endParaRPr lang="en-GB" sz="2000" b="1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b="1"/>
                        <a:t>true, false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b="1"/>
                        <a:t>Логический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b="1"/>
                        <a:t> </a:t>
                      </a:r>
                      <a:r>
                        <a:rPr lang="en-US" sz="2000" b="1" err="1"/>
                        <a:t>System.Boolean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3857745285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err="1"/>
                        <a:t>sbyte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-128 до 127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err="1"/>
                        <a:t>System.SByte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byte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0 до </a:t>
                      </a:r>
                      <a:r>
                        <a:rPr lang="ru-RU" sz="2000" b="0"/>
                        <a:t>2</a:t>
                      </a:r>
                      <a:r>
                        <a:rPr lang="ru-RU" sz="2000" b="0" baseline="30000"/>
                        <a:t>8</a:t>
                      </a:r>
                      <a:r>
                        <a:rPr lang="ru-RU" sz="2000" b="1" baseline="0"/>
                        <a:t>=</a:t>
                      </a:r>
                      <a:r>
                        <a:rPr lang="ru-RU" sz="2000"/>
                        <a:t>255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err="1"/>
                        <a:t>Беззнаковое</a:t>
                      </a:r>
                      <a:r>
                        <a:rPr lang="ru-RU" sz="200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err="1"/>
                        <a:t>System.Byte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short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-32 768 до 32 767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/>
                        <a:t>System.Int16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err="1"/>
                        <a:t>ushort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0 до </a:t>
                      </a:r>
                      <a:r>
                        <a:rPr lang="ru-RU" sz="2000" b="0"/>
                        <a:t>2</a:t>
                      </a:r>
                      <a:r>
                        <a:rPr lang="ru-RU" sz="2000" b="0" baseline="30000"/>
                        <a:t>16</a:t>
                      </a:r>
                      <a:r>
                        <a:rPr lang="ru-RU" sz="2000" b="1" baseline="0"/>
                        <a:t>=</a:t>
                      </a:r>
                      <a:r>
                        <a:rPr lang="ru-RU" sz="2000"/>
                        <a:t>65 535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err="1"/>
                        <a:t>Беззнаковое</a:t>
                      </a:r>
                      <a:r>
                        <a:rPr lang="ru-RU" sz="200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/>
                        <a:t>System.UInt16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b="1" err="1"/>
                        <a:t>int</a:t>
                      </a:r>
                      <a:endParaRPr lang="en-GB" sz="2000" b="1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-2</a:t>
                      </a:r>
                      <a:r>
                        <a:rPr lang="ru-RU" sz="2000" b="1" baseline="30000"/>
                        <a:t>31</a:t>
                      </a:r>
                      <a:r>
                        <a:rPr lang="ru-RU" sz="2000" b="1"/>
                        <a:t> до 2</a:t>
                      </a:r>
                      <a:r>
                        <a:rPr lang="ru-RU" sz="2000" b="1" baseline="30000"/>
                        <a:t>31</a:t>
                      </a:r>
                      <a:r>
                        <a:rPr lang="ru-RU" sz="2000" b="1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b="1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b="1"/>
                        <a:t>System.Int32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err="1"/>
                        <a:t>uint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0 до </a:t>
                      </a:r>
                      <a:r>
                        <a:rPr lang="ru-RU" sz="2000" b="0"/>
                        <a:t>2</a:t>
                      </a:r>
                      <a:r>
                        <a:rPr lang="ru-RU" sz="2000" b="0" baseline="30000"/>
                        <a:t>32</a:t>
                      </a:r>
                      <a:r>
                        <a:rPr lang="ru-RU" sz="2000" b="1" baseline="0"/>
                        <a:t>=</a:t>
                      </a:r>
                      <a:r>
                        <a:rPr lang="ru-RU" sz="2000"/>
                        <a:t>4 294 967 295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err="1"/>
                        <a:t>Беззнаковое</a:t>
                      </a:r>
                      <a:r>
                        <a:rPr lang="ru-RU" sz="200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/>
                        <a:t>System.UInt32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long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-2</a:t>
                      </a:r>
                      <a:r>
                        <a:rPr lang="ru-RU" sz="2000" baseline="30000"/>
                        <a:t>63</a:t>
                      </a:r>
                      <a:r>
                        <a:rPr lang="ru-RU" sz="2000"/>
                        <a:t> до 2</a:t>
                      </a:r>
                      <a:r>
                        <a:rPr lang="ru-RU" sz="2000" baseline="30000"/>
                        <a:t>63</a:t>
                      </a:r>
                      <a:r>
                        <a:rPr lang="ru-RU" sz="2000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/>
                        <a:t>System.Int64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err="1"/>
                        <a:t>ulong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0 до 2</a:t>
                      </a:r>
                      <a:r>
                        <a:rPr lang="ru-RU" sz="2000" baseline="30000"/>
                        <a:t>64</a:t>
                      </a:r>
                      <a:r>
                        <a:rPr lang="ru-RU" sz="2000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Беззнаковое целое число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/>
                        <a:t>System.UInt64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float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1,5 x 10</a:t>
                      </a:r>
                      <a:r>
                        <a:rPr lang="ru-RU" sz="2000" baseline="30000"/>
                        <a:t>-45</a:t>
                      </a:r>
                      <a:r>
                        <a:rPr lang="ru-RU" sz="2000"/>
                        <a:t> до 3,4 x 10</a:t>
                      </a:r>
                      <a:r>
                        <a:rPr lang="ru-RU" sz="2000" baseline="30000"/>
                        <a:t>38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Число с плавающей запятой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err="1"/>
                        <a:t>System.Single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 b="1"/>
                        <a:t>double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5,0 x 10</a:t>
                      </a:r>
                      <a:r>
                        <a:rPr lang="ru-RU" sz="2000" b="1" baseline="30000"/>
                        <a:t>-324 </a:t>
                      </a:r>
                      <a:r>
                        <a:rPr lang="ru-RU" sz="2000" b="1"/>
                        <a:t>до 1,7 x 10</a:t>
                      </a:r>
                      <a:r>
                        <a:rPr lang="ru-RU" sz="2000" b="1" baseline="30000"/>
                        <a:t>308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b="1"/>
                        <a:t>Число с плавающей запятой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b="1" err="1"/>
                        <a:t>System.Double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decimal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±1.0 x 10</a:t>
                      </a:r>
                      <a:r>
                        <a:rPr lang="ru-RU" sz="2000" baseline="30000"/>
                        <a:t>28 </a:t>
                      </a:r>
                      <a:r>
                        <a:rPr lang="ru-RU" sz="2000"/>
                        <a:t>до ±7.9 x 10</a:t>
                      </a:r>
                      <a:r>
                        <a:rPr lang="ru-RU" sz="2000" baseline="30000"/>
                        <a:t>28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12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Число с десятичной</a:t>
                      </a:r>
                      <a:r>
                        <a:rPr lang="ru-RU" sz="2000" baseline="0"/>
                        <a:t> дробью</a:t>
                      </a:r>
                      <a:endParaRPr lang="ru-RU" sz="20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err="1"/>
                        <a:t>System.Decimal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15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char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2000"/>
                        <a:t>U+0000 </a:t>
                      </a:r>
                      <a:r>
                        <a:rPr lang="ru-RU" sz="2000"/>
                        <a:t>до </a:t>
                      </a:r>
                      <a:r>
                        <a:rPr lang="en-GB" sz="2000"/>
                        <a:t>U+FFFF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/>
                        <a:t>Символ </a:t>
                      </a:r>
                      <a:r>
                        <a:rPr lang="en-GB" sz="2000"/>
                        <a:t>Unicode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GB" sz="2000" err="1"/>
                        <a:t>System.Char</a:t>
                      </a:r>
                      <a:endParaRPr lang="en-GB" sz="2000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5985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string</a:t>
                      </a:r>
                      <a:endParaRPr lang="en-GB" sz="2000" b="1"/>
                    </a:p>
                  </a:txBody>
                  <a:tcPr marL="76433" marR="76433" marT="38217" marB="38217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2000" b="1"/>
                        <a:t>Длина строки ограничена доступной памятью</a:t>
                      </a:r>
                    </a:p>
                  </a:txBody>
                  <a:tcPr marL="76433" marR="76433" marT="38217" marB="38217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ru-RU" sz="1600" b="1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ru-RU" sz="2000" b="1"/>
                        <a:t>Последовательность </a:t>
                      </a:r>
                      <a:r>
                        <a:rPr lang="en-US" sz="2000" b="1"/>
                        <a:t>Unicode-</a:t>
                      </a:r>
                      <a:r>
                        <a:rPr lang="ru-RU" sz="2000" b="1"/>
                        <a:t>символов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5000"/>
                        </a:lnSpc>
                      </a:pPr>
                      <a:r>
                        <a:rPr lang="en-US" sz="2000" b="1" err="1"/>
                        <a:t>System.String</a:t>
                      </a:r>
                      <a:endParaRPr lang="ru-RU" sz="2000" b="1"/>
                    </a:p>
                  </a:txBody>
                  <a:tcPr marL="76433" marR="76433" marT="38217" marB="3821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8800-A0F1-48C7-BDEF-E0A28AD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применять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73CA9-CB9E-493F-A8BF-D633CE66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 – </a:t>
            </a:r>
            <a:r>
              <a:rPr lang="ru-RU" dirty="0"/>
              <a:t>счетные значения (кол-во шт., строк, пиксели), </a:t>
            </a:r>
            <a:r>
              <a:rPr lang="en-US" dirty="0"/>
              <a:t>id </a:t>
            </a:r>
            <a:r>
              <a:rPr lang="ru-RU" dirty="0"/>
              <a:t>в базе</a:t>
            </a:r>
          </a:p>
          <a:p>
            <a:r>
              <a:rPr lang="en-US" dirty="0"/>
              <a:t>long – </a:t>
            </a:r>
            <a:r>
              <a:rPr lang="ru-RU" dirty="0"/>
              <a:t>как</a:t>
            </a:r>
            <a:r>
              <a:rPr lang="en-US" dirty="0"/>
              <a:t> int</a:t>
            </a:r>
            <a:r>
              <a:rPr lang="ru-RU" dirty="0"/>
              <a:t>, когда нужны большие значения</a:t>
            </a:r>
            <a:endParaRPr lang="en-US" dirty="0"/>
          </a:p>
          <a:p>
            <a:r>
              <a:rPr lang="en-US" dirty="0"/>
              <a:t>byte – </a:t>
            </a:r>
            <a:r>
              <a:rPr lang="ru-RU" dirty="0"/>
              <a:t>побайтовое чтение из памяти</a:t>
            </a:r>
          </a:p>
          <a:p>
            <a:r>
              <a:rPr lang="en-US" dirty="0"/>
              <a:t>double – </a:t>
            </a:r>
            <a:r>
              <a:rPr lang="ru-RU" dirty="0"/>
              <a:t>физические величины (вес, объем, температура), математика (корни, степени, тригонометрия и т.п.)</a:t>
            </a:r>
          </a:p>
          <a:p>
            <a:r>
              <a:rPr lang="en-US" dirty="0"/>
              <a:t>float – </a:t>
            </a:r>
            <a:r>
              <a:rPr lang="ru-RU" dirty="0"/>
              <a:t>как </a:t>
            </a:r>
            <a:r>
              <a:rPr lang="en-US" dirty="0"/>
              <a:t>double</a:t>
            </a:r>
            <a:r>
              <a:rPr lang="ru-RU" dirty="0"/>
              <a:t>, но когда надо сэкономить, а точность не важна</a:t>
            </a:r>
          </a:p>
          <a:p>
            <a:r>
              <a:rPr lang="en-US" dirty="0"/>
              <a:t>decimal – </a:t>
            </a:r>
            <a:r>
              <a:rPr lang="ru-RU" dirty="0"/>
              <a:t>финансы и бухгалтерия (все денежные величины)</a:t>
            </a:r>
          </a:p>
          <a:p>
            <a:r>
              <a:rPr lang="en-US" dirty="0"/>
              <a:t>bool – </a:t>
            </a:r>
            <a:r>
              <a:rPr lang="ru-RU" dirty="0"/>
              <a:t>качественное состояние да/нет, вкл./выкл. Даже если значений 2, но они не сопоставляются с да/нет – лучше не использовать</a:t>
            </a:r>
          </a:p>
          <a:p>
            <a:r>
              <a:rPr lang="en-US" dirty="0"/>
              <a:t>string - </a:t>
            </a: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70297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 (значения, константы)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1105594"/>
            <a:ext cx="1067453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000" b="1" i="1" dirty="0"/>
              <a:t>Целочисленные</a:t>
            </a:r>
            <a:r>
              <a:rPr lang="ru-RU" sz="2000" i="1" dirty="0"/>
              <a:t> </a:t>
            </a:r>
            <a:r>
              <a:rPr lang="en-US" sz="2000" b="1" i="1" dirty="0"/>
              <a:t>(integer) </a:t>
            </a:r>
            <a:r>
              <a:rPr lang="ru-RU" sz="2000" dirty="0"/>
              <a:t>литералы: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-50	0	724647053	0012	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xFFA025	10_000_000	12_4567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b="1" i="1" dirty="0"/>
              <a:t>Вещественные</a:t>
            </a:r>
            <a:r>
              <a:rPr lang="en-US" sz="2000" b="1" i="1" dirty="0"/>
              <a:t> (double)</a:t>
            </a:r>
            <a:r>
              <a:rPr lang="ru-RU" sz="2000" dirty="0"/>
              <a:t> литералы, дробная часть отделяется точкой: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15.8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5.0	0.0	-128.25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.15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1.28e+5	1.0e-16	-7e+6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b="1" i="1" dirty="0"/>
              <a:t>Строки</a:t>
            </a:r>
            <a:r>
              <a:rPr lang="en-US" sz="2000" b="1" i="1" dirty="0"/>
              <a:t> (string)</a:t>
            </a:r>
            <a:r>
              <a:rPr lang="ru-RU" sz="2000" dirty="0"/>
              <a:t> в двойных кавычках: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	""	“\t12"	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Строка 1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Строка 2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b="1" i="1" dirty="0"/>
              <a:t>Символ (</a:t>
            </a:r>
            <a:r>
              <a:rPr lang="en-US" sz="2000" b="1" i="1" dirty="0"/>
              <a:t>char</a:t>
            </a:r>
            <a:r>
              <a:rPr lang="en-US" sz="2000" b="1" i="1"/>
              <a:t>) </a:t>
            </a:r>
            <a:r>
              <a:rPr lang="ru-RU" sz="2000"/>
              <a:t>в </a:t>
            </a:r>
            <a:r>
              <a:rPr lang="ru-RU" sz="2000" dirty="0"/>
              <a:t>одинарных кавычках: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//=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x00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41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Чтобы явно указать тип литерала, используют </a:t>
            </a:r>
            <a:r>
              <a:rPr lang="ru-RU" sz="2000" b="1" i="1" dirty="0"/>
              <a:t>суффиксы </a:t>
            </a:r>
            <a:r>
              <a:rPr lang="ru-RU" sz="2000" dirty="0"/>
              <a:t>(в любом регистре</a:t>
            </a:r>
            <a:r>
              <a:rPr lang="en-US" sz="2000" dirty="0"/>
              <a:t>):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//long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//float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//double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ul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	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//decimal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приведение типов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941395"/>
            <a:ext cx="912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Целое </a:t>
            </a:r>
            <a:r>
              <a:rPr lang="en-US" sz="2000" b="1" dirty="0"/>
              <a:t>-&gt; </a:t>
            </a:r>
            <a:r>
              <a:rPr lang="ru-RU" sz="2000" b="1" dirty="0"/>
              <a:t>Дробное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неявно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74305"/>
            <a:ext cx="912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Дробное </a:t>
            </a:r>
            <a:r>
              <a:rPr lang="en-US" sz="2000" b="1" dirty="0"/>
              <a:t>-&gt; </a:t>
            </a:r>
            <a:r>
              <a:rPr lang="ru-RU" sz="2000" b="1" dirty="0"/>
              <a:t>Целое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явно, дробная часть отбрасывается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567" y="1306525"/>
            <a:ext cx="91777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5;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целое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y = 2.15 * x;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//дробное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10.75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567" y="2438284"/>
            <a:ext cx="91777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3.08;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дробное 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y =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)(2 * x);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//целое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3567" y="4103268"/>
            <a:ext cx="9001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5;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x * x * 10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000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000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_000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целое 250 000 000 000</a:t>
            </a:r>
            <a:endParaRPr 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z = y;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ошибка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z = (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)y;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без ошибки</a:t>
            </a:r>
            <a:endParaRPr 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3234148"/>
            <a:ext cx="9128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Маленькое целое </a:t>
            </a:r>
            <a:r>
              <a:rPr lang="en-US" sz="2000" b="1" dirty="0"/>
              <a:t>-&gt; </a:t>
            </a:r>
            <a:r>
              <a:rPr lang="ru-RU" sz="2000" b="1" dirty="0"/>
              <a:t>Большое целое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неявно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8952" y="3718895"/>
            <a:ext cx="10513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Большое целое </a:t>
            </a:r>
            <a:r>
              <a:rPr lang="en-US" sz="2000" b="1" dirty="0"/>
              <a:t>-&gt; </a:t>
            </a:r>
            <a:r>
              <a:rPr lang="ru-RU" sz="2000" b="1" dirty="0"/>
              <a:t>Маленькое целое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явно, если число слишком большое, оно обрежется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FB901-776E-4472-B065-C5B5172F58E5}"/>
              </a:ext>
            </a:extLst>
          </p:cNvPr>
          <p:cNvSpPr txBox="1"/>
          <p:nvPr/>
        </p:nvSpPr>
        <p:spPr>
          <a:xfrm>
            <a:off x="838200" y="5313959"/>
            <a:ext cx="808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Число в текст</a:t>
            </a:r>
            <a:r>
              <a:rPr lang="ru-RU" sz="2000" dirty="0"/>
              <a:t>: неявно.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4068-EFD6-4A32-8543-6AB244236BCD}"/>
              </a:ext>
            </a:extLst>
          </p:cNvPr>
          <p:cNvSpPr txBox="1"/>
          <p:nvPr/>
        </p:nvSpPr>
        <p:spPr>
          <a:xfrm>
            <a:off x="1072384" y="5716154"/>
            <a:ext cx="79296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10;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целое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txt =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"x = 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x;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//строка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"x = 10"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3A621-61D0-4541-AA3F-922D35D0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FAEF9-6993-4B12-820A-0FD29485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72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Если тип переменной очевиден из значения (при инициализации), то вместо типа можно указать ключевое слово </a:t>
            </a:r>
            <a:r>
              <a:rPr lang="en-US" b="1" dirty="0"/>
              <a:t>var</a:t>
            </a:r>
            <a:r>
              <a:rPr lang="ru-RU" dirty="0"/>
              <a:t>. Компилятор автоматически определит тип данных.</a:t>
            </a:r>
          </a:p>
          <a:p>
            <a:r>
              <a:rPr lang="ru-RU" dirty="0"/>
              <a:t>Это не значит, что у переменной не задан тип. Это значит, что он очевиден.</a:t>
            </a:r>
          </a:p>
          <a:p>
            <a:r>
              <a:rPr lang="ru-RU" dirty="0"/>
              <a:t>Не рекомендуется для примитивных типов.</a:t>
            </a:r>
          </a:p>
          <a:p>
            <a:r>
              <a:rPr lang="ru-RU" dirty="0"/>
              <a:t>Рекомендуется для длинных имен типов.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2BB2B-2FB2-4ED1-B73F-BC00EE2BCE1B}"/>
              </a:ext>
            </a:extLst>
          </p:cNvPr>
          <p:cNvSpPr txBox="1"/>
          <p:nvPr/>
        </p:nvSpPr>
        <p:spPr>
          <a:xfrm>
            <a:off x="838200" y="407771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ConsoleColor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full = 10.0;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half = full / 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5;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value = 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635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95AAB-8B1B-43FC-9533-F5FDB1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Dynamic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F82ED-426A-4745-959D-555868B4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381769"/>
          </a:xfrm>
        </p:spPr>
        <p:txBody>
          <a:bodyPr>
            <a:normAutofit/>
          </a:bodyPr>
          <a:lstStyle/>
          <a:p>
            <a:r>
              <a:rPr lang="ru-RU" dirty="0"/>
              <a:t>Для случаев, когда заранее неизвестно, какой тип получит программа (например, чтение из ячейки </a:t>
            </a:r>
            <a:r>
              <a:rPr lang="en-US" dirty="0"/>
              <a:t>Excel)</a:t>
            </a:r>
          </a:p>
          <a:p>
            <a:r>
              <a:rPr lang="ru-RU" dirty="0"/>
              <a:t>Знать надо, но используется редко</a:t>
            </a:r>
          </a:p>
          <a:p>
            <a:r>
              <a:rPr lang="ru-RU" dirty="0"/>
              <a:t>Более распространенный сценарий, если тип неизвестен – читать в строку, а затем пытаться определить тип данных в ней</a:t>
            </a:r>
          </a:p>
          <a:p>
            <a:r>
              <a:rPr lang="ru-RU" dirty="0"/>
              <a:t>Не злоупотреблять</a:t>
            </a:r>
            <a:r>
              <a:rPr lang="en-US" dirty="0"/>
              <a:t> – </a:t>
            </a:r>
            <a:r>
              <a:rPr lang="ru-RU" dirty="0"/>
              <a:t>работает очень медленно</a:t>
            </a:r>
            <a:endParaRPr lang="en-US" dirty="0"/>
          </a:p>
          <a:p>
            <a:r>
              <a:rPr lang="ru-RU" dirty="0"/>
              <a:t>Пример (так можно, но предназначен он не для этого):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8A898-2F38-4B04-991B-3328E76CDEA3}"/>
              </a:ext>
            </a:extLst>
          </p:cNvPr>
          <p:cNvSpPr txBox="1"/>
          <p:nvPr/>
        </p:nvSpPr>
        <p:spPr>
          <a:xfrm>
            <a:off x="1147689" y="4793653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текст"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1229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 dirty="0"/>
              <a:t>Математические операторы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4231"/>
              </p:ext>
            </p:extLst>
          </p:nvPr>
        </p:nvGraphicFramePr>
        <p:xfrm>
          <a:off x="838200" y="1214423"/>
          <a:ext cx="10515600" cy="465180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7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sz="28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сложение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2 + 3 = 5</a:t>
                      </a:r>
                    </a:p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5 + -12 = 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7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sz="28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10 – 3 = 7</a:t>
                      </a:r>
                    </a:p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10 + 0.25</a:t>
                      </a:r>
                      <a:r>
                        <a:rPr lang="ru-RU" sz="2400" baseline="0">
                          <a:latin typeface="Courier New" pitchFamily="49" charset="0"/>
                          <a:cs typeface="Courier New" pitchFamily="49" charset="0"/>
                        </a:rPr>
                        <a:t> = 10.25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31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sz="28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3 *</a:t>
                      </a:r>
                      <a:r>
                        <a:rPr lang="ru-RU" sz="2400" baseline="0">
                          <a:latin typeface="Courier New" pitchFamily="49" charset="0"/>
                          <a:cs typeface="Courier New" pitchFamily="49" charset="0"/>
                        </a:rPr>
                        <a:t> 4 = 12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4236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ru-RU" sz="28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деление (для целых типов – нацело, для дробных</a:t>
                      </a:r>
                      <a:r>
                        <a:rPr lang="ru-RU" sz="2400" baseline="0"/>
                        <a:t> – обычное</a:t>
                      </a:r>
                      <a:r>
                        <a:rPr lang="ru-RU" sz="2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15 /</a:t>
                      </a:r>
                      <a:r>
                        <a:rPr lang="ru-RU" sz="2400" baseline="0">
                          <a:latin typeface="Courier New" pitchFamily="49" charset="0"/>
                          <a:cs typeface="Courier New" pitchFamily="49" charset="0"/>
                        </a:rPr>
                        <a:t> 5 = 3</a:t>
                      </a:r>
                    </a:p>
                    <a:p>
                      <a:r>
                        <a:rPr lang="ru-RU" sz="2400" baseline="0">
                          <a:latin typeface="Courier New" pitchFamily="49" charset="0"/>
                          <a:cs typeface="Courier New" pitchFamily="49" charset="0"/>
                        </a:rPr>
                        <a:t>12 / 5 = 2</a:t>
                      </a:r>
                    </a:p>
                    <a:p>
                      <a:r>
                        <a:rPr lang="ru-RU" sz="2400" baseline="0">
                          <a:latin typeface="Courier New" pitchFamily="49" charset="0"/>
                          <a:cs typeface="Courier New" pitchFamily="49" charset="0"/>
                        </a:rPr>
                        <a:t>12.0 / 5 = 2.4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779"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ru-RU" sz="28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остаток</a:t>
                      </a:r>
                      <a:r>
                        <a:rPr lang="ru-RU" sz="2400" baseline="0"/>
                        <a:t> от деления (для дробных неочевидно)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12 % 5 = 2</a:t>
                      </a:r>
                    </a:p>
                    <a:p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15 % 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D5B634E-8DA9-404F-9FA3-05394073DE2F}"/>
              </a:ext>
            </a:extLst>
          </p:cNvPr>
          <p:cNvGrpSpPr/>
          <p:nvPr/>
        </p:nvGrpSpPr>
        <p:grpSpPr>
          <a:xfrm>
            <a:off x="693251" y="6109337"/>
            <a:ext cx="7298625" cy="461665"/>
            <a:chOff x="777657" y="5711722"/>
            <a:chExt cx="7298625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DE6E4A-36DE-4213-A998-7EEC0005D1D2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Arithmetics</a:t>
              </a:r>
              <a:endParaRPr lang="ru-RU" sz="2000" b="1" dirty="0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29A4BF3-76D3-44A6-83F2-F3FB645F3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 dirty="0"/>
              <a:t>Составное присваивание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34FB08-392A-4FF4-896B-BCDFB2DF613D}"/>
              </a:ext>
            </a:extLst>
          </p:cNvPr>
          <p:cNvSpPr txBox="1">
            <a:spLocks/>
          </p:cNvSpPr>
          <p:nvPr/>
        </p:nvSpPr>
        <p:spPr>
          <a:xfrm>
            <a:off x="838200" y="3805848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Инкремент/декремент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B361D-DBA5-4A1A-BE79-070A8677C1DE}"/>
              </a:ext>
            </a:extLst>
          </p:cNvPr>
          <p:cNvSpPr txBox="1"/>
          <p:nvPr/>
        </p:nvSpPr>
        <p:spPr>
          <a:xfrm>
            <a:off x="3463685" y="1091411"/>
            <a:ext cx="1412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</a:t>
            </a:r>
            <a:r>
              <a:rPr lang="en-US" sz="2400" b="1" dirty="0">
                <a:latin typeface="Consolas" panose="020B0609020204030204" pitchFamily="49" charset="0"/>
              </a:rPr>
              <a:t>op</a:t>
            </a:r>
            <a:r>
              <a:rPr lang="en-US" sz="2400" dirty="0">
                <a:latin typeface="Consolas" panose="020B0609020204030204" pitchFamily="49" charset="0"/>
              </a:rPr>
              <a:t>= y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7D3E6-5862-4AB7-8A64-4B5C743CDD43}"/>
              </a:ext>
            </a:extLst>
          </p:cNvPr>
          <p:cNvSpPr txBox="1"/>
          <p:nvPr/>
        </p:nvSpPr>
        <p:spPr>
          <a:xfrm>
            <a:off x="6942640" y="1089175"/>
            <a:ext cx="203610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x </a:t>
            </a:r>
            <a:r>
              <a:rPr lang="en-US" sz="2400" b="1" dirty="0">
                <a:latin typeface="Consolas" panose="020B0609020204030204" pitchFamily="49" charset="0"/>
              </a:rPr>
              <a:t>op</a:t>
            </a:r>
            <a:r>
              <a:rPr lang="en-US" sz="2400" dirty="0">
                <a:latin typeface="Consolas" panose="020B0609020204030204" pitchFamily="49" charset="0"/>
              </a:rPr>
              <a:t> y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Равно 7">
            <a:extLst>
              <a:ext uri="{FF2B5EF4-FFF2-40B4-BE49-F238E27FC236}">
                <a16:creationId xmlns:a16="http://schemas.microsoft.com/office/drawing/2014/main" id="{982919F4-FABC-42E4-B921-D63565A21090}"/>
              </a:ext>
            </a:extLst>
          </p:cNvPr>
          <p:cNvSpPr/>
          <p:nvPr/>
        </p:nvSpPr>
        <p:spPr>
          <a:xfrm>
            <a:off x="5411374" y="1023637"/>
            <a:ext cx="1087899" cy="5856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C49C7-EA0A-4399-B99A-05F7771A8C4C}"/>
              </a:ext>
            </a:extLst>
          </p:cNvPr>
          <p:cNvSpPr txBox="1"/>
          <p:nvPr/>
        </p:nvSpPr>
        <p:spPr>
          <a:xfrm>
            <a:off x="838200" y="1646151"/>
            <a:ext cx="833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</a:t>
            </a:r>
            <a:r>
              <a:rPr lang="en-US" sz="2000" dirty="0"/>
              <a:t> – </a:t>
            </a:r>
            <a:r>
              <a:rPr lang="ru-RU" sz="2000" dirty="0"/>
              <a:t>любой бинарный оператор (математический, логический, побитовый)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62FE4-8369-46EE-BB30-DC13947F2CF5}"/>
              </a:ext>
            </a:extLst>
          </p:cNvPr>
          <p:cNvSpPr txBox="1"/>
          <p:nvPr/>
        </p:nvSpPr>
        <p:spPr>
          <a:xfrm>
            <a:off x="838200" y="2324518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+=</a:t>
            </a:r>
            <a:r>
              <a:rPr lang="en-US" sz="2000" dirty="0">
                <a:latin typeface="Consolas" panose="020B0609020204030204" pitchFamily="49" charset="0"/>
              </a:rPr>
              <a:t>	-</a:t>
            </a:r>
            <a:r>
              <a:rPr lang="ru-RU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ru-RU" sz="2000" dirty="0">
                <a:latin typeface="Consolas" panose="020B0609020204030204" pitchFamily="49" charset="0"/>
              </a:rPr>
              <a:t>*=</a:t>
            </a:r>
            <a:r>
              <a:rPr lang="en-US" sz="2000" dirty="0">
                <a:latin typeface="Consolas" panose="020B0609020204030204" pitchFamily="49" charset="0"/>
              </a:rPr>
              <a:t>	/=	%=	&amp;&amp;=	||=</a:t>
            </a:r>
            <a:r>
              <a:rPr lang="ru-RU" sz="2000" dirty="0">
                <a:latin typeface="Consolas" panose="020B0609020204030204" pitchFamily="49" charset="0"/>
              </a:rPr>
              <a:t>	и т.д.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EB434-F7F6-4DD3-878A-8A34A3995BDF}"/>
              </a:ext>
            </a:extLst>
          </p:cNvPr>
          <p:cNvSpPr txBox="1"/>
          <p:nvPr/>
        </p:nvSpPr>
        <p:spPr>
          <a:xfrm>
            <a:off x="2160563" y="535092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x++	x--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55B49-8B96-41AF-8BDF-A609F37D5B2E}"/>
              </a:ext>
            </a:extLst>
          </p:cNvPr>
          <p:cNvSpPr txBox="1"/>
          <p:nvPr/>
        </p:nvSpPr>
        <p:spPr>
          <a:xfrm>
            <a:off x="7222599" y="535092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++x	--x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6981E-927D-44A4-AE9B-A77592B52214}"/>
              </a:ext>
            </a:extLst>
          </p:cNvPr>
          <p:cNvSpPr txBox="1"/>
          <p:nvPr/>
        </p:nvSpPr>
        <p:spPr>
          <a:xfrm>
            <a:off x="7175599" y="4811739"/>
            <a:ext cx="1625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Префиксный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171CA-20FC-4BC3-9A4B-F4B8032DE4C0}"/>
              </a:ext>
            </a:extLst>
          </p:cNvPr>
          <p:cNvSpPr txBox="1"/>
          <p:nvPr/>
        </p:nvSpPr>
        <p:spPr>
          <a:xfrm>
            <a:off x="2113563" y="4780119"/>
            <a:ext cx="170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/>
              <a:t>Постфиксный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8584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r>
              <a:rPr lang="ru-RU" dirty="0"/>
              <a:t> – математические функции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1" y="986554"/>
            <a:ext cx="925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Методы</a:t>
            </a:r>
            <a:r>
              <a:rPr lang="ru-RU" sz="2000" dirty="0"/>
              <a:t>:</a:t>
            </a:r>
            <a:endParaRPr lang="en-US" sz="2000" dirty="0"/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модуль (абсолютная величина – без знака): </a:t>
            </a:r>
            <a:r>
              <a:rPr lang="en-US" sz="2000" dirty="0"/>
              <a:t>Abs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знак числа: </a:t>
            </a:r>
            <a:r>
              <a:rPr lang="en-US" sz="2000" dirty="0"/>
              <a:t>Sign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квадратный корень: </a:t>
            </a:r>
            <a:r>
              <a:rPr lang="en-US" sz="2000" dirty="0" err="1"/>
              <a:t>Sqrt</a:t>
            </a:r>
            <a:endParaRPr lang="en-US" sz="2000" dirty="0"/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округление: </a:t>
            </a:r>
            <a:r>
              <a:rPr lang="en-US" sz="2000" dirty="0"/>
              <a:t>Ceiling, Floor, Round</a:t>
            </a:r>
            <a:r>
              <a:rPr lang="ru-RU" sz="2000" dirty="0"/>
              <a:t>, </a:t>
            </a:r>
            <a:r>
              <a:rPr lang="en-US" sz="2000" dirty="0"/>
              <a:t>Truncate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возведение в степень: </a:t>
            </a:r>
            <a:r>
              <a:rPr lang="en-US" sz="2000" dirty="0" err="1"/>
              <a:t>Pow</a:t>
            </a:r>
            <a:endParaRPr lang="ru-RU" sz="2000" dirty="0"/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тригонометрические функции: </a:t>
            </a:r>
            <a:r>
              <a:rPr lang="en-US" sz="2000" dirty="0"/>
              <a:t>Sin, Cos, Tan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обратные тригонометрические функции: </a:t>
            </a:r>
            <a:r>
              <a:rPr lang="en-US" sz="2000" dirty="0" err="1"/>
              <a:t>ASin</a:t>
            </a:r>
            <a:r>
              <a:rPr lang="en-US" sz="2000" dirty="0"/>
              <a:t>, </a:t>
            </a:r>
            <a:r>
              <a:rPr lang="en-US" sz="2000" dirty="0" err="1"/>
              <a:t>ACos</a:t>
            </a:r>
            <a:r>
              <a:rPr lang="en-US" sz="2000" dirty="0"/>
              <a:t>, </a:t>
            </a:r>
            <a:r>
              <a:rPr lang="en-US" sz="2000" dirty="0" err="1"/>
              <a:t>ATan</a:t>
            </a:r>
            <a:r>
              <a:rPr lang="en-US" sz="2000" dirty="0"/>
              <a:t>, ATan2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ru-RU" sz="2000" dirty="0"/>
              <a:t>экспонента и логарифмы: </a:t>
            </a:r>
            <a:r>
              <a:rPr lang="en-US" sz="2000" dirty="0"/>
              <a:t>Exp, Log, Log10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4962662"/>
            <a:ext cx="925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(100)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3)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48876"/>
            <a:ext cx="2157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Константы</a:t>
            </a:r>
            <a:r>
              <a:rPr lang="ru-RU" sz="2000" dirty="0"/>
              <a:t>:</a:t>
            </a:r>
            <a:endParaRPr lang="en-US" sz="2000" dirty="0"/>
          </a:p>
          <a:p>
            <a:pPr marL="176209" indent="-176209">
              <a:buFont typeface="Arial" pitchFamily="34" charset="0"/>
              <a:buChar char="•"/>
            </a:pPr>
            <a:r>
              <a:rPr lang="el-GR" sz="2000" dirty="0"/>
              <a:t>π</a:t>
            </a:r>
            <a:r>
              <a:rPr lang="en-US" sz="2000" dirty="0"/>
              <a:t> = 3,14…: PI</a:t>
            </a:r>
          </a:p>
          <a:p>
            <a:pPr marL="176209" indent="-176209">
              <a:buFont typeface="Arial" pitchFamily="34" charset="0"/>
              <a:buChar char="•"/>
            </a:pPr>
            <a:r>
              <a:rPr lang="en-US" sz="2000" dirty="0"/>
              <a:t>e = 2,78…: E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25930" y="3848876"/>
            <a:ext cx="724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тригонометрических функций углы задаются </a:t>
            </a:r>
            <a:r>
              <a:rPr lang="ru-RU" sz="2000" b="1" dirty="0"/>
              <a:t>в радианах</a:t>
            </a:r>
            <a:r>
              <a:rPr lang="ru-RU" sz="2000" dirty="0"/>
              <a:t> </a:t>
            </a:r>
          </a:p>
          <a:p>
            <a:r>
              <a:rPr lang="ru-RU" sz="2000" dirty="0"/>
              <a:t>(</a:t>
            </a:r>
            <a:r>
              <a:rPr lang="el-GR" sz="2000" dirty="0"/>
              <a:t>π</a:t>
            </a:r>
            <a:r>
              <a:rPr lang="ru-RU" sz="2000" dirty="0"/>
              <a:t> * градусы / 180)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4AA112C-0B39-47A4-81A2-8D73AB8F884C}"/>
              </a:ext>
            </a:extLst>
          </p:cNvPr>
          <p:cNvGrpSpPr/>
          <p:nvPr/>
        </p:nvGrpSpPr>
        <p:grpSpPr>
          <a:xfrm>
            <a:off x="838200" y="5986759"/>
            <a:ext cx="7298625" cy="461665"/>
            <a:chOff x="777657" y="5711722"/>
            <a:chExt cx="7298625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0543F9-6D52-43F4-95F3-CD00AABD0A59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Rounding</a:t>
              </a:r>
              <a:endParaRPr lang="ru-RU" sz="2000" b="1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B1631AF-E568-4543-BE98-A9344F2D6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56D61-637A-415A-8DD2-75312B9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9CF47-0E5C-45FD-AA47-5C6312CC7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особенности </a:t>
            </a:r>
            <a:r>
              <a:rPr lang="en-US"/>
              <a:t>C#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4ED35C7-7753-4D73-97C7-7D6E7961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С-подобный синтаксис</a:t>
            </a:r>
          </a:p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объектно-ориентированный язык </a:t>
            </a:r>
          </a:p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строго типизированный</a:t>
            </a:r>
          </a:p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платформа </a:t>
            </a:r>
            <a:r>
              <a:rPr lang="en-US" sz="2800" dirty="0"/>
              <a:t>.NET</a:t>
            </a:r>
          </a:p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выполнение в среде </a:t>
            </a:r>
            <a:r>
              <a:rPr lang="en-US" sz="2800" dirty="0"/>
              <a:t>CLR</a:t>
            </a:r>
            <a:r>
              <a:rPr lang="ru-RU" sz="2800" dirty="0"/>
              <a:t> через </a:t>
            </a:r>
            <a:r>
              <a:rPr lang="en-US" sz="2800" dirty="0"/>
              <a:t>JIT-</a:t>
            </a:r>
            <a:r>
              <a:rPr lang="ru-RU" sz="2800" dirty="0"/>
              <a:t>компилятор =</a:t>
            </a:r>
            <a:r>
              <a:rPr lang="en-US" sz="2800" dirty="0"/>
              <a:t>&gt; </a:t>
            </a:r>
            <a:r>
              <a:rPr lang="ru-RU" sz="2800" dirty="0"/>
              <a:t>кроссплатформенность</a:t>
            </a:r>
            <a:endParaRPr lang="en-US" sz="2800" dirty="0"/>
          </a:p>
          <a:p>
            <a:pPr marL="285744" indent="-285744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среда разработки </a:t>
            </a:r>
            <a:r>
              <a:rPr lang="en-US" sz="2800" dirty="0"/>
              <a:t>Microsoft Visual Studio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960022-B346-44A4-A5CA-291093A3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C18CB7-B4C0-4C27-A028-712C2CF7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/>
              <a:t>C# - </a:t>
            </a:r>
            <a:r>
              <a:rPr lang="ru-RU" dirty="0"/>
              <a:t>объектный язык. Функции существуют только внутри классов и называются «методами»</a:t>
            </a:r>
          </a:p>
          <a:p>
            <a:r>
              <a:rPr lang="ru-RU" dirty="0"/>
              <a:t>Метод = модификаторы + возвращаемый тип </a:t>
            </a:r>
            <a:r>
              <a:rPr lang="en-US" dirty="0"/>
              <a:t>|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r>
              <a:rPr lang="ru-RU" dirty="0"/>
              <a:t> + Имя + (список аргументов) + </a:t>
            </a:r>
            <a:r>
              <a:rPr lang="en-US" dirty="0"/>
              <a:t>{</a:t>
            </a:r>
            <a:r>
              <a:rPr lang="ru-RU" dirty="0"/>
              <a:t> тело</a:t>
            </a:r>
            <a:r>
              <a:rPr lang="en-US" dirty="0"/>
              <a:t> }</a:t>
            </a:r>
            <a:endParaRPr lang="ru-RU" dirty="0"/>
          </a:p>
          <a:p>
            <a:r>
              <a:rPr lang="ru-RU" dirty="0"/>
              <a:t>Методы вызываются через точку после имени класса</a:t>
            </a:r>
          </a:p>
          <a:p>
            <a:r>
              <a:rPr lang="en-US" dirty="0"/>
              <a:t>C# </a:t>
            </a:r>
            <a:r>
              <a:rPr lang="ru-RU" dirty="0"/>
              <a:t>поддерживает перегрузки – т.е. одноименные методы с разными наборами параметров</a:t>
            </a:r>
          </a:p>
          <a:p>
            <a:pPr marL="0" indent="0">
              <a:buNone/>
            </a:pPr>
            <a:r>
              <a:rPr lang="ru-RU" sz="2400" i="1" dirty="0"/>
              <a:t>*Подробнее в теме 1.3 «Классы»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52287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5071-3973-437E-9A8F-0BA9A360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Console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A39D4-1F35-436D-97A8-B603285E5118}"/>
              </a:ext>
            </a:extLst>
          </p:cNvPr>
          <p:cNvSpPr txBox="1"/>
          <p:nvPr/>
        </p:nvSpPr>
        <p:spPr>
          <a:xfrm>
            <a:off x="1171460" y="284491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B0013-5276-40DC-B4FE-6FF1E483EB03}"/>
              </a:ext>
            </a:extLst>
          </p:cNvPr>
          <p:cNvSpPr txBox="1"/>
          <p:nvPr/>
        </p:nvSpPr>
        <p:spPr>
          <a:xfrm>
            <a:off x="1171459" y="1386467"/>
            <a:ext cx="936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текст или другой примитивный тип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EDD19-97F6-42A3-A49E-7E0B902F88EC}"/>
              </a:ext>
            </a:extLst>
          </p:cNvPr>
          <p:cNvSpPr txBox="1"/>
          <p:nvPr/>
        </p:nvSpPr>
        <p:spPr>
          <a:xfrm>
            <a:off x="1171459" y="2092856"/>
            <a:ext cx="936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Write(</a:t>
            </a:r>
            <a:r>
              <a:rPr lang="ru-RU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текст или другой примитивный тип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41B93-DD9F-4694-AB3C-9A666E5766C6}"/>
              </a:ext>
            </a:extLst>
          </p:cNvPr>
          <p:cNvSpPr txBox="1"/>
          <p:nvPr/>
        </p:nvSpPr>
        <p:spPr>
          <a:xfrm>
            <a:off x="1171459" y="376419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Read()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87A0C-6B91-4647-9553-1011081D51E5}"/>
              </a:ext>
            </a:extLst>
          </p:cNvPr>
          <p:cNvSpPr txBox="1"/>
          <p:nvPr/>
        </p:nvSpPr>
        <p:spPr>
          <a:xfrm>
            <a:off x="1171459" y="455872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ConsoleKeyInfo</a:t>
            </a:r>
            <a:r>
              <a:rPr lang="en-US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ReadKey</a:t>
            </a:r>
            <a:r>
              <a:rPr lang="en-US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59371-7DDA-472B-B8C0-68D3CC5D0904}"/>
              </a:ext>
            </a:extLst>
          </p:cNvPr>
          <p:cNvSpPr txBox="1"/>
          <p:nvPr/>
        </p:nvSpPr>
        <p:spPr>
          <a:xfrm>
            <a:off x="980500" y="1015486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текста с переходом на новую строку: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D5B2E-1A2B-423D-91BD-5ABC388CEF97}"/>
              </a:ext>
            </a:extLst>
          </p:cNvPr>
          <p:cNvSpPr txBox="1"/>
          <p:nvPr/>
        </p:nvSpPr>
        <p:spPr>
          <a:xfrm>
            <a:off x="980499" y="1773671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текста без перехода на новую строку: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546F9-6751-4B7C-9A92-E36D3CF0C8C9}"/>
              </a:ext>
            </a:extLst>
          </p:cNvPr>
          <p:cNvSpPr txBox="1"/>
          <p:nvPr/>
        </p:nvSpPr>
        <p:spPr>
          <a:xfrm>
            <a:off x="980499" y="2496095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Ввод текста до нажатия </a:t>
            </a:r>
            <a:r>
              <a:rPr lang="en-US" dirty="0"/>
              <a:t>Enter</a:t>
            </a:r>
            <a:r>
              <a:rPr lang="ru-RU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927F1-CD00-4142-850F-8398E1D0BDEB}"/>
              </a:ext>
            </a:extLst>
          </p:cNvPr>
          <p:cNvSpPr txBox="1"/>
          <p:nvPr/>
        </p:nvSpPr>
        <p:spPr>
          <a:xfrm>
            <a:off x="980499" y="3317067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Посимвольное чтение входных данных: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09EAC-48C1-4D1D-86C8-22B7D15B4637}"/>
              </a:ext>
            </a:extLst>
          </p:cNvPr>
          <p:cNvSpPr txBox="1"/>
          <p:nvPr/>
        </p:nvSpPr>
        <p:spPr>
          <a:xfrm>
            <a:off x="980498" y="4211321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Чтение любой нажатой клавиши: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5F8A9-5154-4648-9791-09DAD3E39B90}"/>
              </a:ext>
            </a:extLst>
          </p:cNvPr>
          <p:cNvSpPr txBox="1"/>
          <p:nvPr/>
        </p:nvSpPr>
        <p:spPr>
          <a:xfrm>
            <a:off x="980497" y="5090795"/>
            <a:ext cx="95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многие другие.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9BA715D-BEC1-49B5-B312-39733DCC0129}"/>
              </a:ext>
            </a:extLst>
          </p:cNvPr>
          <p:cNvGrpSpPr/>
          <p:nvPr/>
        </p:nvGrpSpPr>
        <p:grpSpPr>
          <a:xfrm>
            <a:off x="838200" y="5842514"/>
            <a:ext cx="7298625" cy="461665"/>
            <a:chOff x="777657" y="5711722"/>
            <a:chExt cx="7298625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C981D-036A-458A-BEB6-353D86F46475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ConsoleReadWrite</a:t>
              </a:r>
              <a:endParaRPr lang="ru-RU" sz="2000" b="1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D02811A-4553-4F8B-B013-1315479A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324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BFBB3-F58C-4EBE-8881-0523AAC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(параметры)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724AD-8E70-41AC-B060-D7C3791F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Аргументы передаются в метод для обработки. Передавать можно значения и переменные</a:t>
            </a:r>
          </a:p>
          <a:p>
            <a:r>
              <a:rPr lang="ru-RU" dirty="0"/>
              <a:t>С точки зрения самого метода аргументы аналогичны переменным</a:t>
            </a:r>
          </a:p>
          <a:p>
            <a:r>
              <a:rPr lang="ru-RU" dirty="0"/>
              <a:t>Аргументы могут иметь модификаторы</a:t>
            </a:r>
          </a:p>
          <a:p>
            <a:r>
              <a:rPr lang="ru-RU" dirty="0"/>
              <a:t>Модификатор </a:t>
            </a:r>
            <a:r>
              <a:rPr lang="en-US" b="1" dirty="0">
                <a:latin typeface="Consolas" panose="020B0609020204030204" pitchFamily="49" charset="0"/>
              </a:rPr>
              <a:t>out</a:t>
            </a:r>
            <a:r>
              <a:rPr lang="en-US" dirty="0"/>
              <a:t> </a:t>
            </a:r>
            <a:r>
              <a:rPr lang="ru-RU" dirty="0"/>
              <a:t>– аргумент не передается в метод, а возвращается из него. Должен быть переменной</a:t>
            </a:r>
          </a:p>
          <a:p>
            <a:r>
              <a:rPr lang="ru-RU" dirty="0"/>
              <a:t>Иногда какой-то аргумент фактически передавать не требуется. Чтобы не создавать лишних неиспользуемых переменных, передайте в качестве аргумента подчеркивание _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03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C8D55-F35B-4C7A-93B2-D01884F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Parse </a:t>
            </a:r>
            <a:r>
              <a:rPr lang="ru-RU" dirty="0"/>
              <a:t>и </a:t>
            </a:r>
            <a:r>
              <a:rPr lang="en-US" dirty="0" err="1"/>
              <a:t>TryParse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1E614-5AD5-4632-B481-AF46C00EE0E9}"/>
              </a:ext>
            </a:extLst>
          </p:cNvPr>
          <p:cNvSpPr txBox="1"/>
          <p:nvPr/>
        </p:nvSpPr>
        <p:spPr>
          <a:xfrm>
            <a:off x="1337568" y="1992351"/>
            <a:ext cx="7361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637F3-2F46-414D-B188-B8984CA9C2F1}"/>
              </a:ext>
            </a:extLst>
          </p:cNvPr>
          <p:cNvSpPr txBox="1"/>
          <p:nvPr/>
        </p:nvSpPr>
        <p:spPr>
          <a:xfrm>
            <a:off x="1209038" y="3429000"/>
            <a:ext cx="736131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.TryParse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int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A9CFA-2833-4DFC-93A9-D465F370709A}"/>
              </a:ext>
            </a:extLst>
          </p:cNvPr>
          <p:cNvSpPr txBox="1"/>
          <p:nvPr/>
        </p:nvSpPr>
        <p:spPr>
          <a:xfrm>
            <a:off x="838201" y="1205469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/>
              <a:t>Без контроля </a:t>
            </a:r>
            <a:r>
              <a:rPr lang="ru-RU" sz="2000" dirty="0"/>
              <a:t>правильности ввода (если строку нельзя перевести в число – будет выброшено исключение):</a:t>
            </a: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F511-BB15-4F44-A20D-CB8011705AA1}"/>
              </a:ext>
            </a:extLst>
          </p:cNvPr>
          <p:cNvSpPr txBox="1"/>
          <p:nvPr/>
        </p:nvSpPr>
        <p:spPr>
          <a:xfrm>
            <a:off x="838199" y="2687823"/>
            <a:ext cx="10685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/>
              <a:t>С контролем </a:t>
            </a:r>
            <a:r>
              <a:rPr lang="ru-RU" sz="2000" dirty="0"/>
              <a:t>(если строка неверная – </a:t>
            </a:r>
            <a:r>
              <a:rPr lang="en-US" sz="2000" dirty="0" err="1"/>
              <a:t>TryParse</a:t>
            </a:r>
            <a:r>
              <a:rPr lang="en-US" sz="2000" dirty="0"/>
              <a:t> </a:t>
            </a:r>
            <a:r>
              <a:rPr lang="ru-RU" sz="2000" dirty="0"/>
              <a:t>вернет </a:t>
            </a:r>
            <a:r>
              <a:rPr lang="en-US" sz="2000" dirty="0"/>
              <a:t>false</a:t>
            </a:r>
            <a:r>
              <a:rPr lang="ru-RU" sz="2000" dirty="0"/>
              <a:t>, значение </a:t>
            </a:r>
            <a:r>
              <a:rPr lang="en-US" sz="2000" dirty="0"/>
              <a:t>x </a:t>
            </a:r>
            <a:r>
              <a:rPr lang="ru-RU" sz="2000" dirty="0"/>
              <a:t>не будет присвоено, но исключения не будет):</a:t>
            </a:r>
            <a:endParaRPr lang="ru-RU" sz="20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AA7A65A-681D-4F56-84A8-D747F2A9B6AF}"/>
              </a:ext>
            </a:extLst>
          </p:cNvPr>
          <p:cNvGrpSpPr/>
          <p:nvPr/>
        </p:nvGrpSpPr>
        <p:grpSpPr>
          <a:xfrm>
            <a:off x="838199" y="5652531"/>
            <a:ext cx="7298625" cy="461665"/>
            <a:chOff x="777657" y="5711722"/>
            <a:chExt cx="729862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9A2C68-ECC4-4AFA-AEAC-E802DE414978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CheckIpInput</a:t>
              </a:r>
              <a:endParaRPr lang="ru-RU" sz="2000" b="1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5320F11-5BD9-45A5-81E1-1F380D0F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079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5CC21-1320-4BF0-BEFC-3787FB27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System.Convert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FA8E8-4142-4493-BE82-62AFA4E9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1969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Преобразует значение одного базового типа данных к другому базовому типу данных, а также даты и время.</a:t>
            </a:r>
            <a:endParaRPr lang="en-US" dirty="0"/>
          </a:p>
          <a:p>
            <a:r>
              <a:rPr lang="ru-RU" dirty="0"/>
              <a:t>Содержит все пары возможных преобразований (</a:t>
            </a:r>
            <a:r>
              <a:rPr lang="en-US" dirty="0"/>
              <a:t>Parse </a:t>
            </a:r>
            <a:r>
              <a:rPr lang="ru-RU" dirty="0"/>
              <a:t>и </a:t>
            </a:r>
            <a:r>
              <a:rPr lang="en-US" dirty="0" err="1"/>
              <a:t>TryParse</a:t>
            </a:r>
            <a:r>
              <a:rPr lang="en-US" dirty="0"/>
              <a:t> </a:t>
            </a:r>
            <a:r>
              <a:rPr lang="ru-RU" dirty="0"/>
              <a:t>только из строки).</a:t>
            </a:r>
          </a:p>
          <a:p>
            <a:pPr lvl="1"/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rgbClr val="00B0F0"/>
                </a:solidFill>
                <a:latin typeface="Consolas" panose="020B0609020204030204" pitchFamily="49" charset="0"/>
              </a:rPr>
              <a:t>Convert</a:t>
            </a:r>
            <a:r>
              <a:rPr lang="ru-RU" altLang="ru-RU" sz="2200" dirty="0">
                <a:latin typeface="Consolas" panose="020B0609020204030204" pitchFamily="49" charset="0"/>
              </a:rPr>
              <a:t>.ToInt32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ru-RU" altLang="ru-RU" sz="2200" i="1" dirty="0">
                <a:latin typeface="Consolas" panose="020B0609020204030204" pitchFamily="49" charset="0"/>
              </a:rPr>
              <a:t>любой примитивный тип</a:t>
            </a:r>
            <a:r>
              <a:rPr lang="ru-RU" altLang="ru-RU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ru-RU" altLang="ru-RU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Convert</a:t>
            </a:r>
            <a:r>
              <a:rPr lang="ru-RU" altLang="ru-RU" sz="2200" dirty="0" err="1">
                <a:latin typeface="Consolas" panose="020B0609020204030204" pitchFamily="49" charset="0"/>
              </a:rPr>
              <a:t>.To</a:t>
            </a:r>
            <a:r>
              <a:rPr lang="en-US" altLang="ru-RU" sz="2200" dirty="0">
                <a:latin typeface="Consolas" panose="020B0609020204030204" pitchFamily="49" charset="0"/>
              </a:rPr>
              <a:t>Double(</a:t>
            </a:r>
            <a:r>
              <a:rPr lang="ru-RU" altLang="ru-RU" sz="2200" i="1" dirty="0">
                <a:latin typeface="Consolas" panose="020B0609020204030204" pitchFamily="49" charset="0"/>
              </a:rPr>
              <a:t>любой примитивный тип</a:t>
            </a:r>
            <a:r>
              <a:rPr lang="ru-RU" altLang="ru-RU" sz="22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ru-RU" altLang="ru-RU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Convert</a:t>
            </a:r>
            <a:r>
              <a:rPr lang="ru-RU" altLang="ru-RU" sz="2200" dirty="0" err="1">
                <a:latin typeface="Consolas" panose="020B0609020204030204" pitchFamily="49" charset="0"/>
              </a:rPr>
              <a:t>.To</a:t>
            </a:r>
            <a:r>
              <a:rPr lang="en-US" altLang="ru-RU" sz="2200" dirty="0">
                <a:latin typeface="Consolas" panose="020B0609020204030204" pitchFamily="49" charset="0"/>
              </a:rPr>
              <a:t>Boolean(</a:t>
            </a:r>
            <a:r>
              <a:rPr lang="ru-RU" altLang="ru-RU" sz="2200" i="1" dirty="0">
                <a:latin typeface="Consolas" panose="020B0609020204030204" pitchFamily="49" charset="0"/>
              </a:rPr>
              <a:t>любой примитивный тип</a:t>
            </a:r>
            <a:r>
              <a:rPr lang="ru-RU" altLang="ru-RU" sz="22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ru-RU" altLang="ru-RU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Convert</a:t>
            </a:r>
            <a:r>
              <a:rPr lang="ru-RU" altLang="ru-RU" sz="2200" dirty="0" err="1">
                <a:latin typeface="Consolas" panose="020B0609020204030204" pitchFamily="49" charset="0"/>
              </a:rPr>
              <a:t>.To</a:t>
            </a:r>
            <a:r>
              <a:rPr lang="en-US" altLang="ru-RU" sz="2200" dirty="0">
                <a:latin typeface="Consolas" panose="020B0609020204030204" pitchFamily="49" charset="0"/>
              </a:rPr>
              <a:t>Char(</a:t>
            </a:r>
            <a:r>
              <a:rPr lang="ru-RU" altLang="ru-RU" sz="2200" i="1" dirty="0">
                <a:latin typeface="Consolas" panose="020B0609020204030204" pitchFamily="49" charset="0"/>
              </a:rPr>
              <a:t>любой примитивный тип</a:t>
            </a:r>
            <a:r>
              <a:rPr lang="ru-RU" altLang="ru-RU" sz="22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ru-RU" sz="2200" dirty="0">
                <a:latin typeface="Consolas" panose="020B0609020204030204" pitchFamily="49" charset="0"/>
              </a:rPr>
              <a:t>...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r>
              <a:rPr lang="ru-RU" dirty="0"/>
              <a:t>Внутри </a:t>
            </a:r>
            <a:r>
              <a:rPr lang="en-US" dirty="0"/>
              <a:t>Convert</a:t>
            </a:r>
            <a:r>
              <a:rPr lang="ru-RU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825BC-D80A-4D47-9EF8-BBD85490B821}"/>
              </a:ext>
            </a:extLst>
          </p:cNvPr>
          <p:cNvSpPr txBox="1"/>
          <p:nvPr/>
        </p:nvSpPr>
        <p:spPr>
          <a:xfrm>
            <a:off x="1236616" y="4427196"/>
            <a:ext cx="101171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ToInt32(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(value ==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</a:rPr>
              <a:t>Int32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.Parse(value, </a:t>
            </a:r>
            <a:r>
              <a:rPr lang="en-US" sz="2000" err="1">
                <a:solidFill>
                  <a:srgbClr val="00B0F0"/>
                </a:solidFill>
                <a:latin typeface="Consolas" panose="020B0609020204030204" pitchFamily="49" charset="0"/>
              </a:rPr>
              <a:t>CultureInfo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.CurrentCulture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21881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AFF6B-80EB-4AF9-8628-4C3735E3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собственного метода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92CD70-CFE7-4BD0-8B66-A078982F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928"/>
            <a:ext cx="10515600" cy="171806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() и </a:t>
            </a:r>
            <a:r>
              <a:rPr lang="en-US" dirty="0"/>
              <a:t>{} </a:t>
            </a:r>
            <a:r>
              <a:rPr lang="ru-RU" dirty="0"/>
              <a:t>обязательны</a:t>
            </a:r>
          </a:p>
          <a:p>
            <a:r>
              <a:rPr lang="ru-RU" dirty="0"/>
              <a:t>Возврат значения по </a:t>
            </a:r>
            <a:r>
              <a:rPr lang="en-US" sz="2600" dirty="0">
                <a:latin typeface="Consolas" panose="020B0609020204030204" pitchFamily="49" charset="0"/>
              </a:rPr>
              <a:t>return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В классе </a:t>
            </a:r>
            <a:r>
              <a:rPr lang="en-US" sz="2600" dirty="0">
                <a:latin typeface="Consolas" panose="020B0609020204030204" pitchFamily="49" charset="0"/>
              </a:rPr>
              <a:t>Program</a:t>
            </a:r>
            <a:r>
              <a:rPr lang="en-US" dirty="0"/>
              <a:t> </a:t>
            </a:r>
            <a:r>
              <a:rPr lang="ru-RU" dirty="0"/>
              <a:t>все методы с модификатором </a:t>
            </a:r>
            <a:r>
              <a:rPr lang="en-US" sz="2600" dirty="0"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ru-RU" dirty="0"/>
              <a:t>как и метод </a:t>
            </a:r>
            <a:r>
              <a:rPr lang="en-US" sz="2600" dirty="0">
                <a:latin typeface="Consolas" panose="020B0609020204030204" pitchFamily="49" charset="0"/>
              </a:rPr>
              <a:t>Main</a:t>
            </a:r>
            <a:endParaRPr lang="ru-RU" sz="2600" dirty="0">
              <a:latin typeface="Consolas" panose="020B0609020204030204" pitchFamily="49" charset="0"/>
            </a:endParaRPr>
          </a:p>
          <a:p>
            <a:r>
              <a:rPr lang="ru-RU" dirty="0"/>
              <a:t>Внутри класса методы можно вызывать просто по имени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57E47-DC7E-4AF3-AF73-9AE1977C753C}"/>
              </a:ext>
            </a:extLst>
          </p:cNvPr>
          <p:cNvSpPr txBox="1"/>
          <p:nvPr/>
        </p:nvSpPr>
        <p:spPr>
          <a:xfrm>
            <a:off x="838200" y="2994328"/>
            <a:ext cx="105156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>
              <a:lnSpc>
                <a:spcPct val="80000"/>
              </a:lnSpc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EmptyMethod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 {}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SquareSum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* a + b * b;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EmptyMethod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ss =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SquareSum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(10, 15);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449989">
              <a:lnSpc>
                <a:spcPct val="80000"/>
              </a:lnSpc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4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2E7CB16-6674-46BD-92B6-36BFE3737400}"/>
              </a:ext>
            </a:extLst>
          </p:cNvPr>
          <p:cNvSpPr/>
          <p:nvPr/>
        </p:nvSpPr>
        <p:spPr>
          <a:xfrm>
            <a:off x="9384592" y="4901754"/>
            <a:ext cx="1024568" cy="684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A7CF0-C49D-4A46-91C7-B82D3D5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задачи на методы</a:t>
            </a:r>
          </a:p>
        </p:txBody>
      </p:sp>
      <p:sp>
        <p:nvSpPr>
          <p:cNvPr id="25" name="Объект 24">
            <a:extLst>
              <a:ext uri="{FF2B5EF4-FFF2-40B4-BE49-F238E27FC236}">
                <a16:creationId xmlns:a16="http://schemas.microsoft.com/office/drawing/2014/main" id="{08A9E415-1A4D-460B-935B-A9AF12F8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7966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Методы должны быть лаконичными и выполнять только одну задачу</a:t>
            </a:r>
          </a:p>
          <a:p>
            <a:r>
              <a:rPr lang="ru-RU" dirty="0"/>
              <a:t>В идеале метод не нуждается в комментариях (кроме по ограничениям входных данных и возможных ошибках)</a:t>
            </a:r>
          </a:p>
          <a:p>
            <a:r>
              <a:rPr lang="ru-RU" dirty="0"/>
              <a:t>Лучше много маленьких методов, чем один большой. Хотя код становится в целом длиннее, он разбивается на простые части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3A88B46-08C9-4D83-ABE4-65C200EFAD19}"/>
              </a:ext>
            </a:extLst>
          </p:cNvPr>
          <p:cNvCxnSpPr/>
          <p:nvPr/>
        </p:nvCxnSpPr>
        <p:spPr>
          <a:xfrm>
            <a:off x="7952399" y="4903590"/>
            <a:ext cx="2864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D8E6B2C-4C47-4F6F-9740-235D42DFB8B7}"/>
              </a:ext>
            </a:extLst>
          </p:cNvPr>
          <p:cNvCxnSpPr>
            <a:cxnSpLocks/>
          </p:cNvCxnSpPr>
          <p:nvPr/>
        </p:nvCxnSpPr>
        <p:spPr>
          <a:xfrm rot="5400000">
            <a:off x="7952399" y="4901754"/>
            <a:ext cx="2864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FF13A3BE-2710-4197-9381-FA72614EF07E}"/>
              </a:ext>
            </a:extLst>
          </p:cNvPr>
          <p:cNvSpPr/>
          <p:nvPr/>
        </p:nvSpPr>
        <p:spPr>
          <a:xfrm>
            <a:off x="8142440" y="3661438"/>
            <a:ext cx="2484304" cy="248430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42119F0-8E27-4BA0-AC51-EFE7F34A7C2B}"/>
              </a:ext>
            </a:extLst>
          </p:cNvPr>
          <p:cNvCxnSpPr/>
          <p:nvPr/>
        </p:nvCxnSpPr>
        <p:spPr>
          <a:xfrm>
            <a:off x="9395609" y="4925624"/>
            <a:ext cx="1013552" cy="661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6D3194-0344-4DE6-8A4E-2DB2FBE89834}"/>
              </a:ext>
            </a:extLst>
          </p:cNvPr>
          <p:cNvSpPr txBox="1"/>
          <p:nvPr/>
        </p:nvSpPr>
        <p:spPr>
          <a:xfrm>
            <a:off x="10256759" y="4521406"/>
            <a:ext cx="48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1BF06-987C-484D-BC18-F603C365085F}"/>
              </a:ext>
            </a:extLst>
          </p:cNvPr>
          <p:cNvSpPr txBox="1"/>
          <p:nvPr/>
        </p:nvSpPr>
        <p:spPr>
          <a:xfrm>
            <a:off x="9098270" y="5342648"/>
            <a:ext cx="48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DFF0A-577F-4555-AA64-A85009DA14C3}"/>
              </a:ext>
            </a:extLst>
          </p:cNvPr>
          <p:cNvSpPr txBox="1"/>
          <p:nvPr/>
        </p:nvSpPr>
        <p:spPr>
          <a:xfrm>
            <a:off x="10305421" y="5587546"/>
            <a:ext cx="4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x+y</a:t>
            </a:r>
            <a:r>
              <a:rPr lang="en-US" dirty="0">
                <a:latin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68211-3968-46FE-B395-2AEFDDA7376F}"/>
              </a:ext>
            </a:extLst>
          </p:cNvPr>
          <p:cNvSpPr txBox="1"/>
          <p:nvPr/>
        </p:nvSpPr>
        <p:spPr>
          <a:xfrm>
            <a:off x="10325846" y="3536094"/>
            <a:ext cx="4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x+y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7EC65-BF97-46C0-92EA-E4A545CDE8AA}"/>
              </a:ext>
            </a:extLst>
          </p:cNvPr>
          <p:cNvSpPr txBox="1"/>
          <p:nvPr/>
        </p:nvSpPr>
        <p:spPr>
          <a:xfrm>
            <a:off x="7979940" y="3461383"/>
            <a:ext cx="4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x-y-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56055-A1C2-480D-B74C-3E4E2F91087C}"/>
              </a:ext>
            </a:extLst>
          </p:cNvPr>
          <p:cNvSpPr txBox="1"/>
          <p:nvPr/>
        </p:nvSpPr>
        <p:spPr>
          <a:xfrm>
            <a:off x="7935071" y="5600337"/>
            <a:ext cx="4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x-y+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392C1-B286-4C33-84E5-47C249685BC5}"/>
              </a:ext>
            </a:extLst>
          </p:cNvPr>
          <p:cNvSpPr txBox="1"/>
          <p:nvPr/>
        </p:nvSpPr>
        <p:spPr>
          <a:xfrm>
            <a:off x="9052251" y="3120117"/>
            <a:ext cx="89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0/12</a:t>
            </a:r>
            <a:r>
              <a:rPr lang="ru-RU" dirty="0">
                <a:latin typeface="Consolas" panose="020B0609020204030204" pitchFamily="49" charset="0"/>
              </a:rPr>
              <a:t>ч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230B5-0277-4FEB-B0C0-3821A893746F}"/>
              </a:ext>
            </a:extLst>
          </p:cNvPr>
          <p:cNvSpPr txBox="1"/>
          <p:nvPr/>
        </p:nvSpPr>
        <p:spPr>
          <a:xfrm>
            <a:off x="10789239" y="4691571"/>
            <a:ext cx="89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3ч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F5528-D13C-4E83-B2E5-758DBE265B4A}"/>
              </a:ext>
            </a:extLst>
          </p:cNvPr>
          <p:cNvSpPr txBox="1"/>
          <p:nvPr/>
        </p:nvSpPr>
        <p:spPr>
          <a:xfrm>
            <a:off x="7531002" y="4740958"/>
            <a:ext cx="89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9ч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9F17D-9D88-4CC2-A5C0-987A9036B13D}"/>
              </a:ext>
            </a:extLst>
          </p:cNvPr>
          <p:cNvSpPr txBox="1"/>
          <p:nvPr/>
        </p:nvSpPr>
        <p:spPr>
          <a:xfrm>
            <a:off x="9225764" y="6321847"/>
            <a:ext cx="89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6ч</a:t>
            </a:r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C453C999-6296-470C-80E3-3B545C20C41C}"/>
              </a:ext>
            </a:extLst>
          </p:cNvPr>
          <p:cNvSpPr/>
          <p:nvPr/>
        </p:nvSpPr>
        <p:spPr>
          <a:xfrm>
            <a:off x="9040778" y="4521406"/>
            <a:ext cx="709662" cy="709662"/>
          </a:xfrm>
          <a:prstGeom prst="arc">
            <a:avLst>
              <a:gd name="adj1" fmla="val 16200000"/>
              <a:gd name="adj2" fmla="val 2443118"/>
            </a:avLst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7FF6E90-989D-463E-84CE-B1A08C893E56}"/>
              </a:ext>
            </a:extLst>
          </p:cNvPr>
          <p:cNvGrpSpPr/>
          <p:nvPr/>
        </p:nvGrpSpPr>
        <p:grpSpPr>
          <a:xfrm>
            <a:off x="878817" y="3267637"/>
            <a:ext cx="7298625" cy="461665"/>
            <a:chOff x="777657" y="5711722"/>
            <a:chExt cx="7298625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B30EA3-711B-44F7-95FA-E3D5DFE4E7C1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Clock</a:t>
              </a:r>
              <a:endParaRPr lang="ru-RU" sz="2000" b="1" dirty="0"/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6E02F6B-EB50-4EDD-83C4-A40EC1527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18BE8B-736B-42A6-9BCC-6FB1C2F8044E}"/>
              </a:ext>
            </a:extLst>
          </p:cNvPr>
          <p:cNvSpPr txBox="1"/>
          <p:nvPr/>
        </p:nvSpPr>
        <p:spPr>
          <a:xfrm>
            <a:off x="904867" y="3900461"/>
            <a:ext cx="655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Часы со стрелками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Чтобы нарисовать стрелку на экране, необходимо определить координаты (x, y) ее кончика.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простоты центр часов в координатах (0,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метод, который определит положение часовой и минутной стрелок по заданному времени (ч и мин в 24-часовом формате), а также длинам часовой и минутной стрелки.</a:t>
            </a:r>
          </a:p>
        </p:txBody>
      </p:sp>
    </p:spTree>
    <p:extLst>
      <p:ext uri="{BB962C8B-B14F-4D97-AF65-F5344CB8AC3E}">
        <p14:creationId xmlns:p14="http://schemas.microsoft.com/office/powerpoint/2010/main" val="1370924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78CC5-B779-4753-A51D-736DB351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8E29CB-C2DB-4AE1-B598-8C89A0745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9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31521" y="1508149"/>
            <a:ext cx="2644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ветвь ДА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989"/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ветвь НЕТ</a:t>
            </a:r>
            <a:endParaRPr lang="en-GB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0408" y="1508149"/>
            <a:ext cx="2644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ветвь ДА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108227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Полная форма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0408" y="108227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Неполная форма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423594"/>
            <a:ext cx="932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cs typeface="Courier New" pitchFamily="49" charset="0"/>
              </a:rPr>
              <a:t>- логическое выражение или переменная (</a:t>
            </a:r>
            <a:r>
              <a:rPr lang="en-US" sz="2000" dirty="0" err="1">
                <a:cs typeface="Courier New" pitchFamily="49" charset="0"/>
              </a:rPr>
              <a:t>bool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, равная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true/false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31426"/>
            <a:ext cx="10415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Courier New" pitchFamily="49" charset="0"/>
              </a:rPr>
              <a:t>() – обязательно</a:t>
            </a:r>
          </a:p>
          <a:p>
            <a:r>
              <a:rPr lang="en-US" sz="2000" dirty="0">
                <a:cs typeface="Courier New" pitchFamily="49" charset="0"/>
              </a:rPr>
              <a:t>{} – </a:t>
            </a:r>
            <a:r>
              <a:rPr lang="ru-RU" sz="2000" dirty="0">
                <a:cs typeface="Courier New" pitchFamily="49" charset="0"/>
              </a:rPr>
              <a:t>необязательно, если только одна команда на ветке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5803978"/>
            <a:ext cx="932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Courier New" pitchFamily="49" charset="0"/>
              </a:rPr>
              <a:t>После </a:t>
            </a:r>
            <a:r>
              <a:rPr lang="en-US" sz="2000" dirty="0">
                <a:cs typeface="Courier New" pitchFamily="49" charset="0"/>
              </a:rPr>
              <a:t>} </a:t>
            </a:r>
            <a:r>
              <a:rPr lang="ru-RU" sz="2000" dirty="0">
                <a:cs typeface="Courier New" pitchFamily="49" charset="0"/>
              </a:rPr>
              <a:t>точка с запятой не ставится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8EB52-795A-47E6-B408-E097C90D40A7}"/>
              </a:ext>
            </a:extLst>
          </p:cNvPr>
          <p:cNvSpPr txBox="1"/>
          <p:nvPr/>
        </p:nvSpPr>
        <p:spPr>
          <a:xfrm>
            <a:off x="7830768" y="1512727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ветвь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_True_1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_2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ветвь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_True_2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ветвь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_False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B252A-0603-4039-8CD6-673D656978CA}"/>
              </a:ext>
            </a:extLst>
          </p:cNvPr>
          <p:cNvSpPr txBox="1"/>
          <p:nvPr/>
        </p:nvSpPr>
        <p:spPr>
          <a:xfrm>
            <a:off x="7830768" y="1086849"/>
            <a:ext cx="1117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Каскад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операторы, сравнения  и константы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66912" y="1128714"/>
          <a:ext cx="7929619" cy="44256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равенство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неравенство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больше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больше или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меньше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меньше или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логическое 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логическое</a:t>
                      </a:r>
                      <a:r>
                        <a:rPr lang="ru-RU" sz="2400" baseline="0"/>
                        <a:t> И</a:t>
                      </a:r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ru-RU" sz="2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логическое ИЛИ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ru-RU" sz="24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ru-RU" sz="2400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6911" y="5664731"/>
            <a:ext cx="7745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PositiveInfinity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PositiveInfinity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+ 1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F9398-9B97-4F0E-8FB2-53483283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чем тут </a:t>
            </a:r>
            <a:r>
              <a:rPr lang="en-US" dirty="0"/>
              <a:t>.NET?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62473-82CE-4719-B00B-CECF27A3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ru-RU" dirty="0"/>
              <a:t> (дот-нет, точка-нет)</a:t>
            </a:r>
            <a:r>
              <a:rPr lang="en-US" dirty="0"/>
              <a:t> – </a:t>
            </a:r>
            <a:r>
              <a:rPr lang="ru-RU" dirty="0"/>
              <a:t>это программная платформа</a:t>
            </a: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dirty="0"/>
              <a:t>набор библиотек + среда исполнения программ</a:t>
            </a:r>
            <a:endParaRPr lang="en-US" dirty="0"/>
          </a:p>
          <a:p>
            <a:r>
              <a:rPr lang="ru-RU" dirty="0"/>
              <a:t>Основа - общеязыковая среда исполнения </a:t>
            </a:r>
            <a:r>
              <a:rPr lang="ru-RU" b="1" dirty="0"/>
              <a:t>Common Language </a:t>
            </a:r>
            <a:r>
              <a:rPr lang="ru-RU" b="1" dirty="0" err="1"/>
              <a:t>Runtime</a:t>
            </a:r>
            <a:r>
              <a:rPr lang="ru-RU" b="1" dirty="0"/>
              <a:t> (CLR)</a:t>
            </a:r>
            <a:r>
              <a:rPr lang="ru-RU" dirty="0"/>
              <a:t>.</a:t>
            </a:r>
          </a:p>
          <a:p>
            <a:r>
              <a:rPr lang="ru-RU" dirty="0"/>
              <a:t>Программы компилируются не в исходные коды под операционную систему, а в </a:t>
            </a:r>
            <a:r>
              <a:rPr lang="en-US" dirty="0"/>
              <a:t>CLR</a:t>
            </a:r>
            <a:endParaRPr lang="ru-RU" dirty="0"/>
          </a:p>
          <a:p>
            <a:r>
              <a:rPr lang="ru-RU" dirty="0"/>
              <a:t>Под </a:t>
            </a:r>
            <a:r>
              <a:rPr lang="en-US" dirty="0"/>
              <a:t>.NET </a:t>
            </a:r>
            <a:r>
              <a:rPr lang="ru-RU" dirty="0"/>
              <a:t>можно писать на любом языке, если он совместим с </a:t>
            </a:r>
            <a:r>
              <a:rPr lang="en-US" dirty="0"/>
              <a:t>CLR </a:t>
            </a:r>
            <a:r>
              <a:rPr lang="ru-RU" dirty="0"/>
              <a:t>и кто-нибудь написал компилятор</a:t>
            </a:r>
          </a:p>
        </p:txBody>
      </p:sp>
    </p:spTree>
    <p:extLst>
      <p:ext uri="{BB962C8B-B14F-4D97-AF65-F5344CB8AC3E}">
        <p14:creationId xmlns:p14="http://schemas.microsoft.com/office/powerpoint/2010/main" val="263529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 </a:t>
            </a:r>
            <a:r>
              <a:rPr lang="ru-RU" dirty="0"/>
              <a:t>Оценка по результатам теста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2A040-244E-4ABF-B505-DE5FD11D3999}"/>
              </a:ext>
            </a:extLst>
          </p:cNvPr>
          <p:cNvSpPr txBox="1"/>
          <p:nvPr/>
        </p:nvSpPr>
        <p:spPr>
          <a:xfrm>
            <a:off x="1050140" y="1355355"/>
            <a:ext cx="101055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90)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отлично"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70)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хорошо"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50)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удовлетворительно"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неудвлетворительно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3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 </a:t>
            </a:r>
            <a:r>
              <a:rPr lang="ru-RU" dirty="0"/>
              <a:t>Оценка по результатам теста-2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2A040-244E-4ABF-B505-DE5FD11D3999}"/>
              </a:ext>
            </a:extLst>
          </p:cNvPr>
          <p:cNvSpPr txBox="1"/>
          <p:nvPr/>
        </p:nvSpPr>
        <p:spPr>
          <a:xfrm>
            <a:off x="1050140" y="1355355"/>
            <a:ext cx="101055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90)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отлично"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70)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хорошо"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50)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удовлетворительно"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неудвлетворительно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97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? 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51179" y="2337272"/>
            <a:ext cx="788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значение_если_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значение_если_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500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Выбирает один из двух вариантов </a:t>
            </a:r>
            <a:r>
              <a:rPr lang="ru-RU" sz="2400" b="1" dirty="0"/>
              <a:t>значений</a:t>
            </a:r>
            <a:r>
              <a:rPr lang="ru-RU" sz="2400" dirty="0"/>
              <a:t> (а </a:t>
            </a:r>
            <a:r>
              <a:rPr lang="en-US" sz="2400" dirty="0"/>
              <a:t>if-else </a:t>
            </a:r>
            <a:r>
              <a:rPr lang="ru-RU" sz="2400" dirty="0"/>
              <a:t>– одну из двух веток действий).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993578"/>
            <a:ext cx="10515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i="1" dirty="0"/>
              <a:t>Тернарный оператор </a:t>
            </a:r>
            <a:r>
              <a:rPr lang="ru-RU" sz="2400" dirty="0"/>
              <a:t>– содержит три операнда</a:t>
            </a:r>
          </a:p>
          <a:p>
            <a:pPr>
              <a:spcBef>
                <a:spcPts val="600"/>
              </a:spcBef>
            </a:pPr>
            <a:r>
              <a:rPr lang="ru-RU" sz="2400" i="1" dirty="0"/>
              <a:t>Бинарный оператор:</a:t>
            </a:r>
            <a:r>
              <a:rPr lang="ru-RU" sz="2400" dirty="0"/>
              <a:t> сложение, вычитание, умножение, деление, сравнение – для двух чисел</a:t>
            </a:r>
          </a:p>
          <a:p>
            <a:pPr>
              <a:spcBef>
                <a:spcPts val="600"/>
              </a:spcBef>
            </a:pPr>
            <a:r>
              <a:rPr lang="ru-RU" sz="2400" i="1" dirty="0"/>
              <a:t>Унарный оператор: </a:t>
            </a:r>
            <a:r>
              <a:rPr lang="ru-RU" sz="2400" dirty="0"/>
              <a:t>изменение знака (</a:t>
            </a:r>
            <a:r>
              <a:rPr lang="en-US" sz="2400" dirty="0"/>
              <a:t>-x</a:t>
            </a:r>
            <a:r>
              <a:rPr lang="ru-RU" sz="2400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Очередь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25416" y="1000111"/>
            <a:ext cx="105155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000" dirty="0"/>
              <a:t>Жители города </a:t>
            </a:r>
            <a:r>
              <a:rPr lang="en-US" sz="2000" dirty="0"/>
              <a:t>S </a:t>
            </a:r>
            <a:r>
              <a:rPr lang="ru-RU" sz="2000" dirty="0"/>
              <a:t>очень не любят стоять в очереди. Если они видят, что в очереди уже есть 5 человек, то сразу разворачиваются и уходят.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/>
              <a:t>Пусть </a:t>
            </a:r>
            <a:r>
              <a:rPr lang="en-US" sz="2000" dirty="0"/>
              <a:t>n – </a:t>
            </a:r>
            <a:r>
              <a:rPr lang="ru-RU" sz="2000" dirty="0"/>
              <a:t>количество человек в очереди. Пришел еще один человек. Подсчитайте, сколько стало людей в очереди.</a:t>
            </a:r>
          </a:p>
          <a:p>
            <a:pPr algn="just">
              <a:spcBef>
                <a:spcPts val="600"/>
              </a:spcBef>
            </a:pPr>
            <a:r>
              <a:rPr lang="ru-RU" sz="2000" b="1" dirty="0"/>
              <a:t>если</a:t>
            </a:r>
            <a:r>
              <a:rPr lang="ru-RU" sz="2000" dirty="0"/>
              <a:t> </a:t>
            </a:r>
            <a:r>
              <a:rPr lang="en-US" sz="2000" dirty="0"/>
              <a:t>n &lt; 5</a:t>
            </a:r>
            <a:r>
              <a:rPr lang="ru-RU" sz="2000" dirty="0"/>
              <a:t>, </a:t>
            </a:r>
            <a:r>
              <a:rPr lang="ru-RU" sz="2000" b="1" dirty="0"/>
              <a:t>то</a:t>
            </a:r>
            <a:r>
              <a:rPr lang="ru-RU" sz="2000" dirty="0"/>
              <a:t> увеличить </a:t>
            </a:r>
            <a:r>
              <a:rPr lang="en-US" sz="2000" dirty="0"/>
              <a:t>n </a:t>
            </a:r>
            <a:r>
              <a:rPr lang="ru-RU" sz="2000" dirty="0"/>
              <a:t>на 1, </a:t>
            </a:r>
            <a:r>
              <a:rPr lang="ru-RU" sz="2000" b="1" dirty="0"/>
              <a:t>иначе</a:t>
            </a:r>
            <a:r>
              <a:rPr lang="ru-RU" sz="2000" dirty="0"/>
              <a:t> не менять </a:t>
            </a:r>
            <a:r>
              <a:rPr lang="en-US" sz="2000" dirty="0"/>
              <a:t>n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94881" y="2974728"/>
            <a:ext cx="792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через обычное присваивание</a:t>
            </a:r>
          </a:p>
          <a:p>
            <a:pPr defTabSz="449989"/>
            <a:r>
              <a:rPr lang="en-US" dirty="0">
                <a:latin typeface="Courier New" pitchFamily="49" charset="0"/>
                <a:cs typeface="Courier New" pitchFamily="49" charset="0"/>
              </a:rPr>
              <a:t>n = (n &lt; 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+ 1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881" y="3831989"/>
            <a:ext cx="792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через инкрементное присваивание</a:t>
            </a:r>
          </a:p>
          <a:p>
            <a:pPr defTabSz="449989"/>
            <a:r>
              <a:rPr lang="en-US" dirty="0">
                <a:latin typeface="Courier New" pitchFamily="49" charset="0"/>
                <a:cs typeface="Courier New" pitchFamily="49" charset="0"/>
              </a:rPr>
              <a:t>n += (n &lt; 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4881" y="4689249"/>
            <a:ext cx="792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через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(n &lt; 5)</a:t>
            </a:r>
          </a:p>
          <a:p>
            <a:pPr defTabSz="449989"/>
            <a:r>
              <a:rPr lang="en-US" dirty="0">
                <a:latin typeface="Courier New" pitchFamily="49" charset="0"/>
                <a:cs typeface="Courier New" pitchFamily="49" charset="0"/>
              </a:rPr>
              <a:t>  n++;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r>
              <a:rPr lang="en-US" dirty="0"/>
              <a:t> - </a:t>
            </a:r>
            <a:r>
              <a:rPr lang="ru-RU" dirty="0"/>
              <a:t>Возраст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1201708"/>
            <a:ext cx="10626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основе введенного возраста (полных лет), определить: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совершеннолетний или несовершеннолетний (совершеннолетие наступает в 18 лет);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какую попадает категорию: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0-6 лет – дошкольник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7-17 лет – школьник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18-59 лет – трудящийся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60 и более лет - пенсионер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отмечает ли в том году юбилей (до 50 лет считаем юбилеем каждый 10 год, после 50 – каждый 5-тый год).</a:t>
            </a:r>
          </a:p>
          <a:p>
            <a:r>
              <a:rPr lang="ru-RU" sz="2400" dirty="0"/>
              <a:t>Предварительно проверьте корректность введенного значения. Это должно быть целое число от 0 до 150 включительно.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C4FFA70-FB5A-4442-A803-E7C860942F21}"/>
              </a:ext>
            </a:extLst>
          </p:cNvPr>
          <p:cNvGrpSpPr/>
          <p:nvPr/>
        </p:nvGrpSpPr>
        <p:grpSpPr>
          <a:xfrm>
            <a:off x="838200" y="5986759"/>
            <a:ext cx="7298625" cy="461665"/>
            <a:chOff x="777657" y="5711722"/>
            <a:chExt cx="7298625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CD4411-6218-43A4-B573-2C9D4B731BE8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CheckAge</a:t>
              </a:r>
              <a:endParaRPr lang="ru-RU" sz="2000" b="1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738BDF9-504B-4727-BEFB-817BB922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26942" y="1801667"/>
            <a:ext cx="8955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проверяемая_переменная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значение_1: действия;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значение_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: действия;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значение_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: действия;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действия;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60278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пропустить оператор </a:t>
            </a:r>
            <a:r>
              <a:rPr lang="en-US" sz="2400" b="1" dirty="0"/>
              <a:t>break</a:t>
            </a:r>
            <a:r>
              <a:rPr lang="ru-RU" sz="2400" dirty="0"/>
              <a:t>, то программа скомпилируется без ошибок, но поведение изменится: </a:t>
            </a:r>
            <a:r>
              <a:rPr lang="en-US" sz="2400" dirty="0"/>
              <a:t>switch </a:t>
            </a:r>
            <a:r>
              <a:rPr lang="ru-RU" sz="2400" dirty="0"/>
              <a:t>продолжит проверять условия до первого </a:t>
            </a:r>
            <a:r>
              <a:rPr lang="en-US" sz="2400" b="1" dirty="0"/>
              <a:t>break</a:t>
            </a:r>
            <a:r>
              <a:rPr lang="ru-RU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09342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Много вариантов значений переменной, для каждого – своя ветка.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День недели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6603" y="1105594"/>
            <a:ext cx="10515599" cy="48243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"Понедельник"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"Вторник"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"Среда"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"Четверг"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"Пятница"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"Суббота"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"Воскресенье"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85944-C44A-416D-BFE8-76DB6DEB80DE}"/>
              </a:ext>
            </a:extLst>
          </p:cNvPr>
          <p:cNvSpPr txBox="1"/>
          <p:nvPr/>
        </p:nvSpPr>
        <p:spPr>
          <a:xfrm>
            <a:off x="900917" y="5958375"/>
            <a:ext cx="1062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практике для этого лучше использовать массив или словарь.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Манипулятор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57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0162E1B-918B-4C1A-B715-351A3EFB89C2}"/>
              </a:ext>
            </a:extLst>
          </p:cNvPr>
          <p:cNvGrpSpPr/>
          <p:nvPr/>
        </p:nvGrpSpPr>
        <p:grpSpPr>
          <a:xfrm>
            <a:off x="949569" y="2233552"/>
            <a:ext cx="7298625" cy="461665"/>
            <a:chOff x="777657" y="5711722"/>
            <a:chExt cx="729862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9BF5DD-07D1-48A3-A968-510EECE6DCA8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Manipulator</a:t>
              </a:r>
              <a:endParaRPr lang="ru-RU" sz="2000" b="1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8E98C22-D8FD-41CE-9F79-614DA285C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B523D-9678-4C39-8893-C07E0818CB8D}"/>
              </a:ext>
            </a:extLst>
          </p:cNvPr>
          <p:cNvSpPr txBox="1"/>
          <p:nvPr/>
        </p:nvSpPr>
        <p:spPr>
          <a:xfrm>
            <a:off x="949569" y="11363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Наиболее типичное применение </a:t>
            </a:r>
            <a:r>
              <a:rPr lang="en-US" sz="2400" dirty="0"/>
              <a:t>switch – </a:t>
            </a:r>
            <a:r>
              <a:rPr lang="ru-RU" sz="2400" dirty="0"/>
              <a:t>проверка нажатой клавиши.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69BF4-1573-4B18-B0D8-8537C4F9EF4E}"/>
              </a:ext>
            </a:extLst>
          </p:cNvPr>
          <p:cNvSpPr txBox="1"/>
          <p:nvPr/>
        </p:nvSpPr>
        <p:spPr>
          <a:xfrm>
            <a:off x="949569" y="306912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Необходимо реализовать управление перемещением по игровому полю.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Управлять можно через </a:t>
            </a:r>
            <a:r>
              <a:rPr lang="en-US" sz="2400" dirty="0"/>
              <a:t>WASD </a:t>
            </a:r>
            <a:r>
              <a:rPr lang="ru-RU" sz="2400" dirty="0"/>
              <a:t>или стрелки.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Границы зациклены (карта-бублик). Например, при выходе через верхнюю границу, оказываемся внизу.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Первоначальное положение – центр экрана.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Выход по кнопке </a:t>
            </a:r>
            <a:r>
              <a:rPr lang="en-US" sz="2400" dirty="0"/>
              <a:t>ESC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876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ru-RU" dirty="0"/>
              <a:t> в </a:t>
            </a:r>
            <a:r>
              <a:rPr lang="en-US" dirty="0"/>
              <a:t>C# 9.0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55077" y="2483675"/>
            <a:ext cx="8955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(age)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7: category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дошкольник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18: category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школьник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60: category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пенсионер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category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трудящийся"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09342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Существенно переработан. Теперь </a:t>
            </a:r>
            <a:r>
              <a:rPr lang="en-US" sz="2400" dirty="0"/>
              <a:t>case </a:t>
            </a:r>
            <a:r>
              <a:rPr lang="ru-RU" sz="2400" dirty="0"/>
              <a:t>может быть не только конкретным значением, но и «шаблоном» – сравнением, типом данных, регулярным выражением и др.</a:t>
            </a:r>
          </a:p>
        </p:txBody>
      </p:sp>
    </p:spTree>
    <p:extLst>
      <p:ext uri="{BB962C8B-B14F-4D97-AF65-F5344CB8AC3E}">
        <p14:creationId xmlns:p14="http://schemas.microsoft.com/office/powerpoint/2010/main" val="2490789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CE36E-3B16-4F2D-AE5D-556141FD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D7E484-FC88-4CA7-9153-DDFA9AE1B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0C84B-8547-47BA-B1E6-61616A99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Зоопарк </a:t>
            </a:r>
            <a:r>
              <a:rPr lang="en-US"/>
              <a:t>.NET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EB790-0740-4BED-BB45-C430C9C8C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868"/>
            <a:ext cx="10669172" cy="3535043"/>
          </a:xfrm>
        </p:spPr>
      </p:pic>
    </p:spTree>
    <p:extLst>
      <p:ext uri="{BB962C8B-B14F-4D97-AF65-F5344CB8AC3E}">
        <p14:creationId xmlns:p14="http://schemas.microsoft.com/office/powerpoint/2010/main" val="2087436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 </a:t>
            </a:r>
            <a:r>
              <a:rPr lang="ru-RU" dirty="0"/>
              <a:t>с параметром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1196752"/>
            <a:ext cx="1078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начальное_значение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инкремент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68964"/>
            <a:ext cx="10781714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10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0, 1, 2, 3, ..., 9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33060"/>
            <a:ext cx="107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n, n - 1, n - 2, ..., 2, 1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653140"/>
            <a:ext cx="107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5 &lt;= 4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+= 5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0, 5, 10, 15, 20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445228"/>
            <a:ext cx="107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2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100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*= 2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2, 4, 8, 16, 32, 64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52598" y="1052737"/>
            <a:ext cx="795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Вывести таблицу (матрицу)</a:t>
            </a:r>
            <a:r>
              <a:rPr lang="en-US" sz="2400" dirty="0"/>
              <a:t> </a:t>
            </a:r>
            <a:r>
              <a:rPr lang="ru-RU" sz="2400" dirty="0"/>
              <a:t>по образцу: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278325"/>
            <a:ext cx="107113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number = 1;</a:t>
            </a:r>
          </a:p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5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 &lt;= 6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989"/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45481"/>
              </p:ext>
            </p:extLst>
          </p:nvPr>
        </p:nvGraphicFramePr>
        <p:xfrm>
          <a:off x="4303205" y="1576913"/>
          <a:ext cx="3657600" cy="1571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26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27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29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ru-RU" sz="2000" b="1" i="0" u="none" strike="noStrike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52598" y="1052737"/>
            <a:ext cx="795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Вывести таблицу (матрицу)</a:t>
            </a:r>
            <a:r>
              <a:rPr lang="en-US" sz="2400" dirty="0"/>
              <a:t> </a:t>
            </a:r>
            <a:r>
              <a:rPr lang="ru-RU" sz="2400" dirty="0"/>
              <a:t>по образцу:</a:t>
            </a:r>
            <a:endParaRPr lang="en-US" sz="24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4358780" y="1615295"/>
          <a:ext cx="3546450" cy="1524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191"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26</a:t>
                      </a:r>
                      <a:endParaRPr lang="ru-RU" sz="2000" b="1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91"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27</a:t>
                      </a:r>
                      <a:endParaRPr lang="ru-RU" sz="2000" b="1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91"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ru-RU" sz="2000" b="1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91"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29</a:t>
                      </a:r>
                      <a:endParaRPr lang="ru-RU" sz="2000" b="1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91"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ru-RU" sz="2000" b="1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74205" y="358610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5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 &lt;= 6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(j – 1) * 5;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989"/>
            <a:r>
              <a:rPr lang="en-GB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предусловием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1011840"/>
            <a:ext cx="1066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Пока </a:t>
            </a:r>
            <a:r>
              <a:rPr lang="ru-RU" sz="2400" b="1" dirty="0"/>
              <a:t>условие</a:t>
            </a:r>
            <a:r>
              <a:rPr lang="ru-RU" sz="2400" dirty="0"/>
              <a:t> выполняется, то </a:t>
            </a:r>
            <a:r>
              <a:rPr lang="ru-RU" sz="2400" b="1" dirty="0"/>
              <a:t>тело цикла </a:t>
            </a:r>
            <a:r>
              <a:rPr lang="ru-RU" sz="2400" dirty="0"/>
              <a:t>повторяется. Иначе – цикл завершается.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6431" y="1878919"/>
            <a:ext cx="7627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sz="2000" i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FF301C-1112-4C98-A7F5-7A06727F20B7}"/>
              </a:ext>
            </a:extLst>
          </p:cNvPr>
          <p:cNvSpPr txBox="1">
            <a:spLocks/>
          </p:cNvSpPr>
          <p:nvPr/>
        </p:nvSpPr>
        <p:spPr>
          <a:xfrm>
            <a:off x="914986" y="3063250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Цикл с постусловием </a:t>
            </a:r>
            <a:r>
              <a:rPr lang="en-US" dirty="0"/>
              <a:t>DO-WHILE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66715-BA06-4CDC-84DF-22DA52C2B677}"/>
              </a:ext>
            </a:extLst>
          </p:cNvPr>
          <p:cNvSpPr txBox="1"/>
          <p:nvPr/>
        </p:nvSpPr>
        <p:spPr>
          <a:xfrm>
            <a:off x="901770" y="3932254"/>
            <a:ext cx="1073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Тело цикла </a:t>
            </a:r>
            <a:r>
              <a:rPr lang="ru-RU" sz="2400" dirty="0"/>
              <a:t>повторяется, пока </a:t>
            </a:r>
            <a:r>
              <a:rPr lang="ru-RU" sz="2400" b="1" dirty="0"/>
              <a:t>условие</a:t>
            </a:r>
            <a:r>
              <a:rPr lang="ru-RU" sz="2400" dirty="0"/>
              <a:t> выполняется. Как только условие не выполнится – цикл завершается.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D739B-96F0-4620-BFBC-9DE2CC2B9053}"/>
              </a:ext>
            </a:extLst>
          </p:cNvPr>
          <p:cNvSpPr txBox="1"/>
          <p:nvPr/>
        </p:nvSpPr>
        <p:spPr>
          <a:xfrm>
            <a:off x="838200" y="6952733"/>
            <a:ext cx="925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с постусловием всегда выполняется хотя бы 1 раз.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6F24B-D7D4-4096-9A7D-E78365AA0AC0}"/>
              </a:ext>
            </a:extLst>
          </p:cNvPr>
          <p:cNvSpPr txBox="1"/>
          <p:nvPr/>
        </p:nvSpPr>
        <p:spPr>
          <a:xfrm>
            <a:off x="1336431" y="4884008"/>
            <a:ext cx="517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defTabSz="449989"/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sz="2000" i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Проверка</a:t>
            </a:r>
            <a:r>
              <a:rPr lang="en-US" dirty="0"/>
              <a:t> </a:t>
            </a:r>
            <a:r>
              <a:rPr lang="ru-RU" dirty="0"/>
              <a:t>введенного значения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38199" y="1196756"/>
            <a:ext cx="10655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Введите целое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pPr defTabSz="449989"/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положительное число: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!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.TryParse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 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|| x &lt;=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Верно!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5794" y="3866519"/>
            <a:ext cx="748883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Введите целое положительное число: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три</a:t>
            </a:r>
            <a:endParaRPr 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Введите целое положительное число: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7.8</a:t>
            </a:r>
          </a:p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Введите целое положительное число: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-10</a:t>
            </a:r>
          </a:p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Введите целое положительное число: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Введите целое положительное число: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defTabSz="449989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Верно!</a:t>
            </a:r>
            <a:endParaRPr 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Бесконечные циклы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4FF-B573-43EC-9397-5A43ECE2EF9F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55082" y="1567041"/>
            <a:ext cx="336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420" y="2713449"/>
            <a:ext cx="536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3065" y="4043109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 &gt; 0)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066" y="3268249"/>
            <a:ext cx="495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3065" y="5061886"/>
            <a:ext cx="64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0);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6810B-7115-4FFD-A0C6-73B3E3BB8ED4}"/>
              </a:ext>
            </a:extLst>
          </p:cNvPr>
          <p:cNvSpPr txBox="1"/>
          <p:nvPr/>
        </p:nvSpPr>
        <p:spPr>
          <a:xfrm>
            <a:off x="5430543" y="1588707"/>
            <a:ext cx="336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012F-A9D4-4D10-8D66-B3AE598331B5}"/>
              </a:ext>
            </a:extLst>
          </p:cNvPr>
          <p:cNvSpPr txBox="1"/>
          <p:nvPr/>
        </p:nvSpPr>
        <p:spPr>
          <a:xfrm>
            <a:off x="1055082" y="2235200"/>
            <a:ext cx="173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Типовые баги: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C6A00-C23C-41DE-874F-13BBE54B03D8}"/>
              </a:ext>
            </a:extLst>
          </p:cNvPr>
          <p:cNvSpPr txBox="1"/>
          <p:nvPr/>
        </p:nvSpPr>
        <p:spPr>
          <a:xfrm>
            <a:off x="1055082" y="1105595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Специально: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992923"/>
            <a:ext cx="9258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полностью прерывает выполнение цикла</a:t>
            </a:r>
          </a:p>
          <a:p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переходит к следующей итерации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0729" y="1985028"/>
            <a:ext cx="432185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8751" y="1985028"/>
            <a:ext cx="4284593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(sum &gt; 100)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751" y="4374975"/>
            <a:ext cx="432185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sum &lt;= 100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0729" y="4374975"/>
            <a:ext cx="4284593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49989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449989"/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0)</a:t>
            </a:r>
          </a:p>
          <a:p>
            <a:pPr defTabSz="449989"/>
            <a:r>
              <a:rPr lang="en-US" sz="2000" dirty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49989"/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прерывания во вложенных циклах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70671" y="1587564"/>
            <a:ext cx="106211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внешний цикл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0; x &lt; </a:t>
            </a:r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x++) {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№</a:t>
            </a:r>
            <a:r>
              <a:rPr lang="en-US" sz="2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x);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внутренний цикл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= 0; y &lt; </a:t>
            </a:r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y++) {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(y == x) {</a:t>
            </a:r>
            <a:r>
              <a:rPr lang="en-US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/возврат к внешнему циклу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>
                <a:solidFill>
                  <a:srgbClr val="0101F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(y</a:t>
            </a:r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ru-RU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33178-27E9-42CF-9E86-356DDB4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Банковский вклад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0AAB1-9A9B-4C2F-9D5B-BA104ABC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934"/>
            <a:ext cx="10515600" cy="44025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Имеется некоторая сумма денежных единиц, которые можно положить в банк под фиксированную процентную ставку на неограниченный срок. Проценты начисляются ежемесячно с капитализацией.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сумму на вкладе через указанное количество полных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Определить, через сколько лет на вкладе будет накоплена заданная сумма.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6C59CB-ECE2-465A-A1FD-368811A6CFF9}"/>
              </a:ext>
            </a:extLst>
          </p:cNvPr>
          <p:cNvGrpSpPr/>
          <p:nvPr/>
        </p:nvGrpSpPr>
        <p:grpSpPr>
          <a:xfrm>
            <a:off x="838200" y="1105594"/>
            <a:ext cx="7298625" cy="461665"/>
            <a:chOff x="777657" y="5711722"/>
            <a:chExt cx="7298625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3FD64F-ECB2-4D6A-A91E-A35E8F8650CF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Deposit</a:t>
              </a:r>
              <a:endParaRPr lang="ru-RU" sz="2000" b="1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81AA2EC-BE3F-4F24-BE40-1FA44384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637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2B094-97C8-4A9D-A1A6-0359C384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Даты и время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4498FD-7F3C-4A2A-9011-C6B18E192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3237DAF-7641-408D-8D08-162DA1405AE0}"/>
              </a:ext>
            </a:extLst>
          </p:cNvPr>
          <p:cNvCxnSpPr>
            <a:cxnSpLocks/>
          </p:cNvCxnSpPr>
          <p:nvPr/>
        </p:nvCxnSpPr>
        <p:spPr>
          <a:xfrm>
            <a:off x="6980903" y="901648"/>
            <a:ext cx="0" cy="42624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5C8A685-4F47-4640-818B-6DB2BEA3B27D}"/>
              </a:ext>
            </a:extLst>
          </p:cNvPr>
          <p:cNvCxnSpPr>
            <a:cxnSpLocks/>
          </p:cNvCxnSpPr>
          <p:nvPr/>
        </p:nvCxnSpPr>
        <p:spPr>
          <a:xfrm>
            <a:off x="3824291" y="1415847"/>
            <a:ext cx="0" cy="37482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67F53185-639A-480C-8E31-E14C034E3E7F}"/>
              </a:ext>
            </a:extLst>
          </p:cNvPr>
          <p:cNvCxnSpPr>
            <a:cxnSpLocks/>
          </p:cNvCxnSpPr>
          <p:nvPr/>
        </p:nvCxnSpPr>
        <p:spPr>
          <a:xfrm>
            <a:off x="1147982" y="3333135"/>
            <a:ext cx="915474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6888937-244F-42FC-B180-4DEE22306C51}"/>
              </a:ext>
            </a:extLst>
          </p:cNvPr>
          <p:cNvCxnSpPr>
            <a:cxnSpLocks/>
          </p:cNvCxnSpPr>
          <p:nvPr/>
        </p:nvCxnSpPr>
        <p:spPr>
          <a:xfrm>
            <a:off x="1147982" y="2374193"/>
            <a:ext cx="7550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B19D204-3446-4954-A0FD-BFEAE5B51FF4}"/>
              </a:ext>
            </a:extLst>
          </p:cNvPr>
          <p:cNvCxnSpPr>
            <a:cxnSpLocks/>
          </p:cNvCxnSpPr>
          <p:nvPr/>
        </p:nvCxnSpPr>
        <p:spPr>
          <a:xfrm>
            <a:off x="1139627" y="4163259"/>
            <a:ext cx="937779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BE859-1DEC-48CC-8071-D41CE5C2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.NET Framework</a:t>
            </a:r>
            <a:r>
              <a:rPr lang="ru-RU"/>
              <a:t>, </a:t>
            </a:r>
            <a:r>
              <a:rPr lang="en-US" dirty="0"/>
              <a:t>.NET Core</a:t>
            </a:r>
            <a:r>
              <a:rPr lang="ru-RU"/>
              <a:t> и другие звери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3019DFB-8BA1-4A47-9427-AD4169583A35}"/>
              </a:ext>
            </a:extLst>
          </p:cNvPr>
          <p:cNvCxnSpPr>
            <a:cxnSpLocks/>
          </p:cNvCxnSpPr>
          <p:nvPr/>
        </p:nvCxnSpPr>
        <p:spPr>
          <a:xfrm>
            <a:off x="1139629" y="1734859"/>
            <a:ext cx="0" cy="464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EF357B-61C1-4085-B859-B0DB7C70FE4B}"/>
              </a:ext>
            </a:extLst>
          </p:cNvPr>
          <p:cNvSpPr txBox="1"/>
          <p:nvPr/>
        </p:nvSpPr>
        <p:spPr>
          <a:xfrm>
            <a:off x="1802675" y="1922875"/>
            <a:ext cx="1923752" cy="3111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.NET Framework</a:t>
            </a:r>
          </a:p>
          <a:p>
            <a:r>
              <a:rPr lang="en-US" dirty="0"/>
              <a:t>1.0-4.8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2138E-05F1-40A8-B72C-A00DE6D9A79A}"/>
              </a:ext>
            </a:extLst>
          </p:cNvPr>
          <p:cNvSpPr txBox="1"/>
          <p:nvPr/>
        </p:nvSpPr>
        <p:spPr>
          <a:xfrm>
            <a:off x="4936917" y="4135015"/>
            <a:ext cx="1493942" cy="930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.NET Core </a:t>
            </a:r>
            <a:endParaRPr lang="ru-RU" b="1" dirty="0"/>
          </a:p>
          <a:p>
            <a:r>
              <a:rPr lang="ru-RU" sz="1600" dirty="0"/>
              <a:t>1.0 …</a:t>
            </a:r>
          </a:p>
          <a:p>
            <a:r>
              <a:rPr lang="ru-RU" sz="1600" dirty="0"/>
              <a:t>3.1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A913-6C2A-4518-A936-3D3D128D8725}"/>
              </a:ext>
            </a:extLst>
          </p:cNvPr>
          <p:cNvSpPr txBox="1"/>
          <p:nvPr/>
        </p:nvSpPr>
        <p:spPr>
          <a:xfrm>
            <a:off x="4479637" y="5336758"/>
            <a:ext cx="2412776" cy="4992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.NET 5 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BA47C-2AE6-4020-A115-7759CE0A73B2}"/>
              </a:ext>
            </a:extLst>
          </p:cNvPr>
          <p:cNvSpPr txBox="1"/>
          <p:nvPr/>
        </p:nvSpPr>
        <p:spPr>
          <a:xfrm>
            <a:off x="7266602" y="2374192"/>
            <a:ext cx="1423501" cy="3939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Mono</a:t>
            </a:r>
            <a:endParaRPr lang="ru-RU" b="1" dirty="0"/>
          </a:p>
          <a:p>
            <a:r>
              <a:rPr lang="ru-RU" dirty="0"/>
              <a:t>1.0</a:t>
            </a:r>
          </a:p>
          <a:p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6.12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78C2E-A0F6-4891-87E2-113E16A07986}"/>
              </a:ext>
            </a:extLst>
          </p:cNvPr>
          <p:cNvSpPr txBox="1"/>
          <p:nvPr/>
        </p:nvSpPr>
        <p:spPr>
          <a:xfrm>
            <a:off x="373626" y="1738209"/>
            <a:ext cx="7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2002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4A2D8-956A-4E49-B5AD-7E7FB6CBB135}"/>
              </a:ext>
            </a:extLst>
          </p:cNvPr>
          <p:cNvSpPr txBox="1"/>
          <p:nvPr/>
        </p:nvSpPr>
        <p:spPr>
          <a:xfrm>
            <a:off x="381980" y="2189527"/>
            <a:ext cx="7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2004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76C3930-2B67-4A80-8D85-9A167603E3AD}"/>
              </a:ext>
            </a:extLst>
          </p:cNvPr>
          <p:cNvCxnSpPr>
            <a:cxnSpLocks/>
          </p:cNvCxnSpPr>
          <p:nvPr/>
        </p:nvCxnSpPr>
        <p:spPr>
          <a:xfrm>
            <a:off x="1139628" y="1923965"/>
            <a:ext cx="25867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20DC3-B218-41A3-9218-CD2E5A907CDE}"/>
              </a:ext>
            </a:extLst>
          </p:cNvPr>
          <p:cNvSpPr txBox="1"/>
          <p:nvPr/>
        </p:nvSpPr>
        <p:spPr>
          <a:xfrm>
            <a:off x="1689672" y="1415847"/>
            <a:ext cx="2134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AD8E2-FCA4-43BD-9E6E-EC82CE5793D3}"/>
              </a:ext>
            </a:extLst>
          </p:cNvPr>
          <p:cNvSpPr txBox="1"/>
          <p:nvPr/>
        </p:nvSpPr>
        <p:spPr>
          <a:xfrm>
            <a:off x="3824287" y="1415847"/>
            <a:ext cx="7994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Кроссплатформенные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28F78-62C4-490E-9891-02EFBECA738C}"/>
              </a:ext>
            </a:extLst>
          </p:cNvPr>
          <p:cNvSpPr txBox="1"/>
          <p:nvPr/>
        </p:nvSpPr>
        <p:spPr>
          <a:xfrm>
            <a:off x="381980" y="5164079"/>
            <a:ext cx="7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2020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B40606C-6396-485C-BEBA-758E134FB0C7}"/>
              </a:ext>
            </a:extLst>
          </p:cNvPr>
          <p:cNvCxnSpPr>
            <a:cxnSpLocks/>
          </p:cNvCxnSpPr>
          <p:nvPr/>
        </p:nvCxnSpPr>
        <p:spPr>
          <a:xfrm>
            <a:off x="1139628" y="5338909"/>
            <a:ext cx="5369327" cy="98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8E8138B-7878-4BCB-AC25-B382407E9522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3345947" y="4452716"/>
            <a:ext cx="552295" cy="1715086"/>
          </a:xfrm>
          <a:prstGeom prst="bentConnector2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DD0DA1-3F85-4676-81CB-A52E2F572C8B}"/>
              </a:ext>
            </a:extLst>
          </p:cNvPr>
          <p:cNvSpPr txBox="1"/>
          <p:nvPr/>
        </p:nvSpPr>
        <p:spPr>
          <a:xfrm>
            <a:off x="381980" y="4004910"/>
            <a:ext cx="7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</a:t>
            </a:r>
            <a:r>
              <a:rPr lang="ru-RU" dirty="0"/>
              <a:t>6</a:t>
            </a:r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CFCECA27-E8DF-4FB1-91AB-4C1A5DFA71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549527" y="5200259"/>
            <a:ext cx="270859" cy="2137"/>
          </a:xfrm>
          <a:prstGeom prst="bentConnector3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6502DC9-FA85-43FA-8963-E724CBD41168}"/>
              </a:ext>
            </a:extLst>
          </p:cNvPr>
          <p:cNvSpPr txBox="1"/>
          <p:nvPr/>
        </p:nvSpPr>
        <p:spPr>
          <a:xfrm>
            <a:off x="1689672" y="951962"/>
            <a:ext cx="52912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Microsoft</a:t>
            </a:r>
            <a:endParaRPr lang="ru-RU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9D5FC2-C543-4C5F-863F-124F26F0BD43}"/>
              </a:ext>
            </a:extLst>
          </p:cNvPr>
          <p:cNvSpPr txBox="1"/>
          <p:nvPr/>
        </p:nvSpPr>
        <p:spPr>
          <a:xfrm>
            <a:off x="6980903" y="946606"/>
            <a:ext cx="4837471" cy="369332"/>
          </a:xfrm>
          <a:prstGeom prst="rect">
            <a:avLst/>
          </a:prstGeom>
          <a:solidFill>
            <a:srgbClr val="C1A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Novell/Xamarin</a:t>
            </a:r>
            <a:endParaRPr lang="ru-RU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8D4733-884F-47E4-A874-43C7865FB6D6}"/>
              </a:ext>
            </a:extLst>
          </p:cNvPr>
          <p:cNvSpPr txBox="1"/>
          <p:nvPr/>
        </p:nvSpPr>
        <p:spPr>
          <a:xfrm>
            <a:off x="9093921" y="3333136"/>
            <a:ext cx="1423501" cy="830124"/>
          </a:xfrm>
          <a:prstGeom prst="rect">
            <a:avLst/>
          </a:prstGeom>
          <a:solidFill>
            <a:srgbClr val="905AC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Xamarin</a:t>
            </a:r>
            <a:endParaRPr lang="ru-RU" b="1" dirty="0"/>
          </a:p>
          <a:p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34EECB-76E2-4800-AF9C-2F11FE56DF05}"/>
              </a:ext>
            </a:extLst>
          </p:cNvPr>
          <p:cNvSpPr txBox="1"/>
          <p:nvPr/>
        </p:nvSpPr>
        <p:spPr>
          <a:xfrm>
            <a:off x="381980" y="3134058"/>
            <a:ext cx="7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2009</a:t>
            </a:r>
            <a:endParaRPr lang="ru-RU" dirty="0"/>
          </a:p>
        </p:txBody>
      </p:sp>
      <p:sp>
        <p:nvSpPr>
          <p:cNvPr id="64" name="Знак умножения 63">
            <a:extLst>
              <a:ext uri="{FF2B5EF4-FFF2-40B4-BE49-F238E27FC236}">
                <a16:creationId xmlns:a16="http://schemas.microsoft.com/office/drawing/2014/main" id="{A4E89A2F-A5FC-4E96-9E96-2990651A9F04}"/>
              </a:ext>
            </a:extLst>
          </p:cNvPr>
          <p:cNvSpPr/>
          <p:nvPr/>
        </p:nvSpPr>
        <p:spPr>
          <a:xfrm>
            <a:off x="2479417" y="4767486"/>
            <a:ext cx="570268" cy="511357"/>
          </a:xfrm>
          <a:prstGeom prst="mathMultiply">
            <a:avLst>
              <a:gd name="adj1" fmla="val 15829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EE691FF7-D5C3-41FA-9786-FB860C840374}"/>
              </a:ext>
            </a:extLst>
          </p:cNvPr>
          <p:cNvCxnSpPr>
            <a:cxnSpLocks/>
            <a:stCxn id="78" idx="2"/>
            <a:endCxn id="9" idx="3"/>
          </p:cNvCxnSpPr>
          <p:nvPr/>
        </p:nvCxnSpPr>
        <p:spPr>
          <a:xfrm rot="5400000">
            <a:off x="8049203" y="3829937"/>
            <a:ext cx="599681" cy="2913259"/>
          </a:xfrm>
          <a:prstGeom prst="bentConnector2">
            <a:avLst/>
          </a:prstGeom>
          <a:ln w="76200">
            <a:solidFill>
              <a:srgbClr val="C1A3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435AF4-55DC-40FF-807C-77A232B4FBE7}"/>
              </a:ext>
            </a:extLst>
          </p:cNvPr>
          <p:cNvSpPr txBox="1"/>
          <p:nvPr/>
        </p:nvSpPr>
        <p:spPr>
          <a:xfrm>
            <a:off x="9093921" y="4156602"/>
            <a:ext cx="1423501" cy="830124"/>
          </a:xfrm>
          <a:prstGeom prst="rect">
            <a:avLst/>
          </a:prstGeom>
          <a:solidFill>
            <a:srgbClr val="905AC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Xamarin for Visual Studio</a:t>
            </a:r>
            <a:endParaRPr lang="ru-RU" b="1" dirty="0"/>
          </a:p>
          <a:p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BD589B-14A6-4864-820D-B7FE71659BE1}"/>
              </a:ext>
            </a:extLst>
          </p:cNvPr>
          <p:cNvSpPr txBox="1"/>
          <p:nvPr/>
        </p:nvSpPr>
        <p:spPr>
          <a:xfrm>
            <a:off x="4479637" y="5867778"/>
            <a:ext cx="2412776" cy="445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b="1" dirty="0"/>
              <a:t>.NET 6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5632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55396-396B-4671-BAD1-AFEE0A66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DateTime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EB368-0B2F-42F3-9F62-93202635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Сохраняет дату и время совместно.</a:t>
            </a:r>
          </a:p>
          <a:p>
            <a:r>
              <a:rPr lang="ru-RU" dirty="0"/>
              <a:t>от 00:00:00 1 января 0001 года до 23:59:59 31 декабря 9999 года</a:t>
            </a:r>
          </a:p>
          <a:p>
            <a:r>
              <a:rPr lang="ru-RU" dirty="0"/>
              <a:t>Учитывает часовые пояса, летнее время, переход с юлианского на григорианский календарь и т.п.</a:t>
            </a:r>
          </a:p>
          <a:p>
            <a:r>
              <a:rPr lang="ru-RU" dirty="0"/>
              <a:t>Это структура, поэтому ее нужно создавать: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  <a:p>
            <a:r>
              <a:rPr lang="ru-RU" dirty="0"/>
              <a:t>Компоненты только для чтения: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date.Second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date.Day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date.Minute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date.Month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date.Hour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date.Year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1597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BBEEA-3E04-4A4C-AD0D-E4DA4DDB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даты и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0EF2A-D20E-4F6F-A95C-1BDAC46F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Конструкторы для фиксированных значений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2021, 9, 1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2020, 12, 31, 11, 59, 59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2000" dirty="0"/>
          </a:p>
          <a:p>
            <a:r>
              <a:rPr lang="ru-RU" dirty="0"/>
              <a:t>Текущая дата и время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.UtcNow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40946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3B79F-09BD-4CA1-A4C9-903BE351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даты и времени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772A7D-BAA2-44F8-A59A-68B1C270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11" y="1589878"/>
            <a:ext cx="10515600" cy="26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date1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(2015, 7, 20, 18, 30, 25);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(date1.ToLocalTime());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20.07.2015 21:30:25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(date1.ToUniversalTime());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20.07.2015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:30:25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(date1.ToLongDateString());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20 июля 2015 г.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(date1.ToShortDateString());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20.07.2015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(date1.ToLongTimeString());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18:30:25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(date1.ToShortTimeString());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18:30</a:t>
            </a:r>
          </a:p>
        </p:txBody>
      </p:sp>
    </p:spTree>
    <p:extLst>
      <p:ext uri="{BB962C8B-B14F-4D97-AF65-F5344CB8AC3E}">
        <p14:creationId xmlns:p14="http://schemas.microsoft.com/office/powerpoint/2010/main" val="2340466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3573-EDEA-4BCC-AAA0-66408A41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датой и временем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C8E86-0312-401E-89AB-9767EB4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Добавить дни, часы, минуты, месяцы…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AddDays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AddHours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AddMinutes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AddMonths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AddYears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dirty="0">
                <a:latin typeface="Consolas" panose="020B0609020204030204" pitchFamily="49" charset="0"/>
              </a:rPr>
              <a:t> value)</a:t>
            </a:r>
          </a:p>
          <a:p>
            <a:r>
              <a:rPr lang="ru-RU" dirty="0"/>
              <a:t>Сколько времени между двумя датами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dirty="0">
                <a:latin typeface="Consolas" panose="020B0609020204030204" pitchFamily="49" charset="0"/>
              </a:rPr>
              <a:t> Subtract(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 date)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43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B98A-2DAB-4548-BE2E-0192695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TimeSpan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6AC33-8BF7-4DDF-86F8-86AC3006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Интервал времени (длительность чего-то).</a:t>
            </a:r>
          </a:p>
          <a:p>
            <a:r>
              <a:rPr lang="ru-RU" dirty="0"/>
              <a:t>Значение — число тактов. Такт равен 100 наносекунд или одна 10-миллионная доля секунды. </a:t>
            </a:r>
          </a:p>
          <a:p>
            <a:r>
              <a:rPr lang="ru-RU" dirty="0"/>
              <a:t>Измеряется в днях, часах, минутах, секундах, миллисекундах.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10000 тактов = 1мс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(2, 15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часа 15 минут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(0, 0, 5)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5 секунд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TimeSpan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1, 12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// 1,5 дня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122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ABA24-8930-4002-A391-64CF7933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980F2-B8B5-47F9-AB58-5EC0AE51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момент написания последняя версия </a:t>
            </a:r>
            <a:r>
              <a:rPr lang="en-US" dirty="0"/>
              <a:t>C# </a:t>
            </a:r>
            <a:r>
              <a:rPr lang="ru-RU" dirty="0"/>
              <a:t>9</a:t>
            </a:r>
            <a:r>
              <a:rPr lang="en-US" dirty="0"/>
              <a:t>.0</a:t>
            </a:r>
          </a:p>
          <a:p>
            <a:r>
              <a:rPr lang="ru-RU" dirty="0"/>
              <a:t>Версии обратно совместимы</a:t>
            </a:r>
          </a:p>
          <a:p>
            <a:r>
              <a:rPr lang="ru-RU" dirty="0"/>
              <a:t>Каждая новая добавляет в язык как</a:t>
            </a:r>
            <a:r>
              <a:rPr lang="en-US" dirty="0"/>
              <a:t> </a:t>
            </a:r>
            <a:r>
              <a:rPr lang="ru-RU" dirty="0"/>
              <a:t>новые возможности, так и «синтаксический сахар»</a:t>
            </a:r>
          </a:p>
          <a:p>
            <a:r>
              <a:rPr lang="ru-RU" dirty="0"/>
              <a:t>Если какая-то конструкция не работает, а должна – проверьте версию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Новые версии продолжат выходить, держим руку на пульсе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2950A-6D67-4488-8B00-098998FB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Visual Studio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9A95E6-587C-4F11-9CE9-7C4F56ED4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0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EB2E0-C8EA-4FCD-A3D1-EC6C7EACC4F6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7d5077a8-9a66-46b1-b480-9f73758fcbd0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330D9-B7F9-465F-A238-16ABD13FA524}">
  <ds:schemaRefs>
    <ds:schemaRef ds:uri="7d5077a8-9a66-46b1-b480-9f73758fcb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5056</Words>
  <Application>Microsoft Office PowerPoint</Application>
  <PresentationFormat>Широкоэкранный</PresentationFormat>
  <Paragraphs>921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Courier New</vt:lpstr>
      <vt:lpstr>Тема Office</vt:lpstr>
      <vt:lpstr>Тема 1. Введение в C# и .NET.  Основы синтаксиса.  Консольные приложения</vt:lpstr>
      <vt:lpstr>C# и .NET</vt:lpstr>
      <vt:lpstr>Пример программы на С#</vt:lpstr>
      <vt:lpstr>Основные особенности C#</vt:lpstr>
      <vt:lpstr>При чем тут .NET?</vt:lpstr>
      <vt:lpstr>Зоопарк .NET</vt:lpstr>
      <vt:lpstr>.NET, .NET Framework, .NET Core и другие звери</vt:lpstr>
      <vt:lpstr>Версии C#</vt:lpstr>
      <vt:lpstr>IDE Visual Studio</vt:lpstr>
      <vt:lpstr>Visual Studio</vt:lpstr>
      <vt:lpstr>Создаем проект в C#. Консольное приложение</vt:lpstr>
      <vt:lpstr>Пример - HelloWorld</vt:lpstr>
      <vt:lpstr>HelloWorld в C# 9 (.NET 5)</vt:lpstr>
      <vt:lpstr>Окно Visual Studio</vt:lpstr>
      <vt:lpstr>Запуск проекта</vt:lpstr>
      <vt:lpstr>Окно VS в режиме отладки</vt:lpstr>
      <vt:lpstr>У меня в VS нет такого окошка!</vt:lpstr>
      <vt:lpstr>Решение (solution) и проект (project)</vt:lpstr>
      <vt:lpstr>Ошибки в коде</vt:lpstr>
      <vt:lpstr>Выбирайте NO!</vt:lpstr>
      <vt:lpstr>Все-таки нажали YES, и еще и флажок поставили</vt:lpstr>
      <vt:lpstr>Генерация и запуск проекта из командной строки</vt:lpstr>
      <vt:lpstr>Основы синтаксиса. Переменные. Типы данных</vt:lpstr>
      <vt:lpstr>Комментарии и регионы</vt:lpstr>
      <vt:lpstr>Структура программы</vt:lpstr>
      <vt:lpstr>Идентификаторы (имена)</vt:lpstr>
      <vt:lpstr>Переменные</vt:lpstr>
      <vt:lpstr>Основные типы данных</vt:lpstr>
      <vt:lpstr>Типы данных C#</vt:lpstr>
      <vt:lpstr>Встроенные типы данных</vt:lpstr>
      <vt:lpstr>Когда применять</vt:lpstr>
      <vt:lpstr>Литералы (значения, константы)</vt:lpstr>
      <vt:lpstr>Явное и неявное приведение типов</vt:lpstr>
      <vt:lpstr>Var</vt:lpstr>
      <vt:lpstr>Dynamic</vt:lpstr>
      <vt:lpstr>Математические операторы</vt:lpstr>
      <vt:lpstr>Составное присваивание</vt:lpstr>
      <vt:lpstr>Класс Math – математические функции</vt:lpstr>
      <vt:lpstr>Методы</vt:lpstr>
      <vt:lpstr>Методы</vt:lpstr>
      <vt:lpstr>Методы класса Console</vt:lpstr>
      <vt:lpstr>Аргументы (параметры)</vt:lpstr>
      <vt:lpstr>Методы Parse и TryParse</vt:lpstr>
      <vt:lpstr>Класс System.Convert</vt:lpstr>
      <vt:lpstr>Создание собственного метода</vt:lpstr>
      <vt:lpstr>Декомпозиция задачи на методы</vt:lpstr>
      <vt:lpstr>Ветвление</vt:lpstr>
      <vt:lpstr>Условный оператор if</vt:lpstr>
      <vt:lpstr>Логические операторы, сравнения  и константы</vt:lpstr>
      <vt:lpstr>Пример – Оценка по результатам теста</vt:lpstr>
      <vt:lpstr>Пример – Оценка по результатам теста-2</vt:lpstr>
      <vt:lpstr>Условный оператор ? :</vt:lpstr>
      <vt:lpstr>Пример – Очередь</vt:lpstr>
      <vt:lpstr>Пример - Возраст</vt:lpstr>
      <vt:lpstr>Условный оператор switch</vt:lpstr>
      <vt:lpstr>Пример – День недели </vt:lpstr>
      <vt:lpstr>Пример – Манипулятор</vt:lpstr>
      <vt:lpstr>switch в C# 9.0</vt:lpstr>
      <vt:lpstr>Циклы</vt:lpstr>
      <vt:lpstr>Цикл с параметром FOR</vt:lpstr>
      <vt:lpstr>Вложенные циклы</vt:lpstr>
      <vt:lpstr>Вложенные циклы</vt:lpstr>
      <vt:lpstr>Цикл с предусловием WHILE</vt:lpstr>
      <vt:lpstr>Пример – Проверка введенного значения</vt:lpstr>
      <vt:lpstr>Бесконечные циклы</vt:lpstr>
      <vt:lpstr>Операторы break и continue</vt:lpstr>
      <vt:lpstr>Пример прерывания во вложенных циклах</vt:lpstr>
      <vt:lpstr>Пример – Банковский вклад</vt:lpstr>
      <vt:lpstr>Даты и время</vt:lpstr>
      <vt:lpstr>Структура DateTime</vt:lpstr>
      <vt:lpstr>Создание даты и времени</vt:lpstr>
      <vt:lpstr>Формат даты и времени</vt:lpstr>
      <vt:lpstr>Операции с датой и временем</vt:lpstr>
      <vt:lpstr>Структура TimeSpan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</cp:revision>
  <dcterms:created xsi:type="dcterms:W3CDTF">2021-07-07T13:53:48Z</dcterms:created>
  <dcterms:modified xsi:type="dcterms:W3CDTF">2021-09-28T13:05:15Z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