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sldIdLst>
    <p:sldId id="256" r:id="rId5"/>
    <p:sldId id="504" r:id="rId6"/>
    <p:sldId id="429" r:id="rId7"/>
    <p:sldId id="433" r:id="rId8"/>
    <p:sldId id="472" r:id="rId9"/>
    <p:sldId id="473" r:id="rId10"/>
    <p:sldId id="475" r:id="rId11"/>
    <p:sldId id="505" r:id="rId12"/>
    <p:sldId id="444" r:id="rId13"/>
    <p:sldId id="446" r:id="rId14"/>
    <p:sldId id="447" r:id="rId15"/>
    <p:sldId id="508" r:id="rId16"/>
    <p:sldId id="510" r:id="rId17"/>
    <p:sldId id="454" r:id="rId18"/>
    <p:sldId id="445" r:id="rId19"/>
    <p:sldId id="456" r:id="rId20"/>
    <p:sldId id="430" r:id="rId21"/>
    <p:sldId id="493" r:id="rId22"/>
    <p:sldId id="494" r:id="rId23"/>
    <p:sldId id="495" r:id="rId24"/>
    <p:sldId id="496" r:id="rId25"/>
    <p:sldId id="491" r:id="rId26"/>
    <p:sldId id="492" r:id="rId27"/>
    <p:sldId id="480" r:id="rId28"/>
    <p:sldId id="511" r:id="rId29"/>
    <p:sldId id="484" r:id="rId30"/>
    <p:sldId id="485" r:id="rId31"/>
    <p:sldId id="449" r:id="rId32"/>
    <p:sldId id="509" r:id="rId33"/>
    <p:sldId id="497" r:id="rId34"/>
    <p:sldId id="482" r:id="rId35"/>
    <p:sldId id="486" r:id="rId36"/>
    <p:sldId id="514" r:id="rId37"/>
    <p:sldId id="513" r:id="rId38"/>
    <p:sldId id="515" r:id="rId39"/>
    <p:sldId id="487" r:id="rId40"/>
    <p:sldId id="488" r:id="rId41"/>
    <p:sldId id="521" r:id="rId42"/>
    <p:sldId id="522" r:id="rId43"/>
    <p:sldId id="489" r:id="rId44"/>
    <p:sldId id="512" r:id="rId45"/>
    <p:sldId id="438" r:id="rId46"/>
    <p:sldId id="437" r:id="rId47"/>
    <p:sldId id="499" r:id="rId48"/>
    <p:sldId id="516" r:id="rId49"/>
    <p:sldId id="523" r:id="rId50"/>
    <p:sldId id="453" r:id="rId51"/>
    <p:sldId id="507" r:id="rId52"/>
    <p:sldId id="517" r:id="rId53"/>
    <p:sldId id="518" r:id="rId54"/>
    <p:sldId id="477" r:id="rId55"/>
    <p:sldId id="490" r:id="rId56"/>
    <p:sldId id="478" r:id="rId57"/>
    <p:sldId id="479" r:id="rId58"/>
    <p:sldId id="450" r:id="rId59"/>
    <p:sldId id="506" r:id="rId60"/>
    <p:sldId id="451" r:id="rId61"/>
    <p:sldId id="452" r:id="rId62"/>
    <p:sldId id="432" r:id="rId63"/>
    <p:sldId id="503" r:id="rId64"/>
    <p:sldId id="526" r:id="rId65"/>
    <p:sldId id="439" r:id="rId66"/>
    <p:sldId id="533" r:id="rId67"/>
    <p:sldId id="529" r:id="rId68"/>
    <p:sldId id="530" r:id="rId69"/>
    <p:sldId id="531" r:id="rId70"/>
    <p:sldId id="532" r:id="rId71"/>
    <p:sldId id="442" r:id="rId72"/>
    <p:sldId id="527" r:id="rId73"/>
    <p:sldId id="535" r:id="rId74"/>
    <p:sldId id="524" r:id="rId75"/>
    <p:sldId id="534" r:id="rId76"/>
    <p:sldId id="440" r:id="rId77"/>
    <p:sldId id="500" r:id="rId78"/>
    <p:sldId id="501" r:id="rId79"/>
    <p:sldId id="525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9446C8-A06D-45F7-A500-35702E204E57}">
          <p14:sldIdLst>
            <p14:sldId id="256"/>
            <p14:sldId id="504"/>
          </p14:sldIdLst>
        </p14:section>
        <p14:section name="Основы" id="{ACE052E0-780A-4057-AC32-2581ED0F987A}">
          <p14:sldIdLst>
            <p14:sldId id="429"/>
            <p14:sldId id="433"/>
            <p14:sldId id="472"/>
            <p14:sldId id="473"/>
            <p14:sldId id="475"/>
            <p14:sldId id="505"/>
            <p14:sldId id="444"/>
            <p14:sldId id="446"/>
            <p14:sldId id="447"/>
            <p14:sldId id="508"/>
            <p14:sldId id="510"/>
            <p14:sldId id="454"/>
            <p14:sldId id="445"/>
            <p14:sldId id="456"/>
          </p14:sldIdLst>
        </p14:section>
        <p14:section name="Принципы ООП" id="{2ABA71B1-8A16-44E1-A7BE-D9DCC3D0FDB1}">
          <p14:sldIdLst>
            <p14:sldId id="430"/>
            <p14:sldId id="493"/>
          </p14:sldIdLst>
        </p14:section>
        <p14:section name="Инкапсуляция" id="{EED92370-436A-43E1-A6B0-E3B85F5B09E6}">
          <p14:sldIdLst>
            <p14:sldId id="494"/>
            <p14:sldId id="495"/>
            <p14:sldId id="496"/>
            <p14:sldId id="491"/>
            <p14:sldId id="492"/>
            <p14:sldId id="480"/>
            <p14:sldId id="511"/>
            <p14:sldId id="484"/>
            <p14:sldId id="485"/>
            <p14:sldId id="449"/>
            <p14:sldId id="509"/>
          </p14:sldIdLst>
        </p14:section>
        <p14:section name="Наследование" id="{82767923-3CEC-478F-BEDA-B4FA0C7B8D81}">
          <p14:sldIdLst>
            <p14:sldId id="497"/>
            <p14:sldId id="482"/>
            <p14:sldId id="486"/>
            <p14:sldId id="514"/>
            <p14:sldId id="513"/>
            <p14:sldId id="515"/>
            <p14:sldId id="487"/>
            <p14:sldId id="488"/>
            <p14:sldId id="521"/>
            <p14:sldId id="522"/>
            <p14:sldId id="489"/>
            <p14:sldId id="512"/>
            <p14:sldId id="438"/>
            <p14:sldId id="437"/>
            <p14:sldId id="499"/>
            <p14:sldId id="516"/>
            <p14:sldId id="523"/>
            <p14:sldId id="453"/>
            <p14:sldId id="507"/>
            <p14:sldId id="517"/>
            <p14:sldId id="518"/>
          </p14:sldIdLst>
        </p14:section>
        <p14:section name="Полиморфизм" id="{CA6F22DA-779D-48E5-8CA6-97ADB9E8388A}">
          <p14:sldIdLst>
            <p14:sldId id="477"/>
            <p14:sldId id="490"/>
            <p14:sldId id="478"/>
            <p14:sldId id="479"/>
          </p14:sldIdLst>
        </p14:section>
        <p14:section name="Практические приемы" id="{C7EA4884-A55F-4294-8551-057D25C88F1E}">
          <p14:sldIdLst>
            <p14:sldId id="450"/>
            <p14:sldId id="506"/>
            <p14:sldId id="451"/>
            <p14:sldId id="452"/>
          </p14:sldIdLst>
        </p14:section>
        <p14:section name="Управление памятью" id="{A6566E52-CD5E-46DC-BAF2-6742694A2ACE}">
          <p14:sldIdLst>
            <p14:sldId id="432"/>
            <p14:sldId id="503"/>
            <p14:sldId id="526"/>
            <p14:sldId id="439"/>
            <p14:sldId id="533"/>
            <p14:sldId id="529"/>
            <p14:sldId id="530"/>
            <p14:sldId id="531"/>
            <p14:sldId id="532"/>
            <p14:sldId id="442"/>
            <p14:sldId id="527"/>
            <p14:sldId id="535"/>
            <p14:sldId id="524"/>
            <p14:sldId id="534"/>
            <p14:sldId id="440"/>
            <p14:sldId id="500"/>
            <p14:sldId id="501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  <a:srgbClr val="CC0066"/>
    <a:srgbClr val="FFFFFF"/>
    <a:srgbClr val="FF9933"/>
    <a:srgbClr val="FF6600"/>
    <a:srgbClr val="66CCFF"/>
    <a:srgbClr val="44546A"/>
    <a:srgbClr val="990000"/>
    <a:srgbClr val="C1A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3CD79-0D07-4BCE-9D48-573C8E3B96D2}" v="2" dt="2021-10-18T12:34:11.135"/>
    <p1510:client id="{B96AE391-0DF5-419B-BA1E-77886957998C}" v="134" dt="2021-10-17T21:44:00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0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0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0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0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8T13:14:17.376" v="1883" actId="20577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8T13:07:10.607" v="1877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A143CD79-0D07-4BCE-9D48-573C8E3B96D2}" dt="2021-10-18T13:07:10.607" v="1877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8T13:14:17.376" v="1883" actId="20577"/>
        <pc:sldMkLst>
          <pc:docMk/>
          <pc:sldMk cId="2785234304" sldId="501"/>
        </pc:sldMkLst>
        <pc:spChg chg="mod">
          <ac:chgData name="Анастасия Коробецкая" userId="9fe37188-348c-49f0-8008-a466955ee907" providerId="ADAL" clId="{A143CD79-0D07-4BCE-9D48-573C8E3B96D2}" dt="2021-10-18T13:14:17.376" v="1883" actId="20577"/>
          <ac:spMkLst>
            <pc:docMk/>
            <pc:sldMk cId="2785234304" sldId="501"/>
            <ac:spMk id="16" creationId="{8DBEF5F0-E83D-4170-BA36-6DC0AD033DC7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8T12:16:34.226" v="1793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A143CD79-0D07-4BCE-9D48-573C8E3B96D2}" dt="2021-10-18T12:16:34.226" v="1793" actId="20577"/>
          <ac:spMkLst>
            <pc:docMk/>
            <pc:sldMk cId="2390911425" sldId="526"/>
            <ac:spMk id="4" creationId="{17CB1402-BA2E-4B20-BD5F-470CB6E83A57}"/>
          </ac:spMkLst>
        </pc:spChg>
        <pc:graphicFrameChg chg="modGraphic">
          <ac:chgData name="Анастасия Коробецкая" userId="9fe37188-348c-49f0-8008-a466955ee907" providerId="ADAL" clId="{A143CD79-0D07-4BCE-9D48-573C8E3B96D2}" dt="2021-10-18T12:16:02.271" v="1789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</pc:sldChg>
      <pc:sldChg chg="modSp mod">
        <pc:chgData name="Анастасия Коробецкая" userId="9fe37188-348c-49f0-8008-a466955ee907" providerId="ADAL" clId="{A143CD79-0D07-4BCE-9D48-573C8E3B96D2}" dt="2021-10-18T12:28:27.773" v="1823" actId="20577"/>
        <pc:sldMkLst>
          <pc:docMk/>
          <pc:sldMk cId="2915042269" sldId="530"/>
        </pc:sldMkLst>
        <pc:graphicFrameChg chg="modGraphic">
          <ac:chgData name="Анастасия Коробецкая" userId="9fe37188-348c-49f0-8008-a466955ee907" providerId="ADAL" clId="{A143CD79-0D07-4BCE-9D48-573C8E3B96D2}" dt="2021-10-18T12:25:27.156" v="1797" actId="20577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modGraphic">
          <ac:chgData name="Анастасия Коробецкая" userId="9fe37188-348c-49f0-8008-a466955ee907" providerId="ADAL" clId="{A143CD79-0D07-4BCE-9D48-573C8E3B96D2}" dt="2021-10-18T12:28:25.190" v="1820" actId="20577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modGraphic">
          <ac:chgData name="Анастасия Коробецкая" userId="9fe37188-348c-49f0-8008-a466955ee907" providerId="ADAL" clId="{A143CD79-0D07-4BCE-9D48-573C8E3B96D2}" dt="2021-10-18T12:28:27.773" v="1823" actId="20577"/>
          <ac:graphicFrameMkLst>
            <pc:docMk/>
            <pc:sldMk cId="2915042269" sldId="530"/>
            <ac:graphicFrameMk id="37" creationId="{B4A5FE2E-78A3-41D7-80B7-621F18E225C2}"/>
          </ac:graphicFrameMkLst>
        </pc:graphicFrameChg>
      </pc:sldChg>
      <pc:sldChg chg="modSp mod">
        <pc:chgData name="Анастасия Коробецкая" userId="9fe37188-348c-49f0-8008-a466955ee907" providerId="ADAL" clId="{A143CD79-0D07-4BCE-9D48-573C8E3B96D2}" dt="2021-10-18T12:28:38.831" v="1832" actId="20577"/>
        <pc:sldMkLst>
          <pc:docMk/>
          <pc:sldMk cId="3189728551" sldId="531"/>
        </pc:sldMkLst>
        <pc:graphicFrameChg chg="modGraphic">
          <ac:chgData name="Анастасия Коробецкая" userId="9fe37188-348c-49f0-8008-a466955ee907" providerId="ADAL" clId="{A143CD79-0D07-4BCE-9D48-573C8E3B96D2}" dt="2021-10-18T12:28:31.994" v="1826" actId="20577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modGraphic">
          <ac:chgData name="Анастасия Коробецкая" userId="9fe37188-348c-49f0-8008-a466955ee907" providerId="ADAL" clId="{A143CD79-0D07-4BCE-9D48-573C8E3B96D2}" dt="2021-10-18T12:28:35.531" v="1829" actId="20577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modGraphic">
          <ac:chgData name="Анастасия Коробецкая" userId="9fe37188-348c-49f0-8008-a466955ee907" providerId="ADAL" clId="{A143CD79-0D07-4BCE-9D48-573C8E3B96D2}" dt="2021-10-18T12:28:38.831" v="1832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</pc:sldChg>
      <pc:sldChg chg="modSp mod">
        <pc:chgData name="Анастасия Коробецкая" userId="9fe37188-348c-49f0-8008-a466955ee907" providerId="ADAL" clId="{A143CD79-0D07-4BCE-9D48-573C8E3B96D2}" dt="2021-10-18T12:34:11.135" v="1849"/>
        <pc:sldMkLst>
          <pc:docMk/>
          <pc:sldMk cId="138987363" sldId="532"/>
        </pc:sldMkLst>
        <pc:graphicFrameChg chg="modGraphic">
          <ac:chgData name="Анастасия Коробецкая" userId="9fe37188-348c-49f0-8008-a466955ee907" providerId="ADAL" clId="{A143CD79-0D07-4BCE-9D48-573C8E3B96D2}" dt="2021-10-18T12:34:06.119" v="1847" actId="20577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mod modGraphic">
          <ac:chgData name="Анастасия Коробецкая" userId="9fe37188-348c-49f0-8008-a466955ee907" providerId="ADAL" clId="{A143CD79-0D07-4BCE-9D48-573C8E3B96D2}" dt="2021-10-18T12:34:11.135" v="1849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mod modGraphic">
          <ac:chgData name="Анастасия Коробецкая" userId="9fe37188-348c-49f0-8008-a466955ee907" providerId="ADAL" clId="{A143CD79-0D07-4BCE-9D48-573C8E3B96D2}" dt="2021-10-18T12:34:08.506" v="1848"/>
          <ac:graphicFrameMkLst>
            <pc:docMk/>
            <pc:sldMk cId="138987363" sldId="532"/>
            <ac:graphicFrameMk id="48" creationId="{F6CD3C17-C805-44FB-956E-0B7E462BFC91}"/>
          </ac:graphicFrameMkLst>
        </pc:graphicFrameChg>
      </pc:sldChg>
      <pc:sldChg chg="modSp mod">
        <pc:chgData name="Анастасия Коробецкая" userId="9fe37188-348c-49f0-8008-a466955ee907" providerId="ADAL" clId="{A143CD79-0D07-4BCE-9D48-573C8E3B96D2}" dt="2021-10-18T12:50:15.735" v="1862" actId="207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A143CD79-0D07-4BCE-9D48-573C8E3B96D2}" dt="2021-10-18T12:50:15.735" v="1862" actId="207"/>
          <ac:spMkLst>
            <pc:docMk/>
            <pc:sldMk cId="1972937273" sldId="535"/>
            <ac:spMk id="36" creationId="{EB1B884B-E703-4552-B2C2-10597083B050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0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0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0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0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0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0F81-C787-458C-8ED0-97A782CE24EC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ru-RU"/>
        </a:p>
      </dgm:t>
    </dgm:pt>
    <dgm:pt modelId="{08EF7A00-1362-43E2-8D0B-6FE1288259B3}">
      <dgm:prSet phldrT="[Текст]" phldr="1"/>
      <dgm:spPr/>
      <dgm:t>
        <a:bodyPr/>
        <a:lstStyle/>
        <a:p>
          <a:endParaRPr lang="ru-RU" dirty="0"/>
        </a:p>
      </dgm:t>
    </dgm:pt>
    <dgm:pt modelId="{0D49F329-6DC8-424D-BB41-653B73BFAB7F}" type="parTrans" cxnId="{785BA214-4534-4F45-9722-EBF64548157A}">
      <dgm:prSet/>
      <dgm:spPr/>
      <dgm:t>
        <a:bodyPr/>
        <a:lstStyle/>
        <a:p>
          <a:endParaRPr lang="ru-RU"/>
        </a:p>
      </dgm:t>
    </dgm:pt>
    <dgm:pt modelId="{845EB1AD-9428-4F03-9D11-82B4B8D2B368}" type="sibTrans" cxnId="{785BA214-4534-4F45-9722-EBF64548157A}">
      <dgm:prSet/>
      <dgm:spPr/>
      <dgm:t>
        <a:bodyPr/>
        <a:lstStyle/>
        <a:p>
          <a:endParaRPr lang="ru-RU"/>
        </a:p>
      </dgm:t>
    </dgm:pt>
    <dgm:pt modelId="{B8BEA8DB-F88F-4AFD-A48C-676474C8B45C}">
      <dgm:prSet phldrT="[Текст]" phldr="1"/>
      <dgm:spPr/>
      <dgm:t>
        <a:bodyPr/>
        <a:lstStyle/>
        <a:p>
          <a:endParaRPr lang="ru-RU" dirty="0"/>
        </a:p>
      </dgm:t>
    </dgm:pt>
    <dgm:pt modelId="{EAAA6ADA-9451-4995-AF1C-CF90729FA8B7}" type="parTrans" cxnId="{7396B88B-A2F4-4AFD-8065-B1D41764008E}">
      <dgm:prSet/>
      <dgm:spPr/>
      <dgm:t>
        <a:bodyPr/>
        <a:lstStyle/>
        <a:p>
          <a:endParaRPr lang="ru-RU"/>
        </a:p>
      </dgm:t>
    </dgm:pt>
    <dgm:pt modelId="{ED700085-5E76-44D5-8A6D-3C8E9E44E7A7}" type="sibTrans" cxnId="{7396B88B-A2F4-4AFD-8065-B1D41764008E}">
      <dgm:prSet/>
      <dgm:spPr/>
      <dgm:t>
        <a:bodyPr/>
        <a:lstStyle/>
        <a:p>
          <a:endParaRPr lang="ru-RU"/>
        </a:p>
      </dgm:t>
    </dgm:pt>
    <dgm:pt modelId="{2CB9130C-5FE6-4260-9843-9CDA077717D0}">
      <dgm:prSet phldrT="[Текст]" phldr="1"/>
      <dgm:spPr/>
      <dgm:t>
        <a:bodyPr/>
        <a:lstStyle/>
        <a:p>
          <a:endParaRPr lang="ru-RU" dirty="0"/>
        </a:p>
      </dgm:t>
    </dgm:pt>
    <dgm:pt modelId="{0D977B1A-4079-493A-A2C7-D5259B619983}" type="parTrans" cxnId="{6ACB318F-1719-4864-B69D-7D61D53AC5C9}">
      <dgm:prSet/>
      <dgm:spPr/>
      <dgm:t>
        <a:bodyPr/>
        <a:lstStyle/>
        <a:p>
          <a:endParaRPr lang="ru-RU"/>
        </a:p>
      </dgm:t>
    </dgm:pt>
    <dgm:pt modelId="{EDAC857D-0DA2-42A8-A2C9-0E5753A195E5}" type="sibTrans" cxnId="{6ACB318F-1719-4864-B69D-7D61D53AC5C9}">
      <dgm:prSet/>
      <dgm:spPr/>
      <dgm:t>
        <a:bodyPr/>
        <a:lstStyle/>
        <a:p>
          <a:endParaRPr lang="ru-RU"/>
        </a:p>
      </dgm:t>
    </dgm:pt>
    <dgm:pt modelId="{24127668-FBBE-47DD-9DEC-67565C6BA77C}">
      <dgm:prSet phldrT="[Текст]"/>
      <dgm:spPr/>
      <dgm:t>
        <a:bodyPr/>
        <a:lstStyle/>
        <a:p>
          <a:endParaRPr lang="ru-RU" dirty="0"/>
        </a:p>
      </dgm:t>
    </dgm:pt>
    <dgm:pt modelId="{70F23BEF-7B1F-4963-BAFF-B354D74E99EF}" type="parTrans" cxnId="{B498151A-285B-4CB5-A6A7-72EFAE15C8EF}">
      <dgm:prSet/>
      <dgm:spPr/>
      <dgm:t>
        <a:bodyPr/>
        <a:lstStyle/>
        <a:p>
          <a:endParaRPr lang="ru-RU"/>
        </a:p>
      </dgm:t>
    </dgm:pt>
    <dgm:pt modelId="{8484CB24-FB39-4C8B-8E72-6F41946B5D10}" type="sibTrans" cxnId="{B498151A-285B-4CB5-A6A7-72EFAE15C8EF}">
      <dgm:prSet/>
      <dgm:spPr/>
      <dgm:t>
        <a:bodyPr/>
        <a:lstStyle/>
        <a:p>
          <a:endParaRPr lang="ru-RU"/>
        </a:p>
      </dgm:t>
    </dgm:pt>
    <dgm:pt modelId="{4281C01B-0FC2-418B-B2C5-6A7A7E3A8BBA}">
      <dgm:prSet phldrT="[Текст]"/>
      <dgm:spPr/>
      <dgm:t>
        <a:bodyPr/>
        <a:lstStyle/>
        <a:p>
          <a:endParaRPr lang="ru-RU" dirty="0"/>
        </a:p>
      </dgm:t>
    </dgm:pt>
    <dgm:pt modelId="{086472BC-4D86-4B10-9649-5735F09087F5}" type="parTrans" cxnId="{13C793B9-7BED-4ECC-BE2B-CB7B37847482}">
      <dgm:prSet/>
      <dgm:spPr/>
      <dgm:t>
        <a:bodyPr/>
        <a:lstStyle/>
        <a:p>
          <a:endParaRPr lang="ru-RU"/>
        </a:p>
      </dgm:t>
    </dgm:pt>
    <dgm:pt modelId="{E9C49B6F-AE1C-4F5C-8B51-E21B0635CEA3}" type="sibTrans" cxnId="{13C793B9-7BED-4ECC-BE2B-CB7B37847482}">
      <dgm:prSet/>
      <dgm:spPr/>
      <dgm:t>
        <a:bodyPr/>
        <a:lstStyle/>
        <a:p>
          <a:endParaRPr lang="ru-RU"/>
        </a:p>
      </dgm:t>
    </dgm:pt>
    <dgm:pt modelId="{EDE2509C-0AF3-4467-A3D1-8892B5B833ED}">
      <dgm:prSet phldrT="[Текст]"/>
      <dgm:spPr/>
      <dgm:t>
        <a:bodyPr/>
        <a:lstStyle/>
        <a:p>
          <a:endParaRPr lang="ru-RU" dirty="0"/>
        </a:p>
      </dgm:t>
    </dgm:pt>
    <dgm:pt modelId="{55F5BAE3-0A51-43BE-87B9-E7E19C4BA5CC}" type="parTrans" cxnId="{A0F995EC-CE1A-4BBF-A5FD-48E60966E6BF}">
      <dgm:prSet/>
      <dgm:spPr/>
      <dgm:t>
        <a:bodyPr/>
        <a:lstStyle/>
        <a:p>
          <a:endParaRPr lang="ru-RU"/>
        </a:p>
      </dgm:t>
    </dgm:pt>
    <dgm:pt modelId="{ADC5748E-73AE-4CD4-9ED7-45352A1652BF}" type="sibTrans" cxnId="{A0F995EC-CE1A-4BBF-A5FD-48E60966E6BF}">
      <dgm:prSet/>
      <dgm:spPr/>
      <dgm:t>
        <a:bodyPr/>
        <a:lstStyle/>
        <a:p>
          <a:endParaRPr lang="ru-RU"/>
        </a:p>
      </dgm:t>
    </dgm:pt>
    <dgm:pt modelId="{9835F0DB-804C-4235-9026-EF21AA10EA10}">
      <dgm:prSet phldrT="[Текст]"/>
      <dgm:spPr/>
      <dgm:t>
        <a:bodyPr/>
        <a:lstStyle/>
        <a:p>
          <a:endParaRPr lang="ru-RU" dirty="0"/>
        </a:p>
      </dgm:t>
    </dgm:pt>
    <dgm:pt modelId="{3F43391C-0995-41A0-B11E-7C70737C96C0}" type="parTrans" cxnId="{32B72621-05E0-4F65-98A0-7E421ED22877}">
      <dgm:prSet/>
      <dgm:spPr/>
      <dgm:t>
        <a:bodyPr/>
        <a:lstStyle/>
        <a:p>
          <a:endParaRPr lang="ru-RU"/>
        </a:p>
      </dgm:t>
    </dgm:pt>
    <dgm:pt modelId="{C821FC1E-2D0A-4CEA-B673-81C11DFA26D5}" type="sibTrans" cxnId="{32B72621-05E0-4F65-98A0-7E421ED22877}">
      <dgm:prSet/>
      <dgm:spPr/>
      <dgm:t>
        <a:bodyPr/>
        <a:lstStyle/>
        <a:p>
          <a:endParaRPr lang="ru-RU"/>
        </a:p>
      </dgm:t>
    </dgm:pt>
    <dgm:pt modelId="{09D03082-8792-4358-9AFD-429702F67F07}" type="pres">
      <dgm:prSet presAssocID="{281D0F81-C787-458C-8ED0-97A782CE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8BA2F5-1FE9-477A-8D12-72E6B92F2757}" type="pres">
      <dgm:prSet presAssocID="{08EF7A00-1362-43E2-8D0B-6FE1288259B3}" presName="hierRoot1" presStyleCnt="0"/>
      <dgm:spPr/>
    </dgm:pt>
    <dgm:pt modelId="{775B3134-A7F7-49E2-B09D-5A005008C523}" type="pres">
      <dgm:prSet presAssocID="{08EF7A00-1362-43E2-8D0B-6FE1288259B3}" presName="composite" presStyleCnt="0"/>
      <dgm:spPr/>
    </dgm:pt>
    <dgm:pt modelId="{7E6925D6-71EF-415C-A599-242AE4236A2B}" type="pres">
      <dgm:prSet presAssocID="{08EF7A00-1362-43E2-8D0B-6FE1288259B3}" presName="background" presStyleLbl="node0" presStyleIdx="0" presStyleCnt="1"/>
      <dgm:spPr/>
    </dgm:pt>
    <dgm:pt modelId="{CD28858B-3726-4A69-8737-2C7075A56C32}" type="pres">
      <dgm:prSet presAssocID="{08EF7A00-1362-43E2-8D0B-6FE1288259B3}" presName="text" presStyleLbl="fgAcc0" presStyleIdx="0" presStyleCnt="1">
        <dgm:presLayoutVars>
          <dgm:chPref val="3"/>
        </dgm:presLayoutVars>
      </dgm:prSet>
      <dgm:spPr/>
    </dgm:pt>
    <dgm:pt modelId="{76344C42-2859-42CC-8C2A-A9D7160B188E}" type="pres">
      <dgm:prSet presAssocID="{08EF7A00-1362-43E2-8D0B-6FE1288259B3}" presName="hierChild2" presStyleCnt="0"/>
      <dgm:spPr/>
    </dgm:pt>
    <dgm:pt modelId="{652C2515-78F6-4CBC-B8BE-E7822E32AE77}" type="pres">
      <dgm:prSet presAssocID="{EAAA6ADA-9451-4995-AF1C-CF90729FA8B7}" presName="Name10" presStyleLbl="parChTrans1D2" presStyleIdx="0" presStyleCnt="2"/>
      <dgm:spPr/>
    </dgm:pt>
    <dgm:pt modelId="{BF10B536-45EA-45F6-96EB-1B05C024BCE3}" type="pres">
      <dgm:prSet presAssocID="{B8BEA8DB-F88F-4AFD-A48C-676474C8B45C}" presName="hierRoot2" presStyleCnt="0"/>
      <dgm:spPr/>
    </dgm:pt>
    <dgm:pt modelId="{EE4760A0-4AB3-40EA-9CE7-357E1ADB18E4}" type="pres">
      <dgm:prSet presAssocID="{B8BEA8DB-F88F-4AFD-A48C-676474C8B45C}" presName="composite2" presStyleCnt="0"/>
      <dgm:spPr/>
    </dgm:pt>
    <dgm:pt modelId="{3E42A5A8-D9A4-4C2E-917E-E3A5CC583CFA}" type="pres">
      <dgm:prSet presAssocID="{B8BEA8DB-F88F-4AFD-A48C-676474C8B45C}" presName="background2" presStyleLbl="node2" presStyleIdx="0" presStyleCnt="2"/>
      <dgm:spPr/>
    </dgm:pt>
    <dgm:pt modelId="{2A1762F8-D09F-4824-A9CC-3FB9435D02BE}" type="pres">
      <dgm:prSet presAssocID="{B8BEA8DB-F88F-4AFD-A48C-676474C8B45C}" presName="text2" presStyleLbl="fgAcc2" presStyleIdx="0" presStyleCnt="2">
        <dgm:presLayoutVars>
          <dgm:chPref val="3"/>
        </dgm:presLayoutVars>
      </dgm:prSet>
      <dgm:spPr/>
    </dgm:pt>
    <dgm:pt modelId="{C7418B38-E268-4C6F-B502-0EC53E604B96}" type="pres">
      <dgm:prSet presAssocID="{B8BEA8DB-F88F-4AFD-A48C-676474C8B45C}" presName="hierChild3" presStyleCnt="0"/>
      <dgm:spPr/>
    </dgm:pt>
    <dgm:pt modelId="{2C496C74-A13B-49B6-8224-F3502C6F54C5}" type="pres">
      <dgm:prSet presAssocID="{3F43391C-0995-41A0-B11E-7C70737C96C0}" presName="Name17" presStyleLbl="parChTrans1D3" presStyleIdx="0" presStyleCnt="3"/>
      <dgm:spPr/>
    </dgm:pt>
    <dgm:pt modelId="{F6086662-9B81-4E52-AD6C-AF5A22B69468}" type="pres">
      <dgm:prSet presAssocID="{9835F0DB-804C-4235-9026-EF21AA10EA10}" presName="hierRoot3" presStyleCnt="0"/>
      <dgm:spPr/>
    </dgm:pt>
    <dgm:pt modelId="{1A562D8F-BF59-4137-AC4C-3B259E6F0796}" type="pres">
      <dgm:prSet presAssocID="{9835F0DB-804C-4235-9026-EF21AA10EA10}" presName="composite3" presStyleCnt="0"/>
      <dgm:spPr/>
    </dgm:pt>
    <dgm:pt modelId="{6933FE77-BBCB-4516-88AA-37C8E2840274}" type="pres">
      <dgm:prSet presAssocID="{9835F0DB-804C-4235-9026-EF21AA10EA10}" presName="background3" presStyleLbl="node3" presStyleIdx="0" presStyleCnt="3"/>
      <dgm:spPr/>
    </dgm:pt>
    <dgm:pt modelId="{D3EAB1CD-7BD9-47F6-8602-2D5AACA81EDB}" type="pres">
      <dgm:prSet presAssocID="{9835F0DB-804C-4235-9026-EF21AA10EA10}" presName="text3" presStyleLbl="fgAcc3" presStyleIdx="0" presStyleCnt="3">
        <dgm:presLayoutVars>
          <dgm:chPref val="3"/>
        </dgm:presLayoutVars>
      </dgm:prSet>
      <dgm:spPr/>
    </dgm:pt>
    <dgm:pt modelId="{38C9DF88-36EE-4F14-BA3B-6F59EBBD1E69}" type="pres">
      <dgm:prSet presAssocID="{9835F0DB-804C-4235-9026-EF21AA10EA10}" presName="hierChild4" presStyleCnt="0"/>
      <dgm:spPr/>
    </dgm:pt>
    <dgm:pt modelId="{B123C44B-EF53-47F5-9D67-2AD45FCBB225}" type="pres">
      <dgm:prSet presAssocID="{55F5BAE3-0A51-43BE-87B9-E7E19C4BA5CC}" presName="Name23" presStyleLbl="parChTrans1D4" presStyleIdx="0" presStyleCnt="1"/>
      <dgm:spPr/>
    </dgm:pt>
    <dgm:pt modelId="{F899C268-37A5-429A-B7C7-FFC6D092CD2F}" type="pres">
      <dgm:prSet presAssocID="{EDE2509C-0AF3-4467-A3D1-8892B5B833ED}" presName="hierRoot4" presStyleCnt="0"/>
      <dgm:spPr/>
    </dgm:pt>
    <dgm:pt modelId="{92C3A17D-3D34-40AE-B66A-E45BCAD739D3}" type="pres">
      <dgm:prSet presAssocID="{EDE2509C-0AF3-4467-A3D1-8892B5B833ED}" presName="composite4" presStyleCnt="0"/>
      <dgm:spPr/>
    </dgm:pt>
    <dgm:pt modelId="{94240245-04BE-435C-82C0-2F9B67387EED}" type="pres">
      <dgm:prSet presAssocID="{EDE2509C-0AF3-4467-A3D1-8892B5B833ED}" presName="background4" presStyleLbl="node4" presStyleIdx="0" presStyleCnt="1"/>
      <dgm:spPr/>
    </dgm:pt>
    <dgm:pt modelId="{F2FC6957-63F2-4DE2-950A-1702F1BA4648}" type="pres">
      <dgm:prSet presAssocID="{EDE2509C-0AF3-4467-A3D1-8892B5B833ED}" presName="text4" presStyleLbl="fgAcc4" presStyleIdx="0" presStyleCnt="1">
        <dgm:presLayoutVars>
          <dgm:chPref val="3"/>
        </dgm:presLayoutVars>
      </dgm:prSet>
      <dgm:spPr/>
    </dgm:pt>
    <dgm:pt modelId="{93123733-4A5B-45B8-B73F-2D09FBA34492}" type="pres">
      <dgm:prSet presAssocID="{EDE2509C-0AF3-4467-A3D1-8892B5B833ED}" presName="hierChild5" presStyleCnt="0"/>
      <dgm:spPr/>
    </dgm:pt>
    <dgm:pt modelId="{4D67DA84-6D3A-450C-9697-649AA08D8AF7}" type="pres">
      <dgm:prSet presAssocID="{086472BC-4D86-4B10-9649-5735F09087F5}" presName="Name17" presStyleLbl="parChTrans1D3" presStyleIdx="1" presStyleCnt="3"/>
      <dgm:spPr/>
    </dgm:pt>
    <dgm:pt modelId="{B7FD4D0C-BDB3-478C-BEFB-CB671F8F2E40}" type="pres">
      <dgm:prSet presAssocID="{4281C01B-0FC2-418B-B2C5-6A7A7E3A8BBA}" presName="hierRoot3" presStyleCnt="0"/>
      <dgm:spPr/>
    </dgm:pt>
    <dgm:pt modelId="{7521914E-725F-4EC1-A9A3-8820FFACC44E}" type="pres">
      <dgm:prSet presAssocID="{4281C01B-0FC2-418B-B2C5-6A7A7E3A8BBA}" presName="composite3" presStyleCnt="0"/>
      <dgm:spPr/>
    </dgm:pt>
    <dgm:pt modelId="{DDAB963A-2F81-4DA4-9B8D-44768C774652}" type="pres">
      <dgm:prSet presAssocID="{4281C01B-0FC2-418B-B2C5-6A7A7E3A8BBA}" presName="background3" presStyleLbl="node3" presStyleIdx="1" presStyleCnt="3"/>
      <dgm:spPr/>
    </dgm:pt>
    <dgm:pt modelId="{3904A4DC-EA35-4B19-BEFE-B5360DC24FAC}" type="pres">
      <dgm:prSet presAssocID="{4281C01B-0FC2-418B-B2C5-6A7A7E3A8BBA}" presName="text3" presStyleLbl="fgAcc3" presStyleIdx="1" presStyleCnt="3">
        <dgm:presLayoutVars>
          <dgm:chPref val="3"/>
        </dgm:presLayoutVars>
      </dgm:prSet>
      <dgm:spPr/>
    </dgm:pt>
    <dgm:pt modelId="{EDC3EEF3-CDE4-463D-A1A1-6C5A47325A72}" type="pres">
      <dgm:prSet presAssocID="{4281C01B-0FC2-418B-B2C5-6A7A7E3A8BBA}" presName="hierChild4" presStyleCnt="0"/>
      <dgm:spPr/>
    </dgm:pt>
    <dgm:pt modelId="{6A27D65B-6162-449A-B883-F4316CB24D31}" type="pres">
      <dgm:prSet presAssocID="{0D977B1A-4079-493A-A2C7-D5259B619983}" presName="Name10" presStyleLbl="parChTrans1D2" presStyleIdx="1" presStyleCnt="2"/>
      <dgm:spPr/>
    </dgm:pt>
    <dgm:pt modelId="{B1E6F6B5-AFF2-42F2-B2AB-5B035AA0ADC0}" type="pres">
      <dgm:prSet presAssocID="{2CB9130C-5FE6-4260-9843-9CDA077717D0}" presName="hierRoot2" presStyleCnt="0"/>
      <dgm:spPr/>
    </dgm:pt>
    <dgm:pt modelId="{1FA7C849-ACE7-4777-AB51-2CDC2A4CD919}" type="pres">
      <dgm:prSet presAssocID="{2CB9130C-5FE6-4260-9843-9CDA077717D0}" presName="composite2" presStyleCnt="0"/>
      <dgm:spPr/>
    </dgm:pt>
    <dgm:pt modelId="{9A598449-948D-482E-B3A8-F20D322A1F43}" type="pres">
      <dgm:prSet presAssocID="{2CB9130C-5FE6-4260-9843-9CDA077717D0}" presName="background2" presStyleLbl="node2" presStyleIdx="1" presStyleCnt="2"/>
      <dgm:spPr/>
    </dgm:pt>
    <dgm:pt modelId="{6B0BD91B-F199-451E-A1F3-CC40A3799446}" type="pres">
      <dgm:prSet presAssocID="{2CB9130C-5FE6-4260-9843-9CDA077717D0}" presName="text2" presStyleLbl="fgAcc2" presStyleIdx="1" presStyleCnt="2">
        <dgm:presLayoutVars>
          <dgm:chPref val="3"/>
        </dgm:presLayoutVars>
      </dgm:prSet>
      <dgm:spPr/>
    </dgm:pt>
    <dgm:pt modelId="{CA34F110-6B3E-4364-9B83-A2A636379802}" type="pres">
      <dgm:prSet presAssocID="{2CB9130C-5FE6-4260-9843-9CDA077717D0}" presName="hierChild3" presStyleCnt="0"/>
      <dgm:spPr/>
    </dgm:pt>
    <dgm:pt modelId="{646D1B3A-09A6-424E-921D-4824465427C3}" type="pres">
      <dgm:prSet presAssocID="{70F23BEF-7B1F-4963-BAFF-B354D74E99EF}" presName="Name17" presStyleLbl="parChTrans1D3" presStyleIdx="2" presStyleCnt="3"/>
      <dgm:spPr/>
    </dgm:pt>
    <dgm:pt modelId="{02DAA1E3-B50D-4CD6-925C-C24831675E87}" type="pres">
      <dgm:prSet presAssocID="{24127668-FBBE-47DD-9DEC-67565C6BA77C}" presName="hierRoot3" presStyleCnt="0"/>
      <dgm:spPr/>
    </dgm:pt>
    <dgm:pt modelId="{DCC3C113-BB7F-4E6B-BEC2-1DAD239D3CBF}" type="pres">
      <dgm:prSet presAssocID="{24127668-FBBE-47DD-9DEC-67565C6BA77C}" presName="composite3" presStyleCnt="0"/>
      <dgm:spPr/>
    </dgm:pt>
    <dgm:pt modelId="{B0D353E3-44B1-41D9-810D-8C9D586FE129}" type="pres">
      <dgm:prSet presAssocID="{24127668-FBBE-47DD-9DEC-67565C6BA77C}" presName="background3" presStyleLbl="node3" presStyleIdx="2" presStyleCnt="3"/>
      <dgm:spPr/>
    </dgm:pt>
    <dgm:pt modelId="{2A23881B-5F89-469F-BCFF-EEF376EA49DF}" type="pres">
      <dgm:prSet presAssocID="{24127668-FBBE-47DD-9DEC-67565C6BA77C}" presName="text3" presStyleLbl="fgAcc3" presStyleIdx="2" presStyleCnt="3">
        <dgm:presLayoutVars>
          <dgm:chPref val="3"/>
        </dgm:presLayoutVars>
      </dgm:prSet>
      <dgm:spPr/>
    </dgm:pt>
    <dgm:pt modelId="{6FA4A988-4AC1-4867-888D-AEA9FAC23500}" type="pres">
      <dgm:prSet presAssocID="{24127668-FBBE-47DD-9DEC-67565C6BA77C}" presName="hierChild4" presStyleCnt="0"/>
      <dgm:spPr/>
    </dgm:pt>
  </dgm:ptLst>
  <dgm:cxnLst>
    <dgm:cxn modelId="{7465CB04-1A48-4EC1-8C88-9E23C1AD7CE0}" type="presOf" srcId="{281D0F81-C787-458C-8ED0-97A782CE24EC}" destId="{09D03082-8792-4358-9AFD-429702F67F07}" srcOrd="0" destOrd="0" presId="urn:microsoft.com/office/officeart/2005/8/layout/hierarchy1"/>
    <dgm:cxn modelId="{060E4A10-4990-4DF7-829B-4FF3B721891A}" type="presOf" srcId="{086472BC-4D86-4B10-9649-5735F09087F5}" destId="{4D67DA84-6D3A-450C-9697-649AA08D8AF7}" srcOrd="0" destOrd="0" presId="urn:microsoft.com/office/officeart/2005/8/layout/hierarchy1"/>
    <dgm:cxn modelId="{785BA214-4534-4F45-9722-EBF64548157A}" srcId="{281D0F81-C787-458C-8ED0-97A782CE24EC}" destId="{08EF7A00-1362-43E2-8D0B-6FE1288259B3}" srcOrd="0" destOrd="0" parTransId="{0D49F329-6DC8-424D-BB41-653B73BFAB7F}" sibTransId="{845EB1AD-9428-4F03-9D11-82B4B8D2B368}"/>
    <dgm:cxn modelId="{B498151A-285B-4CB5-A6A7-72EFAE15C8EF}" srcId="{2CB9130C-5FE6-4260-9843-9CDA077717D0}" destId="{24127668-FBBE-47DD-9DEC-67565C6BA77C}" srcOrd="0" destOrd="0" parTransId="{70F23BEF-7B1F-4963-BAFF-B354D74E99EF}" sibTransId="{8484CB24-FB39-4C8B-8E72-6F41946B5D10}"/>
    <dgm:cxn modelId="{BC2B2F20-CBB3-4A12-9806-01C08F9A53D9}" type="presOf" srcId="{B8BEA8DB-F88F-4AFD-A48C-676474C8B45C}" destId="{2A1762F8-D09F-4824-A9CC-3FB9435D02BE}" srcOrd="0" destOrd="0" presId="urn:microsoft.com/office/officeart/2005/8/layout/hierarchy1"/>
    <dgm:cxn modelId="{32B72621-05E0-4F65-98A0-7E421ED22877}" srcId="{B8BEA8DB-F88F-4AFD-A48C-676474C8B45C}" destId="{9835F0DB-804C-4235-9026-EF21AA10EA10}" srcOrd="0" destOrd="0" parTransId="{3F43391C-0995-41A0-B11E-7C70737C96C0}" sibTransId="{C821FC1E-2D0A-4CEA-B673-81C11DFA26D5}"/>
    <dgm:cxn modelId="{F66A0533-99D1-4547-A657-E1EFC226A06F}" type="presOf" srcId="{4281C01B-0FC2-418B-B2C5-6A7A7E3A8BBA}" destId="{3904A4DC-EA35-4B19-BEFE-B5360DC24FAC}" srcOrd="0" destOrd="0" presId="urn:microsoft.com/office/officeart/2005/8/layout/hierarchy1"/>
    <dgm:cxn modelId="{764ABE62-33D8-4682-AE61-31388D68F887}" type="presOf" srcId="{9835F0DB-804C-4235-9026-EF21AA10EA10}" destId="{D3EAB1CD-7BD9-47F6-8602-2D5AACA81EDB}" srcOrd="0" destOrd="0" presId="urn:microsoft.com/office/officeart/2005/8/layout/hierarchy1"/>
    <dgm:cxn modelId="{5AE73A69-B3AC-4A00-B191-8444FEC6EE83}" type="presOf" srcId="{EDE2509C-0AF3-4467-A3D1-8892B5B833ED}" destId="{F2FC6957-63F2-4DE2-950A-1702F1BA4648}" srcOrd="0" destOrd="0" presId="urn:microsoft.com/office/officeart/2005/8/layout/hierarchy1"/>
    <dgm:cxn modelId="{A64ACE6D-BD57-4DE9-9D4F-61FCD45243B2}" type="presOf" srcId="{70F23BEF-7B1F-4963-BAFF-B354D74E99EF}" destId="{646D1B3A-09A6-424E-921D-4824465427C3}" srcOrd="0" destOrd="0" presId="urn:microsoft.com/office/officeart/2005/8/layout/hierarchy1"/>
    <dgm:cxn modelId="{1939256E-437A-4B2C-A0E1-71F433951B94}" type="presOf" srcId="{3F43391C-0995-41A0-B11E-7C70737C96C0}" destId="{2C496C74-A13B-49B6-8224-F3502C6F54C5}" srcOrd="0" destOrd="0" presId="urn:microsoft.com/office/officeart/2005/8/layout/hierarchy1"/>
    <dgm:cxn modelId="{5319E675-A20F-4266-A588-53DB2D8066A8}" type="presOf" srcId="{2CB9130C-5FE6-4260-9843-9CDA077717D0}" destId="{6B0BD91B-F199-451E-A1F3-CC40A3799446}" srcOrd="0" destOrd="0" presId="urn:microsoft.com/office/officeart/2005/8/layout/hierarchy1"/>
    <dgm:cxn modelId="{7396B88B-A2F4-4AFD-8065-B1D41764008E}" srcId="{08EF7A00-1362-43E2-8D0B-6FE1288259B3}" destId="{B8BEA8DB-F88F-4AFD-A48C-676474C8B45C}" srcOrd="0" destOrd="0" parTransId="{EAAA6ADA-9451-4995-AF1C-CF90729FA8B7}" sibTransId="{ED700085-5E76-44D5-8A6D-3C8E9E44E7A7}"/>
    <dgm:cxn modelId="{6ACB318F-1719-4864-B69D-7D61D53AC5C9}" srcId="{08EF7A00-1362-43E2-8D0B-6FE1288259B3}" destId="{2CB9130C-5FE6-4260-9843-9CDA077717D0}" srcOrd="1" destOrd="0" parTransId="{0D977B1A-4079-493A-A2C7-D5259B619983}" sibTransId="{EDAC857D-0DA2-42A8-A2C9-0E5753A195E5}"/>
    <dgm:cxn modelId="{1AB66EAD-19F0-4FA5-9E31-A957E9BA1A18}" type="presOf" srcId="{EAAA6ADA-9451-4995-AF1C-CF90729FA8B7}" destId="{652C2515-78F6-4CBC-B8BE-E7822E32AE77}" srcOrd="0" destOrd="0" presId="urn:microsoft.com/office/officeart/2005/8/layout/hierarchy1"/>
    <dgm:cxn modelId="{5B0B39B1-D0D8-48AA-91B4-3D1D70A16E08}" type="presOf" srcId="{0D977B1A-4079-493A-A2C7-D5259B619983}" destId="{6A27D65B-6162-449A-B883-F4316CB24D31}" srcOrd="0" destOrd="0" presId="urn:microsoft.com/office/officeart/2005/8/layout/hierarchy1"/>
    <dgm:cxn modelId="{C448D8B8-36F2-42BA-AA1E-BB5D3DC4E70D}" type="presOf" srcId="{08EF7A00-1362-43E2-8D0B-6FE1288259B3}" destId="{CD28858B-3726-4A69-8737-2C7075A56C32}" srcOrd="0" destOrd="0" presId="urn:microsoft.com/office/officeart/2005/8/layout/hierarchy1"/>
    <dgm:cxn modelId="{13C793B9-7BED-4ECC-BE2B-CB7B37847482}" srcId="{B8BEA8DB-F88F-4AFD-A48C-676474C8B45C}" destId="{4281C01B-0FC2-418B-B2C5-6A7A7E3A8BBA}" srcOrd="1" destOrd="0" parTransId="{086472BC-4D86-4B10-9649-5735F09087F5}" sibTransId="{E9C49B6F-AE1C-4F5C-8B51-E21B0635CEA3}"/>
    <dgm:cxn modelId="{9AA85BCA-581D-4225-AB39-6C6573942500}" type="presOf" srcId="{24127668-FBBE-47DD-9DEC-67565C6BA77C}" destId="{2A23881B-5F89-469F-BCFF-EEF376EA49DF}" srcOrd="0" destOrd="0" presId="urn:microsoft.com/office/officeart/2005/8/layout/hierarchy1"/>
    <dgm:cxn modelId="{170255E1-1954-4F18-AF29-417DF8241155}" type="presOf" srcId="{55F5BAE3-0A51-43BE-87B9-E7E19C4BA5CC}" destId="{B123C44B-EF53-47F5-9D67-2AD45FCBB225}" srcOrd="0" destOrd="0" presId="urn:microsoft.com/office/officeart/2005/8/layout/hierarchy1"/>
    <dgm:cxn modelId="{A0F995EC-CE1A-4BBF-A5FD-48E60966E6BF}" srcId="{9835F0DB-804C-4235-9026-EF21AA10EA10}" destId="{EDE2509C-0AF3-4467-A3D1-8892B5B833ED}" srcOrd="0" destOrd="0" parTransId="{55F5BAE3-0A51-43BE-87B9-E7E19C4BA5CC}" sibTransId="{ADC5748E-73AE-4CD4-9ED7-45352A1652BF}"/>
    <dgm:cxn modelId="{A0AB7CE3-6662-44A5-B589-B549DFAE2CBA}" type="presParOf" srcId="{09D03082-8792-4358-9AFD-429702F67F07}" destId="{F08BA2F5-1FE9-477A-8D12-72E6B92F2757}" srcOrd="0" destOrd="0" presId="urn:microsoft.com/office/officeart/2005/8/layout/hierarchy1"/>
    <dgm:cxn modelId="{8CDD3ED5-1FC1-49C4-AA39-37E5496C7E8E}" type="presParOf" srcId="{F08BA2F5-1FE9-477A-8D12-72E6B92F2757}" destId="{775B3134-A7F7-49E2-B09D-5A005008C523}" srcOrd="0" destOrd="0" presId="urn:microsoft.com/office/officeart/2005/8/layout/hierarchy1"/>
    <dgm:cxn modelId="{7533A5C7-C56D-4D8C-862C-6ABA47851CB6}" type="presParOf" srcId="{775B3134-A7F7-49E2-B09D-5A005008C523}" destId="{7E6925D6-71EF-415C-A599-242AE4236A2B}" srcOrd="0" destOrd="0" presId="urn:microsoft.com/office/officeart/2005/8/layout/hierarchy1"/>
    <dgm:cxn modelId="{9A1DA806-28B1-423A-9C0F-1A5A02166D59}" type="presParOf" srcId="{775B3134-A7F7-49E2-B09D-5A005008C523}" destId="{CD28858B-3726-4A69-8737-2C7075A56C32}" srcOrd="1" destOrd="0" presId="urn:microsoft.com/office/officeart/2005/8/layout/hierarchy1"/>
    <dgm:cxn modelId="{8A550FE4-C956-4C96-904B-6E2459F6465F}" type="presParOf" srcId="{F08BA2F5-1FE9-477A-8D12-72E6B92F2757}" destId="{76344C42-2859-42CC-8C2A-A9D7160B188E}" srcOrd="1" destOrd="0" presId="urn:microsoft.com/office/officeart/2005/8/layout/hierarchy1"/>
    <dgm:cxn modelId="{144C4134-3443-45ED-BB8D-84E9D1AAB4EC}" type="presParOf" srcId="{76344C42-2859-42CC-8C2A-A9D7160B188E}" destId="{652C2515-78F6-4CBC-B8BE-E7822E32AE77}" srcOrd="0" destOrd="0" presId="urn:microsoft.com/office/officeart/2005/8/layout/hierarchy1"/>
    <dgm:cxn modelId="{ECA496D1-77E5-415A-A991-D770E3ACA59F}" type="presParOf" srcId="{76344C42-2859-42CC-8C2A-A9D7160B188E}" destId="{BF10B536-45EA-45F6-96EB-1B05C024BCE3}" srcOrd="1" destOrd="0" presId="urn:microsoft.com/office/officeart/2005/8/layout/hierarchy1"/>
    <dgm:cxn modelId="{102601DE-0360-4B40-8C02-3767220B17E2}" type="presParOf" srcId="{BF10B536-45EA-45F6-96EB-1B05C024BCE3}" destId="{EE4760A0-4AB3-40EA-9CE7-357E1ADB18E4}" srcOrd="0" destOrd="0" presId="urn:microsoft.com/office/officeart/2005/8/layout/hierarchy1"/>
    <dgm:cxn modelId="{0203DC76-8D2B-4BBE-A271-A300C86934EB}" type="presParOf" srcId="{EE4760A0-4AB3-40EA-9CE7-357E1ADB18E4}" destId="{3E42A5A8-D9A4-4C2E-917E-E3A5CC583CFA}" srcOrd="0" destOrd="0" presId="urn:microsoft.com/office/officeart/2005/8/layout/hierarchy1"/>
    <dgm:cxn modelId="{E8AB4126-45E4-47E9-8E52-AF4EAF04208C}" type="presParOf" srcId="{EE4760A0-4AB3-40EA-9CE7-357E1ADB18E4}" destId="{2A1762F8-D09F-4824-A9CC-3FB9435D02BE}" srcOrd="1" destOrd="0" presId="urn:microsoft.com/office/officeart/2005/8/layout/hierarchy1"/>
    <dgm:cxn modelId="{3C97256F-5E1B-4EED-8921-0C9FC24BDE6C}" type="presParOf" srcId="{BF10B536-45EA-45F6-96EB-1B05C024BCE3}" destId="{C7418B38-E268-4C6F-B502-0EC53E604B96}" srcOrd="1" destOrd="0" presId="urn:microsoft.com/office/officeart/2005/8/layout/hierarchy1"/>
    <dgm:cxn modelId="{B6FBE59B-4FA1-4501-B450-9E1E28B05E0B}" type="presParOf" srcId="{C7418B38-E268-4C6F-B502-0EC53E604B96}" destId="{2C496C74-A13B-49B6-8224-F3502C6F54C5}" srcOrd="0" destOrd="0" presId="urn:microsoft.com/office/officeart/2005/8/layout/hierarchy1"/>
    <dgm:cxn modelId="{20AE2BAE-AA24-430E-A379-FE1C45EAD8A2}" type="presParOf" srcId="{C7418B38-E268-4C6F-B502-0EC53E604B96}" destId="{F6086662-9B81-4E52-AD6C-AF5A22B69468}" srcOrd="1" destOrd="0" presId="urn:microsoft.com/office/officeart/2005/8/layout/hierarchy1"/>
    <dgm:cxn modelId="{E1832A52-1392-4462-9595-63ED54566C5A}" type="presParOf" srcId="{F6086662-9B81-4E52-AD6C-AF5A22B69468}" destId="{1A562D8F-BF59-4137-AC4C-3B259E6F0796}" srcOrd="0" destOrd="0" presId="urn:microsoft.com/office/officeart/2005/8/layout/hierarchy1"/>
    <dgm:cxn modelId="{90CBD9B0-074F-4CD5-A54A-8034E0D240B5}" type="presParOf" srcId="{1A562D8F-BF59-4137-AC4C-3B259E6F0796}" destId="{6933FE77-BBCB-4516-88AA-37C8E2840274}" srcOrd="0" destOrd="0" presId="urn:microsoft.com/office/officeart/2005/8/layout/hierarchy1"/>
    <dgm:cxn modelId="{32113FF1-A1F3-45E1-AAC3-6B5E974B5ADE}" type="presParOf" srcId="{1A562D8F-BF59-4137-AC4C-3B259E6F0796}" destId="{D3EAB1CD-7BD9-47F6-8602-2D5AACA81EDB}" srcOrd="1" destOrd="0" presId="urn:microsoft.com/office/officeart/2005/8/layout/hierarchy1"/>
    <dgm:cxn modelId="{2BC4D382-6993-4455-A38C-44A192EC3C0C}" type="presParOf" srcId="{F6086662-9B81-4E52-AD6C-AF5A22B69468}" destId="{38C9DF88-36EE-4F14-BA3B-6F59EBBD1E69}" srcOrd="1" destOrd="0" presId="urn:microsoft.com/office/officeart/2005/8/layout/hierarchy1"/>
    <dgm:cxn modelId="{1A778C01-D2DE-41BF-80A0-42BBADFCCCE7}" type="presParOf" srcId="{38C9DF88-36EE-4F14-BA3B-6F59EBBD1E69}" destId="{B123C44B-EF53-47F5-9D67-2AD45FCBB225}" srcOrd="0" destOrd="0" presId="urn:microsoft.com/office/officeart/2005/8/layout/hierarchy1"/>
    <dgm:cxn modelId="{F96C149A-8041-4503-BE1C-8121264413DC}" type="presParOf" srcId="{38C9DF88-36EE-4F14-BA3B-6F59EBBD1E69}" destId="{F899C268-37A5-429A-B7C7-FFC6D092CD2F}" srcOrd="1" destOrd="0" presId="urn:microsoft.com/office/officeart/2005/8/layout/hierarchy1"/>
    <dgm:cxn modelId="{A0F0F1A7-A742-4037-92D1-0B70A3ACD19F}" type="presParOf" srcId="{F899C268-37A5-429A-B7C7-FFC6D092CD2F}" destId="{92C3A17D-3D34-40AE-B66A-E45BCAD739D3}" srcOrd="0" destOrd="0" presId="urn:microsoft.com/office/officeart/2005/8/layout/hierarchy1"/>
    <dgm:cxn modelId="{3C010A97-F90F-4579-96A8-844F8C9C19A0}" type="presParOf" srcId="{92C3A17D-3D34-40AE-B66A-E45BCAD739D3}" destId="{94240245-04BE-435C-82C0-2F9B67387EED}" srcOrd="0" destOrd="0" presId="urn:microsoft.com/office/officeart/2005/8/layout/hierarchy1"/>
    <dgm:cxn modelId="{C499AE3F-559B-44C1-910E-36DEE788E553}" type="presParOf" srcId="{92C3A17D-3D34-40AE-B66A-E45BCAD739D3}" destId="{F2FC6957-63F2-4DE2-950A-1702F1BA4648}" srcOrd="1" destOrd="0" presId="urn:microsoft.com/office/officeart/2005/8/layout/hierarchy1"/>
    <dgm:cxn modelId="{FADD951A-DF90-494E-A167-649852DA4742}" type="presParOf" srcId="{F899C268-37A5-429A-B7C7-FFC6D092CD2F}" destId="{93123733-4A5B-45B8-B73F-2D09FBA34492}" srcOrd="1" destOrd="0" presId="urn:microsoft.com/office/officeart/2005/8/layout/hierarchy1"/>
    <dgm:cxn modelId="{B3C87417-DA64-47F0-B923-DCC5871408AE}" type="presParOf" srcId="{C7418B38-E268-4C6F-B502-0EC53E604B96}" destId="{4D67DA84-6D3A-450C-9697-649AA08D8AF7}" srcOrd="2" destOrd="0" presId="urn:microsoft.com/office/officeart/2005/8/layout/hierarchy1"/>
    <dgm:cxn modelId="{384D9AAF-3604-4CD3-8AD6-A42EFAD99824}" type="presParOf" srcId="{C7418B38-E268-4C6F-B502-0EC53E604B96}" destId="{B7FD4D0C-BDB3-478C-BEFB-CB671F8F2E40}" srcOrd="3" destOrd="0" presId="urn:microsoft.com/office/officeart/2005/8/layout/hierarchy1"/>
    <dgm:cxn modelId="{FB5136EC-A5E3-4ABA-B713-0142C8FF94AD}" type="presParOf" srcId="{B7FD4D0C-BDB3-478C-BEFB-CB671F8F2E40}" destId="{7521914E-725F-4EC1-A9A3-8820FFACC44E}" srcOrd="0" destOrd="0" presId="urn:microsoft.com/office/officeart/2005/8/layout/hierarchy1"/>
    <dgm:cxn modelId="{8C42E2C7-0D3F-4D80-A473-AE76D04C0D93}" type="presParOf" srcId="{7521914E-725F-4EC1-A9A3-8820FFACC44E}" destId="{DDAB963A-2F81-4DA4-9B8D-44768C774652}" srcOrd="0" destOrd="0" presId="urn:microsoft.com/office/officeart/2005/8/layout/hierarchy1"/>
    <dgm:cxn modelId="{09DF8278-3682-4212-87F6-43933356E2AF}" type="presParOf" srcId="{7521914E-725F-4EC1-A9A3-8820FFACC44E}" destId="{3904A4DC-EA35-4B19-BEFE-B5360DC24FAC}" srcOrd="1" destOrd="0" presId="urn:microsoft.com/office/officeart/2005/8/layout/hierarchy1"/>
    <dgm:cxn modelId="{E84D077E-FA7D-4DBD-B9B4-1F9CA63DA5D9}" type="presParOf" srcId="{B7FD4D0C-BDB3-478C-BEFB-CB671F8F2E40}" destId="{EDC3EEF3-CDE4-463D-A1A1-6C5A47325A72}" srcOrd="1" destOrd="0" presId="urn:microsoft.com/office/officeart/2005/8/layout/hierarchy1"/>
    <dgm:cxn modelId="{382D02D9-F034-40C9-B1A0-3AD28B4B60D8}" type="presParOf" srcId="{76344C42-2859-42CC-8C2A-A9D7160B188E}" destId="{6A27D65B-6162-449A-B883-F4316CB24D31}" srcOrd="2" destOrd="0" presId="urn:microsoft.com/office/officeart/2005/8/layout/hierarchy1"/>
    <dgm:cxn modelId="{13F9F906-BD71-4818-BF87-FAF3F50C290C}" type="presParOf" srcId="{76344C42-2859-42CC-8C2A-A9D7160B188E}" destId="{B1E6F6B5-AFF2-42F2-B2AB-5B035AA0ADC0}" srcOrd="3" destOrd="0" presId="urn:microsoft.com/office/officeart/2005/8/layout/hierarchy1"/>
    <dgm:cxn modelId="{AE7A0F7C-C7B7-4EE1-9CD5-5E14306D4391}" type="presParOf" srcId="{B1E6F6B5-AFF2-42F2-B2AB-5B035AA0ADC0}" destId="{1FA7C849-ACE7-4777-AB51-2CDC2A4CD919}" srcOrd="0" destOrd="0" presId="urn:microsoft.com/office/officeart/2005/8/layout/hierarchy1"/>
    <dgm:cxn modelId="{4A049336-3C74-47BF-9BD2-FFB0E92E1626}" type="presParOf" srcId="{1FA7C849-ACE7-4777-AB51-2CDC2A4CD919}" destId="{9A598449-948D-482E-B3A8-F20D322A1F43}" srcOrd="0" destOrd="0" presId="urn:microsoft.com/office/officeart/2005/8/layout/hierarchy1"/>
    <dgm:cxn modelId="{15C72AC8-AF41-4354-A764-9799B8BACD8D}" type="presParOf" srcId="{1FA7C849-ACE7-4777-AB51-2CDC2A4CD919}" destId="{6B0BD91B-F199-451E-A1F3-CC40A3799446}" srcOrd="1" destOrd="0" presId="urn:microsoft.com/office/officeart/2005/8/layout/hierarchy1"/>
    <dgm:cxn modelId="{D53D7490-2858-4C90-9259-42935A0F24EA}" type="presParOf" srcId="{B1E6F6B5-AFF2-42F2-B2AB-5B035AA0ADC0}" destId="{CA34F110-6B3E-4364-9B83-A2A636379802}" srcOrd="1" destOrd="0" presId="urn:microsoft.com/office/officeart/2005/8/layout/hierarchy1"/>
    <dgm:cxn modelId="{7EB8AEA3-226B-4D34-805B-B6AB797DDE99}" type="presParOf" srcId="{CA34F110-6B3E-4364-9B83-A2A636379802}" destId="{646D1B3A-09A6-424E-921D-4824465427C3}" srcOrd="0" destOrd="0" presId="urn:microsoft.com/office/officeart/2005/8/layout/hierarchy1"/>
    <dgm:cxn modelId="{62BBB92F-4B51-4468-BB19-394AF8EB228C}" type="presParOf" srcId="{CA34F110-6B3E-4364-9B83-A2A636379802}" destId="{02DAA1E3-B50D-4CD6-925C-C24831675E87}" srcOrd="1" destOrd="0" presId="urn:microsoft.com/office/officeart/2005/8/layout/hierarchy1"/>
    <dgm:cxn modelId="{D1898506-EE92-48DA-AC64-96627399C467}" type="presParOf" srcId="{02DAA1E3-B50D-4CD6-925C-C24831675E87}" destId="{DCC3C113-BB7F-4E6B-BEC2-1DAD239D3CBF}" srcOrd="0" destOrd="0" presId="urn:microsoft.com/office/officeart/2005/8/layout/hierarchy1"/>
    <dgm:cxn modelId="{C3399F3D-E217-4A6E-8A9D-4D8290E1572C}" type="presParOf" srcId="{DCC3C113-BB7F-4E6B-BEC2-1DAD239D3CBF}" destId="{B0D353E3-44B1-41D9-810D-8C9D586FE129}" srcOrd="0" destOrd="0" presId="urn:microsoft.com/office/officeart/2005/8/layout/hierarchy1"/>
    <dgm:cxn modelId="{7B020DF5-0842-4063-B144-06DDD25BDC25}" type="presParOf" srcId="{DCC3C113-BB7F-4E6B-BEC2-1DAD239D3CBF}" destId="{2A23881B-5F89-469F-BCFF-EEF376EA49DF}" srcOrd="1" destOrd="0" presId="urn:microsoft.com/office/officeart/2005/8/layout/hierarchy1"/>
    <dgm:cxn modelId="{58A96F41-E3A8-4C2E-9743-EBBFCF52DE98}" type="presParOf" srcId="{02DAA1E3-B50D-4CD6-925C-C24831675E87}" destId="{6FA4A988-4AC1-4867-888D-AEA9FAC235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3E425-9868-474B-91F4-992276F87E73}" type="doc">
      <dgm:prSet loTypeId="urn:microsoft.com/office/officeart/2005/8/layout/gear1" loCatId="relationship" qsTypeId="urn:microsoft.com/office/officeart/2005/8/quickstyle/simple4" qsCatId="simple" csTypeId="urn:microsoft.com/office/officeart/2005/8/colors/accent3_2" csCatId="accent3" phldr="0"/>
      <dgm:spPr/>
    </dgm:pt>
    <dgm:pt modelId="{C0EEE3EE-FAA0-4CD6-9A53-1A0558142147}">
      <dgm:prSet phldrT="[Текст]" phldr="1"/>
      <dgm:spPr/>
      <dgm:t>
        <a:bodyPr/>
        <a:lstStyle/>
        <a:p>
          <a:endParaRPr lang="ru-RU" dirty="0"/>
        </a:p>
      </dgm:t>
    </dgm:pt>
    <dgm:pt modelId="{257C55DE-847E-4324-8274-53D6190C7571}" type="parTrans" cxnId="{CB2F2BFA-D76D-4070-9E4E-0C1BBCEA223B}">
      <dgm:prSet/>
      <dgm:spPr/>
      <dgm:t>
        <a:bodyPr/>
        <a:lstStyle/>
        <a:p>
          <a:endParaRPr lang="ru-RU"/>
        </a:p>
      </dgm:t>
    </dgm:pt>
    <dgm:pt modelId="{ED89008F-4E47-472C-93A7-132D79AF49EF}" type="sibTrans" cxnId="{CB2F2BFA-D76D-4070-9E4E-0C1BBCEA223B}">
      <dgm:prSet/>
      <dgm:spPr/>
      <dgm:t>
        <a:bodyPr/>
        <a:lstStyle/>
        <a:p>
          <a:endParaRPr lang="ru-RU"/>
        </a:p>
      </dgm:t>
    </dgm:pt>
    <dgm:pt modelId="{57125B33-99C8-46A5-9272-A07172F4C491}">
      <dgm:prSet phldrT="[Текст]" phldr="1"/>
      <dgm:spPr/>
      <dgm:t>
        <a:bodyPr/>
        <a:lstStyle/>
        <a:p>
          <a:endParaRPr lang="ru-RU" dirty="0"/>
        </a:p>
      </dgm:t>
    </dgm:pt>
    <dgm:pt modelId="{7E751CA2-F2FF-4DF8-B088-A0CF38952BB5}" type="parTrans" cxnId="{70DBB2A9-7C59-422A-9340-ABE4AA1BBA10}">
      <dgm:prSet/>
      <dgm:spPr/>
      <dgm:t>
        <a:bodyPr/>
        <a:lstStyle/>
        <a:p>
          <a:endParaRPr lang="ru-RU"/>
        </a:p>
      </dgm:t>
    </dgm:pt>
    <dgm:pt modelId="{E7C8AC89-DC60-4B1D-AF76-F277CFCA4579}" type="sibTrans" cxnId="{70DBB2A9-7C59-422A-9340-ABE4AA1BBA10}">
      <dgm:prSet/>
      <dgm:spPr/>
      <dgm:t>
        <a:bodyPr/>
        <a:lstStyle/>
        <a:p>
          <a:endParaRPr lang="ru-RU"/>
        </a:p>
      </dgm:t>
    </dgm:pt>
    <dgm:pt modelId="{7B5AE9F8-4C48-44E9-90A3-DAA5FE0838B9}">
      <dgm:prSet phldrT="[Текст]" phldr="1"/>
      <dgm:spPr/>
      <dgm:t>
        <a:bodyPr/>
        <a:lstStyle/>
        <a:p>
          <a:endParaRPr lang="ru-RU" dirty="0"/>
        </a:p>
      </dgm:t>
    </dgm:pt>
    <dgm:pt modelId="{EA3BC909-DBB1-4EA9-BB32-5CEC8004B572}" type="parTrans" cxnId="{DCA765E2-C3F4-43E9-9946-CD7997B41683}">
      <dgm:prSet/>
      <dgm:spPr/>
      <dgm:t>
        <a:bodyPr/>
        <a:lstStyle/>
        <a:p>
          <a:endParaRPr lang="ru-RU"/>
        </a:p>
      </dgm:t>
    </dgm:pt>
    <dgm:pt modelId="{8DA379A9-2074-4E74-81BC-1743C3434061}" type="sibTrans" cxnId="{DCA765E2-C3F4-43E9-9946-CD7997B41683}">
      <dgm:prSet/>
      <dgm:spPr/>
      <dgm:t>
        <a:bodyPr/>
        <a:lstStyle/>
        <a:p>
          <a:endParaRPr lang="ru-RU"/>
        </a:p>
      </dgm:t>
    </dgm:pt>
    <dgm:pt modelId="{ACEC7403-9623-4228-AFC7-0AD4D978A15F}" type="pres">
      <dgm:prSet presAssocID="{2833E425-9868-474B-91F4-992276F87E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E8712EC-602F-4B88-9CB9-040A046A4CA2}" type="pres">
      <dgm:prSet presAssocID="{C0EEE3EE-FAA0-4CD6-9A53-1A0558142147}" presName="gear1" presStyleLbl="node1" presStyleIdx="0" presStyleCnt="3">
        <dgm:presLayoutVars>
          <dgm:chMax val="1"/>
          <dgm:bulletEnabled val="1"/>
        </dgm:presLayoutVars>
      </dgm:prSet>
      <dgm:spPr/>
    </dgm:pt>
    <dgm:pt modelId="{2BADC071-A816-457C-B975-66529D2220E6}" type="pres">
      <dgm:prSet presAssocID="{C0EEE3EE-FAA0-4CD6-9A53-1A0558142147}" presName="gear1srcNode" presStyleLbl="node1" presStyleIdx="0" presStyleCnt="3"/>
      <dgm:spPr/>
    </dgm:pt>
    <dgm:pt modelId="{79E0EC51-0590-4139-9DA0-1C5FF57888CA}" type="pres">
      <dgm:prSet presAssocID="{C0EEE3EE-FAA0-4CD6-9A53-1A0558142147}" presName="gear1dstNode" presStyleLbl="node1" presStyleIdx="0" presStyleCnt="3"/>
      <dgm:spPr/>
    </dgm:pt>
    <dgm:pt modelId="{F769F509-03D5-4AF4-BE7E-BFD04BAFCE01}" type="pres">
      <dgm:prSet presAssocID="{57125B33-99C8-46A5-9272-A07172F4C491}" presName="gear2" presStyleLbl="node1" presStyleIdx="1" presStyleCnt="3">
        <dgm:presLayoutVars>
          <dgm:chMax val="1"/>
          <dgm:bulletEnabled val="1"/>
        </dgm:presLayoutVars>
      </dgm:prSet>
      <dgm:spPr/>
    </dgm:pt>
    <dgm:pt modelId="{7D204D02-3909-4DA0-9425-12DFE55B0FEE}" type="pres">
      <dgm:prSet presAssocID="{57125B33-99C8-46A5-9272-A07172F4C491}" presName="gear2srcNode" presStyleLbl="node1" presStyleIdx="1" presStyleCnt="3"/>
      <dgm:spPr/>
    </dgm:pt>
    <dgm:pt modelId="{FF85F417-0CB1-4E33-B097-676352F30989}" type="pres">
      <dgm:prSet presAssocID="{57125B33-99C8-46A5-9272-A07172F4C491}" presName="gear2dstNode" presStyleLbl="node1" presStyleIdx="1" presStyleCnt="3"/>
      <dgm:spPr/>
    </dgm:pt>
    <dgm:pt modelId="{DBED4556-60B3-4D8A-9279-87DC83AB6372}" type="pres">
      <dgm:prSet presAssocID="{7B5AE9F8-4C48-44E9-90A3-DAA5FE0838B9}" presName="gear3" presStyleLbl="node1" presStyleIdx="2" presStyleCnt="3"/>
      <dgm:spPr/>
    </dgm:pt>
    <dgm:pt modelId="{67BBAFEB-31BE-4CB6-A658-0F740C24121B}" type="pres">
      <dgm:prSet presAssocID="{7B5AE9F8-4C48-44E9-90A3-DAA5FE0838B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B9C9C1E-BE11-4D5E-BE41-91883D04E115}" type="pres">
      <dgm:prSet presAssocID="{7B5AE9F8-4C48-44E9-90A3-DAA5FE0838B9}" presName="gear3srcNode" presStyleLbl="node1" presStyleIdx="2" presStyleCnt="3"/>
      <dgm:spPr/>
    </dgm:pt>
    <dgm:pt modelId="{A5E384E9-9C28-4D3A-8AA3-79A5ED83A6D1}" type="pres">
      <dgm:prSet presAssocID="{7B5AE9F8-4C48-44E9-90A3-DAA5FE0838B9}" presName="gear3dstNode" presStyleLbl="node1" presStyleIdx="2" presStyleCnt="3"/>
      <dgm:spPr/>
    </dgm:pt>
    <dgm:pt modelId="{2B917B25-490C-44FB-AA89-12FF8EAD619C}" type="pres">
      <dgm:prSet presAssocID="{ED89008F-4E47-472C-93A7-132D79AF49EF}" presName="connector1" presStyleLbl="sibTrans2D1" presStyleIdx="0" presStyleCnt="3"/>
      <dgm:spPr/>
    </dgm:pt>
    <dgm:pt modelId="{45055220-1608-47F9-88CA-7EDA15DA8625}" type="pres">
      <dgm:prSet presAssocID="{E7C8AC89-DC60-4B1D-AF76-F277CFCA4579}" presName="connector2" presStyleLbl="sibTrans2D1" presStyleIdx="1" presStyleCnt="3"/>
      <dgm:spPr/>
    </dgm:pt>
    <dgm:pt modelId="{02F73D0E-E2F4-440A-8099-1EB1E0656601}" type="pres">
      <dgm:prSet presAssocID="{8DA379A9-2074-4E74-81BC-1743C3434061}" presName="connector3" presStyleLbl="sibTrans2D1" presStyleIdx="2" presStyleCnt="3"/>
      <dgm:spPr/>
    </dgm:pt>
  </dgm:ptLst>
  <dgm:cxnLst>
    <dgm:cxn modelId="{3609F409-1DAF-4AEC-91D7-8DF2AB5BD61D}" type="presOf" srcId="{2833E425-9868-474B-91F4-992276F87E73}" destId="{ACEC7403-9623-4228-AFC7-0AD4D978A15F}" srcOrd="0" destOrd="0" presId="urn:microsoft.com/office/officeart/2005/8/layout/gear1"/>
    <dgm:cxn modelId="{F76D510A-563D-4A15-B046-EFA91F25C7FC}" type="presOf" srcId="{57125B33-99C8-46A5-9272-A07172F4C491}" destId="{FF85F417-0CB1-4E33-B097-676352F30989}" srcOrd="2" destOrd="0" presId="urn:microsoft.com/office/officeart/2005/8/layout/gear1"/>
    <dgm:cxn modelId="{53910819-DFD6-4C06-896D-114F512BB56B}" type="presOf" srcId="{7B5AE9F8-4C48-44E9-90A3-DAA5FE0838B9}" destId="{67BBAFEB-31BE-4CB6-A658-0F740C24121B}" srcOrd="1" destOrd="0" presId="urn:microsoft.com/office/officeart/2005/8/layout/gear1"/>
    <dgm:cxn modelId="{61881E1A-A9FA-4937-9511-F5D529046A5B}" type="presOf" srcId="{7B5AE9F8-4C48-44E9-90A3-DAA5FE0838B9}" destId="{DBED4556-60B3-4D8A-9279-87DC83AB6372}" srcOrd="0" destOrd="0" presId="urn:microsoft.com/office/officeart/2005/8/layout/gear1"/>
    <dgm:cxn modelId="{97575825-0FEF-41A7-88BE-957746FB4749}" type="presOf" srcId="{7B5AE9F8-4C48-44E9-90A3-DAA5FE0838B9}" destId="{EB9C9C1E-BE11-4D5E-BE41-91883D04E115}" srcOrd="2" destOrd="0" presId="urn:microsoft.com/office/officeart/2005/8/layout/gear1"/>
    <dgm:cxn modelId="{B64F503B-3D56-42F3-88AC-9F6053D2759E}" type="presOf" srcId="{8DA379A9-2074-4E74-81BC-1743C3434061}" destId="{02F73D0E-E2F4-440A-8099-1EB1E0656601}" srcOrd="0" destOrd="0" presId="urn:microsoft.com/office/officeart/2005/8/layout/gear1"/>
    <dgm:cxn modelId="{741DD33B-DCD2-4EBC-8050-E2066FA72E0F}" type="presOf" srcId="{57125B33-99C8-46A5-9272-A07172F4C491}" destId="{7D204D02-3909-4DA0-9425-12DFE55B0FEE}" srcOrd="1" destOrd="0" presId="urn:microsoft.com/office/officeart/2005/8/layout/gear1"/>
    <dgm:cxn modelId="{9680F843-DEA1-4D34-8D3A-7D6B9DCE3D33}" type="presOf" srcId="{57125B33-99C8-46A5-9272-A07172F4C491}" destId="{F769F509-03D5-4AF4-BE7E-BFD04BAFCE01}" srcOrd="0" destOrd="0" presId="urn:microsoft.com/office/officeart/2005/8/layout/gear1"/>
    <dgm:cxn modelId="{7E4B9668-F481-4253-AB1D-3ECD36630445}" type="presOf" srcId="{ED89008F-4E47-472C-93A7-132D79AF49EF}" destId="{2B917B25-490C-44FB-AA89-12FF8EAD619C}" srcOrd="0" destOrd="0" presId="urn:microsoft.com/office/officeart/2005/8/layout/gear1"/>
    <dgm:cxn modelId="{70DBB2A9-7C59-422A-9340-ABE4AA1BBA10}" srcId="{2833E425-9868-474B-91F4-992276F87E73}" destId="{57125B33-99C8-46A5-9272-A07172F4C491}" srcOrd="1" destOrd="0" parTransId="{7E751CA2-F2FF-4DF8-B088-A0CF38952BB5}" sibTransId="{E7C8AC89-DC60-4B1D-AF76-F277CFCA4579}"/>
    <dgm:cxn modelId="{7BFD53AF-7504-4972-89F8-2AD2E3EF3761}" type="presOf" srcId="{C0EEE3EE-FAA0-4CD6-9A53-1A0558142147}" destId="{CE8712EC-602F-4B88-9CB9-040A046A4CA2}" srcOrd="0" destOrd="0" presId="urn:microsoft.com/office/officeart/2005/8/layout/gear1"/>
    <dgm:cxn modelId="{8B0799BA-5C6E-4C88-8958-B6C3E5FC0B3C}" type="presOf" srcId="{C0EEE3EE-FAA0-4CD6-9A53-1A0558142147}" destId="{79E0EC51-0590-4139-9DA0-1C5FF57888CA}" srcOrd="2" destOrd="0" presId="urn:microsoft.com/office/officeart/2005/8/layout/gear1"/>
    <dgm:cxn modelId="{9D4414DF-A766-4EC5-ACC9-1779CD54094A}" type="presOf" srcId="{E7C8AC89-DC60-4B1D-AF76-F277CFCA4579}" destId="{45055220-1608-47F9-88CA-7EDA15DA8625}" srcOrd="0" destOrd="0" presId="urn:microsoft.com/office/officeart/2005/8/layout/gear1"/>
    <dgm:cxn modelId="{DCA765E2-C3F4-43E9-9946-CD7997B41683}" srcId="{2833E425-9868-474B-91F4-992276F87E73}" destId="{7B5AE9F8-4C48-44E9-90A3-DAA5FE0838B9}" srcOrd="2" destOrd="0" parTransId="{EA3BC909-DBB1-4EA9-BB32-5CEC8004B572}" sibTransId="{8DA379A9-2074-4E74-81BC-1743C3434061}"/>
    <dgm:cxn modelId="{CB2F2BFA-D76D-4070-9E4E-0C1BBCEA223B}" srcId="{2833E425-9868-474B-91F4-992276F87E73}" destId="{C0EEE3EE-FAA0-4CD6-9A53-1A0558142147}" srcOrd="0" destOrd="0" parTransId="{257C55DE-847E-4324-8274-53D6190C7571}" sibTransId="{ED89008F-4E47-472C-93A7-132D79AF49EF}"/>
    <dgm:cxn modelId="{85A441FB-8D01-47B9-872D-826F74683AB1}" type="presOf" srcId="{C0EEE3EE-FAA0-4CD6-9A53-1A0558142147}" destId="{2BADC071-A816-457C-B975-66529D2220E6}" srcOrd="1" destOrd="0" presId="urn:microsoft.com/office/officeart/2005/8/layout/gear1"/>
    <dgm:cxn modelId="{09FD4AFC-0B97-4320-A4DA-6A76B4F814DC}" type="presOf" srcId="{7B5AE9F8-4C48-44E9-90A3-DAA5FE0838B9}" destId="{A5E384E9-9C28-4D3A-8AA3-79A5ED83A6D1}" srcOrd="3" destOrd="0" presId="urn:microsoft.com/office/officeart/2005/8/layout/gear1"/>
    <dgm:cxn modelId="{EA96A81C-7436-4B6B-BD12-A31A3EE05F95}" type="presParOf" srcId="{ACEC7403-9623-4228-AFC7-0AD4D978A15F}" destId="{CE8712EC-602F-4B88-9CB9-040A046A4CA2}" srcOrd="0" destOrd="0" presId="urn:microsoft.com/office/officeart/2005/8/layout/gear1"/>
    <dgm:cxn modelId="{54FA2E34-CABC-41AC-BB7D-1B2BEE6CFAAE}" type="presParOf" srcId="{ACEC7403-9623-4228-AFC7-0AD4D978A15F}" destId="{2BADC071-A816-457C-B975-66529D2220E6}" srcOrd="1" destOrd="0" presId="urn:microsoft.com/office/officeart/2005/8/layout/gear1"/>
    <dgm:cxn modelId="{DE93E837-E92B-45E1-B9C8-CB1A271D2D6A}" type="presParOf" srcId="{ACEC7403-9623-4228-AFC7-0AD4D978A15F}" destId="{79E0EC51-0590-4139-9DA0-1C5FF57888CA}" srcOrd="2" destOrd="0" presId="urn:microsoft.com/office/officeart/2005/8/layout/gear1"/>
    <dgm:cxn modelId="{D42737AA-F895-4DD8-869E-DD694777F48C}" type="presParOf" srcId="{ACEC7403-9623-4228-AFC7-0AD4D978A15F}" destId="{F769F509-03D5-4AF4-BE7E-BFD04BAFCE01}" srcOrd="3" destOrd="0" presId="urn:microsoft.com/office/officeart/2005/8/layout/gear1"/>
    <dgm:cxn modelId="{1D7A3C5E-1447-4D5D-8116-060F3884906A}" type="presParOf" srcId="{ACEC7403-9623-4228-AFC7-0AD4D978A15F}" destId="{7D204D02-3909-4DA0-9425-12DFE55B0FEE}" srcOrd="4" destOrd="0" presId="urn:microsoft.com/office/officeart/2005/8/layout/gear1"/>
    <dgm:cxn modelId="{D49A0430-77FC-459E-8938-EE3A8258F677}" type="presParOf" srcId="{ACEC7403-9623-4228-AFC7-0AD4D978A15F}" destId="{FF85F417-0CB1-4E33-B097-676352F30989}" srcOrd="5" destOrd="0" presId="urn:microsoft.com/office/officeart/2005/8/layout/gear1"/>
    <dgm:cxn modelId="{2DCFCABC-80FF-4B3B-BEDE-3BDB9084EDEB}" type="presParOf" srcId="{ACEC7403-9623-4228-AFC7-0AD4D978A15F}" destId="{DBED4556-60B3-4D8A-9279-87DC83AB6372}" srcOrd="6" destOrd="0" presId="urn:microsoft.com/office/officeart/2005/8/layout/gear1"/>
    <dgm:cxn modelId="{2C9C5429-F42D-4A03-9574-F189EDB13D50}" type="presParOf" srcId="{ACEC7403-9623-4228-AFC7-0AD4D978A15F}" destId="{67BBAFEB-31BE-4CB6-A658-0F740C24121B}" srcOrd="7" destOrd="0" presId="urn:microsoft.com/office/officeart/2005/8/layout/gear1"/>
    <dgm:cxn modelId="{7E3B7E8A-6671-47E3-B8ED-BFFA1BEC7418}" type="presParOf" srcId="{ACEC7403-9623-4228-AFC7-0AD4D978A15F}" destId="{EB9C9C1E-BE11-4D5E-BE41-91883D04E115}" srcOrd="8" destOrd="0" presId="urn:microsoft.com/office/officeart/2005/8/layout/gear1"/>
    <dgm:cxn modelId="{79934E59-2BEC-486A-B909-5B13F5A37EDB}" type="presParOf" srcId="{ACEC7403-9623-4228-AFC7-0AD4D978A15F}" destId="{A5E384E9-9C28-4D3A-8AA3-79A5ED83A6D1}" srcOrd="9" destOrd="0" presId="urn:microsoft.com/office/officeart/2005/8/layout/gear1"/>
    <dgm:cxn modelId="{68505266-6044-4235-9DF8-339C3C43FCF7}" type="presParOf" srcId="{ACEC7403-9623-4228-AFC7-0AD4D978A15F}" destId="{2B917B25-490C-44FB-AA89-12FF8EAD619C}" srcOrd="10" destOrd="0" presId="urn:microsoft.com/office/officeart/2005/8/layout/gear1"/>
    <dgm:cxn modelId="{9F6316A3-C34E-4563-8CA6-691AEEB8FEC6}" type="presParOf" srcId="{ACEC7403-9623-4228-AFC7-0AD4D978A15F}" destId="{45055220-1608-47F9-88CA-7EDA15DA8625}" srcOrd="11" destOrd="0" presId="urn:microsoft.com/office/officeart/2005/8/layout/gear1"/>
    <dgm:cxn modelId="{A9E7BCC0-6ADB-4CC2-BD97-FFDB74560749}" type="presParOf" srcId="{ACEC7403-9623-4228-AFC7-0AD4D978A15F}" destId="{02F73D0E-E2F4-440A-8099-1EB1E065660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D1B3A-09A6-424E-921D-4824465427C3}">
      <dsp:nvSpPr>
        <dsp:cNvPr id="0" name=""/>
        <dsp:cNvSpPr/>
      </dsp:nvSpPr>
      <dsp:spPr>
        <a:xfrm>
          <a:off x="1408659" y="973661"/>
          <a:ext cx="91440" cy="143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654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7D65B-6162-449A-B883-F4316CB24D31}">
      <dsp:nvSpPr>
        <dsp:cNvPr id="0" name=""/>
        <dsp:cNvSpPr/>
      </dsp:nvSpPr>
      <dsp:spPr>
        <a:xfrm>
          <a:off x="1001601" y="516355"/>
          <a:ext cx="452778" cy="14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96"/>
              </a:lnTo>
              <a:lnTo>
                <a:pt x="452778" y="97896"/>
              </a:lnTo>
              <a:lnTo>
                <a:pt x="452778" y="143654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7DA84-6D3A-450C-9697-649AA08D8AF7}">
      <dsp:nvSpPr>
        <dsp:cNvPr id="0" name=""/>
        <dsp:cNvSpPr/>
      </dsp:nvSpPr>
      <dsp:spPr>
        <a:xfrm>
          <a:off x="548822" y="973661"/>
          <a:ext cx="301852" cy="14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96"/>
              </a:lnTo>
              <a:lnTo>
                <a:pt x="301852" y="97896"/>
              </a:lnTo>
              <a:lnTo>
                <a:pt x="301852" y="143654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C44B-EF53-47F5-9D67-2AD45FCBB225}">
      <dsp:nvSpPr>
        <dsp:cNvPr id="0" name=""/>
        <dsp:cNvSpPr/>
      </dsp:nvSpPr>
      <dsp:spPr>
        <a:xfrm>
          <a:off x="201250" y="1430968"/>
          <a:ext cx="91440" cy="143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654"/>
              </a:lnTo>
            </a:path>
          </a:pathLst>
        </a:custGeom>
        <a:noFill/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96C74-A13B-49B6-8224-F3502C6F54C5}">
      <dsp:nvSpPr>
        <dsp:cNvPr id="0" name=""/>
        <dsp:cNvSpPr/>
      </dsp:nvSpPr>
      <dsp:spPr>
        <a:xfrm>
          <a:off x="246970" y="973661"/>
          <a:ext cx="301852" cy="143654"/>
        </a:xfrm>
        <a:custGeom>
          <a:avLst/>
          <a:gdLst/>
          <a:ahLst/>
          <a:cxnLst/>
          <a:rect l="0" t="0" r="0" b="0"/>
          <a:pathLst>
            <a:path>
              <a:moveTo>
                <a:pt x="301852" y="0"/>
              </a:moveTo>
              <a:lnTo>
                <a:pt x="301852" y="97896"/>
              </a:lnTo>
              <a:lnTo>
                <a:pt x="0" y="97896"/>
              </a:lnTo>
              <a:lnTo>
                <a:pt x="0" y="143654"/>
              </a:lnTo>
            </a:path>
          </a:pathLst>
        </a:custGeom>
        <a:noFill/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C2515-78F6-4CBC-B8BE-E7822E32AE77}">
      <dsp:nvSpPr>
        <dsp:cNvPr id="0" name=""/>
        <dsp:cNvSpPr/>
      </dsp:nvSpPr>
      <dsp:spPr>
        <a:xfrm>
          <a:off x="548822" y="516355"/>
          <a:ext cx="452778" cy="143654"/>
        </a:xfrm>
        <a:custGeom>
          <a:avLst/>
          <a:gdLst/>
          <a:ahLst/>
          <a:cxnLst/>
          <a:rect l="0" t="0" r="0" b="0"/>
          <a:pathLst>
            <a:path>
              <a:moveTo>
                <a:pt x="452778" y="0"/>
              </a:moveTo>
              <a:lnTo>
                <a:pt x="452778" y="97896"/>
              </a:lnTo>
              <a:lnTo>
                <a:pt x="0" y="97896"/>
              </a:lnTo>
              <a:lnTo>
                <a:pt x="0" y="143654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925D6-71EF-415C-A599-242AE4236A2B}">
      <dsp:nvSpPr>
        <dsp:cNvPr id="0" name=""/>
        <dsp:cNvSpPr/>
      </dsp:nvSpPr>
      <dsp:spPr>
        <a:xfrm>
          <a:off x="754630" y="202703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8858B-3726-4A69-8737-2C7075A56C32}">
      <dsp:nvSpPr>
        <dsp:cNvPr id="0" name=""/>
        <dsp:cNvSpPr/>
      </dsp:nvSpPr>
      <dsp:spPr>
        <a:xfrm>
          <a:off x="809513" y="254841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818700" y="264028"/>
        <a:ext cx="475566" cy="295278"/>
      </dsp:txXfrm>
    </dsp:sp>
    <dsp:sp modelId="{3E42A5A8-D9A4-4C2E-917E-E3A5CC583CFA}">
      <dsp:nvSpPr>
        <dsp:cNvPr id="0" name=""/>
        <dsp:cNvSpPr/>
      </dsp:nvSpPr>
      <dsp:spPr>
        <a:xfrm>
          <a:off x="301852" y="660009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762F8-D09F-4824-A9CC-3FB9435D02BE}">
      <dsp:nvSpPr>
        <dsp:cNvPr id="0" name=""/>
        <dsp:cNvSpPr/>
      </dsp:nvSpPr>
      <dsp:spPr>
        <a:xfrm>
          <a:off x="356734" y="712147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365921" y="721334"/>
        <a:ext cx="475566" cy="295278"/>
      </dsp:txXfrm>
    </dsp:sp>
    <dsp:sp modelId="{6933FE77-BBCB-4516-88AA-37C8E2840274}">
      <dsp:nvSpPr>
        <dsp:cNvPr id="0" name=""/>
        <dsp:cNvSpPr/>
      </dsp:nvSpPr>
      <dsp:spPr>
        <a:xfrm>
          <a:off x="0" y="1117316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AB1CD-7BD9-47F6-8602-2D5AACA81EDB}">
      <dsp:nvSpPr>
        <dsp:cNvPr id="0" name=""/>
        <dsp:cNvSpPr/>
      </dsp:nvSpPr>
      <dsp:spPr>
        <a:xfrm>
          <a:off x="54882" y="1169454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 dirty="0"/>
        </a:p>
      </dsp:txBody>
      <dsp:txXfrm>
        <a:off x="64069" y="1178641"/>
        <a:ext cx="475566" cy="295278"/>
      </dsp:txXfrm>
    </dsp:sp>
    <dsp:sp modelId="{94240245-04BE-435C-82C0-2F9B67387EED}">
      <dsp:nvSpPr>
        <dsp:cNvPr id="0" name=""/>
        <dsp:cNvSpPr/>
      </dsp:nvSpPr>
      <dsp:spPr>
        <a:xfrm>
          <a:off x="0" y="1574622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6957-63F2-4DE2-950A-1702F1BA4648}">
      <dsp:nvSpPr>
        <dsp:cNvPr id="0" name=""/>
        <dsp:cNvSpPr/>
      </dsp:nvSpPr>
      <dsp:spPr>
        <a:xfrm>
          <a:off x="54882" y="1626760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 dirty="0"/>
        </a:p>
      </dsp:txBody>
      <dsp:txXfrm>
        <a:off x="64069" y="1635947"/>
        <a:ext cx="475566" cy="295278"/>
      </dsp:txXfrm>
    </dsp:sp>
    <dsp:sp modelId="{DDAB963A-2F81-4DA4-9B8D-44768C774652}">
      <dsp:nvSpPr>
        <dsp:cNvPr id="0" name=""/>
        <dsp:cNvSpPr/>
      </dsp:nvSpPr>
      <dsp:spPr>
        <a:xfrm>
          <a:off x="603704" y="1117316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4A4DC-EA35-4B19-BEFE-B5360DC24FAC}">
      <dsp:nvSpPr>
        <dsp:cNvPr id="0" name=""/>
        <dsp:cNvSpPr/>
      </dsp:nvSpPr>
      <dsp:spPr>
        <a:xfrm>
          <a:off x="658587" y="1169454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 dirty="0"/>
        </a:p>
      </dsp:txBody>
      <dsp:txXfrm>
        <a:off x="667774" y="1178641"/>
        <a:ext cx="475566" cy="295278"/>
      </dsp:txXfrm>
    </dsp:sp>
    <dsp:sp modelId="{9A598449-948D-482E-B3A8-F20D322A1F43}">
      <dsp:nvSpPr>
        <dsp:cNvPr id="0" name=""/>
        <dsp:cNvSpPr/>
      </dsp:nvSpPr>
      <dsp:spPr>
        <a:xfrm>
          <a:off x="1207409" y="660009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BD91B-F199-451E-A1F3-CC40A3799446}">
      <dsp:nvSpPr>
        <dsp:cNvPr id="0" name=""/>
        <dsp:cNvSpPr/>
      </dsp:nvSpPr>
      <dsp:spPr>
        <a:xfrm>
          <a:off x="1262291" y="712147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 dirty="0"/>
        </a:p>
      </dsp:txBody>
      <dsp:txXfrm>
        <a:off x="1271478" y="721334"/>
        <a:ext cx="475566" cy="295278"/>
      </dsp:txXfrm>
    </dsp:sp>
    <dsp:sp modelId="{B0D353E3-44B1-41D9-810D-8C9D586FE129}">
      <dsp:nvSpPr>
        <dsp:cNvPr id="0" name=""/>
        <dsp:cNvSpPr/>
      </dsp:nvSpPr>
      <dsp:spPr>
        <a:xfrm>
          <a:off x="1207409" y="1117316"/>
          <a:ext cx="493940" cy="313652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3881B-5F89-469F-BCFF-EEF376EA49DF}">
      <dsp:nvSpPr>
        <dsp:cNvPr id="0" name=""/>
        <dsp:cNvSpPr/>
      </dsp:nvSpPr>
      <dsp:spPr>
        <a:xfrm>
          <a:off x="1262291" y="1169454"/>
          <a:ext cx="493940" cy="313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 dirty="0"/>
        </a:p>
      </dsp:txBody>
      <dsp:txXfrm>
        <a:off x="1271478" y="1178641"/>
        <a:ext cx="475566" cy="295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12EC-602F-4B88-9CB9-040A046A4CA2}">
      <dsp:nvSpPr>
        <dsp:cNvPr id="0" name=""/>
        <dsp:cNvSpPr/>
      </dsp:nvSpPr>
      <dsp:spPr>
        <a:xfrm>
          <a:off x="365130" y="328617"/>
          <a:ext cx="401643" cy="401643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 dirty="0"/>
        </a:p>
      </dsp:txBody>
      <dsp:txXfrm>
        <a:off x="445878" y="422700"/>
        <a:ext cx="240147" cy="206453"/>
      </dsp:txXfrm>
    </dsp:sp>
    <dsp:sp modelId="{F769F509-03D5-4AF4-BE7E-BFD04BAFCE01}">
      <dsp:nvSpPr>
        <dsp:cNvPr id="0" name=""/>
        <dsp:cNvSpPr/>
      </dsp:nvSpPr>
      <dsp:spPr>
        <a:xfrm>
          <a:off x="131446" y="233683"/>
          <a:ext cx="292104" cy="292104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>
        <a:off x="204984" y="307666"/>
        <a:ext cx="145028" cy="144138"/>
      </dsp:txXfrm>
    </dsp:sp>
    <dsp:sp modelId="{DBED4556-60B3-4D8A-9279-87DC83AB6372}">
      <dsp:nvSpPr>
        <dsp:cNvPr id="0" name=""/>
        <dsp:cNvSpPr/>
      </dsp:nvSpPr>
      <dsp:spPr>
        <a:xfrm rot="20700000">
          <a:off x="295054" y="32161"/>
          <a:ext cx="286202" cy="286202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dirty="0"/>
        </a:p>
      </dsp:txBody>
      <dsp:txXfrm rot="-20700000">
        <a:off x="357827" y="94933"/>
        <a:ext cx="160657" cy="160657"/>
      </dsp:txXfrm>
    </dsp:sp>
    <dsp:sp modelId="{2B917B25-490C-44FB-AA89-12FF8EAD619C}">
      <dsp:nvSpPr>
        <dsp:cNvPr id="0" name=""/>
        <dsp:cNvSpPr/>
      </dsp:nvSpPr>
      <dsp:spPr>
        <a:xfrm>
          <a:off x="306245" y="281329"/>
          <a:ext cx="514103" cy="514103"/>
        </a:xfrm>
        <a:prstGeom prst="circularArrow">
          <a:avLst>
            <a:gd name="adj1" fmla="val 4688"/>
            <a:gd name="adj2" fmla="val 299029"/>
            <a:gd name="adj3" fmla="val 2237716"/>
            <a:gd name="adj4" fmla="val 16723057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55220-1608-47F9-88CA-7EDA15DA8625}">
      <dsp:nvSpPr>
        <dsp:cNvPr id="0" name=""/>
        <dsp:cNvSpPr/>
      </dsp:nvSpPr>
      <dsp:spPr>
        <a:xfrm>
          <a:off x="79715" y="183917"/>
          <a:ext cx="373527" cy="3735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F73D0E-E2F4-440A-8099-1EB1E0656601}">
      <dsp:nvSpPr>
        <dsp:cNvPr id="0" name=""/>
        <dsp:cNvSpPr/>
      </dsp:nvSpPr>
      <dsp:spPr>
        <a:xfrm>
          <a:off x="228853" y="-15661"/>
          <a:ext cx="402738" cy="4027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fu-2016/markup-task-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8diB71BINo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</a:t>
            </a:r>
            <a:r>
              <a:rPr lang="en-US" b="1" dirty="0"/>
              <a:t>4</a:t>
            </a:r>
            <a:r>
              <a:rPr lang="ru-RU" b="1" dirty="0"/>
              <a:t>. Классы. ООП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A1C34-AB97-433E-BA4D-9F0E9E8A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24C42-1FF0-4FAD-BE4F-6CF72DD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55454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Поля объявляются аналогично переменным</a:t>
            </a:r>
            <a:r>
              <a:rPr lang="en-US" dirty="0"/>
              <a:t> </a:t>
            </a:r>
            <a:r>
              <a:rPr lang="ru-RU" dirty="0"/>
              <a:t>(но нельзя использовать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Полям можно задавать значения по умолчанию непосредственно при объявлении.</a:t>
            </a:r>
          </a:p>
          <a:p>
            <a:r>
              <a:rPr lang="ru-RU" dirty="0"/>
              <a:t>Поля принято называть в </a:t>
            </a:r>
            <a:r>
              <a:rPr lang="en-US" dirty="0" err="1"/>
              <a:t>CamelStyle</a:t>
            </a:r>
            <a:r>
              <a:rPr lang="en-US" dirty="0"/>
              <a:t> (</a:t>
            </a:r>
            <a:r>
              <a:rPr lang="ru-RU" dirty="0"/>
              <a:t>с маленькой буквы), иногда в начале имени ставят подчеркивание.</a:t>
            </a:r>
            <a:endParaRPr lang="en-US" dirty="0"/>
          </a:p>
          <a:p>
            <a:r>
              <a:rPr lang="ru-RU" dirty="0"/>
              <a:t>Поля могут быть только для чтения -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27C49-17CB-4495-BB39-7E4A90A5B770}"/>
              </a:ext>
            </a:extLst>
          </p:cNvPr>
          <p:cNvSpPr txBox="1"/>
          <p:nvPr/>
        </p:nvSpPr>
        <p:spPr>
          <a:xfrm>
            <a:off x="1049215" y="3704939"/>
            <a:ext cx="38604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hunger = 5;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tiredness = 5;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happiness = 5;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030F0-B61A-40B6-9271-18E45F04C2E3}"/>
              </a:ext>
            </a:extLst>
          </p:cNvPr>
          <p:cNvSpPr txBox="1"/>
          <p:nvPr/>
        </p:nvSpPr>
        <p:spPr>
          <a:xfrm>
            <a:off x="4909624" y="3704938"/>
            <a:ext cx="72823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cuteness;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oldPrice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2445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7A433-7E4C-48CA-AA02-7588556D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9336C-51AB-4868-B089-7B5C7095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называют в </a:t>
            </a:r>
            <a:r>
              <a:rPr lang="en-US" dirty="0" err="1"/>
              <a:t>PascalStyle</a:t>
            </a:r>
            <a:r>
              <a:rPr lang="ru-RU" dirty="0"/>
              <a:t> (с заглавной буквы).</a:t>
            </a:r>
          </a:p>
          <a:p>
            <a:r>
              <a:rPr lang="ru-RU" dirty="0"/>
              <a:t>Внутри методов доступны все члены класса и параметры (аргументы) метода.</a:t>
            </a:r>
          </a:p>
          <a:p>
            <a:r>
              <a:rPr lang="ru-RU" dirty="0"/>
              <a:t>Порядок методов и полей не имеет значения.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6B823-9030-4C90-A90E-8F45CE2C8029}"/>
              </a:ext>
            </a:extLst>
          </p:cNvPr>
          <p:cNvSpPr txBox="1"/>
          <p:nvPr/>
        </p:nvSpPr>
        <p:spPr>
          <a:xfrm>
            <a:off x="1304779" y="3429000"/>
            <a:ext cx="42261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IsTired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tiredness &gt; 5;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232D-72DA-4A8F-B8FB-25597F164F88}"/>
              </a:ext>
            </a:extLst>
          </p:cNvPr>
          <p:cNvSpPr txBox="1"/>
          <p:nvPr/>
        </p:nvSpPr>
        <p:spPr>
          <a:xfrm>
            <a:off x="5997526" y="3416161"/>
            <a:ext cx="5257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DoNothing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IsTired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Sleep();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hunger +=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happiness -= 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934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B833B-2F73-41CF-B039-361E4B73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  <a:r>
              <a:rPr lang="en-US" dirty="0"/>
              <a:t> (</a:t>
            </a:r>
            <a:r>
              <a:rPr lang="ru-RU" dirty="0"/>
              <a:t>аргументы)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363E1-C8C6-421B-8740-E7633EE3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по умолчанию можно записать после типа. Параметры со значением по умолчанию передавать необязательно.</a:t>
            </a:r>
          </a:p>
          <a:p>
            <a:r>
              <a:rPr lang="ru-RU" dirty="0"/>
              <a:t>Модификаторы параметров:</a:t>
            </a:r>
          </a:p>
          <a:p>
            <a:pPr lvl="1"/>
            <a:r>
              <a:rPr lang="ru-RU" dirty="0"/>
              <a:t>Без модификатора - передаются в метод по значению (изменение в методе не влияет на переменную в точке вызова)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ref</a:t>
            </a:r>
            <a:r>
              <a:rPr lang="en-US" dirty="0"/>
              <a:t> – </a:t>
            </a:r>
            <a:r>
              <a:rPr lang="ru-RU" dirty="0"/>
              <a:t>передача по ссылке (изменение параметра в методе = изменение в точке вызова)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</a:t>
            </a:r>
            <a:r>
              <a:rPr lang="en-US" dirty="0"/>
              <a:t> – </a:t>
            </a:r>
            <a:r>
              <a:rPr lang="ru-RU" dirty="0"/>
              <a:t>передача по ссылке, но с запретом на изменение (присваивание)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out</a:t>
            </a:r>
            <a:r>
              <a:rPr lang="en-US" dirty="0"/>
              <a:t> – </a:t>
            </a:r>
            <a:r>
              <a:rPr lang="ru-RU" dirty="0"/>
              <a:t>передача по ссылке, но с запретом на чтение</a:t>
            </a:r>
          </a:p>
          <a:p>
            <a:r>
              <a:rPr lang="ru-RU" dirty="0"/>
              <a:t>Можно использовать переменное количество однотипных параметров, объявив их как массив в модификатором </a:t>
            </a:r>
            <a:r>
              <a:rPr lang="en-US" dirty="0">
                <a:latin typeface="Consolas" panose="020B0609020204030204" pitchFamily="49" charset="0"/>
              </a:rPr>
              <a:t>param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83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36C57-16CC-4C4C-8705-E291FFF2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 параметрами по умолчанию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DA81-D7D9-46CD-BCD7-C1FA7C1D793B}"/>
              </a:ext>
            </a:extLst>
          </p:cNvPr>
          <p:cNvSpPr txBox="1"/>
          <p:nvPr/>
        </p:nvSpPr>
        <p:spPr>
          <a:xfrm>
            <a:off x="1009356" y="1997839"/>
            <a:ext cx="9977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 = name,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Price = price,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Description = description,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06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BDCD5-B94B-4BBD-88CC-6E8F8B40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5DC21-306B-44B6-A718-99902764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891550"/>
          </a:xfrm>
        </p:spPr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ru-RU" dirty="0"/>
              <a:t>можно использовать только в нестатических методах класса.</a:t>
            </a:r>
          </a:p>
          <a:p>
            <a:r>
              <a:rPr lang="ru-RU" dirty="0"/>
              <a:t>Означает текущий экземпляр класса.</a:t>
            </a:r>
          </a:p>
          <a:p>
            <a:r>
              <a:rPr lang="ru-RU" dirty="0"/>
              <a:t>В большинстве случаев его можно опустить.</a:t>
            </a:r>
          </a:p>
          <a:p>
            <a:r>
              <a:rPr lang="ru-RU" dirty="0"/>
              <a:t>Используют, чтобы различать локальные переменные/параметры и поля класса (если у них совпадают имена).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7CCF4-6DBC-427B-B669-57B97BF4395D}"/>
              </a:ext>
            </a:extLst>
          </p:cNvPr>
          <p:cNvSpPr txBox="1"/>
          <p:nvPr/>
        </p:nvSpPr>
        <p:spPr>
          <a:xfrm>
            <a:off x="838200" y="4427387"/>
            <a:ext cx="5257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.hunger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6;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EE0D6-DC20-4AE7-8D87-4E59ED84B8EE}"/>
              </a:ext>
            </a:extLst>
          </p:cNvPr>
          <p:cNvSpPr txBox="1"/>
          <p:nvPr/>
        </p:nvSpPr>
        <p:spPr>
          <a:xfrm>
            <a:off x="6312725" y="4427387"/>
            <a:ext cx="5257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216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702FA-7CC5-478F-AE48-DADDC3E6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экземпляра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F7270-0EC2-48E9-85DC-FEC11571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752067"/>
          </a:xfrm>
        </p:spPr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new</a:t>
            </a:r>
            <a:r>
              <a:rPr lang="ru-RU" dirty="0"/>
              <a:t>, затем конструктор – метод, вызываемый при создании класса.</a:t>
            </a:r>
          </a:p>
          <a:p>
            <a:r>
              <a:rPr lang="ru-RU" dirty="0"/>
              <a:t>Далее может идти инициализация атрибутов.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0CA0A-A9EA-4C5B-A6C1-DB3A0561378B}"/>
              </a:ext>
            </a:extLst>
          </p:cNvPr>
          <p:cNvSpPr txBox="1"/>
          <p:nvPr/>
        </p:nvSpPr>
        <p:spPr>
          <a:xfrm>
            <a:off x="1206305" y="4012722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murka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name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Мурка"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только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5CC80-D85E-4535-B3D3-CD205EB8A902}"/>
              </a:ext>
            </a:extLst>
          </p:cNvPr>
          <p:cNvSpPr txBox="1"/>
          <p:nvPr/>
        </p:nvSpPr>
        <p:spPr>
          <a:xfrm>
            <a:off x="1206305" y="2922375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15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A0E9D-765E-4EEE-A598-155E84A3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148C3-3084-4889-B657-5A8D3BD6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8071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Специальный метод, имя которого совпадает с именем класса.</a:t>
            </a:r>
          </a:p>
          <a:p>
            <a:r>
              <a:rPr lang="ru-RU" dirty="0"/>
              <a:t>Позволяет инициализировать атрибуты класса, как затребовав и от пользователя</a:t>
            </a:r>
            <a:r>
              <a:rPr lang="en-US" dirty="0"/>
              <a:t> (</a:t>
            </a:r>
            <a:r>
              <a:rPr lang="ru-RU" dirty="0"/>
              <a:t>обязательные), так и исходя из внутренней логики.</a:t>
            </a:r>
          </a:p>
          <a:p>
            <a:r>
              <a:rPr lang="ru-RU" dirty="0"/>
              <a:t>Всегда имеет модификатор </a:t>
            </a:r>
            <a:r>
              <a:rPr lang="en-US" dirty="0"/>
              <a:t>public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Возвращаемый тип не указывается (совпадает с классом)</a:t>
            </a:r>
          </a:p>
          <a:p>
            <a:r>
              <a:rPr lang="ru-RU" dirty="0"/>
              <a:t>Конструктор по умолчанию не имеет параметров.</a:t>
            </a:r>
            <a:endParaRPr lang="en-US" dirty="0"/>
          </a:p>
          <a:p>
            <a:r>
              <a:rPr lang="ru-RU" dirty="0" err="1"/>
              <a:t>Сниппет</a:t>
            </a:r>
            <a:r>
              <a:rPr lang="ru-RU" dirty="0"/>
              <a:t> </a:t>
            </a:r>
            <a:r>
              <a:rPr lang="en-US" dirty="0" err="1"/>
              <a:t>ctor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70A40-6EEB-46B4-A525-566F71E3D8AE}"/>
              </a:ext>
            </a:extLst>
          </p:cNvPr>
          <p:cNvSpPr txBox="1"/>
          <p:nvPr/>
        </p:nvSpPr>
        <p:spPr>
          <a:xfrm>
            <a:off x="1035148" y="4381524"/>
            <a:ext cx="4394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89945-2D05-4A86-AA6E-2B2FC3BF6989}"/>
              </a:ext>
            </a:extLst>
          </p:cNvPr>
          <p:cNvSpPr txBox="1"/>
          <p:nvPr/>
        </p:nvSpPr>
        <p:spPr>
          <a:xfrm>
            <a:off x="6298809" y="4381524"/>
            <a:ext cx="5294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murka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Мурка"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93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7CD63-5882-4B30-BD3B-583E38D6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1B665D-A524-4CB0-9F1E-07D4762FD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0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E4D00C-775C-48F1-B21F-B58B48EC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ru-RU" sz="2800" b="1" dirty="0"/>
              <a:t>ООП </a:t>
            </a:r>
            <a:r>
              <a:rPr lang="ru-RU" sz="2800" dirty="0"/>
              <a:t>строится на трех базовых </a:t>
            </a:r>
            <a:r>
              <a:rPr lang="ru-RU" sz="2800" b="1" dirty="0"/>
              <a:t>принципах</a:t>
            </a:r>
            <a:r>
              <a:rPr lang="ru-RU" sz="2800" dirty="0"/>
              <a:t>:</a:t>
            </a:r>
          </a:p>
          <a:p>
            <a:pPr marL="634984" indent="-457189" algn="just">
              <a:spcBef>
                <a:spcPts val="1200"/>
              </a:spcBef>
              <a:buFont typeface="+mj-lt"/>
              <a:buAutoNum type="arabicPeriod"/>
            </a:pPr>
            <a:r>
              <a:rPr lang="ru-RU" sz="2800" dirty="0"/>
              <a:t>Инкапсуляция</a:t>
            </a:r>
            <a:r>
              <a:rPr lang="en-US" sz="2800" dirty="0"/>
              <a:t> (encapsulation)</a:t>
            </a:r>
            <a:endParaRPr lang="ru-RU" sz="2800" dirty="0"/>
          </a:p>
          <a:p>
            <a:pPr marL="634984" indent="-457189" algn="just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Наследование </a:t>
            </a:r>
            <a:r>
              <a:rPr lang="en-US" dirty="0"/>
              <a:t>(inheritance)</a:t>
            </a:r>
            <a:endParaRPr lang="ru-RU" dirty="0"/>
          </a:p>
          <a:p>
            <a:pPr marL="634984" indent="-457189" algn="just">
              <a:spcBef>
                <a:spcPts val="1200"/>
              </a:spcBef>
              <a:buFont typeface="+mj-lt"/>
              <a:buAutoNum type="arabicPeriod"/>
            </a:pPr>
            <a:r>
              <a:rPr lang="ru-RU" sz="2800" dirty="0"/>
              <a:t>Полиморфизм</a:t>
            </a:r>
            <a:r>
              <a:rPr lang="en-US" sz="2800" dirty="0"/>
              <a:t> (polymorphism)</a:t>
            </a:r>
            <a:endParaRPr lang="ru-RU" sz="2800" dirty="0"/>
          </a:p>
          <a:p>
            <a:pPr marL="634984" indent="-457189" algn="just">
              <a:spcBef>
                <a:spcPts val="1200"/>
              </a:spcBef>
              <a:buFont typeface="+mj-lt"/>
              <a:buAutoNum type="arabicPeriod"/>
            </a:pPr>
            <a:endParaRPr lang="ru-RU" sz="2800" dirty="0"/>
          </a:p>
          <a:p>
            <a:pPr marL="634984" indent="-457189" algn="just">
              <a:spcBef>
                <a:spcPts val="1200"/>
              </a:spcBef>
              <a:buFont typeface="+mj-lt"/>
              <a:buAutoNum type="arabicPeriod"/>
            </a:pPr>
            <a:r>
              <a:rPr lang="ru-RU" sz="2800" dirty="0"/>
              <a:t>+ Абстрагирование</a:t>
            </a:r>
            <a:r>
              <a:rPr lang="en-US" sz="2800" dirty="0"/>
              <a:t> (abstraction)</a:t>
            </a:r>
            <a:endParaRPr lang="ru-RU" sz="2800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199" y="1086193"/>
            <a:ext cx="88593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b="1" dirty="0"/>
              <a:t>Инкапсуляция</a:t>
            </a:r>
            <a:r>
              <a:rPr lang="ru-RU" sz="2400" dirty="0"/>
              <a:t> (лат. </a:t>
            </a:r>
            <a:r>
              <a:rPr lang="ru-RU" sz="2400" i="1" dirty="0" err="1"/>
              <a:t>in</a:t>
            </a:r>
            <a:r>
              <a:rPr lang="ru-RU" sz="2400" i="1" dirty="0"/>
              <a:t> </a:t>
            </a:r>
            <a:r>
              <a:rPr lang="ru-RU" sz="2400" i="1" dirty="0" err="1"/>
              <a:t>capsula</a:t>
            </a:r>
            <a:r>
              <a:rPr lang="ru-RU" sz="2400" dirty="0"/>
              <a:t> – в оболочке) – </a:t>
            </a:r>
            <a:r>
              <a:rPr lang="ru-RU" sz="2400" b="1" dirty="0"/>
              <a:t>объединение</a:t>
            </a:r>
            <a:r>
              <a:rPr lang="ru-RU" sz="2400" dirty="0"/>
              <a:t> данных и методов их обработки в единое целое и </a:t>
            </a:r>
            <a:r>
              <a:rPr lang="ru-RU" sz="2400" b="1" dirty="0"/>
              <a:t>сокрытие</a:t>
            </a:r>
            <a:r>
              <a:rPr lang="ru-RU" sz="2400" dirty="0"/>
              <a:t> деталей реализации класса от его пользователя (другого программиста или себя самого).</a:t>
            </a:r>
          </a:p>
          <a:p>
            <a:pPr algn="just">
              <a:spcBef>
                <a:spcPts val="1200"/>
              </a:spcBef>
            </a:pPr>
            <a:r>
              <a:rPr lang="ru-RU" sz="2400" dirty="0"/>
              <a:t>Иначе говоря, класс – это «черный ящик».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8" y="3343912"/>
            <a:ext cx="1092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2400" dirty="0"/>
              <a:t>Чтобы пользоваться чем-то, необязательно знать, как оно устроено внутри. 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l="2175" t="2973" r="5087" b="1913"/>
          <a:stretch/>
        </p:blipFill>
        <p:spPr bwMode="auto">
          <a:xfrm>
            <a:off x="10310188" y="175719"/>
            <a:ext cx="1656231" cy="23043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38200" y="4153052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400" dirty="0"/>
              <a:t>При разработке: </a:t>
            </a:r>
          </a:p>
          <a:p>
            <a:pPr marL="177796" indent="-177796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/>
              <a:t>сначала думаем ЧТО должен делать класс, потом думаем КАК это реализовать </a:t>
            </a:r>
          </a:p>
          <a:p>
            <a:pPr marL="177796" indent="-177796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/>
              <a:t>добавляем столько "внутренних органов", сколько потребуется для реализации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A40AA096-84D8-460F-951A-46E2D91E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08" y="1230283"/>
            <a:ext cx="7408985" cy="56258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2700000" scaled="1"/>
            <a:tileRect/>
          </a:gra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0E3ED-762C-45D0-8B48-DA93DF14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Тренируемся на кошках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D6F3E-A70D-436C-B3AF-FEFB2DF1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230284"/>
            <a:ext cx="9410559" cy="5625824"/>
          </a:xfrm>
          <a:gradFill flip="none" rotWithShape="1">
            <a:gsLst>
              <a:gs pos="72000">
                <a:srgbClr val="FFFFFF"/>
              </a:gs>
              <a:gs pos="87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прототипа игры </a:t>
            </a:r>
            <a:r>
              <a:rPr lang="en-US" b="1" dirty="0" err="1"/>
              <a:t>Fluffies</a:t>
            </a:r>
            <a:r>
              <a:rPr lang="en-US" dirty="0"/>
              <a:t> </a:t>
            </a:r>
            <a:r>
              <a:rPr lang="ru-RU" dirty="0"/>
              <a:t>(Пушистики). В игре можно создать питомца (кошку, позже добавятся другие животные), которому можно задать имя, кормить, играть. У питомца есть набор характеристик – голод, усталость, настроение, возраст – которые изменяются в зависимости от действий пользователя.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модели данных для </a:t>
            </a:r>
            <a:r>
              <a:rPr lang="ru-RU" b="1" dirty="0" err="1"/>
              <a:t>Мяндекс.Муррркет</a:t>
            </a:r>
            <a:r>
              <a:rPr lang="ru-RU" dirty="0"/>
              <a:t>* от бабуленьки, где она сможет продавать своих котиков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/>
              <a:t>добрые руки. </a:t>
            </a:r>
            <a:r>
              <a:rPr lang="ru-RU" dirty="0"/>
              <a:t>Информация о котике:</a:t>
            </a:r>
          </a:p>
          <a:p>
            <a:pPr lvl="1"/>
            <a:r>
              <a:rPr lang="ru-RU" dirty="0"/>
              <a:t>Имя</a:t>
            </a:r>
          </a:p>
          <a:p>
            <a:pPr lvl="1"/>
            <a:r>
              <a:rPr lang="ru-RU" dirty="0"/>
              <a:t>Категории (любые)</a:t>
            </a:r>
          </a:p>
          <a:p>
            <a:pPr lvl="1"/>
            <a:r>
              <a:rPr lang="ru-RU" dirty="0"/>
              <a:t>Милота по 5-бальной шкале (звёздочки)</a:t>
            </a:r>
          </a:p>
          <a:p>
            <a:pPr lvl="1"/>
            <a:r>
              <a:rPr lang="ru-RU" dirty="0"/>
              <a:t>Стоимость (и старая стоимость, если она есть)</a:t>
            </a:r>
          </a:p>
          <a:p>
            <a:pPr lvl="1"/>
            <a:r>
              <a:rPr lang="ru-RU" dirty="0"/>
              <a:t>Описание</a:t>
            </a:r>
          </a:p>
          <a:p>
            <a:pPr marL="0" indent="0" algn="ctr">
              <a:buNone/>
            </a:pPr>
            <a:r>
              <a:rPr lang="ru-RU" sz="2200" i="1" dirty="0"/>
              <a:t>Ни один кот при подготовке данной лекции не пострадал!</a:t>
            </a:r>
            <a:endParaRPr lang="ru-RU" i="1" dirty="0"/>
          </a:p>
          <a:p>
            <a:pPr marL="457200" lvl="1" indent="0">
              <a:buNone/>
            </a:pPr>
            <a:r>
              <a:rPr lang="ru-RU" dirty="0"/>
              <a:t> 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E1A6F-E660-4CB1-B24D-E5BFFA6EDCF5}"/>
              </a:ext>
            </a:extLst>
          </p:cNvPr>
          <p:cNvSpPr txBox="1"/>
          <p:nvPr/>
        </p:nvSpPr>
        <p:spPr>
          <a:xfrm>
            <a:off x="379828" y="6337436"/>
            <a:ext cx="732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*Источник идеи:</a:t>
            </a:r>
            <a:r>
              <a:rPr lang="en-US" dirty="0"/>
              <a:t> </a:t>
            </a:r>
            <a:r>
              <a:rPr lang="ru-RU" dirty="0" err="1"/>
              <a:t>УрФУ</a:t>
            </a:r>
            <a:r>
              <a:rPr lang="ru-RU" dirty="0"/>
              <a:t> 2016, </a:t>
            </a:r>
            <a:r>
              <a:rPr lang="en-US" dirty="0">
                <a:hlinkClick r:id="rId3"/>
              </a:rPr>
              <a:t>https://github.com/urfu-2016/markup-task-5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98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s://www.helloworld.ru/texts/comp/other/oop/pg06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613" y="921332"/>
            <a:ext cx="6065407" cy="419041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2864-5C1C-4725-AF38-4CBD5444A47A}"/>
              </a:ext>
            </a:extLst>
          </p:cNvPr>
          <p:cNvSpPr txBox="1"/>
          <p:nvPr/>
        </p:nvSpPr>
        <p:spPr>
          <a:xfrm>
            <a:off x="3081744" y="3958602"/>
            <a:ext cx="125207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ru-RU" dirty="0" err="1"/>
              <a:t>Мурчатель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1F47E-2A50-4B55-B0EE-D7D6C77C0488}"/>
              </a:ext>
            </a:extLst>
          </p:cNvPr>
          <p:cNvSpPr txBox="1"/>
          <p:nvPr/>
        </p:nvSpPr>
        <p:spPr>
          <a:xfrm>
            <a:off x="2255168" y="2448309"/>
            <a:ext cx="1224709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ru-RU" dirty="0" err="1"/>
              <a:t>Клубочко-кататель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1179-67B9-4D31-A00D-FB49F6596A93}"/>
              </a:ext>
            </a:extLst>
          </p:cNvPr>
          <p:cNvSpPr txBox="1"/>
          <p:nvPr/>
        </p:nvSpPr>
        <p:spPr>
          <a:xfrm>
            <a:off x="3721463" y="1193576"/>
            <a:ext cx="1224709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ru-RU" dirty="0" err="1"/>
              <a:t>Собако-дразитель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E140B-ED63-4D3D-8468-478AE5EBB44C}"/>
              </a:ext>
            </a:extLst>
          </p:cNvPr>
          <p:cNvSpPr txBox="1"/>
          <p:nvPr/>
        </p:nvSpPr>
        <p:spPr>
          <a:xfrm>
            <a:off x="4066083" y="3501288"/>
            <a:ext cx="121924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ru-RU" dirty="0" err="1"/>
              <a:t>Прыгатель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кота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BE467-9D78-4CEF-A1F8-225C6DDC364A}"/>
              </a:ext>
            </a:extLst>
          </p:cNvPr>
          <p:cNvSpPr txBox="1"/>
          <p:nvPr/>
        </p:nvSpPr>
        <p:spPr>
          <a:xfrm>
            <a:off x="838200" y="5073145"/>
            <a:ext cx="1071849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Инкапсуляция - это процесс отделения друг от друга элементов объекта, определяющих его устройство и поведение; инкапсуляция служит для того, чтобы изолировать контрактные обязательства абстракции от их реализации.</a:t>
            </a:r>
          </a:p>
          <a:p>
            <a:pPr algn="r">
              <a:lnSpc>
                <a:spcPct val="90000"/>
              </a:lnSpc>
            </a:pPr>
            <a:r>
              <a:rPr lang="ru-RU" sz="2000" dirty="0" err="1"/>
              <a:t>Гради</a:t>
            </a:r>
            <a:r>
              <a:rPr lang="ru-RU" sz="2000" dirty="0"/>
              <a:t> Буч</a:t>
            </a:r>
            <a:r>
              <a:rPr lang="en-US" sz="2000" dirty="0"/>
              <a:t> </a:t>
            </a:r>
            <a:r>
              <a:rPr lang="ru-RU" sz="2000" dirty="0"/>
              <a:t>«Объектно-ориентированный анализ и проектирование»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10EBF-929F-4A07-97C7-FEF8A49B6D86}"/>
              </a:ext>
            </a:extLst>
          </p:cNvPr>
          <p:cNvSpPr txBox="1"/>
          <p:nvPr/>
        </p:nvSpPr>
        <p:spPr>
          <a:xfrm>
            <a:off x="7498081" y="922329"/>
            <a:ext cx="38557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Чаще всего инкапсуляция выполняется посредством скрытия информации, то есть маскировкой всех внутренних деталей, не влияющих на внешнее поведение. Обычно скрываются и внутренняя структура объекта, и реализация его методов.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инкапсуляции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431630" y="1628750"/>
            <a:ext cx="5472760" cy="3528490"/>
            <a:chOff x="2786051" y="1607331"/>
            <a:chExt cx="3214711" cy="26789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786051" y="1607331"/>
              <a:ext cx="3214711" cy="2678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2400" b="1" dirty="0"/>
                <a:t>Кошка</a:t>
              </a: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+</a:t>
              </a:r>
              <a:r>
                <a:rPr lang="ru-RU" sz="2400" dirty="0">
                  <a:sym typeface="Webdings"/>
                </a:rPr>
                <a:t> Имя</a:t>
              </a: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+</a:t>
              </a:r>
              <a:r>
                <a:rPr lang="ru-RU" sz="2400" dirty="0">
                  <a:sym typeface="Webdings"/>
                </a:rPr>
                <a:t> </a:t>
              </a:r>
              <a:r>
                <a:rPr lang="ru-RU" sz="2400" dirty="0" err="1">
                  <a:sym typeface="Webdings"/>
                </a:rPr>
                <a:t>ДатаРождения</a:t>
              </a:r>
              <a:r>
                <a:rPr lang="ru-RU" sz="2400" dirty="0">
                  <a:sym typeface="Webdings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{</a:t>
              </a:r>
              <a:r>
                <a:rPr lang="ru-RU" sz="2400" dirty="0" err="1">
                  <a:solidFill>
                    <a:schemeClr val="tx1"/>
                  </a:solidFill>
                  <a:sym typeface="Webdings"/>
                </a:rPr>
                <a:t>толькоЧтение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}</a:t>
              </a:r>
              <a:endParaRPr lang="ru-RU" sz="2400" dirty="0">
                <a:sym typeface="Webdings"/>
              </a:endParaRP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+ </a:t>
              </a:r>
              <a:r>
                <a:rPr lang="ru-RU" sz="2400" dirty="0">
                  <a:solidFill>
                    <a:schemeClr val="tx1"/>
                  </a:solidFill>
                  <a:sym typeface="Webdings"/>
                </a:rPr>
                <a:t>Возраст 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{</a:t>
              </a:r>
              <a:r>
                <a:rPr lang="ru-RU" sz="2400" dirty="0" err="1">
                  <a:solidFill>
                    <a:schemeClr val="tx1"/>
                  </a:solidFill>
                  <a:sym typeface="Webdings"/>
                </a:rPr>
                <a:t>толькоЧтение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}</a:t>
              </a:r>
              <a:endParaRPr lang="ru-RU" sz="2400" dirty="0">
                <a:sym typeface="Webdings"/>
              </a:endParaRP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+</a:t>
              </a:r>
              <a:r>
                <a:rPr lang="ru-RU" sz="2400" dirty="0">
                  <a:sym typeface="Webdings"/>
                </a:rPr>
                <a:t> </a:t>
              </a:r>
              <a:r>
                <a:rPr lang="ru-RU" sz="2400" dirty="0"/>
                <a:t>Вес 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{</a:t>
              </a:r>
              <a:r>
                <a:rPr lang="ru-RU" sz="2400" dirty="0" err="1">
                  <a:solidFill>
                    <a:schemeClr val="tx1"/>
                  </a:solidFill>
                  <a:sym typeface="Webdings"/>
                </a:rPr>
                <a:t>толькоЧтение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}</a:t>
              </a:r>
              <a:endParaRPr lang="ru-RU" sz="2400" dirty="0"/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+ </a:t>
              </a:r>
              <a:r>
                <a:rPr lang="ru-RU" sz="2400" dirty="0" err="1">
                  <a:solidFill>
                    <a:schemeClr val="tx1"/>
                  </a:solidFill>
                  <a:sym typeface="Webdings"/>
                </a:rPr>
                <a:t>ЦветГлаз</a:t>
              </a:r>
              <a:r>
                <a:rPr lang="ru-RU" sz="2400" dirty="0">
                  <a:solidFill>
                    <a:schemeClr val="tx1"/>
                  </a:solidFill>
                  <a:sym typeface="Webdings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{</a:t>
              </a:r>
              <a:r>
                <a:rPr lang="ru-RU" sz="2400" dirty="0" err="1">
                  <a:solidFill>
                    <a:schemeClr val="tx1"/>
                  </a:solidFill>
                  <a:sym typeface="Webdings"/>
                </a:rPr>
                <a:t>толькоЧтение</a:t>
              </a:r>
              <a:r>
                <a:rPr lang="en-US" sz="2400" dirty="0">
                  <a:solidFill>
                    <a:schemeClr val="tx1"/>
                  </a:solidFill>
                  <a:sym typeface="Webdings"/>
                </a:rPr>
                <a:t>}</a:t>
              </a:r>
              <a:endParaRPr lang="ru-RU" sz="2400" dirty="0">
                <a:solidFill>
                  <a:schemeClr val="tx1"/>
                </a:solidFill>
              </a:endParaRP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+ </a:t>
              </a:r>
              <a:r>
                <a:rPr lang="ru-RU" sz="2400" dirty="0"/>
                <a:t>Есть(Еда)</a:t>
              </a: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– </a:t>
              </a:r>
              <a:r>
                <a:rPr lang="ru-RU" sz="2400" dirty="0"/>
                <a:t>Переваривать(Еда)</a:t>
              </a:r>
            </a:p>
            <a:p>
              <a:r>
                <a:rPr lang="ru-RU" sz="2400" dirty="0">
                  <a:solidFill>
                    <a:srgbClr val="7030A0"/>
                  </a:solidFill>
                  <a:sym typeface="Webdings"/>
                </a:rPr>
                <a:t>–</a:t>
              </a:r>
              <a:r>
                <a:rPr lang="ru-RU" sz="2400" dirty="0"/>
                <a:t> Вырасти()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786051" y="1935363"/>
              <a:ext cx="3214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786051" y="3302162"/>
              <a:ext cx="3214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и целостность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505243" y="2394756"/>
            <a:ext cx="99739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96" indent="-177796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/>
              <a:t>ограничения </a:t>
            </a:r>
            <a:r>
              <a:rPr lang="ru-RU" sz="2200" b="1" dirty="0"/>
              <a:t>области видимости</a:t>
            </a:r>
            <a:r>
              <a:rPr lang="ru-RU" sz="2200" dirty="0"/>
              <a:t>, чтобы скрыть внутреннее устройство класса</a:t>
            </a:r>
          </a:p>
          <a:p>
            <a:pPr marL="177796" indent="-177796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b="1" dirty="0"/>
              <a:t>свойства</a:t>
            </a:r>
            <a:r>
              <a:rPr lang="ru-RU" sz="2200" dirty="0"/>
              <a:t>, чтобы контролировать доступ к полям и вычисляемым данным</a:t>
            </a:r>
          </a:p>
          <a:p>
            <a:pPr marL="177796" indent="-177796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/>
              <a:t>поля и свойства </a:t>
            </a:r>
            <a:r>
              <a:rPr lang="ru-RU" sz="2200" b="1" dirty="0"/>
              <a:t>только для чтения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145" y="1357299"/>
            <a:ext cx="104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dirty="0"/>
              <a:t>Инкапсуляция тесно связана с </a:t>
            </a:r>
            <a:r>
              <a:rPr lang="ru-RU" sz="2200" b="1" dirty="0"/>
              <a:t>контролем доступа к данным</a:t>
            </a:r>
            <a:r>
              <a:rPr lang="ru-RU" sz="2200" dirty="0"/>
              <a:t>: прячем внутреннее устройство, чтобы чего-нибудь не сломать</a:t>
            </a:r>
          </a:p>
        </p:txBody>
      </p:sp>
    </p:spTree>
    <p:extLst>
      <p:ext uri="{BB962C8B-B14F-4D97-AF65-F5344CB8AC3E}">
        <p14:creationId xmlns:p14="http://schemas.microsoft.com/office/powerpoint/2010/main" val="217624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области видимости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23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5239"/>
              </p:ext>
            </p:extLst>
          </p:nvPr>
        </p:nvGraphicFramePr>
        <p:xfrm>
          <a:off x="838200" y="1144904"/>
          <a:ext cx="10608325" cy="53035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3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639">
                  <a:extLst>
                    <a:ext uri="{9D8B030D-6E8A-4147-A177-3AD203B41FA5}">
                      <a16:colId xmlns:a16="http://schemas.microsoft.com/office/drawing/2014/main" val="47250038"/>
                    </a:ext>
                  </a:extLst>
                </a:gridCol>
              </a:tblGrid>
              <a:tr h="354577">
                <a:tc rowSpan="2"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+mn-lt"/>
                          <a:ea typeface="Times New Roman"/>
                          <a:cs typeface="Times New Roman"/>
                        </a:rPr>
                        <a:t>Область видимости</a:t>
                      </a:r>
                    </a:p>
                  </a:txBody>
                  <a:tcPr marL="66805" marR="66805" marT="0" marB="0" anchor="ctr"/>
                </a:tc>
                <a:tc rowSpan="2"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/>
                        <a:t>Доступность</a:t>
                      </a:r>
                      <a:endParaRPr lang="ru-RU" sz="2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59">
                <a:tc gridSpan="2" vMerge="1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 hMerge="1" vMerge="1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/>
                        <a:t>Внутри класса</a:t>
                      </a:r>
                      <a:endParaRPr lang="ru-RU" sz="22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/>
                        <a:t>Наследникам</a:t>
                      </a:r>
                      <a:r>
                        <a:rPr lang="ru-RU" sz="2200" b="1" baseline="0" dirty="0"/>
                        <a:t> класса</a:t>
                      </a:r>
                      <a:endParaRPr lang="ru-RU" sz="22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baseline="0" dirty="0"/>
                        <a:t>В той же сборке</a:t>
                      </a:r>
                      <a:endParaRPr lang="ru-RU" sz="22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+mn-lt"/>
                          <a:ea typeface="Times New Roman"/>
                          <a:cs typeface="Times New Roman"/>
                        </a:rPr>
                        <a:t>За пределами сборки</a:t>
                      </a: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private</a:t>
                      </a:r>
                      <a:endParaRPr lang="ru-RU" sz="2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/>
                        <a:t>приватный, закрытый</a:t>
                      </a: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public</a:t>
                      </a:r>
                      <a:endParaRPr lang="ru-RU" sz="2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/>
                        <a:t>публичный, открытый</a:t>
                      </a: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3678917735"/>
                  </a:ext>
                </a:extLst>
              </a:tr>
              <a:tr h="65005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protected</a:t>
                      </a:r>
                      <a:endParaRPr lang="ru-RU" sz="2400" b="1" dirty="0"/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/>
                        <a:t>защищенный</a:t>
                      </a: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5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+mn-lt"/>
                          <a:ea typeface="Times New Roman"/>
                          <a:cs typeface="Times New Roman"/>
                        </a:rPr>
                        <a:t>internal</a:t>
                      </a:r>
                      <a:endParaRPr lang="ru-RU" sz="2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+mn-lt"/>
                          <a:ea typeface="Times New Roman"/>
                          <a:cs typeface="Times New Roman"/>
                        </a:rPr>
                        <a:t>внутренний</a:t>
                      </a: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3745399971"/>
                  </a:ext>
                </a:extLst>
              </a:tr>
              <a:tr h="65005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protected internal</a:t>
                      </a:r>
                      <a:endParaRPr lang="ru-RU" sz="2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3354702983"/>
                  </a:ext>
                </a:extLst>
              </a:tr>
              <a:tr h="65005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private protected</a:t>
                      </a:r>
                      <a:endParaRPr lang="ru-RU" sz="24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400" b="1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4800" b="1" spc="0" baseline="-20000" dirty="0">
                          <a:solidFill>
                            <a:srgbClr val="008000"/>
                          </a:solidFill>
                          <a:sym typeface="Wingdings"/>
                        </a:rPr>
                        <a:t>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sym typeface="Wingdings"/>
                        </a:rPr>
                        <a:t>(только наследники из текущей сборки)</a:t>
                      </a:r>
                      <a:endParaRPr lang="ru-RU" sz="4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4400" b="1" dirty="0">
                        <a:solidFill>
                          <a:srgbClr val="008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1" dirty="0">
                          <a:solidFill>
                            <a:srgbClr val="C00000"/>
                          </a:solidFill>
                          <a:sym typeface="Wingdings"/>
                        </a:rPr>
                        <a:t></a:t>
                      </a:r>
                      <a:endParaRPr lang="ru-RU" sz="4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805" marR="66805" marT="0" marB="0" anchor="ctr"/>
                </a:tc>
                <a:extLst>
                  <a:ext uri="{0D108BD9-81ED-4DB2-BD59-A6C34878D82A}">
                    <a16:rowId xmlns:a16="http://schemas.microsoft.com/office/drawing/2014/main" val="344631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4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(</a:t>
            </a:r>
            <a:r>
              <a:rPr lang="en-US" dirty="0"/>
              <a:t>properties)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98806" y="1066967"/>
            <a:ext cx="1035499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ru-RU" sz="2000" b="1" dirty="0"/>
              <a:t>Свойства </a:t>
            </a:r>
            <a:r>
              <a:rPr lang="ru-RU" sz="2000" dirty="0"/>
              <a:t>предоставляют возможность контролировать возвращаемое (метод </a:t>
            </a:r>
            <a:r>
              <a:rPr lang="en-US" sz="2000" b="1" dirty="0"/>
              <a:t>get</a:t>
            </a:r>
            <a:r>
              <a:rPr lang="en-US" sz="2000" dirty="0"/>
              <a:t>) </a:t>
            </a:r>
            <a:r>
              <a:rPr lang="ru-RU" sz="2000" dirty="0"/>
              <a:t>и записываемое значение</a:t>
            </a:r>
            <a:r>
              <a:rPr lang="en-US" sz="2000" dirty="0"/>
              <a:t> </a:t>
            </a:r>
            <a:r>
              <a:rPr lang="ru-RU" sz="2000" dirty="0"/>
              <a:t>(метод </a:t>
            </a:r>
            <a:r>
              <a:rPr lang="en-US" sz="2000" b="1" dirty="0"/>
              <a:t>set </a:t>
            </a:r>
            <a:r>
              <a:rPr lang="en-US" sz="2000" dirty="0"/>
              <a:t>c </a:t>
            </a:r>
            <a:r>
              <a:rPr lang="ru-RU" sz="2000" dirty="0"/>
              <a:t>параметром </a:t>
            </a:r>
            <a:r>
              <a:rPr lang="en-US" sz="2000" b="1" dirty="0"/>
              <a:t>value</a:t>
            </a:r>
            <a:r>
              <a:rPr lang="en-US" sz="2000" dirty="0"/>
              <a:t>)</a:t>
            </a:r>
            <a:r>
              <a:rPr lang="ru-RU" sz="2000" dirty="0"/>
              <a:t>, или выполнять какие-то действия при изменении значения.</a:t>
            </a:r>
            <a:endParaRPr lang="en-US" sz="2000" dirty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ru-RU" sz="2000" dirty="0" err="1"/>
              <a:t>Сниппет</a:t>
            </a:r>
            <a:r>
              <a:rPr lang="ru-RU" sz="2000" dirty="0"/>
              <a:t> </a:t>
            </a:r>
            <a:r>
              <a:rPr lang="en-US" sz="2000" dirty="0"/>
              <a:t>prop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9ACA8-CDB0-4E83-AA95-5CFCC996ED18}"/>
              </a:ext>
            </a:extLst>
          </p:cNvPr>
          <p:cNvSpPr txBox="1"/>
          <p:nvPr/>
        </p:nvSpPr>
        <p:spPr>
          <a:xfrm>
            <a:off x="998806" y="2836078"/>
            <a:ext cx="6706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happiness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double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Happiness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=&gt; happiness;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&lt; 0) happiness = 0;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else if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&gt; 10) happiness = 10;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else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happiness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3EF03-5D06-4040-9773-7147F472A544}"/>
              </a:ext>
            </a:extLst>
          </p:cNvPr>
          <p:cNvSpPr txBox="1"/>
          <p:nvPr/>
        </p:nvSpPr>
        <p:spPr>
          <a:xfrm>
            <a:off x="7881690" y="3429000"/>
            <a:ext cx="3759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&gt; happiness;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8D947-76F5-4066-8462-3925FC01A5D7}"/>
              </a:ext>
            </a:extLst>
          </p:cNvPr>
          <p:cNvSpPr txBox="1"/>
          <p:nvPr/>
        </p:nvSpPr>
        <p:spPr>
          <a:xfrm>
            <a:off x="8004518" y="2992177"/>
            <a:ext cx="279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C# 8</a:t>
            </a:r>
            <a:r>
              <a:rPr lang="ru-RU" sz="2000" dirty="0"/>
              <a:t>: стрелочная запись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8EE25-6470-4B31-B1BF-5B18E4B32935}"/>
              </a:ext>
            </a:extLst>
          </p:cNvPr>
          <p:cNvSpPr txBox="1"/>
          <p:nvPr/>
        </p:nvSpPr>
        <p:spPr>
          <a:xfrm>
            <a:off x="7881690" y="4005926"/>
            <a:ext cx="4245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&gt; happiness = value;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36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31163-ECD5-429B-BF16-69D71544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= атрибут + методы в одном флаконе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C170-CCD2-478A-8553-72A0EF83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569187"/>
          </a:xfrm>
        </p:spPr>
        <p:txBody>
          <a:bodyPr/>
          <a:lstStyle/>
          <a:p>
            <a:r>
              <a:rPr lang="ru-RU" dirty="0"/>
              <a:t>Пользуемся как значением, но на самом деле это два метода.</a:t>
            </a:r>
          </a:p>
          <a:p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 </a:t>
            </a:r>
            <a:r>
              <a:rPr lang="ru-RU" dirty="0"/>
              <a:t>могут иметь свои модификаторы доступа. Часто используется </a:t>
            </a:r>
            <a:r>
              <a:rPr lang="en-US" dirty="0"/>
              <a:t>public get </a:t>
            </a:r>
            <a:r>
              <a:rPr lang="ru-RU" dirty="0"/>
              <a:t>и </a:t>
            </a:r>
            <a:r>
              <a:rPr lang="en-US" dirty="0"/>
              <a:t>private set</a:t>
            </a:r>
            <a:r>
              <a:rPr lang="ru-RU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88901-E88B-4D5C-9967-79452B49D19A}"/>
              </a:ext>
            </a:extLst>
          </p:cNvPr>
          <p:cNvSpPr txBox="1"/>
          <p:nvPr/>
        </p:nvSpPr>
        <p:spPr>
          <a:xfrm>
            <a:off x="1232095" y="3089034"/>
            <a:ext cx="4863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age;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age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CE7F-9918-47DA-8B90-F2EDC793BC22}"/>
              </a:ext>
            </a:extLst>
          </p:cNvPr>
          <p:cNvSpPr txBox="1"/>
          <p:nvPr/>
        </p:nvSpPr>
        <p:spPr>
          <a:xfrm>
            <a:off x="6489895" y="3089034"/>
            <a:ext cx="4863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GetAge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 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SetAge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value)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age = value;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0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для чтения </a:t>
            </a:r>
            <a:r>
              <a:rPr lang="en-US" dirty="0"/>
              <a:t>(</a:t>
            </a:r>
            <a:r>
              <a:rPr lang="en-US" dirty="0" err="1"/>
              <a:t>readonly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26942" y="1071549"/>
            <a:ext cx="103268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dirty="0"/>
              <a:t>Если </a:t>
            </a:r>
            <a:r>
              <a:rPr lang="ru-RU" sz="2000" b="1" dirty="0"/>
              <a:t>свойству</a:t>
            </a:r>
            <a:r>
              <a:rPr lang="ru-RU" sz="2000" dirty="0"/>
              <a:t> задать </a:t>
            </a:r>
            <a:r>
              <a:rPr lang="ru-RU" sz="2000" b="1" dirty="0"/>
              <a:t>только</a:t>
            </a:r>
            <a:r>
              <a:rPr lang="ru-RU" sz="2000" dirty="0"/>
              <a:t> метод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sz="2000" dirty="0"/>
              <a:t>, то можно будет узнать его значение, но нельзя присвоить. При этом значение связанного поля можно изменять. </a:t>
            </a:r>
            <a:r>
              <a:rPr lang="en-US" sz="2000" dirty="0"/>
              <a:t> </a:t>
            </a:r>
          </a:p>
          <a:p>
            <a:pPr algn="just">
              <a:spcAft>
                <a:spcPts val="600"/>
              </a:spcAft>
            </a:pPr>
            <a:r>
              <a:rPr lang="ru-RU" sz="2000" dirty="0"/>
              <a:t>Пример: свойство массива </a:t>
            </a:r>
            <a:r>
              <a:rPr lang="en-US" sz="2000" dirty="0"/>
              <a:t>Length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6942" y="3425250"/>
            <a:ext cx="10326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Если по смыслу значение </a:t>
            </a:r>
            <a:r>
              <a:rPr lang="ru-RU" sz="2000" b="1" dirty="0"/>
              <a:t>поля</a:t>
            </a:r>
            <a:r>
              <a:rPr lang="en-US" sz="2000" dirty="0"/>
              <a:t> </a:t>
            </a:r>
            <a:r>
              <a:rPr lang="ru-RU" sz="2000" dirty="0"/>
              <a:t>не должно изменяться, то его нужно отметить ключевым словом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Его можно присвоить только один раз, в конструкторе класса.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5486" y="2253631"/>
            <a:ext cx="625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age; } 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6942" y="4127420"/>
            <a:ext cx="847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private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readonly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color;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color; } 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color)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.color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color;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3AEF2-4391-4FD9-973B-A6DE7BC169AA}"/>
              </a:ext>
            </a:extLst>
          </p:cNvPr>
          <p:cNvSpPr txBox="1"/>
          <p:nvPr/>
        </p:nvSpPr>
        <p:spPr>
          <a:xfrm>
            <a:off x="7217213" y="2227779"/>
            <a:ext cx="3938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5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Вычисляемые свойства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1071549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Свойства </a:t>
            </a:r>
            <a:r>
              <a:rPr lang="ru-RU" sz="2000" dirty="0"/>
              <a:t>могут быть не связаны с полями, а вычислять свои значения "на лету".</a:t>
            </a:r>
            <a:r>
              <a:rPr lang="en-US" sz="2000" dirty="0"/>
              <a:t> </a:t>
            </a:r>
            <a:r>
              <a:rPr lang="ru-RU" sz="2000" dirty="0"/>
              <a:t>Обычно в них есть </a:t>
            </a:r>
            <a:r>
              <a:rPr lang="ru-RU" sz="2000" b="1" dirty="0"/>
              <a:t>только</a:t>
            </a:r>
            <a:r>
              <a:rPr lang="ru-RU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000" dirty="0"/>
              <a:t> </a:t>
            </a:r>
            <a:r>
              <a:rPr lang="ru-RU" sz="2000" dirty="0"/>
              <a:t>и они похожи на методы. Примеры: сумма чека, площадь круга.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8" y="1955007"/>
            <a:ext cx="5257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bool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Happy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happiness &gt; 8;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bool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Angry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happiness &lt; 3;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5559973"/>
            <a:ext cx="109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ru-RU" sz="2000" dirty="0"/>
              <a:t>Если в имени метода фигурируют слова </a:t>
            </a:r>
            <a:r>
              <a:rPr lang="en-US" sz="2000" dirty="0"/>
              <a:t>Is, Get</a:t>
            </a:r>
            <a:r>
              <a:rPr lang="ru-RU" sz="2000" dirty="0"/>
              <a:t>, </a:t>
            </a:r>
            <a:r>
              <a:rPr lang="en-US" sz="2000" dirty="0"/>
              <a:t>Can</a:t>
            </a:r>
            <a:r>
              <a:rPr lang="ru-RU" sz="2000" dirty="0"/>
              <a:t> или по смыслу он не является действием, и у него нет параметров – то это вычисляемое свойство.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0192A-7153-43F4-B085-3AB9FAFFEE99}"/>
              </a:ext>
            </a:extLst>
          </p:cNvPr>
          <p:cNvSpPr txBox="1"/>
          <p:nvPr/>
        </p:nvSpPr>
        <p:spPr>
          <a:xfrm>
            <a:off x="6327530" y="2270954"/>
            <a:ext cx="5257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bool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Happy =&gt;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happiness &gt; 8;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bool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Angry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&gt; happiness &lt; 3; 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5749D-FE98-4203-AC88-6C184741A21D}"/>
              </a:ext>
            </a:extLst>
          </p:cNvPr>
          <p:cNvSpPr txBox="1"/>
          <p:nvPr/>
        </p:nvSpPr>
        <p:spPr>
          <a:xfrm>
            <a:off x="6327530" y="1890334"/>
            <a:ext cx="279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C# 8</a:t>
            </a:r>
            <a:r>
              <a:rPr lang="ru-RU" sz="2000" dirty="0"/>
              <a:t>: стрелочная запись</a:t>
            </a:r>
          </a:p>
        </p:txBody>
      </p:sp>
    </p:spTree>
    <p:extLst>
      <p:ext uri="{BB962C8B-B14F-4D97-AF65-F5344CB8AC3E}">
        <p14:creationId xmlns:p14="http://schemas.microsoft.com/office/powerpoint/2010/main" val="413739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93B7C-C80C-4173-A8FA-51E852D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Автосвойства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2AB56-4D30-4860-A8EE-046AED24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1938992"/>
          </a:xfrm>
        </p:spPr>
        <p:txBody>
          <a:bodyPr>
            <a:normAutofit/>
          </a:bodyPr>
          <a:lstStyle/>
          <a:p>
            <a:r>
              <a:rPr lang="ru-RU" dirty="0"/>
              <a:t>Поля принято всегда делать приватными. Если публичное – то это должно быть свойство, даже если в </a:t>
            </a:r>
            <a:r>
              <a:rPr lang="en-US" dirty="0"/>
              <a:t>get/set </a:t>
            </a:r>
            <a:r>
              <a:rPr lang="ru-RU" dirty="0"/>
              <a:t>нет никакой логики.</a:t>
            </a:r>
          </a:p>
          <a:p>
            <a:r>
              <a:rPr lang="ru-RU" dirty="0"/>
              <a:t>Для таких случаев созданы автоматически генерируемые свойства, или </a:t>
            </a:r>
            <a:r>
              <a:rPr lang="ru-RU" dirty="0" err="1"/>
              <a:t>автосвойства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1E5D1-CAC7-4C1F-955C-2BB9D59E9E7E}"/>
              </a:ext>
            </a:extLst>
          </p:cNvPr>
          <p:cNvSpPr txBox="1"/>
          <p:nvPr/>
        </p:nvSpPr>
        <p:spPr>
          <a:xfrm>
            <a:off x="950741" y="3429000"/>
            <a:ext cx="4648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Name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name;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 name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24F97-D7BE-4796-8BA9-A9751CC5B78A}"/>
              </a:ext>
            </a:extLst>
          </p:cNvPr>
          <p:cNvSpPr txBox="1"/>
          <p:nvPr/>
        </p:nvSpPr>
        <p:spPr>
          <a:xfrm>
            <a:off x="5950339" y="3488669"/>
            <a:ext cx="540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0C483-C9BC-4E11-81D0-AC03EDBB5A0F}"/>
              </a:ext>
            </a:extLst>
          </p:cNvPr>
          <p:cNvSpPr txBox="1"/>
          <p:nvPr/>
        </p:nvSpPr>
        <p:spPr>
          <a:xfrm>
            <a:off x="5950338" y="4208171"/>
            <a:ext cx="583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 double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Age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} = 0;</a:t>
            </a:r>
          </a:p>
        </p:txBody>
      </p:sp>
    </p:spTree>
    <p:extLst>
      <p:ext uri="{BB962C8B-B14F-4D97-AF65-F5344CB8AC3E}">
        <p14:creationId xmlns:p14="http://schemas.microsoft.com/office/powerpoint/2010/main" val="412501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ABFA1-2089-4F4C-A111-8A52F2FA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F4AF-5721-4059-BAC3-FA05998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35817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Индексатор по сути тоже является свойством, но позволяет обращаться к объекту как к массиву, через квадратные скобки.</a:t>
            </a:r>
          </a:p>
          <a:p>
            <a:r>
              <a:rPr lang="ru-RU" dirty="0"/>
              <a:t>Вместо имени используется ключевое слово </a:t>
            </a:r>
            <a:r>
              <a:rPr lang="en-US" dirty="0"/>
              <a:t>this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33633-75EC-408A-9BBE-C0ABB2541AAA}"/>
              </a:ext>
            </a:extLst>
          </p:cNvPr>
          <p:cNvSpPr txBox="1"/>
          <p:nvPr/>
        </p:nvSpPr>
        <p:spPr>
          <a:xfrm>
            <a:off x="729042" y="2728533"/>
            <a:ext cx="58966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Bill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List&lt;Item&gt; </a:t>
            </a:r>
            <a:r>
              <a:rPr lang="en-US" sz="2000" dirty="0">
                <a:latin typeface="Consolas" panose="020B0609020204030204" pitchFamily="49" charset="0"/>
              </a:rPr>
              <a:t>items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List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Item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items[index];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items[index] = value;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6DEDC-E4F9-4C41-96C7-877E000C18AF}"/>
              </a:ext>
            </a:extLst>
          </p:cNvPr>
          <p:cNvSpPr txBox="1"/>
          <p:nvPr/>
        </p:nvSpPr>
        <p:spPr>
          <a:xfrm>
            <a:off x="838200" y="5642423"/>
            <a:ext cx="3299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myBill</a:t>
            </a:r>
            <a:r>
              <a:rPr lang="en-US" sz="2000" dirty="0">
                <a:latin typeface="Consolas" panose="020B0609020204030204" pitchFamily="49" charset="0"/>
              </a:rPr>
              <a:t>[0].Price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189D8-56B0-4C28-9938-3AF6B2C18493}"/>
              </a:ext>
            </a:extLst>
          </p:cNvPr>
          <p:cNvSpPr txBox="1"/>
          <p:nvPr/>
        </p:nvSpPr>
        <p:spPr>
          <a:xfrm>
            <a:off x="6827386" y="2713145"/>
            <a:ext cx="53646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CatsCatalog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List&lt;Cat&gt; cats;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//public Cat Cats { get;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cats.Find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(cat =&gt;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EA836-027E-45DC-A705-DFEE16AE7CDE}"/>
              </a:ext>
            </a:extLst>
          </p:cNvPr>
          <p:cNvSpPr txBox="1"/>
          <p:nvPr/>
        </p:nvSpPr>
        <p:spPr>
          <a:xfrm>
            <a:off x="6886098" y="5642423"/>
            <a:ext cx="4467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с</a:t>
            </a:r>
            <a:r>
              <a:rPr lang="en-US" sz="2000" dirty="0" err="1">
                <a:latin typeface="Consolas" panose="020B0609020204030204" pitchFamily="49" charset="0"/>
              </a:rPr>
              <a:t>atCatalog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Мурзик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].Cuteness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96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D55B6-BC68-4C32-944E-5BAADBF6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BCEBBF-38AB-419A-9543-37A3E8FE5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9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8200" y="1066511"/>
            <a:ext cx="892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b="1" dirty="0"/>
              <a:t>Наследование</a:t>
            </a:r>
            <a:r>
              <a:rPr lang="ru-RU" sz="2000" dirty="0"/>
              <a:t> – классы выстраиваются в иерархию. </a:t>
            </a:r>
            <a:r>
              <a:rPr lang="ru-RU" sz="2000" b="1" dirty="0"/>
              <a:t>Классы-потомки</a:t>
            </a:r>
            <a:r>
              <a:rPr lang="ru-RU" sz="2000" dirty="0"/>
              <a:t> являются частным случаем </a:t>
            </a:r>
            <a:r>
              <a:rPr lang="ru-RU" sz="2000" b="1" dirty="0"/>
              <a:t>класса-предка</a:t>
            </a:r>
            <a:r>
              <a:rPr lang="ru-RU" sz="2000" dirty="0"/>
              <a:t> уточняют и дополняют его содержимое. 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192248124"/>
              </p:ext>
            </p:extLst>
          </p:nvPr>
        </p:nvGraphicFramePr>
        <p:xfrm>
          <a:off x="10112901" y="-86979"/>
          <a:ext cx="1756232" cy="21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617183" y="3365794"/>
            <a:ext cx="1937436" cy="6429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Домашнее животное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3943763" y="4802485"/>
            <a:ext cx="2368864" cy="4314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Млекопитающее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554619" y="4791691"/>
            <a:ext cx="1643075" cy="4314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ea typeface="Times New Roman" pitchFamily="18" charset="0"/>
                <a:cs typeface="Times New Roman" pitchFamily="18" charset="0"/>
              </a:rPr>
              <a:t>Птица</a:t>
            </a:r>
            <a:endParaRPr lang="ru-RU" sz="2000">
              <a:cs typeface="Arial" pitchFamily="34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149904" y="6003909"/>
            <a:ext cx="1558479" cy="4445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Кошка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268603" y="6003905"/>
            <a:ext cx="1713939" cy="433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Корова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565899" y="5993113"/>
            <a:ext cx="1643075" cy="4445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ea typeface="Times New Roman" pitchFamily="18" charset="0"/>
                <a:cs typeface="Times New Roman" pitchFamily="18" charset="0"/>
              </a:rPr>
              <a:t>Канарейка</a:t>
            </a:r>
            <a:endParaRPr lang="ru-RU" sz="2000">
              <a:cs typeface="Arial" pitchFamily="34" charset="0"/>
            </a:endParaRPr>
          </a:p>
        </p:txBody>
      </p:sp>
      <p:cxnSp>
        <p:nvCxnSpPr>
          <p:cNvPr id="35" name="Прямая соединительная линия 34"/>
          <p:cNvCxnSpPr>
            <a:stCxn id="55301" idx="0"/>
            <a:endCxn id="55314" idx="2"/>
          </p:cNvCxnSpPr>
          <p:nvPr/>
        </p:nvCxnSpPr>
        <p:spPr>
          <a:xfrm rot="16200000" flipV="1">
            <a:off x="7996834" y="5602505"/>
            <a:ext cx="769931" cy="112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8269003" y="5223181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Соединительная линия уступом 46"/>
          <p:cNvCxnSpPr>
            <a:stCxn id="55309" idx="0"/>
            <a:endCxn id="55317" idx="2"/>
          </p:cNvCxnSpPr>
          <p:nvPr/>
        </p:nvCxnSpPr>
        <p:spPr>
          <a:xfrm rot="5400000" flipH="1" flipV="1">
            <a:off x="4143702" y="5019418"/>
            <a:ext cx="769932" cy="119905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55305" idx="0"/>
            <a:endCxn id="55317" idx="2"/>
          </p:cNvCxnSpPr>
          <p:nvPr/>
        </p:nvCxnSpPr>
        <p:spPr>
          <a:xfrm rot="16200000" flipV="1">
            <a:off x="5241922" y="5120253"/>
            <a:ext cx="769931" cy="99737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cxnSpLocks/>
            <a:stCxn id="55317" idx="0"/>
            <a:endCxn id="55320" idx="2"/>
          </p:cNvCxnSpPr>
          <p:nvPr/>
        </p:nvCxnSpPr>
        <p:spPr>
          <a:xfrm rot="5400000" flipH="1" flipV="1">
            <a:off x="5460176" y="3676761"/>
            <a:ext cx="793751" cy="145770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cxnSpLocks/>
            <a:stCxn id="55314" idx="0"/>
            <a:endCxn id="55320" idx="2"/>
          </p:cNvCxnSpPr>
          <p:nvPr/>
        </p:nvCxnSpPr>
        <p:spPr>
          <a:xfrm rot="16200000" flipV="1">
            <a:off x="7089551" y="3505087"/>
            <a:ext cx="782956" cy="179025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Равнобедренный треугольник 42"/>
          <p:cNvSpPr/>
          <p:nvPr/>
        </p:nvSpPr>
        <p:spPr>
          <a:xfrm>
            <a:off x="5009762" y="5223181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Равнобедренный треугольник 53"/>
          <p:cNvSpPr/>
          <p:nvPr/>
        </p:nvSpPr>
        <p:spPr>
          <a:xfrm>
            <a:off x="6467468" y="4008733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007065" y="3608623"/>
            <a:ext cx="90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общее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39354" y="6052312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частное</a:t>
            </a:r>
          </a:p>
        </p:txBody>
      </p:sp>
      <p:cxnSp>
        <p:nvCxnSpPr>
          <p:cNvPr id="63" name="Прямая со стрелкой 62"/>
          <p:cNvCxnSpPr>
            <a:stCxn id="58" idx="0"/>
            <a:endCxn id="57" idx="2"/>
          </p:cNvCxnSpPr>
          <p:nvPr/>
        </p:nvCxnSpPr>
        <p:spPr>
          <a:xfrm flipV="1">
            <a:off x="2458086" y="4008733"/>
            <a:ext cx="0" cy="20435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2D83AB-323D-4D34-B89D-6DF7FF921488}"/>
              </a:ext>
            </a:extLst>
          </p:cNvPr>
          <p:cNvSpPr txBox="1"/>
          <p:nvPr/>
        </p:nvSpPr>
        <p:spPr>
          <a:xfrm>
            <a:off x="838201" y="1765356"/>
            <a:ext cx="97266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/>
              <a:t>Классы-потомки</a:t>
            </a:r>
            <a:r>
              <a:rPr lang="ru-RU" sz="2000" dirty="0"/>
              <a:t> могут использовать методы и атрибуты </a:t>
            </a:r>
            <a:r>
              <a:rPr lang="ru-RU" sz="2000" b="1" dirty="0"/>
              <a:t>класса-предка</a:t>
            </a:r>
            <a:r>
              <a:rPr lang="ru-RU" sz="2000" dirty="0"/>
              <a:t> как свои собственные (при условии, что они не скрыты). Класс-предок, наоборот, ничего не знает о потомках (и есть ли они вообще).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Если у нескольких классов есть общие атрибуты и методы со сходной реализацией, то их следует вынести в один класс-предок.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атрибутов и методов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13987" y="1114877"/>
            <a:ext cx="2651816" cy="3060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Домашнее животное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5013991" y="1416509"/>
            <a:ext cx="2651815" cy="1242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Имя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Возраст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Пол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Вес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013989" y="2658522"/>
            <a:ext cx="2651815" cy="626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Есть(Еда)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Спать()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2492915" y="2907127"/>
            <a:ext cx="2306761" cy="3730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Млекопитающее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492915" y="3280185"/>
            <a:ext cx="2306761" cy="626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Шерсть</a:t>
            </a:r>
            <a:endParaRPr lang="ru-RU" sz="200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Зубы</a:t>
            </a:r>
            <a:endParaRPr lang="ru-RU" sz="2000">
              <a:cs typeface="Arial" pitchFamily="34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492915" y="3906641"/>
            <a:ext cx="2306761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ea typeface="Times New Roman" pitchFamily="18" charset="0"/>
                <a:cs typeface="Times New Roman" pitchFamily="18" charset="0"/>
              </a:rPr>
              <a:t>Давать_молоко</a:t>
            </a:r>
            <a:r>
              <a:rPr lang="ru-RU" sz="2000" dirty="0">
                <a:ea typeface="Times New Roman" pitchFamily="18" charset="0"/>
                <a:cs typeface="Times New Roman" pitchFamily="18" charset="0"/>
              </a:rPr>
              <a:t>()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997200" y="2907123"/>
            <a:ext cx="1932016" cy="4577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>
                <a:ea typeface="Times New Roman" pitchFamily="18" charset="0"/>
                <a:cs typeface="Times New Roman" pitchFamily="18" charset="0"/>
              </a:rPr>
              <a:t>Птица</a:t>
            </a:r>
            <a:endParaRPr lang="ru-RU" sz="2000">
              <a:cs typeface="Arial" pitchFamily="34" charset="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7997200" y="3364870"/>
            <a:ext cx="1932016" cy="626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Оперение</a:t>
            </a:r>
            <a:endParaRPr lang="ru-RU" sz="200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Клюв</a:t>
            </a:r>
            <a:endParaRPr lang="ru-RU" sz="2000">
              <a:cs typeface="Arial" pitchFamily="34" charset="0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997200" y="3991329"/>
            <a:ext cx="1932016" cy="626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Летать()</a:t>
            </a:r>
            <a:endParaRPr lang="ru-RU" sz="200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Нести_яйца()</a:t>
            </a:r>
            <a:endParaRPr lang="ru-RU" sz="2000">
              <a:cs typeface="Arial" pitchFamily="34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952596" y="4964659"/>
            <a:ext cx="1714512" cy="4394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Кошка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52596" y="5404075"/>
            <a:ext cx="1714512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Цвет глаз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952596" y="5731503"/>
            <a:ext cx="1714512" cy="626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Играть()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Ловить(Мышь)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353603" y="4964658"/>
            <a:ext cx="1557643" cy="3901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Корова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353603" y="5354813"/>
            <a:ext cx="1557643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Рога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353603" y="5681917"/>
            <a:ext cx="1557643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Доить()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997199" y="5178971"/>
            <a:ext cx="1932016" cy="4841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Канарейка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997199" y="5663149"/>
            <a:ext cx="1932016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cs typeface="Arial" pitchFamily="34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997199" y="5981832"/>
            <a:ext cx="1932016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ea typeface="Times New Roman" pitchFamily="18" charset="0"/>
                <a:cs typeface="Times New Roman" pitchFamily="18" charset="0"/>
              </a:rPr>
              <a:t>Петь()</a:t>
            </a:r>
            <a:endParaRPr lang="ru-RU" sz="2000">
              <a:cs typeface="Arial" pitchFamily="34" charset="0"/>
            </a:endParaRPr>
          </a:p>
        </p:txBody>
      </p:sp>
      <p:cxnSp>
        <p:nvCxnSpPr>
          <p:cNvPr id="32" name="Shape 31"/>
          <p:cNvCxnSpPr>
            <a:stCxn id="55314" idx="0"/>
            <a:endCxn id="30" idx="3"/>
          </p:cNvCxnSpPr>
          <p:nvPr/>
        </p:nvCxnSpPr>
        <p:spPr>
          <a:xfrm rot="16200000" flipV="1">
            <a:off x="7992925" y="1936839"/>
            <a:ext cx="871897" cy="106867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Равнобедренный треугольник 29"/>
          <p:cNvSpPr/>
          <p:nvPr/>
        </p:nvSpPr>
        <p:spPr>
          <a:xfrm rot="16200000">
            <a:off x="7668942" y="1928070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Shape 33"/>
          <p:cNvCxnSpPr>
            <a:stCxn id="55317" idx="0"/>
            <a:endCxn id="35" idx="3"/>
          </p:cNvCxnSpPr>
          <p:nvPr/>
        </p:nvCxnSpPr>
        <p:spPr>
          <a:xfrm rot="5400000" flipH="1" flipV="1">
            <a:off x="3751102" y="1858410"/>
            <a:ext cx="943910" cy="1153525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Равнобедренный треугольник 34"/>
          <p:cNvSpPr/>
          <p:nvPr/>
        </p:nvSpPr>
        <p:spPr>
          <a:xfrm rot="5400000" flipH="1">
            <a:off x="4788542" y="1856060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>
            <a:stCxn id="55301" idx="0"/>
            <a:endCxn id="55312" idx="2"/>
          </p:cNvCxnSpPr>
          <p:nvPr/>
        </p:nvCxnSpPr>
        <p:spPr>
          <a:xfrm flipV="1">
            <a:off x="8963209" y="4617788"/>
            <a:ext cx="1" cy="561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Равнобедренный треугольник 37"/>
          <p:cNvSpPr/>
          <p:nvPr/>
        </p:nvSpPr>
        <p:spPr>
          <a:xfrm>
            <a:off x="8844774" y="4617787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Соединительная линия уступом 39"/>
          <p:cNvCxnSpPr>
            <a:stCxn id="55309" idx="0"/>
            <a:endCxn id="55315" idx="2"/>
          </p:cNvCxnSpPr>
          <p:nvPr/>
        </p:nvCxnSpPr>
        <p:spPr>
          <a:xfrm rot="5400000" flipH="1" flipV="1">
            <a:off x="2858406" y="4176769"/>
            <a:ext cx="739334" cy="83644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55305" idx="0"/>
            <a:endCxn id="55315" idx="2"/>
          </p:cNvCxnSpPr>
          <p:nvPr/>
        </p:nvCxnSpPr>
        <p:spPr>
          <a:xfrm rot="16200000" flipV="1">
            <a:off x="4019694" y="3851928"/>
            <a:ext cx="739335" cy="148612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Равнобедренный треугольник 42"/>
          <p:cNvSpPr/>
          <p:nvPr/>
        </p:nvSpPr>
        <p:spPr>
          <a:xfrm>
            <a:off x="3527859" y="4225325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46163" y="2406922"/>
            <a:ext cx="8186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 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Rabbit : 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44A80-0BF4-488A-8C50-B355D8AA06BC}"/>
              </a:ext>
            </a:extLst>
          </p:cNvPr>
          <p:cNvSpPr txBox="1"/>
          <p:nvPr/>
        </p:nvSpPr>
        <p:spPr>
          <a:xfrm>
            <a:off x="942535" y="1156093"/>
            <a:ext cx="1041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Класс-предок записывается через двоеточие после имени класса-потомка.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Множественное наследование не поддерживается.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Области видимости классов должны совпадать или понижаться.</a:t>
            </a:r>
          </a:p>
        </p:txBody>
      </p:sp>
    </p:spTree>
    <p:extLst>
      <p:ext uri="{BB962C8B-B14F-4D97-AF65-F5344CB8AC3E}">
        <p14:creationId xmlns:p14="http://schemas.microsoft.com/office/powerpoint/2010/main" val="3957854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D6C1F-957B-4F5C-8248-831A38DD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вынести в класс-предок?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42E50-D22D-4E4F-92E1-082575BC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Сравните классы-наследники, найдите у них общие атрибуты и методы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Определитесь, совпадение полное или должна быть разная реализация? Если разная, то, возможно, какая-то часть общая.</a:t>
            </a:r>
            <a:endParaRPr lang="en-US" dirty="0"/>
          </a:p>
          <a:p>
            <a:r>
              <a:rPr lang="ru-RU" dirty="0"/>
              <a:t>Проверка «сверху»: какие методы должны быть доступны для вызова у всех классов-наследников?</a:t>
            </a:r>
          </a:p>
        </p:txBody>
      </p:sp>
    </p:spTree>
    <p:extLst>
      <p:ext uri="{BB962C8B-B14F-4D97-AF65-F5344CB8AC3E}">
        <p14:creationId xmlns:p14="http://schemas.microsoft.com/office/powerpoint/2010/main" val="333456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F6E9BC-1F87-4A55-AA7D-7803D67B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классов-потомков</a:t>
            </a:r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7FFC3476-8A6A-4E9D-9E46-1DEFEF47B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547700"/>
              </p:ext>
            </p:extLst>
          </p:nvPr>
        </p:nvGraphicFramePr>
        <p:xfrm>
          <a:off x="2174631" y="1825625"/>
          <a:ext cx="3339905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905">
                  <a:extLst>
                    <a:ext uri="{9D8B030D-6E8A-4147-A177-3AD203B41FA5}">
                      <a16:colId xmlns:a16="http://schemas.microsoft.com/office/drawing/2014/main" val="19251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Голод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Усталость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Счастье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НичегоНеДелать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Приласкать()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6058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A0AECA37-65AF-465C-B52D-8F9F87CE9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846371"/>
              </p:ext>
            </p:extLst>
          </p:nvPr>
        </p:nvGraphicFramePr>
        <p:xfrm>
          <a:off x="6507481" y="1825625"/>
          <a:ext cx="3761934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1934">
                  <a:extLst>
                    <a:ext uri="{9D8B030D-6E8A-4147-A177-3AD203B41FA5}">
                      <a16:colId xmlns:a16="http://schemas.microsoft.com/office/drawing/2014/main" val="19251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Rabbit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Голод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Усталость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Счастье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НичегоНеДелать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Есть()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Приласкать()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72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F6E9BC-1F87-4A55-AA7D-7803D67B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предка</a:t>
            </a:r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7FFC3476-8A6A-4E9D-9E46-1DEFEF47B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031363"/>
              </p:ext>
            </p:extLst>
          </p:nvPr>
        </p:nvGraphicFramePr>
        <p:xfrm>
          <a:off x="1032806" y="3411757"/>
          <a:ext cx="331176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1769">
                  <a:extLst>
                    <a:ext uri="{9D8B030D-6E8A-4147-A177-3AD203B41FA5}">
                      <a16:colId xmlns:a16="http://schemas.microsoft.com/office/drawing/2014/main" val="19251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НичегоНеДелать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Играть()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6058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A0AECA37-65AF-465C-B52D-8F9F87CE9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121927"/>
              </p:ext>
            </p:extLst>
          </p:nvPr>
        </p:nvGraphicFramePr>
        <p:xfrm>
          <a:off x="8458788" y="3411757"/>
          <a:ext cx="2995248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5248">
                  <a:extLst>
                    <a:ext uri="{9D8B030D-6E8A-4147-A177-3AD203B41FA5}">
                      <a16:colId xmlns:a16="http://schemas.microsoft.com/office/drawing/2014/main" val="19251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Rabbit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НичегоНеДелать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Есть()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6058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CAEC736-1516-4FE8-80F4-1C4F80F1B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266853"/>
              </p:ext>
            </p:extLst>
          </p:nvPr>
        </p:nvGraphicFramePr>
        <p:xfrm>
          <a:off x="4958083" y="1105594"/>
          <a:ext cx="29952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5248">
                  <a:extLst>
                    <a:ext uri="{9D8B030D-6E8A-4147-A177-3AD203B41FA5}">
                      <a16:colId xmlns:a16="http://schemas.microsoft.com/office/drawing/2014/main" val="19251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Pet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Голод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Усталость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Счастье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НичегоНеДелать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Есть()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Приласкать()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6058"/>
                  </a:ext>
                </a:extLst>
              </a:tr>
            </a:tbl>
          </a:graphicData>
        </a:graphic>
      </p:graphicFrame>
      <p:cxnSp>
        <p:nvCxnSpPr>
          <p:cNvPr id="8" name="Shape 33">
            <a:extLst>
              <a:ext uri="{FF2B5EF4-FFF2-40B4-BE49-F238E27FC236}">
                <a16:creationId xmlns:a16="http://schemas.microsoft.com/office/drawing/2014/main" id="{25A4B502-888C-4E03-9C3D-D68393B808B2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2955920" y="1631921"/>
            <a:ext cx="1448540" cy="2111131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84CF4613-847A-490F-AB01-D65B73D4EBDF}"/>
              </a:ext>
            </a:extLst>
          </p:cNvPr>
          <p:cNvSpPr/>
          <p:nvPr/>
        </p:nvSpPr>
        <p:spPr>
          <a:xfrm rot="5400000" flipH="1">
            <a:off x="4724477" y="1856059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C87A4A68-B731-44BA-AFAC-887FDACD05EE}"/>
              </a:ext>
            </a:extLst>
          </p:cNvPr>
          <p:cNvCxnSpPr>
            <a:cxnSpLocks/>
            <a:stCxn id="6" idx="0"/>
            <a:endCxn id="11" idx="3"/>
          </p:cNvCxnSpPr>
          <p:nvPr/>
        </p:nvCxnSpPr>
        <p:spPr>
          <a:xfrm rot="16200000" flipV="1">
            <a:off x="8323104" y="1778448"/>
            <a:ext cx="1449862" cy="1816755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1B296196-64D3-494F-A245-7C9CC93D57A4}"/>
              </a:ext>
            </a:extLst>
          </p:cNvPr>
          <p:cNvSpPr/>
          <p:nvPr/>
        </p:nvSpPr>
        <p:spPr>
          <a:xfrm rot="5400000" flipH="1" flipV="1">
            <a:off x="7925072" y="1867068"/>
            <a:ext cx="239516" cy="189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01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(</a:t>
            </a:r>
            <a:r>
              <a:rPr lang="en-US" dirty="0"/>
              <a:t>casting</a:t>
            </a:r>
            <a:r>
              <a:rPr lang="ru-RU" dirty="0"/>
              <a:t>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95386" y="4114550"/>
            <a:ext cx="281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/>
              <a:t>Операторы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513" y="1132821"/>
            <a:ext cx="8972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любая кошка является питомцем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upcast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Мурка"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//у нее есть имя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myPet.Meow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ОШИБКА! питомец не умеет мяукать</a:t>
            </a:r>
          </a:p>
          <a:p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но не любой питомец является кошкой!</a:t>
            </a:r>
          </a:p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ОШИБКА!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Rabbit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ОШИБКА!</a:t>
            </a:r>
            <a:endParaRPr lang="en-US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2513" y="4711230"/>
            <a:ext cx="875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).Meow();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downcast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70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 (перекрытие) методов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33047" y="2703120"/>
            <a:ext cx="65133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Питомец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Cat: 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Кошка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535" y="1006602"/>
            <a:ext cx="1041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Потомок может переопределить метод (свойство) предка, если этот метод (свойство) является </a:t>
            </a:r>
            <a:r>
              <a:rPr lang="ru-RU" sz="2400" b="1" dirty="0"/>
              <a:t>виртуальным</a:t>
            </a:r>
            <a:r>
              <a:rPr lang="ru-RU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5E743-09EC-44AB-97E5-5C90DB639497}"/>
              </a:ext>
            </a:extLst>
          </p:cNvPr>
          <p:cNvSpPr txBox="1"/>
          <p:nvPr/>
        </p:nvSpPr>
        <p:spPr>
          <a:xfrm>
            <a:off x="7549661" y="2703120"/>
            <a:ext cx="4009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Cat();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myPet.ClassName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A221-677E-4B28-B6D4-0197930A68B1}"/>
              </a:ext>
            </a:extLst>
          </p:cNvPr>
          <p:cNvSpPr txBox="1"/>
          <p:nvPr/>
        </p:nvSpPr>
        <p:spPr>
          <a:xfrm>
            <a:off x="890367" y="1854861"/>
            <a:ext cx="1041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Переопределенные методы подменяют собой виртуальных предков. </a:t>
            </a:r>
          </a:p>
        </p:txBody>
      </p:sp>
    </p:spTree>
    <p:extLst>
      <p:ext uri="{BB962C8B-B14F-4D97-AF65-F5344CB8AC3E}">
        <p14:creationId xmlns:p14="http://schemas.microsoft.com/office/powerpoint/2010/main" val="75422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73FB-85FB-4012-B906-798E218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методов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B6EFA-7F1B-41D3-BEFD-C85489013750}"/>
              </a:ext>
            </a:extLst>
          </p:cNvPr>
          <p:cNvSpPr txBox="1"/>
          <p:nvPr/>
        </p:nvSpPr>
        <p:spPr>
          <a:xfrm>
            <a:off x="942535" y="1006602"/>
            <a:ext cx="1041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Вместо переопределения можно скрыть метод предка, создав «рядом» новый с таким же названием </a:t>
            </a:r>
            <a:r>
              <a:rPr lang="en-US" sz="2400" dirty="0"/>
              <a:t>(new).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38A43-4D56-4E7A-A544-74AF1AC8FAB2}"/>
              </a:ext>
            </a:extLst>
          </p:cNvPr>
          <p:cNvSpPr txBox="1"/>
          <p:nvPr/>
        </p:nvSpPr>
        <p:spPr>
          <a:xfrm>
            <a:off x="838200" y="2153718"/>
            <a:ext cx="6054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Питомец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Cat: 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Кошка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56FA2-884E-47F2-AA66-547850355A04}"/>
              </a:ext>
            </a:extLst>
          </p:cNvPr>
          <p:cNvSpPr txBox="1"/>
          <p:nvPr/>
        </p:nvSpPr>
        <p:spPr>
          <a:xfrm>
            <a:off x="7033846" y="2168548"/>
            <a:ext cx="4811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Cat();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myPet.ClassName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12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73FB-85FB-4012-B906-798E218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сокрытие методов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B6EFA-7F1B-41D3-BEFD-C85489013750}"/>
              </a:ext>
            </a:extLst>
          </p:cNvPr>
          <p:cNvSpPr txBox="1"/>
          <p:nvPr/>
        </p:nvSpPr>
        <p:spPr>
          <a:xfrm>
            <a:off x="942535" y="1006602"/>
            <a:ext cx="1041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err="1"/>
              <a:t>Невиртуальные</a:t>
            </a:r>
            <a:r>
              <a:rPr lang="ru-RU" sz="2400" dirty="0"/>
              <a:t> методы в принципе невозможно переопределить, они всегда скрываются одноименными методами потомков.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38A43-4D56-4E7A-A544-74AF1AC8FAB2}"/>
              </a:ext>
            </a:extLst>
          </p:cNvPr>
          <p:cNvSpPr txBox="1"/>
          <p:nvPr/>
        </p:nvSpPr>
        <p:spPr>
          <a:xfrm>
            <a:off x="838200" y="2153718"/>
            <a:ext cx="6054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Питомец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Cat: 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Кошка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56FA2-884E-47F2-AA66-547850355A04}"/>
              </a:ext>
            </a:extLst>
          </p:cNvPr>
          <p:cNvSpPr txBox="1"/>
          <p:nvPr/>
        </p:nvSpPr>
        <p:spPr>
          <a:xfrm>
            <a:off x="7033846" y="2168548"/>
            <a:ext cx="4811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ru-RU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Cat();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myPet.ClassName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932AF-62A4-4B64-A7DA-727C638D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5CBD9EC-8B64-4B92-9C60-52F4DFFDE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26503"/>
              </p:ext>
            </p:extLst>
          </p:nvPr>
        </p:nvGraphicFramePr>
        <p:xfrm>
          <a:off x="838200" y="1230312"/>
          <a:ext cx="10515597" cy="510015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314157">
                  <a:extLst>
                    <a:ext uri="{9D8B030D-6E8A-4147-A177-3AD203B41FA5}">
                      <a16:colId xmlns:a16="http://schemas.microsoft.com/office/drawing/2014/main" val="1507661813"/>
                    </a:ext>
                  </a:extLst>
                </a:gridCol>
                <a:gridCol w="4479797">
                  <a:extLst>
                    <a:ext uri="{9D8B030D-6E8A-4147-A177-3AD203B41FA5}">
                      <a16:colId xmlns:a16="http://schemas.microsoft.com/office/drawing/2014/main" val="146606709"/>
                    </a:ext>
                  </a:extLst>
                </a:gridCol>
                <a:gridCol w="4721643">
                  <a:extLst>
                    <a:ext uri="{9D8B030D-6E8A-4147-A177-3AD203B41FA5}">
                      <a16:colId xmlns:a16="http://schemas.microsoft.com/office/drawing/2014/main" val="693231840"/>
                    </a:ext>
                  </a:extLst>
                </a:gridCol>
              </a:tblGrid>
              <a:tr h="451912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В общем смысле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В программе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49802"/>
                  </a:ext>
                </a:extLst>
              </a:tr>
              <a:tr h="1517133">
                <a:tc>
                  <a:txBody>
                    <a:bodyPr/>
                    <a:lstStyle/>
                    <a:p>
                      <a:r>
                        <a:rPr lang="ru-RU" sz="2200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Множество реальных или виртуальных объектов, обладающих одинаковым набором свойств и методов поведения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Тип данных, включающий как объявление имен и типов хранимых данных, так и исполняемый код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0561"/>
                  </a:ext>
                </a:extLst>
              </a:tr>
              <a:tr h="806985">
                <a:tc>
                  <a:txBody>
                    <a:bodyPr/>
                    <a:lstStyle/>
                    <a:p>
                      <a:r>
                        <a:rPr lang="ru-RU" sz="2200" dirty="0"/>
                        <a:t>Объект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Экземпляр класса – отдельный представитель множества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Хранимые в памяти данные, соответствующие классу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04269"/>
                  </a:ext>
                </a:extLst>
              </a:tr>
              <a:tr h="1162060">
                <a:tc>
                  <a:txBody>
                    <a:bodyPr/>
                    <a:lstStyle/>
                    <a:p>
                      <a:r>
                        <a:rPr lang="ru-RU" sz="2200" dirty="0"/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Качественная или количественная характеристика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Единица данных, относящихся к объекту, имеющая тип и имя</a:t>
                      </a:r>
                      <a:r>
                        <a:rPr lang="en-US" sz="2200" dirty="0"/>
                        <a:t> (</a:t>
                      </a:r>
                      <a:r>
                        <a:rPr lang="ru-RU" sz="2200" dirty="0"/>
                        <a:t>поле или свойство)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36814"/>
                  </a:ext>
                </a:extLst>
              </a:tr>
              <a:tr h="1162060">
                <a:tc>
                  <a:txBody>
                    <a:bodyPr/>
                    <a:lstStyle/>
                    <a:p>
                      <a:r>
                        <a:rPr lang="ru-RU" sz="22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Действия, которые может выполнить объект, или взаимодействия с ним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Фрагмент кода (функция), имеющий доступ ко всем полям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773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 </a:t>
            </a:r>
            <a:r>
              <a:rPr lang="en-US" dirty="0"/>
              <a:t>base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15560" y="1739443"/>
            <a:ext cx="88666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Eat()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Hunger = 0;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Rabbit: Pet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override 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Eat()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Happiness += 2;</a:t>
            </a:r>
            <a:endParaRPr lang="en-US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.Eat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560" y="1024907"/>
            <a:ext cx="1033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base</a:t>
            </a:r>
            <a:r>
              <a:rPr lang="en-US" sz="2400" dirty="0"/>
              <a:t> </a:t>
            </a:r>
            <a:r>
              <a:rPr lang="ru-RU" sz="2400" dirty="0"/>
              <a:t>позволяет обращаться к полям и методам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119133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402BD-EE2F-48E8-BB0A-17980E36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конструкторов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1D8C3-1408-4792-A6D6-309A8134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49765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класс-предок имеет конструктор с определенными параметрами, то класс-потомок обязан иметь аналогичный конструктор.</a:t>
            </a:r>
          </a:p>
          <a:p>
            <a:r>
              <a:rPr lang="ru-RU" dirty="0"/>
              <a:t>Автоматически конструкторы не наследуются, т.к. возвращают разные типы.</a:t>
            </a:r>
          </a:p>
          <a:p>
            <a:r>
              <a:rPr lang="ru-RU" dirty="0"/>
              <a:t>Но есть краткая запись через </a:t>
            </a:r>
            <a:r>
              <a:rPr lang="en-US" dirty="0"/>
              <a:t>base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66815-4A24-4231-BB8B-7BA03FAEF11B}"/>
              </a:ext>
            </a:extLst>
          </p:cNvPr>
          <p:cNvSpPr txBox="1"/>
          <p:nvPr/>
        </p:nvSpPr>
        <p:spPr>
          <a:xfrm>
            <a:off x="5396133" y="3838560"/>
            <a:ext cx="6420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Pet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name)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(name) {}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9C1E7-4165-489B-9F4A-9D807EF52A42}"/>
              </a:ext>
            </a:extLst>
          </p:cNvPr>
          <p:cNvSpPr txBox="1"/>
          <p:nvPr/>
        </p:nvSpPr>
        <p:spPr>
          <a:xfrm>
            <a:off x="838200" y="3838560"/>
            <a:ext cx="4069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name;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540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8BD2E-39F3-4B07-A1D4-21D62B9E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System.Object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7E13-DD89-493E-B757-E06E57F6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362307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Предком абсолютно всех классов является </a:t>
            </a:r>
            <a:r>
              <a:rPr lang="en-US" dirty="0" err="1"/>
              <a:t>System.Object</a:t>
            </a:r>
            <a:r>
              <a:rPr lang="ru-RU" dirty="0"/>
              <a:t>. Если не указать предка при объявлении класса, значит, вы наследуетесь напрямую от </a:t>
            </a:r>
            <a:r>
              <a:rPr lang="en-US" dirty="0"/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Методы в основном предназначены для переопределения</a:t>
            </a:r>
            <a:r>
              <a:rPr lang="en-US" dirty="0"/>
              <a:t> </a:t>
            </a:r>
            <a:r>
              <a:rPr lang="ru-RU" dirty="0"/>
              <a:t>в наследниках: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ToString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GetHashCode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GetType</a:t>
            </a:r>
            <a:endParaRPr lang="en-US" dirty="0"/>
          </a:p>
          <a:p>
            <a:pPr lvl="1"/>
            <a:r>
              <a:rPr lang="en-US" dirty="0"/>
              <a:t>bool Equals(T)</a:t>
            </a:r>
            <a:endParaRPr lang="ru-RU" dirty="0"/>
          </a:p>
          <a:p>
            <a:pPr lvl="1"/>
            <a:r>
              <a:rPr lang="en-US" dirty="0"/>
              <a:t>Object </a:t>
            </a:r>
            <a:r>
              <a:rPr lang="en-US" dirty="0" err="1"/>
              <a:t>MemberwiseClone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B0DE9-3343-4904-B3D1-42D8248D9BAD}"/>
              </a:ext>
            </a:extLst>
          </p:cNvPr>
          <p:cNvSpPr txBox="1"/>
          <p:nvPr/>
        </p:nvSpPr>
        <p:spPr>
          <a:xfrm>
            <a:off x="213756" y="4853354"/>
            <a:ext cx="11839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"{0}: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 {1,2}, голод {2,2}, усталость {3,2}, счастье {4,2}\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n{5}"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Name, Age, Hunger, Tiredness, Happiness, Face);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700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2DF2B-E59E-4156-8C63-62EF35A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 и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9CF59-C548-499D-80EF-FEBE8812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Иногда мы подразумеваем, что у класса-предка и всех его наследников есть какой-то метод. Но нет никакой общей реализации этого метода.</a:t>
            </a:r>
          </a:p>
          <a:p>
            <a:r>
              <a:rPr lang="ru-RU" dirty="0"/>
              <a:t>Абстрактный метод отмечается модификатором </a:t>
            </a:r>
            <a:r>
              <a:rPr lang="en-US" dirty="0"/>
              <a:t>abstract</a:t>
            </a:r>
            <a:r>
              <a:rPr lang="ru-RU" dirty="0"/>
              <a:t>. У него нет тела.</a:t>
            </a:r>
            <a:endParaRPr lang="en-US" dirty="0"/>
          </a:p>
          <a:p>
            <a:r>
              <a:rPr lang="ru-RU" dirty="0"/>
              <a:t>Абстрактный метод должен быть </a:t>
            </a:r>
            <a:r>
              <a:rPr lang="en-US" dirty="0"/>
              <a:t>public </a:t>
            </a:r>
            <a:r>
              <a:rPr lang="ru-RU" dirty="0"/>
              <a:t>или </a:t>
            </a:r>
            <a:r>
              <a:rPr lang="en-US" dirty="0"/>
              <a:t>protected</a:t>
            </a:r>
            <a:r>
              <a:rPr lang="ru-RU" dirty="0"/>
              <a:t>, чтобы наследники могли его переопределить</a:t>
            </a:r>
          </a:p>
          <a:p>
            <a:r>
              <a:rPr lang="ru-RU" dirty="0"/>
              <a:t>Класс, в котором есть хотя бы один абстрактный метод, тоже является абстрактным, и его тоже надо отметить модификатором </a:t>
            </a:r>
            <a:r>
              <a:rPr lang="en-US" dirty="0"/>
              <a:t>abstract</a:t>
            </a:r>
            <a:r>
              <a:rPr lang="ru-RU" dirty="0"/>
              <a:t>.</a:t>
            </a:r>
          </a:p>
          <a:p>
            <a:r>
              <a:rPr lang="ru-RU" dirty="0"/>
              <a:t>Абстрактный класс может содержать и конкретные методы.</a:t>
            </a:r>
          </a:p>
          <a:p>
            <a:r>
              <a:rPr lang="ru-RU" dirty="0"/>
              <a:t>Нельзя создавать экземпляры абстрактных классов (ставить после </a:t>
            </a:r>
            <a:r>
              <a:rPr lang="en-US" dirty="0"/>
              <a:t>new)</a:t>
            </a:r>
            <a:r>
              <a:rPr lang="ru-RU" dirty="0"/>
              <a:t>. Но можно использовать переменные типа абстрактного класса, создавая конкретных наследников.</a:t>
            </a:r>
          </a:p>
        </p:txBody>
      </p:sp>
    </p:spTree>
    <p:extLst>
      <p:ext uri="{BB962C8B-B14F-4D97-AF65-F5344CB8AC3E}">
        <p14:creationId xmlns:p14="http://schemas.microsoft.com/office/powerpoint/2010/main" val="3171595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755214" y="1500178"/>
            <a:ext cx="1937436" cy="103585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Фигура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cs typeface="Arial" pitchFamily="34" charset="0"/>
              </a:rPr>
              <a:t>Площадь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cs typeface="Arial" pitchFamily="34" charset="0"/>
              </a:rPr>
              <a:t>Периметр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4785519" y="3404356"/>
            <a:ext cx="1486364" cy="8819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Круг</a:t>
            </a:r>
            <a:endParaRPr lang="en-US" sz="2000" b="1" dirty="0"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Площадь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Периметр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7024699" y="3404354"/>
            <a:ext cx="2004569" cy="4314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Многоугольник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873652" y="4689963"/>
            <a:ext cx="1937437" cy="9361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Прямоугольник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Площадь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Периметр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207727" y="4689963"/>
            <a:ext cx="1643075" cy="9361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Треугольник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Площадь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Периметр</a:t>
            </a:r>
            <a:endParaRPr lang="ru-RU" sz="2000" dirty="0">
              <a:cs typeface="Arial" pitchFamily="34" charset="0"/>
            </a:endParaRPr>
          </a:p>
        </p:txBody>
      </p:sp>
      <p:cxnSp>
        <p:nvCxnSpPr>
          <p:cNvPr id="12" name="Соединительная линия уступом 11"/>
          <p:cNvCxnSpPr>
            <a:stCxn id="7" idx="0"/>
            <a:endCxn id="10" idx="3"/>
          </p:cNvCxnSpPr>
          <p:nvPr/>
        </p:nvCxnSpPr>
        <p:spPr>
          <a:xfrm rot="5400000" flipH="1" flipV="1">
            <a:off x="7076649" y="3837664"/>
            <a:ext cx="618020" cy="108658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0"/>
            <a:endCxn id="4" idx="2"/>
          </p:cNvCxnSpPr>
          <p:nvPr/>
        </p:nvCxnSpPr>
        <p:spPr>
          <a:xfrm rot="5400000" flipH="1" flipV="1">
            <a:off x="5692156" y="2372579"/>
            <a:ext cx="868327" cy="119523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6" idx="0"/>
            <a:endCxn id="4" idx="2"/>
          </p:cNvCxnSpPr>
          <p:nvPr/>
        </p:nvCxnSpPr>
        <p:spPr>
          <a:xfrm rot="16200000" flipV="1">
            <a:off x="6941296" y="2318665"/>
            <a:ext cx="868327" cy="130304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Равнобедренный треугольник 15"/>
          <p:cNvSpPr/>
          <p:nvPr/>
        </p:nvSpPr>
        <p:spPr>
          <a:xfrm>
            <a:off x="6605499" y="2536029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7810516" y="3857630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0"/>
            <a:endCxn id="10" idx="3"/>
          </p:cNvCxnSpPr>
          <p:nvPr/>
        </p:nvCxnSpPr>
        <p:spPr>
          <a:xfrm rot="16200000" flipV="1">
            <a:off x="8170097" y="3830799"/>
            <a:ext cx="618020" cy="110031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Выноска 1 (без границы) 50"/>
          <p:cNvSpPr/>
          <p:nvPr/>
        </p:nvSpPr>
        <p:spPr>
          <a:xfrm>
            <a:off x="1977609" y="1500175"/>
            <a:ext cx="3143272" cy="1643075"/>
          </a:xfrm>
          <a:prstGeom prst="callout1">
            <a:avLst>
              <a:gd name="adj1" fmla="val 26638"/>
              <a:gd name="adj2" fmla="val 101009"/>
              <a:gd name="adj3" fmla="val 19657"/>
              <a:gd name="adj4" fmla="val 11975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абстрактный класс</a:t>
            </a:r>
          </a:p>
          <a:p>
            <a:pPr algn="r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 всех фигур есть площадь и периметр, но формула известна только для какой-то конкретной фигуры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5755214" y="1857364"/>
            <a:ext cx="1937436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 flipH="1">
            <a:off x="4785519" y="3714752"/>
            <a:ext cx="14863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873650" y="5000640"/>
            <a:ext cx="1937436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8207727" y="5000637"/>
            <a:ext cx="1643075" cy="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66224-1157-41A2-8BBA-DB1ED3F1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Статические поля и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B93E3-47C9-4F6E-8BDD-4EA6CCC4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255392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Члены класса могут быть привязаны не к конкретному экземпляру, а ко всему классу в целом.</a:t>
            </a:r>
          </a:p>
          <a:p>
            <a:r>
              <a:rPr lang="ru-RU" dirty="0"/>
              <a:t>Ключевое слово </a:t>
            </a:r>
            <a:r>
              <a:rPr lang="en-US" dirty="0"/>
              <a:t>static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Экземпляры класса могут использовать статические члены как и обычные.</a:t>
            </a:r>
          </a:p>
          <a:p>
            <a:r>
              <a:rPr lang="ru-RU" dirty="0"/>
              <a:t>Из статических методов можно вызывать только другие статические методы.</a:t>
            </a:r>
            <a:endParaRPr lang="en-US" dirty="0"/>
          </a:p>
          <a:p>
            <a:r>
              <a:rPr lang="ru-RU" dirty="0"/>
              <a:t>Статические методы не могут быть абстрактными и виртуальными.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5132-7DF5-49D2-9F94-F3DDD3EF8F5D}"/>
              </a:ext>
            </a:extLst>
          </p:cNvPr>
          <p:cNvSpPr txBox="1"/>
          <p:nvPr/>
        </p:nvSpPr>
        <p:spPr>
          <a:xfrm>
            <a:off x="838200" y="3784209"/>
            <a:ext cx="10515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GeronArea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= (a + b + c) /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 * (p - a) * (p - b) * (p - c));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4419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DF7AC-1712-4268-A10E-3FF7B72D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сочетания статического и обычного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86B30-1659-43AE-BE91-CEBF505EA8CA}"/>
              </a:ext>
            </a:extLst>
          </p:cNvPr>
          <p:cNvSpPr txBox="1"/>
          <p:nvPr/>
        </p:nvSpPr>
        <p:spPr>
          <a:xfrm>
            <a:off x="838200" y="1310535"/>
            <a:ext cx="10515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GeronArea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b, c);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GeronArea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= (a + b + c) /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 * (p - a) * (p - b) * (p - c));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6550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66224-1157-41A2-8BBA-DB1ED3F1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B93E3-47C9-4F6E-8BDD-4EA6CCC4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4554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Статические классы содержат только статические методы и атрибуты</a:t>
            </a:r>
          </a:p>
          <a:p>
            <a:r>
              <a:rPr lang="ru-RU" dirty="0"/>
              <a:t>Статический класс не имеет экземпляров, </a:t>
            </a:r>
            <a:r>
              <a:rPr lang="en-US" dirty="0"/>
              <a:t>new </a:t>
            </a:r>
            <a:r>
              <a:rPr lang="ru-RU" dirty="0"/>
              <a:t>к нему не применим</a:t>
            </a:r>
          </a:p>
          <a:p>
            <a:r>
              <a:rPr lang="ru-RU" dirty="0"/>
              <a:t>Обычно или предоставляют универсальные методы, не требующие привязки к данным (сервисные классы </a:t>
            </a:r>
            <a:r>
              <a:rPr lang="en-US" dirty="0"/>
              <a:t>– Math, Console</a:t>
            </a:r>
            <a:r>
              <a:rPr lang="ru-RU" dirty="0"/>
              <a:t>), либо требуются строго в единственном экземпляре на все приложение (общее управление логикой - </a:t>
            </a:r>
            <a:r>
              <a:rPr lang="en-US" dirty="0"/>
              <a:t>Program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09316-BBAF-4058-A3A6-18D74D6952D8}"/>
              </a:ext>
            </a:extLst>
          </p:cNvPr>
          <p:cNvSpPr txBox="1"/>
          <p:nvPr/>
        </p:nvSpPr>
        <p:spPr>
          <a:xfrm>
            <a:off x="838200" y="3685735"/>
            <a:ext cx="10077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CatFabric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categories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285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B399D-B496-4AF3-9B35-C44910CB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92E80-B5C0-4EEF-8618-D4FDB3AC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 уровне класса можно объявлять константы – неизменяемые поля, общие для всего класса</a:t>
            </a:r>
            <a:endParaRPr lang="en-US" dirty="0"/>
          </a:p>
          <a:p>
            <a:r>
              <a:rPr lang="ru-RU" dirty="0"/>
              <a:t>Ключевое слово </a:t>
            </a:r>
            <a:r>
              <a:rPr lang="en-US" dirty="0"/>
              <a:t>const, </a:t>
            </a:r>
            <a:r>
              <a:rPr lang="ru-RU" dirty="0"/>
              <a:t>без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Константы могут быть числами, логическими значениями, строками или </a:t>
            </a:r>
            <a:r>
              <a:rPr lang="en-US" dirty="0"/>
              <a:t>null</a:t>
            </a:r>
            <a:endParaRPr lang="ru-RU" dirty="0"/>
          </a:p>
          <a:p>
            <a:r>
              <a:rPr lang="ru-RU" dirty="0" err="1"/>
              <a:t>readonly</a:t>
            </a:r>
            <a:r>
              <a:rPr lang="ru-RU" dirty="0"/>
              <a:t> != </a:t>
            </a:r>
            <a:r>
              <a:rPr lang="ru-RU" dirty="0" err="1"/>
              <a:t>const</a:t>
            </a:r>
            <a:endParaRPr lang="ru-RU" dirty="0"/>
          </a:p>
          <a:p>
            <a:pPr lvl="1"/>
            <a:r>
              <a:rPr lang="ru-RU" dirty="0"/>
              <a:t>Поле </a:t>
            </a:r>
            <a:r>
              <a:rPr lang="ru-RU" dirty="0" err="1"/>
              <a:t>const</a:t>
            </a:r>
            <a:r>
              <a:rPr lang="ru-RU" dirty="0"/>
              <a:t> может быть инициализировано только при объявлении поля. </a:t>
            </a:r>
          </a:p>
          <a:p>
            <a:pPr lvl="1"/>
            <a:r>
              <a:rPr lang="ru-RU" dirty="0"/>
              <a:t>Поле </a:t>
            </a:r>
            <a:r>
              <a:rPr lang="ru-RU" dirty="0" err="1"/>
              <a:t>readonly</a:t>
            </a:r>
            <a:r>
              <a:rPr lang="ru-RU" dirty="0"/>
              <a:t> может быть инициализировано при объявлении или в конструкторе. </a:t>
            </a:r>
          </a:p>
          <a:p>
            <a:pPr lvl="1"/>
            <a:r>
              <a:rPr lang="ru-RU" dirty="0"/>
              <a:t>Таким образом, поля </a:t>
            </a:r>
            <a:r>
              <a:rPr lang="ru-RU" dirty="0" err="1"/>
              <a:t>readonly</a:t>
            </a:r>
            <a:r>
              <a:rPr lang="ru-RU" dirty="0"/>
              <a:t> могут иметь разные значения в зависимости от использованного конструктора.</a:t>
            </a:r>
          </a:p>
          <a:p>
            <a:pPr lvl="1"/>
            <a:r>
              <a:rPr lang="en-US" dirty="0"/>
              <a:t>Const – </a:t>
            </a:r>
            <a:r>
              <a:rPr lang="ru-RU" dirty="0"/>
              <a:t>константа времени компиляции.</a:t>
            </a:r>
          </a:p>
          <a:p>
            <a:r>
              <a:rPr lang="ru-RU" dirty="0"/>
              <a:t>Можно объявлять локальные константы</a:t>
            </a:r>
          </a:p>
        </p:txBody>
      </p:sp>
    </p:spTree>
    <p:extLst>
      <p:ext uri="{BB962C8B-B14F-4D97-AF65-F5344CB8AC3E}">
        <p14:creationId xmlns:p14="http://schemas.microsoft.com/office/powerpoint/2010/main" val="3111366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BDE9-80EB-4BFF-BE56-F5ECDFED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Запечатанные (изолированные) методы и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211FC-E9A6-4308-BA8B-8BADBFB7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запретить переопределение метода или наследование от класса ключевым словом </a:t>
            </a:r>
            <a:r>
              <a:rPr lang="en-US" dirty="0"/>
              <a:t>sealed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Если вы пишете библиотеку для публичного </a:t>
            </a:r>
            <a:r>
              <a:rPr lang="ru-RU" dirty="0" err="1"/>
              <a:t>использоваия</a:t>
            </a:r>
            <a:r>
              <a:rPr lang="ru-RU" dirty="0"/>
              <a:t>, а класс или метод обеспечивает ее внутреннюю логику, то попытка переопределить некоторую его функциональность может привести к нестабильности кода. </a:t>
            </a:r>
          </a:p>
          <a:p>
            <a:r>
              <a:rPr lang="ru-RU" dirty="0"/>
              <a:t>Можно помечать класс или метод как </a:t>
            </a:r>
            <a:r>
              <a:rPr lang="ru-RU" dirty="0" err="1"/>
              <a:t>sealed</a:t>
            </a:r>
            <a:r>
              <a:rPr lang="ru-RU" dirty="0"/>
              <a:t> из коммерческих соображений, чтобы предотвратить использование классов способом, противоречащим лицензионным соглашениям.</a:t>
            </a:r>
          </a:p>
          <a:p>
            <a:r>
              <a:rPr lang="ru-RU" dirty="0"/>
              <a:t>Почти все системные классы (например, </a:t>
            </a:r>
            <a:r>
              <a:rPr lang="en-US" dirty="0"/>
              <a:t>String</a:t>
            </a:r>
            <a:r>
              <a:rPr lang="ru-RU" dirty="0"/>
              <a:t>) являются запечатанными.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660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базами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49300" y="5045501"/>
            <a:ext cx="106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400" dirty="0"/>
              <a:t>Классы могут напрямую отображаться в БД. Но не обязательно каждый атрибут станет полем в таблице.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11530" y="1397000"/>
          <a:ext cx="643247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ООП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Таблица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Поле (столбец)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Экземпляр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Запись</a:t>
                      </a:r>
                      <a:r>
                        <a:rPr lang="ru-RU" sz="2800" baseline="0" dirty="0"/>
                        <a:t> (строка)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55278-9891-406F-8EE9-DB5F7A42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sealed, abstract, static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95B40-CAE4-40FE-AD82-99C69F70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у класса нет модификаторов </a:t>
            </a:r>
            <a:r>
              <a:rPr lang="ru-RU" dirty="0" err="1"/>
              <a:t>sealed</a:t>
            </a:r>
            <a:r>
              <a:rPr lang="ru-RU" dirty="0"/>
              <a:t>, </a:t>
            </a:r>
            <a:r>
              <a:rPr lang="ru-RU" dirty="0" err="1"/>
              <a:t>abstract</a:t>
            </a:r>
            <a:r>
              <a:rPr lang="ru-RU" dirty="0"/>
              <a:t> и </a:t>
            </a:r>
            <a:r>
              <a:rPr lang="ru-RU" dirty="0" err="1"/>
              <a:t>static</a:t>
            </a:r>
            <a:r>
              <a:rPr lang="ru-RU" dirty="0"/>
              <a:t>, класс может использоваться как для создания экземпляров класса (</a:t>
            </a:r>
            <a:r>
              <a:rPr lang="ru-RU" dirty="0" err="1"/>
              <a:t>инстанцирование</a:t>
            </a:r>
            <a:r>
              <a:rPr lang="ru-RU" dirty="0"/>
              <a:t>), так и в качестве базового класса.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у класса есть модификатор </a:t>
            </a:r>
            <a:r>
              <a:rPr lang="ru-RU" dirty="0" err="1"/>
              <a:t>abstract</a:t>
            </a:r>
            <a:r>
              <a:rPr lang="ru-RU" dirty="0"/>
              <a:t>, то он может использоваться только в качестве базового.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у класса есть модификатор </a:t>
            </a:r>
            <a:r>
              <a:rPr lang="ru-RU" dirty="0" err="1"/>
              <a:t>sealed</a:t>
            </a:r>
            <a:r>
              <a:rPr lang="ru-RU" dirty="0"/>
              <a:t>, он может использоваться только для создания экземпляров.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Модификатор </a:t>
            </a:r>
            <a:r>
              <a:rPr lang="ru-RU" dirty="0" err="1"/>
              <a:t>static</a:t>
            </a:r>
            <a:r>
              <a:rPr lang="ru-RU" dirty="0"/>
              <a:t> запрещает создавать экземпляры класса и использовать класс в качестве базового. Фактически, модификатор </a:t>
            </a:r>
            <a:r>
              <a:rPr lang="ru-RU" dirty="0" err="1"/>
              <a:t>static</a:t>
            </a:r>
            <a:r>
              <a:rPr lang="ru-RU" dirty="0"/>
              <a:t> — это сокращение для </a:t>
            </a:r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sealed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B8EE0-EA47-410C-8E4F-3C7DB8E2D7C9}"/>
              </a:ext>
            </a:extLst>
          </p:cNvPr>
          <p:cNvSpPr txBox="1"/>
          <p:nvPr/>
        </p:nvSpPr>
        <p:spPr>
          <a:xfrm>
            <a:off x="478302" y="6259484"/>
            <a:ext cx="94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http://epetrukhin.blogspot.com/2011/04/sealed.html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270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1214423"/>
            <a:ext cx="7115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dirty="0"/>
              <a:t>В одном классе могут быть </a:t>
            </a:r>
            <a:r>
              <a:rPr lang="ru-RU" sz="2000" b="1" dirty="0"/>
              <a:t>методы с одинаковым именем, но разными параметрами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95804" y="2621337"/>
            <a:ext cx="2928959" cy="357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</a:pPr>
            <a:r>
              <a:rPr lang="ru-RU" sz="2000" b="1" dirty="0">
                <a:latin typeface="Calibri" pitchFamily="34" charset="0"/>
                <a:cs typeface="Arial" pitchFamily="34" charset="0"/>
              </a:rPr>
              <a:t>Кошка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595804" y="2978524"/>
            <a:ext cx="2928959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95804" y="3286128"/>
            <a:ext cx="2928959" cy="18575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ru-RU" sz="2000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Играть</a:t>
            </a:r>
            <a:r>
              <a:rPr lang="ru-RU" sz="2000" dirty="0">
                <a:latin typeface="Calibri" pitchFamily="34" charset="0"/>
                <a:cs typeface="Arial" pitchFamily="34" charset="0"/>
              </a:rPr>
              <a:t> ()</a:t>
            </a:r>
          </a:p>
          <a:p>
            <a:pPr fontAlgn="base">
              <a:spcBef>
                <a:spcPct val="0"/>
              </a:spcBef>
            </a:pPr>
            <a:r>
              <a:rPr lang="ru-RU" sz="2000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Играть</a:t>
            </a:r>
            <a:r>
              <a:rPr lang="ru-RU" sz="2000" dirty="0">
                <a:latin typeface="Calibri" pitchFamily="34" charset="0"/>
                <a:cs typeface="Arial" pitchFamily="34" charset="0"/>
              </a:rPr>
              <a:t> (Бантик, Человек)</a:t>
            </a:r>
          </a:p>
          <a:p>
            <a:pPr fontAlgn="base">
              <a:spcBef>
                <a:spcPct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Ловить</a:t>
            </a:r>
            <a:r>
              <a:rPr lang="ru-RU" sz="2000" dirty="0">
                <a:latin typeface="Calibri" pitchFamily="34" charset="0"/>
                <a:cs typeface="Arial" pitchFamily="34" charset="0"/>
              </a:rPr>
              <a:t> (Мышь)</a:t>
            </a:r>
          </a:p>
          <a:p>
            <a:pPr fontAlgn="base">
              <a:spcBef>
                <a:spcPct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Ловить</a:t>
            </a:r>
            <a:r>
              <a:rPr lang="ru-RU" sz="2000" dirty="0">
                <a:latin typeface="Calibri" pitchFamily="34" charset="0"/>
                <a:cs typeface="Arial" pitchFamily="34" charset="0"/>
              </a:rPr>
              <a:t> (Птица)</a:t>
            </a:r>
          </a:p>
          <a:p>
            <a:pPr fontAlgn="base">
              <a:spcBef>
                <a:spcPct val="0"/>
              </a:spcBef>
            </a:pPr>
            <a:r>
              <a:rPr lang="ru-RU" sz="2000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Ловить</a:t>
            </a:r>
            <a:r>
              <a:rPr lang="ru-RU" sz="2000" dirty="0">
                <a:latin typeface="Calibri" pitchFamily="34" charset="0"/>
                <a:cs typeface="Arial" pitchFamily="34" charset="0"/>
              </a:rPr>
              <a:t> (Хвост)</a:t>
            </a:r>
          </a:p>
          <a:p>
            <a:pPr fontAlgn="base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Arial" pitchFamily="34" charset="0"/>
              </a:rPr>
              <a:t>...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770" name="AutoShape 2" descr="https://zabavnik.club/wp-content/uploads/Kartinki_2161_26041639.pn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0772" name="Picture 4" descr="http://x-vinil.ru/img/stickers/A-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8541" y="44451"/>
            <a:ext cx="2214559" cy="13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1" y="1636556"/>
            <a:ext cx="59901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Play()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Happiness += 2;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Play(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otherPet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otherPet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Dog)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Happiness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otherPet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Cat)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Happiness += 3;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Play();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1" y="928670"/>
            <a:ext cx="1102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Перегружаемые методы распознаются автоматически, никакие дополнительные ключевые слова не требуются.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4D702-5873-4901-B84B-93A8D48458DF}"/>
              </a:ext>
            </a:extLst>
          </p:cNvPr>
          <p:cNvSpPr txBox="1"/>
          <p:nvPr/>
        </p:nvSpPr>
        <p:spPr>
          <a:xfrm>
            <a:off x="7376953" y="2074758"/>
            <a:ext cx="356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myPet.Play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myPet.Play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(new Dog())</a:t>
            </a:r>
          </a:p>
        </p:txBody>
      </p:sp>
    </p:spTree>
    <p:extLst>
      <p:ext uri="{BB962C8B-B14F-4D97-AF65-F5344CB8AC3E}">
        <p14:creationId xmlns:p14="http://schemas.microsoft.com/office/powerpoint/2010/main" val="1096497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1098416"/>
            <a:ext cx="792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 algn="just">
              <a:spcAft>
                <a:spcPts val="600"/>
              </a:spcAft>
            </a:pPr>
            <a:r>
              <a:rPr lang="ru-RU" sz="2000" dirty="0"/>
              <a:t>Потомки могут </a:t>
            </a:r>
            <a:r>
              <a:rPr lang="ru-RU" sz="2000" b="1" dirty="0"/>
              <a:t>переопределять (изменять)</a:t>
            </a:r>
            <a:r>
              <a:rPr lang="ru-RU" sz="2000" dirty="0"/>
              <a:t> поведение класса-предка.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737067" y="1866402"/>
            <a:ext cx="2651816" cy="3060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Домашнее животное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737071" y="2168032"/>
            <a:ext cx="2651815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…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737072" y="2486717"/>
            <a:ext cx="2651815" cy="626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Есть</a:t>
            </a:r>
            <a:r>
              <a:rPr lang="ru-RU" sz="2000" dirty="0">
                <a:ea typeface="Times New Roman" pitchFamily="18" charset="0"/>
                <a:cs typeface="Times New Roman" pitchFamily="18" charset="0"/>
              </a:rPr>
              <a:t>(Еда)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Спать()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548673" y="4017746"/>
            <a:ext cx="1714512" cy="4394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Кошка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548673" y="4457161"/>
            <a:ext cx="1714512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…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548673" y="4744349"/>
            <a:ext cx="1714512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Есть</a:t>
            </a:r>
            <a:r>
              <a:rPr lang="ru-RU" sz="2000" dirty="0">
                <a:ea typeface="Times New Roman" pitchFamily="18" charset="0"/>
                <a:cs typeface="Times New Roman" pitchFamily="18" charset="0"/>
              </a:rPr>
              <a:t>(Еда)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906262" y="4017743"/>
            <a:ext cx="1557643" cy="3901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Корова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906262" y="4407897"/>
            <a:ext cx="1557643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…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906263" y="4735001"/>
            <a:ext cx="1557643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Есть</a:t>
            </a:r>
            <a:r>
              <a:rPr lang="ru-RU" sz="2000" dirty="0">
                <a:ea typeface="Times New Roman" pitchFamily="18" charset="0"/>
                <a:cs typeface="Times New Roman" pitchFamily="18" charset="0"/>
              </a:rPr>
              <a:t>(Еда)</a:t>
            </a:r>
            <a:endParaRPr lang="ru-RU" sz="2000" dirty="0">
              <a:cs typeface="Arial" pitchFamily="34" charset="0"/>
            </a:endParaRPr>
          </a:p>
        </p:txBody>
      </p:sp>
      <p:cxnSp>
        <p:nvCxnSpPr>
          <p:cNvPr id="31" name="Соединительная линия уступом 30"/>
          <p:cNvCxnSpPr>
            <a:stCxn id="23" idx="0"/>
            <a:endCxn id="19" idx="2"/>
          </p:cNvCxnSpPr>
          <p:nvPr/>
        </p:nvCxnSpPr>
        <p:spPr>
          <a:xfrm rot="5400000" flipH="1" flipV="1">
            <a:off x="4782168" y="2736937"/>
            <a:ext cx="904570" cy="165704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0"/>
            <a:endCxn id="19" idx="2"/>
          </p:cNvCxnSpPr>
          <p:nvPr/>
        </p:nvCxnSpPr>
        <p:spPr>
          <a:xfrm rot="16200000" flipV="1">
            <a:off x="6421748" y="2754407"/>
            <a:ext cx="904569" cy="16221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Равнобедренный треугольник 37"/>
          <p:cNvSpPr/>
          <p:nvPr/>
        </p:nvSpPr>
        <p:spPr>
          <a:xfrm>
            <a:off x="5944543" y="3113175"/>
            <a:ext cx="236873" cy="21431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838200" y="5632392"/>
            <a:ext cx="1090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Кошка, корова и условное домашнее животное могут есть, но едят они по-разному.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http://2d.by/wallpapers/thumb/s/sportk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634" y="4663602"/>
            <a:ext cx="2109301" cy="121444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- 3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54</a:t>
            </a:fld>
            <a:endParaRPr lang="ru-RU"/>
          </a:p>
        </p:txBody>
      </p:sp>
      <p:pic>
        <p:nvPicPr>
          <p:cNvPr id="54274" name="Picture 2" descr="http://www.activeclub.com.ua/in/foto/1030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069" y="1675968"/>
            <a:ext cx="1857388" cy="151562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365453" y="1214425"/>
            <a:ext cx="8099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400" dirty="0"/>
              <a:t>Разные классы (совсем разные) могут выполнять одни и те же функции (иметь одинаковые методы, реализовывать </a:t>
            </a:r>
            <a:r>
              <a:rPr lang="ru-RU" sz="2400" b="1" i="1" dirty="0"/>
              <a:t>общий интерфейс</a:t>
            </a:r>
            <a:r>
              <a:rPr lang="ru-RU" sz="2400" dirty="0"/>
              <a:t>)</a:t>
            </a:r>
          </a:p>
        </p:txBody>
      </p:sp>
      <p:sp>
        <p:nvSpPr>
          <p:cNvPr id="11" name="Овал 10"/>
          <p:cNvSpPr/>
          <p:nvPr/>
        </p:nvSpPr>
        <p:spPr>
          <a:xfrm>
            <a:off x="879424" y="3508010"/>
            <a:ext cx="2486028" cy="7858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средство передвижения</a:t>
            </a:r>
          </a:p>
        </p:txBody>
      </p:sp>
      <p:sp>
        <p:nvSpPr>
          <p:cNvPr id="12" name="Стрелка вниз 11"/>
          <p:cNvSpPr/>
          <p:nvPr/>
        </p:nvSpPr>
        <p:spPr>
          <a:xfrm>
            <a:off x="1914449" y="3176163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>
            <a:off x="1914449" y="4377847"/>
            <a:ext cx="428628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582250" y="5443520"/>
            <a:ext cx="2572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Это </a:t>
            </a:r>
            <a:r>
              <a:rPr lang="ru-RU" sz="2000" b="1" i="1" dirty="0"/>
              <a:t>не</a:t>
            </a:r>
            <a:r>
              <a:rPr lang="ru-RU" sz="2000" dirty="0"/>
              <a:t> наследование!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8372179" y="3191597"/>
            <a:ext cx="1825627" cy="3759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Ловушка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8372179" y="3567577"/>
            <a:ext cx="1825627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Приманка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8372179" y="3851021"/>
            <a:ext cx="1825627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Ловить (Мышь)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4411325" y="3169570"/>
            <a:ext cx="2000264" cy="3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Кошка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411325" y="3529570"/>
            <a:ext cx="2000264" cy="318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cs typeface="Times New Roman" pitchFamily="18" charset="0"/>
              </a:rPr>
              <a:t>…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411325" y="3848257"/>
            <a:ext cx="2000264" cy="9342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Ловить (Мышь)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Ловить (Птица)</a:t>
            </a:r>
            <a:endParaRPr lang="ru-RU" sz="2000" dirty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ea typeface="Times New Roman" pitchFamily="18" charset="0"/>
                <a:cs typeface="Times New Roman" pitchFamily="18" charset="0"/>
              </a:rPr>
              <a:t>Ловить (Хвост)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7132936" y="3098132"/>
            <a:ext cx="509948" cy="51105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768782" y="3647615"/>
            <a:ext cx="1412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ea typeface="Times New Roman" pitchFamily="18" charset="0"/>
                <a:cs typeface="Times New Roman" pitchFamily="18" charset="0"/>
              </a:rPr>
              <a:t>Мышеловка</a:t>
            </a:r>
            <a:endParaRPr lang="ru-RU" sz="2000" dirty="0">
              <a:cs typeface="Arial" pitchFamily="34" charset="0"/>
            </a:endParaRPr>
          </a:p>
        </p:txBody>
      </p:sp>
      <p:sp>
        <p:nvSpPr>
          <p:cNvPr id="158723" name="AutoShape 3"/>
          <p:cNvSpPr>
            <a:spLocks noChangeShapeType="1"/>
          </p:cNvSpPr>
          <p:nvPr/>
        </p:nvSpPr>
        <p:spPr bwMode="auto">
          <a:xfrm>
            <a:off x="6411592" y="3383884"/>
            <a:ext cx="721347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158722" name="AutoShape 2"/>
          <p:cNvSpPr>
            <a:spLocks noChangeShapeType="1"/>
          </p:cNvSpPr>
          <p:nvPr/>
        </p:nvSpPr>
        <p:spPr bwMode="auto">
          <a:xfrm flipH="1" flipV="1">
            <a:off x="7642882" y="3383884"/>
            <a:ext cx="72929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5678B-D1AA-4D62-A16E-C6841F76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приемы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8F4D3-90B8-4AA5-8CFE-6584C812A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52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994D-9FA7-4C10-AE95-A56CAA59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«слои» приложения. Уровни абстракции</a:t>
            </a:r>
          </a:p>
        </p:txBody>
      </p:sp>
      <p:sp>
        <p:nvSpPr>
          <p:cNvPr id="4" name="Прямоугольник с одним вырезанным углом 3">
            <a:extLst>
              <a:ext uri="{FF2B5EF4-FFF2-40B4-BE49-F238E27FC236}">
                <a16:creationId xmlns:a16="http://schemas.microsoft.com/office/drawing/2014/main" id="{08E2C736-3D7B-4ECA-AF12-49CFDF1F9291}"/>
              </a:ext>
            </a:extLst>
          </p:cNvPr>
          <p:cNvSpPr/>
          <p:nvPr/>
        </p:nvSpPr>
        <p:spPr>
          <a:xfrm>
            <a:off x="1102184" y="1384274"/>
            <a:ext cx="2866263" cy="74973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b"/>
          <a:lstStyle/>
          <a:p>
            <a:pPr algn="ctr"/>
            <a:r>
              <a:rPr lang="ru-RU" sz="2000" b="1" dirty="0"/>
              <a:t>Представление</a:t>
            </a:r>
          </a:p>
        </p:txBody>
      </p:sp>
      <p:sp>
        <p:nvSpPr>
          <p:cNvPr id="5" name="Прямоугольник с одним вырезанным углом 4">
            <a:extLst>
              <a:ext uri="{FF2B5EF4-FFF2-40B4-BE49-F238E27FC236}">
                <a16:creationId xmlns:a16="http://schemas.microsoft.com/office/drawing/2014/main" id="{E00C426C-0F9A-4993-BBD2-2336DCB2C1DD}"/>
              </a:ext>
            </a:extLst>
          </p:cNvPr>
          <p:cNvSpPr/>
          <p:nvPr/>
        </p:nvSpPr>
        <p:spPr>
          <a:xfrm>
            <a:off x="4663288" y="1384274"/>
            <a:ext cx="2866263" cy="749736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b"/>
          <a:lstStyle/>
          <a:p>
            <a:pPr algn="ctr"/>
            <a:r>
              <a:rPr lang="ru-RU" sz="2000" b="1" dirty="0"/>
              <a:t>Бизнес-логика</a:t>
            </a:r>
          </a:p>
        </p:txBody>
      </p:sp>
      <p:sp>
        <p:nvSpPr>
          <p:cNvPr id="6" name="Прямоугольник с одним вырезанным углом 5">
            <a:extLst>
              <a:ext uri="{FF2B5EF4-FFF2-40B4-BE49-F238E27FC236}">
                <a16:creationId xmlns:a16="http://schemas.microsoft.com/office/drawing/2014/main" id="{03D4AF3F-CB28-4E47-A858-6D611186FC9D}"/>
              </a:ext>
            </a:extLst>
          </p:cNvPr>
          <p:cNvSpPr/>
          <p:nvPr/>
        </p:nvSpPr>
        <p:spPr>
          <a:xfrm>
            <a:off x="8274679" y="1431139"/>
            <a:ext cx="2866262" cy="7497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b"/>
          <a:lstStyle/>
          <a:p>
            <a:pPr algn="ctr"/>
            <a:r>
              <a:rPr lang="ru-RU" sz="2000" b="1" dirty="0"/>
              <a:t>Управление данными</a:t>
            </a:r>
          </a:p>
        </p:txBody>
      </p:sp>
      <p:sp>
        <p:nvSpPr>
          <p:cNvPr id="7" name="Двойная стрелка влево/вправо 6">
            <a:extLst>
              <a:ext uri="{FF2B5EF4-FFF2-40B4-BE49-F238E27FC236}">
                <a16:creationId xmlns:a16="http://schemas.microsoft.com/office/drawing/2014/main" id="{75C8A871-0141-451E-B6A0-B5C2168E5062}"/>
              </a:ext>
            </a:extLst>
          </p:cNvPr>
          <p:cNvSpPr/>
          <p:nvPr/>
        </p:nvSpPr>
        <p:spPr>
          <a:xfrm>
            <a:off x="3968449" y="1540064"/>
            <a:ext cx="657234" cy="43815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8" name="Двойная стрелка влево/вправо 7">
            <a:extLst>
              <a:ext uri="{FF2B5EF4-FFF2-40B4-BE49-F238E27FC236}">
                <a16:creationId xmlns:a16="http://schemas.microsoft.com/office/drawing/2014/main" id="{C1DE1FDD-87B5-4730-A551-BEA87F16EC50}"/>
              </a:ext>
            </a:extLst>
          </p:cNvPr>
          <p:cNvSpPr/>
          <p:nvPr/>
        </p:nvSpPr>
        <p:spPr>
          <a:xfrm>
            <a:off x="7509947" y="1531546"/>
            <a:ext cx="657234" cy="43815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A7D38-8F1A-493A-B85B-4ED93ECCEF25}"/>
              </a:ext>
            </a:extLst>
          </p:cNvPr>
          <p:cNvSpPr txBox="1"/>
          <p:nvPr/>
        </p:nvSpPr>
        <p:spPr>
          <a:xfrm>
            <a:off x="1051059" y="2134010"/>
            <a:ext cx="3084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пользовательский интерфейс (кнопки, рисунки, текст):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оконные формы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web-</a:t>
            </a:r>
            <a:r>
              <a:rPr lang="ru-RU" sz="2000" dirty="0"/>
              <a:t>приложения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печатные отчеты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9F1D4-8C95-4605-93CE-7FC2CCE1EAB0}"/>
              </a:ext>
            </a:extLst>
          </p:cNvPr>
          <p:cNvSpPr txBox="1"/>
          <p:nvPr/>
        </p:nvSpPr>
        <p:spPr>
          <a:xfrm>
            <a:off x="4625683" y="2134010"/>
            <a:ext cx="3080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правила обработки данных для решения задач пользователя: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обработка команд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расчеты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запросы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13C96-7002-484A-B345-AA28BD876493}"/>
              </a:ext>
            </a:extLst>
          </p:cNvPr>
          <p:cNvSpPr txBox="1"/>
          <p:nvPr/>
        </p:nvSpPr>
        <p:spPr>
          <a:xfrm>
            <a:off x="8311193" y="2159454"/>
            <a:ext cx="282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хранение, поиск, добавление, изменение, удаление: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базы данных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файлы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39FDF-897F-4959-81BE-70C15CFB28C4}"/>
              </a:ext>
            </a:extLst>
          </p:cNvPr>
          <p:cNvSpPr txBox="1"/>
          <p:nvPr/>
        </p:nvSpPr>
        <p:spPr>
          <a:xfrm>
            <a:off x="1348642" y="4848550"/>
            <a:ext cx="237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Нажать на кнопку «Добавить в корзину»</a:t>
            </a:r>
          </a:p>
        </p:txBody>
      </p:sp>
      <p:pic>
        <p:nvPicPr>
          <p:cNvPr id="13" name="Picture 2" descr="http://fishing59.ru/images/addcart.png">
            <a:extLst>
              <a:ext uri="{FF2B5EF4-FFF2-40B4-BE49-F238E27FC236}">
                <a16:creationId xmlns:a16="http://schemas.microsoft.com/office/drawing/2014/main" id="{43FC7751-039D-45C7-B277-0D1C16D9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525" y="4114966"/>
            <a:ext cx="1989953" cy="73026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40E7CC-7464-4A28-8784-F3E24F888E1C}"/>
              </a:ext>
            </a:extLst>
          </p:cNvPr>
          <p:cNvSpPr txBox="1"/>
          <p:nvPr/>
        </p:nvSpPr>
        <p:spPr>
          <a:xfrm>
            <a:off x="4663287" y="4142225"/>
            <a:ext cx="3042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зарезервировать выбранный товар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создать заказ или добавить к существующему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вычислить сумму заказа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…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E34A2C0-8F1B-482A-8C30-ED22AC4AC24A}"/>
              </a:ext>
            </a:extLst>
          </p:cNvPr>
          <p:cNvCxnSpPr>
            <a:cxnSpLocks/>
          </p:cNvCxnSpPr>
          <p:nvPr/>
        </p:nvCxnSpPr>
        <p:spPr>
          <a:xfrm flipH="1" flipV="1">
            <a:off x="1076623" y="4073002"/>
            <a:ext cx="100387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A9670-D59D-4702-B8A0-CD918FFA48BA}"/>
              </a:ext>
            </a:extLst>
          </p:cNvPr>
          <p:cNvSpPr txBox="1"/>
          <p:nvPr/>
        </p:nvSpPr>
        <p:spPr>
          <a:xfrm>
            <a:off x="8311192" y="4155666"/>
            <a:ext cx="3042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создать запись в таблице </a:t>
            </a:r>
            <a:r>
              <a:rPr lang="en-US" dirty="0"/>
              <a:t>Order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найти в таблице </a:t>
            </a:r>
            <a:r>
              <a:rPr lang="en-US" dirty="0"/>
              <a:t>Order </a:t>
            </a:r>
            <a:r>
              <a:rPr lang="ru-RU" dirty="0"/>
              <a:t>все строки с данным номером заказа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найти в таблице </a:t>
            </a:r>
            <a:r>
              <a:rPr lang="en-US" dirty="0"/>
              <a:t>Product </a:t>
            </a:r>
            <a:r>
              <a:rPr lang="ru-RU" dirty="0"/>
              <a:t>соответствующие строки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ru-RU" dirty="0"/>
              <a:t>…</a:t>
            </a:r>
          </a:p>
        </p:txBody>
      </p:sp>
      <p:sp>
        <p:nvSpPr>
          <p:cNvPr id="19" name="Стрелка вправо 22">
            <a:extLst>
              <a:ext uri="{FF2B5EF4-FFF2-40B4-BE49-F238E27FC236}">
                <a16:creationId xmlns:a16="http://schemas.microsoft.com/office/drawing/2014/main" id="{688993FA-E3A0-4495-A5BA-CB4AA35D2E40}"/>
              </a:ext>
            </a:extLst>
          </p:cNvPr>
          <p:cNvSpPr/>
          <p:nvPr/>
        </p:nvSpPr>
        <p:spPr>
          <a:xfrm>
            <a:off x="7509947" y="4095276"/>
            <a:ext cx="949338" cy="80328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20" name="Стрелка влево 23">
            <a:extLst>
              <a:ext uri="{FF2B5EF4-FFF2-40B4-BE49-F238E27FC236}">
                <a16:creationId xmlns:a16="http://schemas.microsoft.com/office/drawing/2014/main" id="{BDA8073F-2215-4B3A-916D-58C18D2E6A1E}"/>
              </a:ext>
            </a:extLst>
          </p:cNvPr>
          <p:cNvSpPr/>
          <p:nvPr/>
        </p:nvSpPr>
        <p:spPr>
          <a:xfrm>
            <a:off x="7265926" y="5485501"/>
            <a:ext cx="1058877" cy="766773"/>
          </a:xfrm>
          <a:prstGeom prst="leftArrow">
            <a:avLst>
              <a:gd name="adj1" fmla="val 6299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21" name="Стрелка вправо 24">
            <a:extLst>
              <a:ext uri="{FF2B5EF4-FFF2-40B4-BE49-F238E27FC236}">
                <a16:creationId xmlns:a16="http://schemas.microsoft.com/office/drawing/2014/main" id="{7E040700-02AD-43E8-9873-B653F720A53B}"/>
              </a:ext>
            </a:extLst>
          </p:cNvPr>
          <p:cNvSpPr/>
          <p:nvPr/>
        </p:nvSpPr>
        <p:spPr>
          <a:xfrm>
            <a:off x="3909660" y="4228792"/>
            <a:ext cx="730260" cy="547695"/>
          </a:xfrm>
          <a:prstGeom prst="rightArrow">
            <a:avLst>
              <a:gd name="adj1" fmla="val 6163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ru-RU" dirty="0"/>
              <a:t>клик</a:t>
            </a:r>
          </a:p>
        </p:txBody>
      </p:sp>
      <p:sp>
        <p:nvSpPr>
          <p:cNvPr id="22" name="Стрелка влево 25">
            <a:extLst>
              <a:ext uri="{FF2B5EF4-FFF2-40B4-BE49-F238E27FC236}">
                <a16:creationId xmlns:a16="http://schemas.microsoft.com/office/drawing/2014/main" id="{2E1AA70D-2F7E-430B-A9E9-3C2B4E6038FB}"/>
              </a:ext>
            </a:extLst>
          </p:cNvPr>
          <p:cNvSpPr/>
          <p:nvPr/>
        </p:nvSpPr>
        <p:spPr>
          <a:xfrm>
            <a:off x="3040297" y="5570431"/>
            <a:ext cx="1643085" cy="839799"/>
          </a:xfrm>
          <a:prstGeom prst="leftArrow">
            <a:avLst>
              <a:gd name="adj1" fmla="val 7562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ru-RU" dirty="0"/>
              <a:t>содержимое корзины</a:t>
            </a:r>
          </a:p>
        </p:txBody>
      </p:sp>
      <p:sp>
        <p:nvSpPr>
          <p:cNvPr id="23" name="Управляющая кнопка: справка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7E0C02-E32C-4B92-AD56-198474D91F94}"/>
              </a:ext>
            </a:extLst>
          </p:cNvPr>
          <p:cNvSpPr/>
          <p:nvPr/>
        </p:nvSpPr>
        <p:spPr>
          <a:xfrm>
            <a:off x="2965428" y="1221185"/>
            <a:ext cx="401643" cy="401643"/>
          </a:xfrm>
          <a:prstGeom prst="actionButtonHelp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3B9E9C84-AF50-4810-97DD-63D26E218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897929"/>
              </p:ext>
            </p:extLst>
          </p:nvPr>
        </p:nvGraphicFramePr>
        <p:xfrm>
          <a:off x="5638310" y="909604"/>
          <a:ext cx="803286" cy="73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Управляющая кнопка: домой 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AC21FE8-7F54-4481-9D10-6922CA348817}"/>
              </a:ext>
            </a:extLst>
          </p:cNvPr>
          <p:cNvSpPr/>
          <p:nvPr/>
        </p:nvSpPr>
        <p:spPr>
          <a:xfrm>
            <a:off x="2271681" y="1221185"/>
            <a:ext cx="401643" cy="401643"/>
          </a:xfrm>
          <a:prstGeom prst="actionButtonHo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6" name="Управляющая кнопка: документ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47C96B-5212-469B-BCDD-A1E34F76DAB6}"/>
              </a:ext>
            </a:extLst>
          </p:cNvPr>
          <p:cNvSpPr/>
          <p:nvPr/>
        </p:nvSpPr>
        <p:spPr>
          <a:xfrm>
            <a:off x="1614447" y="1221184"/>
            <a:ext cx="374867" cy="401643"/>
          </a:xfrm>
          <a:prstGeom prst="actionButton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pic>
        <p:nvPicPr>
          <p:cNvPr id="27" name="Picture 4" descr="http://s1.iconbird.com/ico/2013/8/429/w128h1281377940202185097databasestreamline3.png">
            <a:extLst>
              <a:ext uri="{FF2B5EF4-FFF2-40B4-BE49-F238E27FC236}">
                <a16:creationId xmlns:a16="http://schemas.microsoft.com/office/drawing/2014/main" id="{0B72E85F-3D86-4ABE-AB3B-EAD6EE3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16110" y="1166414"/>
            <a:ext cx="584209" cy="584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4363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E9D6D-E6FE-4647-AEDD-93EAA587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классы (паттерны)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E252B-95B3-4727-BF84-9F1B18BC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Сущностные</a:t>
            </a:r>
            <a:r>
              <a:rPr lang="en-US" dirty="0"/>
              <a:t> (Entity)</a:t>
            </a:r>
            <a:r>
              <a:rPr lang="ru-RU" dirty="0"/>
              <a:t> классы</a:t>
            </a:r>
          </a:p>
          <a:p>
            <a:pPr lvl="1"/>
            <a:r>
              <a:rPr lang="en-US" dirty="0"/>
              <a:t>POCO</a:t>
            </a:r>
            <a:r>
              <a:rPr lang="ru-RU" dirty="0"/>
              <a:t> (</a:t>
            </a:r>
            <a:r>
              <a:rPr lang="en-US" dirty="0"/>
              <a:t>Plain Old CLR Object</a:t>
            </a:r>
            <a:r>
              <a:rPr lang="ru-RU" dirty="0"/>
              <a:t>)</a:t>
            </a:r>
          </a:p>
          <a:p>
            <a:r>
              <a:rPr lang="ru-RU" dirty="0"/>
              <a:t>Классы данных</a:t>
            </a:r>
            <a:r>
              <a:rPr lang="en-US" dirty="0"/>
              <a:t> (Data) </a:t>
            </a:r>
            <a:r>
              <a:rPr lang="ru-RU" dirty="0"/>
              <a:t>– «глупые» классы</a:t>
            </a:r>
          </a:p>
          <a:p>
            <a:pPr lvl="1"/>
            <a:r>
              <a:rPr lang="en-US" dirty="0"/>
              <a:t>DTO</a:t>
            </a:r>
            <a:r>
              <a:rPr lang="ru-RU" dirty="0"/>
              <a:t> (</a:t>
            </a:r>
            <a:r>
              <a:rPr lang="en-US" dirty="0"/>
              <a:t>Data Transfer Object) </a:t>
            </a:r>
          </a:p>
          <a:p>
            <a:r>
              <a:rPr lang="ru-RU" dirty="0"/>
              <a:t>Репозиторий </a:t>
            </a:r>
            <a:r>
              <a:rPr lang="en-US" dirty="0"/>
              <a:t>(Repository)</a:t>
            </a:r>
            <a:endParaRPr lang="ru-RU" dirty="0"/>
          </a:p>
          <a:p>
            <a:r>
              <a:rPr lang="ru-RU" dirty="0"/>
              <a:t>Менеджер</a:t>
            </a:r>
            <a:r>
              <a:rPr lang="en-US" dirty="0"/>
              <a:t> (Manager)</a:t>
            </a:r>
            <a:endParaRPr lang="ru-RU" dirty="0"/>
          </a:p>
          <a:p>
            <a:r>
              <a:rPr lang="ru-RU" dirty="0"/>
              <a:t>Сервис</a:t>
            </a:r>
            <a:r>
              <a:rPr lang="en-US" dirty="0"/>
              <a:t> (Service)</a:t>
            </a:r>
          </a:p>
          <a:p>
            <a:r>
              <a:rPr lang="ru-RU" dirty="0"/>
              <a:t>Помощник </a:t>
            </a:r>
            <a:r>
              <a:rPr lang="en-US" dirty="0"/>
              <a:t>(Helper)</a:t>
            </a:r>
            <a:endParaRPr lang="ru-RU" dirty="0"/>
          </a:p>
          <a:p>
            <a:r>
              <a:rPr lang="ru-RU" dirty="0"/>
              <a:t>Фабрика</a:t>
            </a:r>
            <a:r>
              <a:rPr lang="en-US" dirty="0"/>
              <a:t> (Fabric)</a:t>
            </a:r>
            <a:endParaRPr lang="ru-RU" dirty="0"/>
          </a:p>
          <a:p>
            <a:r>
              <a:rPr lang="ru-RU" dirty="0"/>
              <a:t>Фасад</a:t>
            </a:r>
            <a:r>
              <a:rPr lang="en-US" dirty="0"/>
              <a:t> (Facade)</a:t>
            </a:r>
            <a:endParaRPr lang="ru-RU" dirty="0"/>
          </a:p>
          <a:p>
            <a:r>
              <a:rPr lang="ru-RU" dirty="0"/>
              <a:t>Одиночка </a:t>
            </a:r>
            <a:r>
              <a:rPr lang="en-US" dirty="0"/>
              <a:t>(Singleton)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600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1A84-12FA-4D83-9CB7-DA6227E0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библиотеки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03E85-7D22-48A9-BDC2-2A5F08FC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использовать классы в нескольких разных проектах, их выделяют в библиотеку </a:t>
            </a:r>
            <a:r>
              <a:rPr lang="en-US" dirty="0"/>
              <a:t>DLL</a:t>
            </a:r>
            <a:r>
              <a:rPr lang="ru-RU" dirty="0"/>
              <a:t>.</a:t>
            </a:r>
          </a:p>
          <a:p>
            <a:r>
              <a:rPr lang="ru-RU" dirty="0"/>
              <a:t>Не забыть сделать публичные</a:t>
            </a:r>
            <a:r>
              <a:rPr lang="en-US" dirty="0"/>
              <a:t> </a:t>
            </a:r>
            <a:r>
              <a:rPr lang="ru-RU" dirty="0"/>
              <a:t>классы.</a:t>
            </a:r>
          </a:p>
          <a:p>
            <a:r>
              <a:rPr lang="ru-RU" dirty="0"/>
              <a:t>При импорте библиотеки</a:t>
            </a:r>
            <a:r>
              <a:rPr lang="en-US" dirty="0"/>
              <a:t> </a:t>
            </a:r>
            <a:r>
              <a:rPr lang="ru-RU" dirty="0"/>
              <a:t>сама она добавляется в зависимости проекта (</a:t>
            </a:r>
            <a:r>
              <a:rPr lang="en-US" dirty="0"/>
              <a:t>dependencies)</a:t>
            </a:r>
            <a:r>
              <a:rPr lang="ru-RU" dirty="0"/>
              <a:t>, а в коде в </a:t>
            </a:r>
            <a:r>
              <a:rPr lang="en-US" dirty="0"/>
              <a:t>using </a:t>
            </a:r>
            <a:r>
              <a:rPr lang="ru-RU" dirty="0"/>
              <a:t>прописываются соответствующие пространства имен.</a:t>
            </a:r>
          </a:p>
        </p:txBody>
      </p:sp>
    </p:spTree>
    <p:extLst>
      <p:ext uri="{BB962C8B-B14F-4D97-AF65-F5344CB8AC3E}">
        <p14:creationId xmlns:p14="http://schemas.microsoft.com/office/powerpoint/2010/main" val="302921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34B54-BECD-4F8B-8819-A3443686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C4BC55-E407-4173-A22F-88045D3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Стек и куча. </a:t>
            </a:r>
            <a:r>
              <a:rPr lang="en-US" dirty="0"/>
              <a:t>Garbage Collector. </a:t>
            </a:r>
            <a:r>
              <a:rPr lang="ru-RU" dirty="0"/>
              <a:t>Структуры </a:t>
            </a:r>
            <a:r>
              <a:rPr lang="en-US" dirty="0"/>
              <a:t>vs. </a:t>
            </a:r>
            <a:r>
              <a:rPr lang="ru-RU" dirty="0"/>
              <a:t>Классы. </a:t>
            </a:r>
            <a:r>
              <a:rPr lang="en-US" dirty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A563-43FB-41BC-B20F-4EDF1FC4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C280-FD7B-47D0-99FE-4777B05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Чтобы спроектировать класс, нужно определиться с:</a:t>
            </a:r>
          </a:p>
          <a:p>
            <a:r>
              <a:rPr lang="ru-RU" b="1" dirty="0"/>
              <a:t>Назначение</a:t>
            </a:r>
            <a:r>
              <a:rPr lang="ru-RU" dirty="0"/>
              <a:t> (цель) – хранение и/или обработка данных. Если цель четко сформулировать не получается, возможно, класс слишком сложный, и его нужно разбить на несколько (декомпозиция). </a:t>
            </a:r>
          </a:p>
          <a:p>
            <a:r>
              <a:rPr lang="ru-RU" b="1" dirty="0"/>
              <a:t>Имя класса</a:t>
            </a:r>
            <a:r>
              <a:rPr lang="ru-RU" dirty="0"/>
              <a:t> должно соответствовать назначению и пояснять его роль в системе</a:t>
            </a:r>
          </a:p>
          <a:p>
            <a:r>
              <a:rPr lang="ru-RU" b="1" dirty="0"/>
              <a:t>Атрибуты</a:t>
            </a:r>
            <a:r>
              <a:rPr lang="ru-RU" dirty="0"/>
              <a:t> (имя, тип данных, ограничения на значения, можно ли редактировать, видимость)</a:t>
            </a:r>
          </a:p>
          <a:p>
            <a:r>
              <a:rPr lang="ru-RU" b="1" dirty="0"/>
              <a:t>Методы</a:t>
            </a:r>
            <a:r>
              <a:rPr lang="ru-RU" dirty="0"/>
              <a:t> (имя, возвращаемый тип, параметры, видимость)</a:t>
            </a:r>
          </a:p>
          <a:p>
            <a:pPr marL="0" indent="0">
              <a:buNone/>
            </a:pPr>
            <a:r>
              <a:rPr lang="ru-RU" dirty="0"/>
              <a:t>Проектирование может быть как концептуальным (в общем смысле), так и физическим (в терминах конкретного языка программирования или СУБД).</a:t>
            </a:r>
          </a:p>
        </p:txBody>
      </p:sp>
    </p:spTree>
    <p:extLst>
      <p:ext uri="{BB962C8B-B14F-4D97-AF65-F5344CB8AC3E}">
        <p14:creationId xmlns:p14="http://schemas.microsoft.com/office/powerpoint/2010/main" val="2146094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CD040-B824-42FC-889F-39BDDC49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Структура виртуальной памяти, выделенной программе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759B722-AD8E-4BBC-BA03-82383723B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83044"/>
              </p:ext>
            </p:extLst>
          </p:nvPr>
        </p:nvGraphicFramePr>
        <p:xfrm>
          <a:off x="838201" y="1127976"/>
          <a:ext cx="3213538" cy="522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538">
                  <a:extLst>
                    <a:ext uri="{9D8B030D-6E8A-4147-A177-3AD203B41FA5}">
                      <a16:colId xmlns:a16="http://schemas.microsoft.com/office/drawing/2014/main" val="3768453907"/>
                    </a:ext>
                  </a:extLst>
                </a:gridCol>
              </a:tblGrid>
              <a:tr h="10235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Code </a:t>
                      </a:r>
                      <a:endParaRPr lang="ru-RU" sz="2400" b="1" dirty="0"/>
                    </a:p>
                    <a:p>
                      <a:pPr algn="ctr"/>
                      <a:r>
                        <a:rPr lang="en-US" sz="2400" b="1" dirty="0"/>
                        <a:t>(</a:t>
                      </a:r>
                      <a:r>
                        <a:rPr lang="ru-RU" sz="2400" b="1" dirty="0"/>
                        <a:t>код)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63082"/>
                  </a:ext>
                </a:extLst>
              </a:tr>
              <a:tr h="13393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Heap </a:t>
                      </a:r>
                      <a:endParaRPr lang="ru-RU" sz="2400" b="1" dirty="0"/>
                    </a:p>
                    <a:p>
                      <a:pPr algn="ctr"/>
                      <a:r>
                        <a:rPr lang="en-US" sz="2400" b="1" dirty="0"/>
                        <a:t>(</a:t>
                      </a:r>
                      <a:r>
                        <a:rPr lang="ru-RU" sz="2400" b="1" dirty="0"/>
                        <a:t>куча)</a:t>
                      </a:r>
                    </a:p>
                  </a:txBody>
                  <a:tcPr anchor="ctr">
                    <a:pattFill prst="dkHorz">
                      <a:fgClr>
                        <a:srgbClr val="FF993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720976242"/>
                  </a:ext>
                </a:extLst>
              </a:tr>
              <a:tr h="20399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Free </a:t>
                      </a:r>
                      <a:endParaRPr lang="ru-RU" sz="2400" b="1" dirty="0"/>
                    </a:p>
                    <a:p>
                      <a:pPr algn="ctr"/>
                      <a:r>
                        <a:rPr lang="ru-RU" sz="2400" b="1" dirty="0"/>
                        <a:t>(свободное место)</a:t>
                      </a:r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9295648"/>
                  </a:ext>
                </a:extLst>
              </a:tr>
              <a:tr h="8220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Stack </a:t>
                      </a:r>
                      <a:endParaRPr lang="ru-RU" sz="2400" b="1" dirty="0"/>
                    </a:p>
                    <a:p>
                      <a:pPr algn="ctr"/>
                      <a:r>
                        <a:rPr lang="ru-RU" sz="2400" b="1" dirty="0"/>
                        <a:t>(стек)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70486"/>
                  </a:ext>
                </a:extLst>
              </a:tr>
            </a:tbl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165B4F37-53FA-4405-82B5-779EEB86A90F}"/>
              </a:ext>
            </a:extLst>
          </p:cNvPr>
          <p:cNvSpPr/>
          <p:nvPr/>
        </p:nvSpPr>
        <p:spPr>
          <a:xfrm>
            <a:off x="1980736" y="3429000"/>
            <a:ext cx="928467" cy="506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BABCAC1-D7AC-4869-9C89-B4A07E4665A7}"/>
              </a:ext>
            </a:extLst>
          </p:cNvPr>
          <p:cNvSpPr/>
          <p:nvPr/>
        </p:nvSpPr>
        <p:spPr>
          <a:xfrm>
            <a:off x="2042948" y="5101411"/>
            <a:ext cx="804042" cy="472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5C09E-02D9-4C3C-A1DF-A51EC0774969}"/>
              </a:ext>
            </a:extLst>
          </p:cNvPr>
          <p:cNvSpPr txBox="1"/>
          <p:nvPr/>
        </p:nvSpPr>
        <p:spPr>
          <a:xfrm>
            <a:off x="4367048" y="1181473"/>
            <a:ext cx="55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в виде машинных инструкций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2AF5C-EB80-430B-AD5D-2681E61F46CE}"/>
              </a:ext>
            </a:extLst>
          </p:cNvPr>
          <p:cNvSpPr txBox="1"/>
          <p:nvPr/>
        </p:nvSpPr>
        <p:spPr>
          <a:xfrm>
            <a:off x="4367048" y="2237763"/>
            <a:ext cx="55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 виде объектов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9AF9F-DFBD-4D60-BBCB-D7C0D0152877}"/>
              </a:ext>
            </a:extLst>
          </p:cNvPr>
          <p:cNvSpPr txBox="1"/>
          <p:nvPr/>
        </p:nvSpPr>
        <p:spPr>
          <a:xfrm>
            <a:off x="4367048" y="5832301"/>
            <a:ext cx="55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Вызванные функции, в самом низу – </a:t>
            </a:r>
            <a:r>
              <a:rPr lang="en-US" dirty="0"/>
              <a:t>Main()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906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2101C-EDC7-4E24-87C4-796FD910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</a:t>
            </a:r>
            <a:r>
              <a:rPr lang="en-US" dirty="0"/>
              <a:t> </a:t>
            </a:r>
            <a:r>
              <a:rPr lang="ru-RU" dirty="0"/>
              <a:t>в памяти методов, переменных и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B1402-BA2E-4B20-BD5F-470CB6E83A57}"/>
              </a:ext>
            </a:extLst>
          </p:cNvPr>
          <p:cNvSpPr txBox="1"/>
          <p:nvPr/>
        </p:nvSpPr>
        <p:spPr>
          <a:xfrm>
            <a:off x="776068" y="1891436"/>
            <a:ext cx="5720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800" dirty="0">
                <a:latin typeface="Consolas" panose="020B0609020204030204" pitchFamily="49" charset="0"/>
              </a:rPr>
              <a:t>123;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{ 5, 6.5, 7.3, 1.2, 89 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(x, numbers);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 =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слово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ru-RU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breakpoint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C531D49-AEF2-48D8-8D15-0F548B60E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2766"/>
              </p:ext>
            </p:extLst>
          </p:nvPr>
        </p:nvGraphicFramePr>
        <p:xfrm>
          <a:off x="6558455" y="942910"/>
          <a:ext cx="4937238" cy="57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910">
                  <a:extLst>
                    <a:ext uri="{9D8B030D-6E8A-4147-A177-3AD203B41FA5}">
                      <a16:colId xmlns:a16="http://schemas.microsoft.com/office/drawing/2014/main" val="1984514136"/>
                    </a:ext>
                  </a:extLst>
                </a:gridCol>
                <a:gridCol w="650065">
                  <a:extLst>
                    <a:ext uri="{9D8B030D-6E8A-4147-A177-3AD203B41FA5}">
                      <a16:colId xmlns:a16="http://schemas.microsoft.com/office/drawing/2014/main" val="3768453907"/>
                    </a:ext>
                  </a:extLst>
                </a:gridCol>
                <a:gridCol w="162517">
                  <a:extLst>
                    <a:ext uri="{9D8B030D-6E8A-4147-A177-3AD203B41FA5}">
                      <a16:colId xmlns:a16="http://schemas.microsoft.com/office/drawing/2014/main" val="3023766067"/>
                    </a:ext>
                  </a:extLst>
                </a:gridCol>
                <a:gridCol w="487549">
                  <a:extLst>
                    <a:ext uri="{9D8B030D-6E8A-4147-A177-3AD203B41FA5}">
                      <a16:colId xmlns:a16="http://schemas.microsoft.com/office/drawing/2014/main" val="1243769183"/>
                    </a:ext>
                  </a:extLst>
                </a:gridCol>
                <a:gridCol w="133076">
                  <a:extLst>
                    <a:ext uri="{9D8B030D-6E8A-4147-A177-3AD203B41FA5}">
                      <a16:colId xmlns:a16="http://schemas.microsoft.com/office/drawing/2014/main" val="1498657881"/>
                    </a:ext>
                  </a:extLst>
                </a:gridCol>
                <a:gridCol w="191957">
                  <a:extLst>
                    <a:ext uri="{9D8B030D-6E8A-4147-A177-3AD203B41FA5}">
                      <a16:colId xmlns:a16="http://schemas.microsoft.com/office/drawing/2014/main" val="122839992"/>
                    </a:ext>
                  </a:extLst>
                </a:gridCol>
                <a:gridCol w="325033">
                  <a:extLst>
                    <a:ext uri="{9D8B030D-6E8A-4147-A177-3AD203B41FA5}">
                      <a16:colId xmlns:a16="http://schemas.microsoft.com/office/drawing/2014/main" val="3630247332"/>
                    </a:ext>
                  </a:extLst>
                </a:gridCol>
                <a:gridCol w="487549">
                  <a:extLst>
                    <a:ext uri="{9D8B030D-6E8A-4147-A177-3AD203B41FA5}">
                      <a16:colId xmlns:a16="http://schemas.microsoft.com/office/drawing/2014/main" val="3863366526"/>
                    </a:ext>
                  </a:extLst>
                </a:gridCol>
                <a:gridCol w="162517">
                  <a:extLst>
                    <a:ext uri="{9D8B030D-6E8A-4147-A177-3AD203B41FA5}">
                      <a16:colId xmlns:a16="http://schemas.microsoft.com/office/drawing/2014/main" val="4041941004"/>
                    </a:ext>
                  </a:extLst>
                </a:gridCol>
                <a:gridCol w="650065">
                  <a:extLst>
                    <a:ext uri="{9D8B030D-6E8A-4147-A177-3AD203B41FA5}">
                      <a16:colId xmlns:a16="http://schemas.microsoft.com/office/drawing/2014/main" val="1910785479"/>
                    </a:ext>
                  </a:extLst>
                </a:gridCol>
              </a:tblGrid>
              <a:tr h="28577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0" u="none" dirty="0"/>
                        <a:t>MOV x, 123</a:t>
                      </a:r>
                    </a:p>
                    <a:p>
                      <a:pPr algn="l"/>
                      <a:r>
                        <a:rPr lang="en-US" sz="1800" b="0" i="0" u="none" dirty="0"/>
                        <a:t>…</a:t>
                      </a:r>
                    </a:p>
                    <a:p>
                      <a:pPr algn="l"/>
                      <a:r>
                        <a:rPr lang="en-US" sz="1800" b="0" i="0" u="none" dirty="0"/>
                        <a:t>CALL </a:t>
                      </a:r>
                      <a:r>
                        <a:rPr lang="en-US" sz="1800" b="0" i="0" u="none" dirty="0" err="1"/>
                        <a:t>SomeMethod</a:t>
                      </a:r>
                      <a:r>
                        <a:rPr lang="en-US" sz="1800" b="0" i="0" u="none" dirty="0"/>
                        <a:t>…</a:t>
                      </a:r>
                      <a:endParaRPr lang="ru-RU" sz="1800" b="0" i="0" u="none" dirty="0"/>
                    </a:p>
                    <a:p>
                      <a:pPr algn="l"/>
                      <a:r>
                        <a:rPr lang="ru-RU" sz="1800" b="0" i="0" u="none" dirty="0"/>
                        <a:t>…</a:t>
                      </a:r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082"/>
                  </a:ext>
                </a:extLst>
              </a:tr>
              <a:tr h="28577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SomeMethod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2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ru-RU" sz="1800" dirty="0"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]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5.0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6.5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6.5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7.3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7.3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1.2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1.2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76242"/>
                  </a:ext>
                </a:extLst>
              </a:tr>
              <a:tr h="410738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с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л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о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в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о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79926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5648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 err="1"/>
                        <a:t>SomeMethod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i="1" dirty="0"/>
                        <a:t>return</a:t>
                      </a:r>
                      <a:endParaRPr lang="ru-RU" sz="1800" b="0" i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ru-RU" dirty="0"/>
                        <a:t>124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70486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word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ru-RU"/>
                        <a:t>0</a:t>
                      </a:r>
                      <a:r>
                        <a:rPr lang="en-US"/>
                        <a:t>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ru-RU"/>
                        <a:t>0</a:t>
                      </a:r>
                      <a:r>
                        <a:rPr lang="en-US"/>
                        <a:t>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04526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arr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/>
                        <a:t>0x…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66770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ru-RU" dirty="0"/>
                        <a:t>123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ru-RU"/>
                        <a:t>123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52642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ru-RU" i="1" dirty="0"/>
                        <a:t>Точка входа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/>
                        <a:t>0x…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797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numbers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0x…..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/>
                        <a:t>0x…..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6887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x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718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/>
                        <a:t>Точка входа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ru-RU" i="1" dirty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ru-RU" i="1" dirty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6866"/>
                  </a:ext>
                </a:extLst>
              </a:tr>
            </a:tbl>
          </a:graphicData>
        </a:graphic>
      </p:graphicFrame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D49C5951-7812-4BD9-BABD-E3798819555D}"/>
              </a:ext>
            </a:extLst>
          </p:cNvPr>
          <p:cNvCxnSpPr>
            <a:cxnSpLocks/>
            <a:stCxn id="21" idx="6"/>
            <a:endCxn id="16" idx="6"/>
          </p:cNvCxnSpPr>
          <p:nvPr/>
        </p:nvCxnSpPr>
        <p:spPr>
          <a:xfrm flipH="1" flipV="1">
            <a:off x="8220404" y="2607757"/>
            <a:ext cx="3149912" cy="2030918"/>
          </a:xfrm>
          <a:prstGeom prst="bentConnector3">
            <a:avLst>
              <a:gd name="adj1" fmla="val -7257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29F15E39-9C7C-47FF-B9F5-EA17E4FAB29A}"/>
              </a:ext>
            </a:extLst>
          </p:cNvPr>
          <p:cNvSpPr/>
          <p:nvPr/>
        </p:nvSpPr>
        <p:spPr>
          <a:xfrm>
            <a:off x="8057626" y="2523435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3253623-D052-4F71-9690-9C186B05EFB9}"/>
              </a:ext>
            </a:extLst>
          </p:cNvPr>
          <p:cNvSpPr/>
          <p:nvPr/>
        </p:nvSpPr>
        <p:spPr>
          <a:xfrm>
            <a:off x="11207538" y="4554353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6C599DA5-AF06-48E5-9BF6-0C2BB0963F5E}"/>
              </a:ext>
            </a:extLst>
          </p:cNvPr>
          <p:cNvCxnSpPr>
            <a:cxnSpLocks/>
            <a:stCxn id="34" idx="6"/>
            <a:endCxn id="33" idx="6"/>
          </p:cNvCxnSpPr>
          <p:nvPr/>
        </p:nvCxnSpPr>
        <p:spPr>
          <a:xfrm flipH="1" flipV="1">
            <a:off x="8534817" y="1891436"/>
            <a:ext cx="3035677" cy="3476581"/>
          </a:xfrm>
          <a:prstGeom prst="bentConnector3">
            <a:avLst>
              <a:gd name="adj1" fmla="val -7530"/>
            </a:avLst>
          </a:prstGeom>
          <a:ln>
            <a:solidFill>
              <a:srgbClr val="00206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E5FBA09F-C637-4945-9FC2-6CD10961B44C}"/>
              </a:ext>
            </a:extLst>
          </p:cNvPr>
          <p:cNvSpPr/>
          <p:nvPr/>
        </p:nvSpPr>
        <p:spPr>
          <a:xfrm>
            <a:off x="8372039" y="1807114"/>
            <a:ext cx="162778" cy="1686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8024FCF-8B34-47E6-8EF8-8CFA7FCF7CF0}"/>
              </a:ext>
            </a:extLst>
          </p:cNvPr>
          <p:cNvSpPr/>
          <p:nvPr/>
        </p:nvSpPr>
        <p:spPr>
          <a:xfrm>
            <a:off x="11407716" y="5283695"/>
            <a:ext cx="162778" cy="1686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756A865B-095F-4333-BDAE-6312A15D7576}"/>
              </a:ext>
            </a:extLst>
          </p:cNvPr>
          <p:cNvCxnSpPr>
            <a:cxnSpLocks/>
            <a:stCxn id="42" idx="6"/>
            <a:endCxn id="16" idx="6"/>
          </p:cNvCxnSpPr>
          <p:nvPr/>
        </p:nvCxnSpPr>
        <p:spPr>
          <a:xfrm flipH="1" flipV="1">
            <a:off x="8220404" y="2607757"/>
            <a:ext cx="3149912" cy="3117989"/>
          </a:xfrm>
          <a:prstGeom prst="bentConnector3">
            <a:avLst>
              <a:gd name="adj1" fmla="val -7257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6DD2579C-9110-4320-9F81-7146F50E404C}"/>
              </a:ext>
            </a:extLst>
          </p:cNvPr>
          <p:cNvSpPr/>
          <p:nvPr/>
        </p:nvSpPr>
        <p:spPr>
          <a:xfrm>
            <a:off x="11207538" y="5641424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A48CF53C-0C24-4E78-BBE0-C76C8D8AEBF8}"/>
              </a:ext>
            </a:extLst>
          </p:cNvPr>
          <p:cNvCxnSpPr>
            <a:cxnSpLocks/>
            <a:stCxn id="51" idx="6"/>
            <a:endCxn id="50" idx="6"/>
          </p:cNvCxnSpPr>
          <p:nvPr/>
        </p:nvCxnSpPr>
        <p:spPr>
          <a:xfrm flipH="1" flipV="1">
            <a:off x="8220404" y="2969648"/>
            <a:ext cx="3260956" cy="1288679"/>
          </a:xfrm>
          <a:prstGeom prst="bentConnector3">
            <a:avLst>
              <a:gd name="adj1" fmla="val -7010"/>
            </a:avLst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015AEA79-E33C-4EF8-B0B5-99B19AD1B0DC}"/>
              </a:ext>
            </a:extLst>
          </p:cNvPr>
          <p:cNvSpPr/>
          <p:nvPr/>
        </p:nvSpPr>
        <p:spPr>
          <a:xfrm>
            <a:off x="8057626" y="2885326"/>
            <a:ext cx="162778" cy="168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DC595692-2262-4148-A206-EFF04F95CC24}"/>
              </a:ext>
            </a:extLst>
          </p:cNvPr>
          <p:cNvSpPr/>
          <p:nvPr/>
        </p:nvSpPr>
        <p:spPr>
          <a:xfrm>
            <a:off x="11318582" y="4174005"/>
            <a:ext cx="162778" cy="168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11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AD13B-B699-4A0F-B5B5-7C5A092B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Ссылочные и значимые 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81372-A683-436A-A47C-4355789B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 fontScale="92500"/>
          </a:bodyPr>
          <a:lstStyle/>
          <a:p>
            <a:r>
              <a:rPr lang="ru-RU" dirty="0"/>
              <a:t>Значимые типы хранятся непосредственно в своих переменных в стеке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переменных ссылочного типа хранятся </a:t>
            </a:r>
            <a:r>
              <a:rPr lang="ru-RU" b="1" dirty="0"/>
              <a:t>указатели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4 байта</a:t>
            </a:r>
            <a:r>
              <a:rPr lang="en-US" dirty="0"/>
              <a:t>) </a:t>
            </a:r>
            <a:r>
              <a:rPr lang="ru-RU" dirty="0"/>
              <a:t>на то место в куче, где реально хранится объект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Несколько переменных ссылочного типа могут ссылаться на один и тот же объект в куче</a:t>
            </a:r>
            <a:r>
              <a:rPr lang="en-US" dirty="0"/>
              <a:t>.</a:t>
            </a:r>
          </a:p>
          <a:p>
            <a:r>
              <a:rPr lang="ru-RU" dirty="0"/>
              <a:t>При присваивании/передаче в метод любых переменных </a:t>
            </a:r>
            <a:r>
              <a:rPr lang="ru-RU" b="1" dirty="0"/>
              <a:t>копируется значение из стека</a:t>
            </a:r>
            <a:r>
              <a:rPr lang="ru-RU" dirty="0"/>
              <a:t>. Т.е. для значимых типов скопируется само значение, а для ссылочных – указатель на тот же самый объект.</a:t>
            </a:r>
            <a:endParaRPr lang="en-US" dirty="0"/>
          </a:p>
          <a:p>
            <a:r>
              <a:rPr lang="ru-RU" b="1" dirty="0"/>
              <a:t>Аргументы</a:t>
            </a:r>
            <a:r>
              <a:rPr lang="ru-RU" dirty="0"/>
              <a:t> и </a:t>
            </a:r>
            <a:r>
              <a:rPr lang="ru-RU" b="1" dirty="0"/>
              <a:t>локальные переменные </a:t>
            </a:r>
            <a:r>
              <a:rPr lang="ru-RU" dirty="0"/>
              <a:t>ничем друг от друга не отличаются, лежат в стеке. Только аргументы заполняются значениями сразу при вызове метода, а переменные – в процессе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25851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C8390-68E8-4514-92F3-18E627F9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ссылочные и значимые типы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66A20-2B60-430D-8ED5-193A84A1E35F}"/>
              </a:ext>
            </a:extLst>
          </p:cNvPr>
          <p:cNvSpPr txBox="1"/>
          <p:nvPr/>
        </p:nvSpPr>
        <p:spPr>
          <a:xfrm>
            <a:off x="838200" y="1546334"/>
            <a:ext cx="609834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a;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b = 5;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Cat cat1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Мурка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Cat cat2 = cat1;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cat2.name =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Мурзик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cat2.UpdateAge();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cat2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cat1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CCBAA-D0E1-4AD2-AFA8-7E5D6F6F2CA4}"/>
              </a:ext>
            </a:extLst>
          </p:cNvPr>
          <p:cNvSpPr txBox="1"/>
          <p:nvPr/>
        </p:nvSpPr>
        <p:spPr>
          <a:xfrm>
            <a:off x="6726701" y="1997839"/>
            <a:ext cx="46270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age++;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85269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AD13B-B699-4A0F-B5B5-7C5A09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Значимые типы живут в стеке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E29A3-5B3C-4462-9BB4-6A1B5644F94B}"/>
              </a:ext>
            </a:extLst>
          </p:cNvPr>
          <p:cNvSpPr txBox="1"/>
          <p:nvPr/>
        </p:nvSpPr>
        <p:spPr>
          <a:xfrm>
            <a:off x="838200" y="2044107"/>
            <a:ext cx="18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12;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0D31793-4EF3-4D40-A418-068D15CA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62435"/>
              </p:ext>
            </p:extLst>
          </p:nvPr>
        </p:nvGraphicFramePr>
        <p:xfrm>
          <a:off x="911848" y="2643529"/>
          <a:ext cx="2484428" cy="36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56">
                  <a:extLst>
                    <a:ext uri="{9D8B030D-6E8A-4147-A177-3AD203B41FA5}">
                      <a16:colId xmlns:a16="http://schemas.microsoft.com/office/drawing/2014/main" val="1766693666"/>
                    </a:ext>
                  </a:extLst>
                </a:gridCol>
                <a:gridCol w="654229">
                  <a:extLst>
                    <a:ext uri="{9D8B030D-6E8A-4147-A177-3AD203B41FA5}">
                      <a16:colId xmlns:a16="http://schemas.microsoft.com/office/drawing/2014/main" val="832019350"/>
                    </a:ext>
                  </a:extLst>
                </a:gridCol>
                <a:gridCol w="981343">
                  <a:extLst>
                    <a:ext uri="{9D8B030D-6E8A-4147-A177-3AD203B41FA5}">
                      <a16:colId xmlns:a16="http://schemas.microsoft.com/office/drawing/2014/main" val="3562975990"/>
                    </a:ext>
                  </a:extLst>
                </a:gridCol>
              </a:tblGrid>
              <a:tr h="2208771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98904"/>
                  </a:ext>
                </a:extLst>
              </a:tr>
              <a:tr h="305468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39946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63249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95681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30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703078B-DF3E-4A91-9B59-0456EF0E7FBB}"/>
              </a:ext>
            </a:extLst>
          </p:cNvPr>
          <p:cNvSpPr txBox="1"/>
          <p:nvPr/>
        </p:nvSpPr>
        <p:spPr>
          <a:xfrm>
            <a:off x="4412980" y="2032767"/>
            <a:ext cx="18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a;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F1D32-4D78-48F2-8A94-C7CB983BA135}"/>
              </a:ext>
            </a:extLst>
          </p:cNvPr>
          <p:cNvSpPr txBox="1"/>
          <p:nvPr/>
        </p:nvSpPr>
        <p:spPr>
          <a:xfrm>
            <a:off x="8066050" y="2096719"/>
            <a:ext cx="131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 = 5;</a:t>
            </a:r>
            <a:endParaRPr lang="ru-RU" dirty="0"/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DCA854B-2855-4FD3-B80C-54208392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03290"/>
              </p:ext>
            </p:extLst>
          </p:nvPr>
        </p:nvGraphicFramePr>
        <p:xfrm>
          <a:off x="4379151" y="2643528"/>
          <a:ext cx="2484428" cy="36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56">
                  <a:extLst>
                    <a:ext uri="{9D8B030D-6E8A-4147-A177-3AD203B41FA5}">
                      <a16:colId xmlns:a16="http://schemas.microsoft.com/office/drawing/2014/main" val="1766693666"/>
                    </a:ext>
                  </a:extLst>
                </a:gridCol>
                <a:gridCol w="654229">
                  <a:extLst>
                    <a:ext uri="{9D8B030D-6E8A-4147-A177-3AD203B41FA5}">
                      <a16:colId xmlns:a16="http://schemas.microsoft.com/office/drawing/2014/main" val="832019350"/>
                    </a:ext>
                  </a:extLst>
                </a:gridCol>
                <a:gridCol w="981343">
                  <a:extLst>
                    <a:ext uri="{9D8B030D-6E8A-4147-A177-3AD203B41FA5}">
                      <a16:colId xmlns:a16="http://schemas.microsoft.com/office/drawing/2014/main" val="3562975990"/>
                    </a:ext>
                  </a:extLst>
                </a:gridCol>
              </a:tblGrid>
              <a:tr h="2208771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98904"/>
                  </a:ext>
                </a:extLst>
              </a:tr>
              <a:tr h="305468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39946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63249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95681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3054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595DF488-362C-47D8-9EC1-9E1A17AC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65288"/>
              </p:ext>
            </p:extLst>
          </p:nvPr>
        </p:nvGraphicFramePr>
        <p:xfrm>
          <a:off x="7812848" y="2643528"/>
          <a:ext cx="2484428" cy="36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56">
                  <a:extLst>
                    <a:ext uri="{9D8B030D-6E8A-4147-A177-3AD203B41FA5}">
                      <a16:colId xmlns:a16="http://schemas.microsoft.com/office/drawing/2014/main" val="1766693666"/>
                    </a:ext>
                  </a:extLst>
                </a:gridCol>
                <a:gridCol w="654229">
                  <a:extLst>
                    <a:ext uri="{9D8B030D-6E8A-4147-A177-3AD203B41FA5}">
                      <a16:colId xmlns:a16="http://schemas.microsoft.com/office/drawing/2014/main" val="832019350"/>
                    </a:ext>
                  </a:extLst>
                </a:gridCol>
                <a:gridCol w="981343">
                  <a:extLst>
                    <a:ext uri="{9D8B030D-6E8A-4147-A177-3AD203B41FA5}">
                      <a16:colId xmlns:a16="http://schemas.microsoft.com/office/drawing/2014/main" val="3562975990"/>
                    </a:ext>
                  </a:extLst>
                </a:gridCol>
              </a:tblGrid>
              <a:tr h="2208771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98904"/>
                  </a:ext>
                </a:extLst>
              </a:tr>
              <a:tr h="305468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39946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63249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95681"/>
                  </a:ext>
                </a:extLst>
              </a:tr>
              <a:tr h="305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3054"/>
                  </a:ext>
                </a:extLst>
              </a:tr>
            </a:tbl>
          </a:graphicData>
        </a:graphic>
      </p:graphicFrame>
      <p:sp>
        <p:nvSpPr>
          <p:cNvPr id="16" name="Стрелка: изогнутая вправо 15">
            <a:extLst>
              <a:ext uri="{FF2B5EF4-FFF2-40B4-BE49-F238E27FC236}">
                <a16:creationId xmlns:a16="http://schemas.microsoft.com/office/drawing/2014/main" id="{D19607FA-AD14-473F-A7B0-CFE1F466C21A}"/>
              </a:ext>
            </a:extLst>
          </p:cNvPr>
          <p:cNvSpPr/>
          <p:nvPr/>
        </p:nvSpPr>
        <p:spPr>
          <a:xfrm rot="10800000">
            <a:off x="6332048" y="5710429"/>
            <a:ext cx="365760" cy="4652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24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AD13B-B699-4A0F-B5B5-7C5A09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Сколько действий нужно, чтобы положить кота в переменную?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6EDDEF7-9483-4B76-A3CA-E5917B66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3455"/>
              </p:ext>
            </p:extLst>
          </p:nvPr>
        </p:nvGraphicFramePr>
        <p:xfrm>
          <a:off x="838201" y="2805895"/>
          <a:ext cx="2535700" cy="291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75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33865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333865">
                  <a:extLst>
                    <a:ext uri="{9D8B030D-6E8A-4147-A177-3AD203B41FA5}">
                      <a16:colId xmlns:a16="http://schemas.microsoft.com/office/drawing/2014/main" val="1891132542"/>
                    </a:ext>
                  </a:extLst>
                </a:gridCol>
                <a:gridCol w="333865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333865">
                  <a:extLst>
                    <a:ext uri="{9D8B030D-6E8A-4147-A177-3AD203B41FA5}">
                      <a16:colId xmlns:a16="http://schemas.microsoft.com/office/drawing/2014/main" val="2515186412"/>
                    </a:ext>
                  </a:extLst>
                </a:gridCol>
                <a:gridCol w="333865">
                  <a:extLst>
                    <a:ext uri="{9D8B030D-6E8A-4147-A177-3AD203B41FA5}">
                      <a16:colId xmlns:a16="http://schemas.microsoft.com/office/drawing/2014/main" val="991958671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а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96449"/>
                  </a:ext>
                </a:extLst>
              </a:tr>
              <a:tr h="1089911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5A6E254-EFF1-4EB9-91B1-715042426799}"/>
              </a:ext>
            </a:extLst>
          </p:cNvPr>
          <p:cNvSpPr txBox="1"/>
          <p:nvPr/>
        </p:nvSpPr>
        <p:spPr>
          <a:xfrm>
            <a:off x="838200" y="2045399"/>
            <a:ext cx="208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"Мурка"</a:t>
            </a:r>
            <a:endParaRPr lang="ru-RU" dirty="0"/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0D0A1F15-B7EA-489B-B1F0-689E6A0A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40069"/>
              </p:ext>
            </p:extLst>
          </p:nvPr>
        </p:nvGraphicFramePr>
        <p:xfrm>
          <a:off x="4249622" y="2805895"/>
          <a:ext cx="2711431" cy="300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416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57003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357003">
                  <a:extLst>
                    <a:ext uri="{9D8B030D-6E8A-4147-A177-3AD203B41FA5}">
                      <a16:colId xmlns:a16="http://schemas.microsoft.com/office/drawing/2014/main" val="1891132542"/>
                    </a:ext>
                  </a:extLst>
                </a:gridCol>
                <a:gridCol w="357003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357003">
                  <a:extLst>
                    <a:ext uri="{9D8B030D-6E8A-4147-A177-3AD203B41FA5}">
                      <a16:colId xmlns:a16="http://schemas.microsoft.com/office/drawing/2014/main" val="2515186412"/>
                    </a:ext>
                  </a:extLst>
                </a:gridCol>
                <a:gridCol w="357003">
                  <a:extLst>
                    <a:ext uri="{9D8B030D-6E8A-4147-A177-3AD203B41FA5}">
                      <a16:colId xmlns:a16="http://schemas.microsoft.com/office/drawing/2014/main" val="991958671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а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9644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0x…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622B068F-C0BE-4485-BBE3-4C2E78E03C44}"/>
              </a:ext>
            </a:extLst>
          </p:cNvPr>
          <p:cNvCxnSpPr>
            <a:cxnSpLocks/>
            <a:stCxn id="35" idx="6"/>
          </p:cNvCxnSpPr>
          <p:nvPr/>
        </p:nvCxnSpPr>
        <p:spPr>
          <a:xfrm flipH="1" flipV="1">
            <a:off x="5075836" y="2933730"/>
            <a:ext cx="1836981" cy="421568"/>
          </a:xfrm>
          <a:prstGeom prst="bentConnector3">
            <a:avLst>
              <a:gd name="adj1" fmla="val -12444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51200373-5B1A-41A9-94F0-B889562D8228}"/>
              </a:ext>
            </a:extLst>
          </p:cNvPr>
          <p:cNvSpPr/>
          <p:nvPr/>
        </p:nvSpPr>
        <p:spPr>
          <a:xfrm>
            <a:off x="6750039" y="3270976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142D1-E64A-47E4-9205-FB8AD2EE6FD5}"/>
              </a:ext>
            </a:extLst>
          </p:cNvPr>
          <p:cNvSpPr txBox="1"/>
          <p:nvPr/>
        </p:nvSpPr>
        <p:spPr>
          <a:xfrm>
            <a:off x="4258109" y="2045399"/>
            <a:ext cx="267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Мурка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B4A5FE2E-78A3-41D7-80B7-621F18E22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91345"/>
              </p:ext>
            </p:extLst>
          </p:nvPr>
        </p:nvGraphicFramePr>
        <p:xfrm>
          <a:off x="7984543" y="2800890"/>
          <a:ext cx="3055155" cy="300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857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402260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402259">
                  <a:extLst>
                    <a:ext uri="{9D8B030D-6E8A-4147-A177-3AD203B41FA5}">
                      <a16:colId xmlns:a16="http://schemas.microsoft.com/office/drawing/2014/main" val="1891132542"/>
                    </a:ext>
                  </a:extLst>
                </a:gridCol>
                <a:gridCol w="402260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402259">
                  <a:extLst>
                    <a:ext uri="{9D8B030D-6E8A-4147-A177-3AD203B41FA5}">
                      <a16:colId xmlns:a16="http://schemas.microsoft.com/office/drawing/2014/main" val="2515186412"/>
                    </a:ext>
                  </a:extLst>
                </a:gridCol>
                <a:gridCol w="402260">
                  <a:extLst>
                    <a:ext uri="{9D8B030D-6E8A-4147-A177-3AD203B41FA5}">
                      <a16:colId xmlns:a16="http://schemas.microsoft.com/office/drawing/2014/main" val="991958671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а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9644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0x…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8B71BA79-A3AE-465C-BFA1-65F7240C14CE}"/>
              </a:ext>
            </a:extLst>
          </p:cNvPr>
          <p:cNvCxnSpPr>
            <a:cxnSpLocks/>
            <a:stCxn id="39" idx="6"/>
          </p:cNvCxnSpPr>
          <p:nvPr/>
        </p:nvCxnSpPr>
        <p:spPr>
          <a:xfrm flipH="1" flipV="1">
            <a:off x="8736037" y="3270976"/>
            <a:ext cx="2200947" cy="1613027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35E45E5D-D981-484E-9245-B87B35CE2CEE}"/>
              </a:ext>
            </a:extLst>
          </p:cNvPr>
          <p:cNvSpPr/>
          <p:nvPr/>
        </p:nvSpPr>
        <p:spPr>
          <a:xfrm>
            <a:off x="10774206" y="4799681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A3236809-4402-42E7-8E96-55EDA6AADA75}"/>
              </a:ext>
            </a:extLst>
          </p:cNvPr>
          <p:cNvCxnSpPr>
            <a:cxnSpLocks/>
            <a:stCxn id="43" idx="6"/>
          </p:cNvCxnSpPr>
          <p:nvPr/>
        </p:nvCxnSpPr>
        <p:spPr>
          <a:xfrm flipH="1" flipV="1">
            <a:off x="8736037" y="2879787"/>
            <a:ext cx="2252305" cy="531015"/>
          </a:xfrm>
          <a:prstGeom prst="bentConnector3">
            <a:avLst>
              <a:gd name="adj1" fmla="val -10150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7AB7FCF5-3AE0-4640-B08C-976775C0B379}"/>
              </a:ext>
            </a:extLst>
          </p:cNvPr>
          <p:cNvSpPr/>
          <p:nvPr/>
        </p:nvSpPr>
        <p:spPr>
          <a:xfrm>
            <a:off x="10825564" y="3326480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C5030-F193-4FBE-AA78-1DFE02D417E8}"/>
              </a:ext>
            </a:extLst>
          </p:cNvPr>
          <p:cNvSpPr txBox="1"/>
          <p:nvPr/>
        </p:nvSpPr>
        <p:spPr>
          <a:xfrm>
            <a:off x="7972782" y="2042896"/>
            <a:ext cx="3830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Мурка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A3E4BA-8F2A-46C1-9321-A85CB5B56370}"/>
              </a:ext>
            </a:extLst>
          </p:cNvPr>
          <p:cNvSpPr txBox="1"/>
          <p:nvPr/>
        </p:nvSpPr>
        <p:spPr>
          <a:xfrm>
            <a:off x="3689922" y="1258174"/>
            <a:ext cx="3830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Мурка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5042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AD13B-B699-4A0F-B5B5-7C5A09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Переменных две, а кот один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A6E254-EFF1-4EB9-91B1-715042426799}"/>
              </a:ext>
            </a:extLst>
          </p:cNvPr>
          <p:cNvSpPr txBox="1"/>
          <p:nvPr/>
        </p:nvSpPr>
        <p:spPr>
          <a:xfrm>
            <a:off x="838200" y="1496759"/>
            <a:ext cx="25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cat2 = cat1;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142D1-E64A-47E4-9205-FB8AD2EE6FD5}"/>
              </a:ext>
            </a:extLst>
          </p:cNvPr>
          <p:cNvSpPr txBox="1"/>
          <p:nvPr/>
        </p:nvSpPr>
        <p:spPr>
          <a:xfrm>
            <a:off x="4460351" y="1497487"/>
            <a:ext cx="3085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cat2.Name =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Мур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зик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80809D4-D336-4D27-9E42-AD6AB6B43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7235"/>
              </p:ext>
            </p:extLst>
          </p:nvPr>
        </p:nvGraphicFramePr>
        <p:xfrm>
          <a:off x="838200" y="2252250"/>
          <a:ext cx="3055155" cy="3374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857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402260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402259">
                  <a:extLst>
                    <a:ext uri="{9D8B030D-6E8A-4147-A177-3AD203B41FA5}">
                      <a16:colId xmlns:a16="http://schemas.microsoft.com/office/drawing/2014/main" val="1891132542"/>
                    </a:ext>
                  </a:extLst>
                </a:gridCol>
                <a:gridCol w="402260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402259">
                  <a:extLst>
                    <a:ext uri="{9D8B030D-6E8A-4147-A177-3AD203B41FA5}">
                      <a16:colId xmlns:a16="http://schemas.microsoft.com/office/drawing/2014/main" val="2515186412"/>
                    </a:ext>
                  </a:extLst>
                </a:gridCol>
                <a:gridCol w="402260">
                  <a:extLst>
                    <a:ext uri="{9D8B030D-6E8A-4147-A177-3AD203B41FA5}">
                      <a16:colId xmlns:a16="http://schemas.microsoft.com/office/drawing/2014/main" val="991958671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а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9644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0</a:t>
                      </a:r>
                      <a:r>
                        <a:rPr lang="en-US" sz="1800" b="0" dirty="0"/>
                        <a:t>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814507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0BEC3DC1-306E-450C-85E3-260C44E067A1}"/>
              </a:ext>
            </a:extLst>
          </p:cNvPr>
          <p:cNvCxnSpPr>
            <a:cxnSpLocks/>
            <a:stCxn id="18" idx="6"/>
          </p:cNvCxnSpPr>
          <p:nvPr/>
        </p:nvCxnSpPr>
        <p:spPr>
          <a:xfrm flipH="1" flipV="1">
            <a:off x="1589694" y="2734600"/>
            <a:ext cx="2200947" cy="1976078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2BC5A157-8DC2-4668-A996-BAC3932995A9}"/>
              </a:ext>
            </a:extLst>
          </p:cNvPr>
          <p:cNvSpPr/>
          <p:nvPr/>
        </p:nvSpPr>
        <p:spPr>
          <a:xfrm>
            <a:off x="3627863" y="4626356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8A1AC917-3D30-4ED4-AB9E-D340E1B74D30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1589694" y="2331147"/>
            <a:ext cx="2252305" cy="531015"/>
          </a:xfrm>
          <a:prstGeom prst="bentConnector3">
            <a:avLst>
              <a:gd name="adj1" fmla="val -10150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FBF96024-C7D2-4617-8167-2933E4F1A387}"/>
              </a:ext>
            </a:extLst>
          </p:cNvPr>
          <p:cNvSpPr/>
          <p:nvPr/>
        </p:nvSpPr>
        <p:spPr>
          <a:xfrm>
            <a:off x="3679221" y="2777840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93949EA6-CA73-4674-8B03-1D353698F68B}"/>
              </a:ext>
            </a:extLst>
          </p:cNvPr>
          <p:cNvCxnSpPr>
            <a:cxnSpLocks/>
            <a:stCxn id="22" idx="6"/>
          </p:cNvCxnSpPr>
          <p:nvPr/>
        </p:nvCxnSpPr>
        <p:spPr>
          <a:xfrm flipH="1" flipV="1">
            <a:off x="1589694" y="2734600"/>
            <a:ext cx="2200947" cy="1610301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263D0819-76E8-4D20-8973-DB883DF776FD}"/>
              </a:ext>
            </a:extLst>
          </p:cNvPr>
          <p:cNvSpPr/>
          <p:nvPr/>
        </p:nvSpPr>
        <p:spPr>
          <a:xfrm>
            <a:off x="3627863" y="4260579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изогнутая вправо 23">
            <a:extLst>
              <a:ext uri="{FF2B5EF4-FFF2-40B4-BE49-F238E27FC236}">
                <a16:creationId xmlns:a16="http://schemas.microsoft.com/office/drawing/2014/main" id="{0923FCB7-FBCC-4875-8E95-BB9BB601BEB0}"/>
              </a:ext>
            </a:extLst>
          </p:cNvPr>
          <p:cNvSpPr/>
          <p:nvPr/>
        </p:nvSpPr>
        <p:spPr>
          <a:xfrm rot="10800000">
            <a:off x="3228990" y="4288630"/>
            <a:ext cx="365760" cy="4652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841AB7D1-2231-4CA1-B0EF-AF700FC13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32464"/>
              </p:ext>
            </p:extLst>
          </p:nvPr>
        </p:nvGraphicFramePr>
        <p:xfrm>
          <a:off x="4460351" y="2252250"/>
          <a:ext cx="3032200" cy="337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4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18609286"/>
                    </a:ext>
                  </a:extLst>
                </a:gridCol>
                <a:gridCol w="256922">
                  <a:extLst>
                    <a:ext uri="{9D8B030D-6E8A-4147-A177-3AD203B41FA5}">
                      <a16:colId xmlns:a16="http://schemas.microsoft.com/office/drawing/2014/main" val="1891132542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1379870855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609937469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2515186412"/>
                    </a:ext>
                  </a:extLst>
                </a:gridCol>
                <a:gridCol w="256922">
                  <a:extLst>
                    <a:ext uri="{9D8B030D-6E8A-4147-A177-3AD203B41FA5}">
                      <a16:colId xmlns:a16="http://schemas.microsoft.com/office/drawing/2014/main" val="262821512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991958671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53056778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а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6449"/>
                  </a:ext>
                </a:extLst>
              </a:tr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з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и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5332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0</a:t>
                      </a:r>
                      <a:r>
                        <a:rPr lang="en-US" sz="1800" b="0" dirty="0"/>
                        <a:t>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FE328F4A-C3B9-407E-8017-FFC3158E200D}"/>
              </a:ext>
            </a:extLst>
          </p:cNvPr>
          <p:cNvCxnSpPr>
            <a:cxnSpLocks/>
            <a:stCxn id="40" idx="6"/>
          </p:cNvCxnSpPr>
          <p:nvPr/>
        </p:nvCxnSpPr>
        <p:spPr>
          <a:xfrm flipH="1" flipV="1">
            <a:off x="5216600" y="3081071"/>
            <a:ext cx="2200947" cy="1613027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F98C0589-9ADC-4D9B-A6E8-C561E4CF4BF5}"/>
              </a:ext>
            </a:extLst>
          </p:cNvPr>
          <p:cNvSpPr/>
          <p:nvPr/>
        </p:nvSpPr>
        <p:spPr>
          <a:xfrm>
            <a:off x="7254769" y="4609776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58DC485B-6B65-4826-A729-916E402151C0}"/>
              </a:ext>
            </a:extLst>
          </p:cNvPr>
          <p:cNvCxnSpPr>
            <a:cxnSpLocks/>
            <a:stCxn id="44" idx="6"/>
          </p:cNvCxnSpPr>
          <p:nvPr/>
        </p:nvCxnSpPr>
        <p:spPr>
          <a:xfrm flipH="1" flipV="1">
            <a:off x="5216600" y="3081071"/>
            <a:ext cx="2200947" cy="1254292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902718A2-489A-4DE3-AE2D-BDD66921180D}"/>
              </a:ext>
            </a:extLst>
          </p:cNvPr>
          <p:cNvSpPr/>
          <p:nvPr/>
        </p:nvSpPr>
        <p:spPr>
          <a:xfrm>
            <a:off x="7254769" y="4251041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47336BFF-7BB6-4F0C-8303-A218BFFB1305}"/>
              </a:ext>
            </a:extLst>
          </p:cNvPr>
          <p:cNvCxnSpPr>
            <a:cxnSpLocks/>
            <a:stCxn id="47" idx="6"/>
          </p:cNvCxnSpPr>
          <p:nvPr/>
        </p:nvCxnSpPr>
        <p:spPr>
          <a:xfrm flipH="1" flipV="1">
            <a:off x="5216600" y="2777840"/>
            <a:ext cx="2234060" cy="368125"/>
          </a:xfrm>
          <a:prstGeom prst="bentConnector3">
            <a:avLst>
              <a:gd name="adj1" fmla="val -10232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8B669710-4BFF-4204-8B98-BBD464ED85D8}"/>
              </a:ext>
            </a:extLst>
          </p:cNvPr>
          <p:cNvSpPr/>
          <p:nvPr/>
        </p:nvSpPr>
        <p:spPr>
          <a:xfrm>
            <a:off x="7287882" y="3061643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B32BE9-C26F-4401-B5A1-DA675EF4703A}"/>
              </a:ext>
            </a:extLst>
          </p:cNvPr>
          <p:cNvSpPr txBox="1"/>
          <p:nvPr/>
        </p:nvSpPr>
        <p:spPr>
          <a:xfrm>
            <a:off x="8301826" y="1492733"/>
            <a:ext cx="2882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  <p:graphicFrame>
        <p:nvGraphicFramePr>
          <p:cNvPr id="56" name="Таблица 55">
            <a:extLst>
              <a:ext uri="{FF2B5EF4-FFF2-40B4-BE49-F238E27FC236}">
                <a16:creationId xmlns:a16="http://schemas.microsoft.com/office/drawing/2014/main" id="{CFB916B9-3259-4F4F-903C-12F742C4C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48055"/>
              </p:ext>
            </p:extLst>
          </p:nvPr>
        </p:nvGraphicFramePr>
        <p:xfrm>
          <a:off x="8301826" y="2248224"/>
          <a:ext cx="3032200" cy="337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4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18609286"/>
                    </a:ext>
                  </a:extLst>
                </a:gridCol>
                <a:gridCol w="256922">
                  <a:extLst>
                    <a:ext uri="{9D8B030D-6E8A-4147-A177-3AD203B41FA5}">
                      <a16:colId xmlns:a16="http://schemas.microsoft.com/office/drawing/2014/main" val="1891132542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1379870855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609937469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2515186412"/>
                    </a:ext>
                  </a:extLst>
                </a:gridCol>
                <a:gridCol w="256922">
                  <a:extLst>
                    <a:ext uri="{9D8B030D-6E8A-4147-A177-3AD203B41FA5}">
                      <a16:colId xmlns:a16="http://schemas.microsoft.com/office/drawing/2014/main" val="262821512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991958671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53056778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а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96449"/>
                  </a:ext>
                </a:extLst>
              </a:tr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з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и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5332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0</a:t>
                      </a:r>
                      <a:r>
                        <a:rPr lang="en-US" sz="1800" b="0" dirty="0"/>
                        <a:t>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A0430F8B-0B93-45E8-8D87-FC7B5E4F64B2}"/>
              </a:ext>
            </a:extLst>
          </p:cNvPr>
          <p:cNvCxnSpPr>
            <a:cxnSpLocks/>
            <a:stCxn id="58" idx="6"/>
          </p:cNvCxnSpPr>
          <p:nvPr/>
        </p:nvCxnSpPr>
        <p:spPr>
          <a:xfrm flipH="1" flipV="1">
            <a:off x="9058075" y="3077045"/>
            <a:ext cx="2200947" cy="1613027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608E58A5-4077-4AC3-A143-12E8F0ECAC3A}"/>
              </a:ext>
            </a:extLst>
          </p:cNvPr>
          <p:cNvSpPr/>
          <p:nvPr/>
        </p:nvSpPr>
        <p:spPr>
          <a:xfrm>
            <a:off x="11096244" y="4605750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F45651AC-B0CC-4B6F-AFE3-020366954B67}"/>
              </a:ext>
            </a:extLst>
          </p:cNvPr>
          <p:cNvCxnSpPr>
            <a:cxnSpLocks/>
            <a:stCxn id="60" idx="6"/>
          </p:cNvCxnSpPr>
          <p:nvPr/>
        </p:nvCxnSpPr>
        <p:spPr>
          <a:xfrm flipH="1" flipV="1">
            <a:off x="9058075" y="3077045"/>
            <a:ext cx="2200947" cy="1254292"/>
          </a:xfrm>
          <a:prstGeom prst="bentConnector3">
            <a:avLst>
              <a:gd name="adj1" fmla="val -10386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3ECAE6EE-9700-4140-A6ED-4ACC9D2853E0}"/>
              </a:ext>
            </a:extLst>
          </p:cNvPr>
          <p:cNvSpPr/>
          <p:nvPr/>
        </p:nvSpPr>
        <p:spPr>
          <a:xfrm>
            <a:off x="11096244" y="4247015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3484FC56-37F5-42AD-8218-3DA9065AA23F}"/>
              </a:ext>
            </a:extLst>
          </p:cNvPr>
          <p:cNvCxnSpPr>
            <a:cxnSpLocks/>
            <a:stCxn id="62" idx="6"/>
          </p:cNvCxnSpPr>
          <p:nvPr/>
        </p:nvCxnSpPr>
        <p:spPr>
          <a:xfrm flipH="1" flipV="1">
            <a:off x="9058075" y="2773814"/>
            <a:ext cx="2234060" cy="368125"/>
          </a:xfrm>
          <a:prstGeom prst="bentConnector3">
            <a:avLst>
              <a:gd name="adj1" fmla="val -10232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F2C2B04-ABBE-4A32-AC8D-4AFBF0EA6D02}"/>
              </a:ext>
            </a:extLst>
          </p:cNvPr>
          <p:cNvSpPr/>
          <p:nvPr/>
        </p:nvSpPr>
        <p:spPr>
          <a:xfrm>
            <a:off x="11129357" y="3057617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DCE839-EDF5-4C18-8890-DF21D2B408F9}"/>
              </a:ext>
            </a:extLst>
          </p:cNvPr>
          <p:cNvSpPr txBox="1"/>
          <p:nvPr/>
        </p:nvSpPr>
        <p:spPr>
          <a:xfrm>
            <a:off x="7882197" y="1042803"/>
            <a:ext cx="265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cat2.UpdateAge()</a:t>
            </a:r>
            <a:endParaRPr lang="ru-RU" dirty="0"/>
          </a:p>
        </p:txBody>
      </p:sp>
      <p:sp>
        <p:nvSpPr>
          <p:cNvPr id="9" name="Стрелка: изогнутая влево 8">
            <a:extLst>
              <a:ext uri="{FF2B5EF4-FFF2-40B4-BE49-F238E27FC236}">
                <a16:creationId xmlns:a16="http://schemas.microsoft.com/office/drawing/2014/main" id="{A2032868-3DEE-44D4-8F78-EA00673B28E5}"/>
              </a:ext>
            </a:extLst>
          </p:cNvPr>
          <p:cNvSpPr/>
          <p:nvPr/>
        </p:nvSpPr>
        <p:spPr>
          <a:xfrm>
            <a:off x="10023818" y="1091606"/>
            <a:ext cx="512884" cy="738573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28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AD13B-B699-4A0F-B5B5-7C5A09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Кот Шредингера: есть ли он в куче, если на него нет ссылок?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C5030-F193-4FBE-AA78-1DFE02D417E8}"/>
              </a:ext>
            </a:extLst>
          </p:cNvPr>
          <p:cNvSpPr txBox="1"/>
          <p:nvPr/>
        </p:nvSpPr>
        <p:spPr>
          <a:xfrm>
            <a:off x="4026423" y="1513676"/>
            <a:ext cx="303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F6CD3C17-C805-44FB-956E-0B7E462BF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0285"/>
              </p:ext>
            </p:extLst>
          </p:nvPr>
        </p:nvGraphicFramePr>
        <p:xfrm>
          <a:off x="4071849" y="2271670"/>
          <a:ext cx="3032200" cy="3388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4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373762">
                  <a:extLst>
                    <a:ext uri="{9D8B030D-6E8A-4147-A177-3AD203B41FA5}">
                      <a16:colId xmlns:a16="http://schemas.microsoft.com/office/drawing/2014/main" val="2118609286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1379870855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609937469"/>
                    </a:ext>
                  </a:extLst>
                </a:gridCol>
                <a:gridCol w="373762">
                  <a:extLst>
                    <a:ext uri="{9D8B030D-6E8A-4147-A177-3AD203B41FA5}">
                      <a16:colId xmlns:a16="http://schemas.microsoft.com/office/drawing/2014/main" val="262821512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53056778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з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и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5332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0</a:t>
                      </a:r>
                      <a:r>
                        <a:rPr lang="en-US" sz="1800" b="0" dirty="0"/>
                        <a:t>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82857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DE5D9B92-9418-412C-A8F2-E2995B7D3EAC}"/>
              </a:ext>
            </a:extLst>
          </p:cNvPr>
          <p:cNvCxnSpPr>
            <a:cxnSpLocks/>
            <a:stCxn id="54" idx="6"/>
          </p:cNvCxnSpPr>
          <p:nvPr/>
        </p:nvCxnSpPr>
        <p:spPr>
          <a:xfrm flipH="1" flipV="1">
            <a:off x="4775001" y="2448063"/>
            <a:ext cx="2234060" cy="368125"/>
          </a:xfrm>
          <a:prstGeom prst="bentConnector3">
            <a:avLst>
              <a:gd name="adj1" fmla="val -10232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Овал 53">
            <a:extLst>
              <a:ext uri="{FF2B5EF4-FFF2-40B4-BE49-F238E27FC236}">
                <a16:creationId xmlns:a16="http://schemas.microsoft.com/office/drawing/2014/main" id="{C1C2380E-FB62-45BE-B267-A2B37A948A37}"/>
              </a:ext>
            </a:extLst>
          </p:cNvPr>
          <p:cNvSpPr/>
          <p:nvPr/>
        </p:nvSpPr>
        <p:spPr>
          <a:xfrm>
            <a:off x="6846283" y="2731866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3D21D-DE99-41BF-8AF1-1027A9C55FE0}"/>
              </a:ext>
            </a:extLst>
          </p:cNvPr>
          <p:cNvSpPr txBox="1"/>
          <p:nvPr/>
        </p:nvSpPr>
        <p:spPr>
          <a:xfrm>
            <a:off x="623961" y="1517324"/>
            <a:ext cx="2786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cat2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40340032-E0E6-4DDD-B383-E71E58662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44629"/>
              </p:ext>
            </p:extLst>
          </p:nvPr>
        </p:nvGraphicFramePr>
        <p:xfrm>
          <a:off x="669387" y="2275318"/>
          <a:ext cx="3032200" cy="3388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4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373762">
                  <a:extLst>
                    <a:ext uri="{9D8B030D-6E8A-4147-A177-3AD203B41FA5}">
                      <a16:colId xmlns:a16="http://schemas.microsoft.com/office/drawing/2014/main" val="2118609286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1379870855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609937469"/>
                    </a:ext>
                  </a:extLst>
                </a:gridCol>
                <a:gridCol w="373762">
                  <a:extLst>
                    <a:ext uri="{9D8B030D-6E8A-4147-A177-3AD203B41FA5}">
                      <a16:colId xmlns:a16="http://schemas.microsoft.com/office/drawing/2014/main" val="262821512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53056778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з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и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5332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0</a:t>
                      </a:r>
                      <a:r>
                        <a:rPr lang="en-US" sz="1800" b="0" dirty="0"/>
                        <a:t>x…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82857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BA316C8-DE23-4680-9FF7-1411DBAAE688}"/>
              </a:ext>
            </a:extLst>
          </p:cNvPr>
          <p:cNvCxnSpPr>
            <a:cxnSpLocks/>
            <a:stCxn id="30" idx="6"/>
          </p:cNvCxnSpPr>
          <p:nvPr/>
        </p:nvCxnSpPr>
        <p:spPr>
          <a:xfrm flipH="1" flipV="1">
            <a:off x="1372539" y="2735514"/>
            <a:ext cx="2189094" cy="2044322"/>
          </a:xfrm>
          <a:prstGeom prst="bentConnector3">
            <a:avLst>
              <a:gd name="adj1" fmla="val -10443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16BE8EB4-9CC8-401E-B6FA-390D9C8CBBA0}"/>
              </a:ext>
            </a:extLst>
          </p:cNvPr>
          <p:cNvSpPr/>
          <p:nvPr/>
        </p:nvSpPr>
        <p:spPr>
          <a:xfrm>
            <a:off x="3398855" y="4695514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3CC45DB-AEBA-4A04-AEE2-47153D0F1EE3}"/>
              </a:ext>
            </a:extLst>
          </p:cNvPr>
          <p:cNvCxnSpPr>
            <a:cxnSpLocks/>
            <a:stCxn id="32" idx="6"/>
          </p:cNvCxnSpPr>
          <p:nvPr/>
        </p:nvCxnSpPr>
        <p:spPr>
          <a:xfrm flipH="1" flipV="1">
            <a:off x="1372539" y="2451711"/>
            <a:ext cx="2234060" cy="368125"/>
          </a:xfrm>
          <a:prstGeom prst="bentConnector3">
            <a:avLst>
              <a:gd name="adj1" fmla="val -10232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781A7569-29ED-4260-826F-9E3892C6E6EB}"/>
              </a:ext>
            </a:extLst>
          </p:cNvPr>
          <p:cNvSpPr/>
          <p:nvPr/>
        </p:nvSpPr>
        <p:spPr>
          <a:xfrm>
            <a:off x="3443821" y="2735514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Песочные часы 90% со сплошной заливкой">
            <a:extLst>
              <a:ext uri="{FF2B5EF4-FFF2-40B4-BE49-F238E27FC236}">
                <a16:creationId xmlns:a16="http://schemas.microsoft.com/office/drawing/2014/main" id="{532E1534-BE07-43EF-B690-D5704903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5854" y="2514600"/>
            <a:ext cx="914400" cy="91440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C4EB13D-F81C-43B0-B63C-58646E01CF7D}"/>
              </a:ext>
            </a:extLst>
          </p:cNvPr>
          <p:cNvSpPr/>
          <p:nvPr/>
        </p:nvSpPr>
        <p:spPr>
          <a:xfrm>
            <a:off x="7104049" y="3384010"/>
            <a:ext cx="1547582" cy="131150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System.GC</a:t>
            </a:r>
            <a:endParaRPr lang="en-US" dirty="0"/>
          </a:p>
          <a:p>
            <a:pPr algn="ctr"/>
            <a:r>
              <a:rPr lang="en-US" dirty="0"/>
              <a:t>.Collect()</a:t>
            </a:r>
            <a:endParaRPr lang="ru-RU" dirty="0"/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0DA24A36-DF83-4A42-B2BC-355113CE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99854"/>
              </p:ext>
            </p:extLst>
          </p:nvPr>
        </p:nvGraphicFramePr>
        <p:xfrm>
          <a:off x="8770459" y="2280671"/>
          <a:ext cx="3032200" cy="34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4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373762">
                  <a:extLst>
                    <a:ext uri="{9D8B030D-6E8A-4147-A177-3AD203B41FA5}">
                      <a16:colId xmlns:a16="http://schemas.microsoft.com/office/drawing/2014/main" val="2118609286"/>
                    </a:ext>
                  </a:extLst>
                </a:gridCol>
                <a:gridCol w="128461">
                  <a:extLst>
                    <a:ext uri="{9D8B030D-6E8A-4147-A177-3AD203B41FA5}">
                      <a16:colId xmlns:a16="http://schemas.microsoft.com/office/drawing/2014/main" val="1379870855"/>
                    </a:ext>
                  </a:extLst>
                </a:gridCol>
                <a:gridCol w="192692">
                  <a:extLst>
                    <a:ext uri="{9D8B030D-6E8A-4147-A177-3AD203B41FA5}">
                      <a16:colId xmlns:a16="http://schemas.microsoft.com/office/drawing/2014/main" val="406279048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609937469"/>
                    </a:ext>
                  </a:extLst>
                </a:gridCol>
                <a:gridCol w="373762">
                  <a:extLst>
                    <a:ext uri="{9D8B030D-6E8A-4147-A177-3AD203B41FA5}">
                      <a16:colId xmlns:a16="http://schemas.microsoft.com/office/drawing/2014/main" val="2628215122"/>
                    </a:ext>
                  </a:extLst>
                </a:gridCol>
                <a:gridCol w="321153">
                  <a:extLst>
                    <a:ext uri="{9D8B030D-6E8A-4147-A177-3AD203B41FA5}">
                      <a16:colId xmlns:a16="http://schemas.microsoft.com/office/drawing/2014/main" val="53056778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з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и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53329"/>
                  </a:ext>
                </a:extLst>
              </a:tr>
              <a:tr h="1616080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cat2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cat1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171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b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7963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73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094E0-8AC8-440D-8839-7F275589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и освобождение памяти</a:t>
            </a:r>
            <a:r>
              <a:rPr lang="en-US" dirty="0"/>
              <a:t>. GC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4DD27-C982-41C6-9786-83C7B511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new </a:t>
            </a:r>
            <a:r>
              <a:rPr lang="ru-RU" dirty="0"/>
              <a:t>резервирует в куче необходимое кол-во байт под новый объект (сумма размеров всех полей в классе или длина массива * размер элемента) и возвращает ссылку на него</a:t>
            </a:r>
          </a:p>
          <a:p>
            <a:r>
              <a:rPr lang="en-US" dirty="0"/>
              <a:t>.NET </a:t>
            </a:r>
            <a:r>
              <a:rPr lang="ru-RU" dirty="0"/>
              <a:t>ведет подсчет ссылок на каждый объект</a:t>
            </a:r>
          </a:p>
          <a:p>
            <a:r>
              <a:rPr lang="ru-RU" dirty="0"/>
              <a:t>Если счетчик ссылок = 0, то объект помещается в список на удаление (на самом деле это более сложная структура)</a:t>
            </a:r>
          </a:p>
          <a:p>
            <a:r>
              <a:rPr lang="ru-RU" dirty="0"/>
              <a:t>Периодически </a:t>
            </a:r>
            <a:r>
              <a:rPr lang="ru-RU" b="1" dirty="0"/>
              <a:t>сборщик мусора </a:t>
            </a:r>
            <a:r>
              <a:rPr lang="en-US" dirty="0"/>
              <a:t>(</a:t>
            </a:r>
            <a:r>
              <a:rPr lang="en-US" b="1" dirty="0"/>
              <a:t>GC –</a:t>
            </a:r>
            <a:r>
              <a:rPr lang="ru-RU" b="1" dirty="0"/>
              <a:t> </a:t>
            </a:r>
            <a:r>
              <a:rPr lang="en-US" b="1" dirty="0"/>
              <a:t>Garbage Collector</a:t>
            </a:r>
            <a:r>
              <a:rPr lang="ru-RU" dirty="0"/>
              <a:t>) чистит скопившиеся ненужные объекты. Частота чистки пытается балансировать между потреблением памяти и загрузкой процессора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FF7B6-13A3-4BE3-9C60-AF88F7CCC6C1}"/>
              </a:ext>
            </a:extLst>
          </p:cNvPr>
          <p:cNvSpPr txBox="1"/>
          <p:nvPr/>
        </p:nvSpPr>
        <p:spPr>
          <a:xfrm>
            <a:off x="838200" y="593631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Webinar ".NET GC for absolute beginners"</a:t>
            </a:r>
          </a:p>
          <a:p>
            <a:r>
              <a:rPr lang="ru-RU" dirty="0">
                <a:hlinkClick r:id="rId2"/>
              </a:rPr>
              <a:t>https://www.youtube.com/watch?v=b8diB71BINo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93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2794B-519D-4243-8098-8337B097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где в памяти находятся сами классы?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6CBB4-7D56-4664-AD41-255DD7DC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514238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Описание структуры класса – тоже </a:t>
            </a:r>
            <a:r>
              <a:rPr lang="ru-RU" b="1" dirty="0"/>
              <a:t>объект в куче</a:t>
            </a:r>
            <a:endParaRPr lang="en-US" b="1" dirty="0"/>
          </a:p>
          <a:p>
            <a:r>
              <a:rPr lang="ru-RU" dirty="0"/>
              <a:t>Именно этот объект возвращается из метода </a:t>
            </a:r>
            <a:r>
              <a:rPr lang="en-US" dirty="0" err="1"/>
              <a:t>System.Object.GetType</a:t>
            </a:r>
            <a:r>
              <a:rPr lang="en-US" dirty="0"/>
              <a:t>()</a:t>
            </a:r>
            <a:r>
              <a:rPr lang="ru-RU" dirty="0"/>
              <a:t>. Например, </a:t>
            </a:r>
            <a:r>
              <a:rPr lang="en-US" dirty="0" err="1"/>
              <a:t>myCat.GetType</a:t>
            </a:r>
            <a:r>
              <a:rPr lang="en-US" dirty="0"/>
              <a:t>() – </a:t>
            </a:r>
            <a:r>
              <a:rPr lang="ru-RU" dirty="0"/>
              <a:t>вернет описание класса </a:t>
            </a:r>
            <a:r>
              <a:rPr lang="en-US" dirty="0">
                <a:solidFill>
                  <a:srgbClr val="0070C0"/>
                </a:solidFill>
              </a:rPr>
              <a:t>Cat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Еще есть специальный метод 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(class)</a:t>
            </a:r>
            <a:r>
              <a:rPr lang="ru-RU" dirty="0"/>
              <a:t>. Например, 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Cat</a:t>
            </a:r>
            <a:r>
              <a:rPr lang="en-US" dirty="0"/>
              <a:t>)</a:t>
            </a:r>
            <a:r>
              <a:rPr lang="ru-RU" dirty="0"/>
              <a:t> – в скобках класс, не объект!</a:t>
            </a:r>
          </a:p>
          <a:p>
            <a:r>
              <a:rPr lang="ru-RU" dirty="0"/>
              <a:t>Этот </a:t>
            </a:r>
            <a:r>
              <a:rPr lang="en-US" dirty="0"/>
              <a:t>type-</a:t>
            </a:r>
            <a:r>
              <a:rPr lang="ru-RU" dirty="0"/>
              <a:t>объект содержит список всех полей (имена и типы) и методов (имя и ссылка на исполняемый код)</a:t>
            </a:r>
          </a:p>
          <a:p>
            <a:r>
              <a:rPr lang="ru-RU" dirty="0"/>
              <a:t>Свойства хранятся как имя и два метода (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Set)</a:t>
            </a:r>
          </a:p>
          <a:p>
            <a:r>
              <a:rPr lang="ru-RU" dirty="0"/>
              <a:t>Виртуальные методы хранятся отдельно от обычных – в таблице виртуальных методов </a:t>
            </a:r>
            <a:r>
              <a:rPr lang="en-US" dirty="0"/>
              <a:t>(</a:t>
            </a:r>
            <a:r>
              <a:rPr lang="en-US" b="1" dirty="0"/>
              <a:t>Virtual Method Table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b="1" dirty="0"/>
              <a:t>VMT</a:t>
            </a:r>
            <a:r>
              <a:rPr lang="en-US" dirty="0"/>
              <a:t>)</a:t>
            </a:r>
            <a:r>
              <a:rPr lang="ru-RU" dirty="0"/>
              <a:t>, это массив со ссылками на фактическую реализацию методов. Для обычных мы сразу (при запуске программы) знаем, где находится метод (константа). А для виртуальных ссылка заполняется в момент создания объекта (</a:t>
            </a:r>
            <a:r>
              <a:rPr lang="en-US" dirty="0"/>
              <a:t>runtime-</a:t>
            </a:r>
            <a:r>
              <a:rPr lang="ru-RU" dirty="0"/>
              <a:t>переменная). Это называется «позднее связывание»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на схемах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7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3774264" y="2497294"/>
            <a:ext cx="4643471" cy="3312460"/>
            <a:chOff x="2571736" y="2000240"/>
            <a:chExt cx="3643338" cy="247714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571736" y="2000240"/>
              <a:ext cx="3643338" cy="2477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2400" b="1" dirty="0"/>
                <a:t>Имя класса</a:t>
              </a:r>
            </a:p>
            <a:p>
              <a:r>
                <a:rPr lang="ru-RU" sz="2400" dirty="0"/>
                <a:t>Атрибут1: Тип</a:t>
              </a:r>
            </a:p>
            <a:p>
              <a:r>
                <a:rPr lang="ru-RU" sz="2400" dirty="0"/>
                <a:t>Атрибут2: Тип</a:t>
              </a:r>
            </a:p>
            <a:p>
              <a:r>
                <a:rPr lang="ru-RU" sz="2400" dirty="0"/>
                <a:t>...</a:t>
              </a:r>
            </a:p>
            <a:p>
              <a:r>
                <a:rPr lang="ru-RU" sz="2400" dirty="0"/>
                <a:t>Метод1(параметры): Тип</a:t>
              </a:r>
            </a:p>
            <a:p>
              <a:r>
                <a:rPr lang="ru-RU" sz="2400" dirty="0"/>
                <a:t>Метод2(параметры)</a:t>
              </a:r>
            </a:p>
            <a:p>
              <a:r>
                <a:rPr lang="ru-RU" sz="2400" dirty="0"/>
                <a:t>Метод3(): Тип</a:t>
              </a:r>
            </a:p>
            <a:p>
              <a:r>
                <a:rPr lang="ru-RU" sz="2400" dirty="0"/>
                <a:t>Метод4()</a:t>
              </a:r>
            </a:p>
            <a:p>
              <a:r>
                <a:rPr lang="ru-RU" sz="2400" dirty="0"/>
                <a:t>...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571736" y="2323346"/>
              <a:ext cx="3643338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571736" y="3131110"/>
              <a:ext cx="3643338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38200" y="121164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Изображение класса на схемах (диаграммах) </a:t>
            </a:r>
            <a:r>
              <a:rPr lang="en-US" sz="2400" dirty="0"/>
              <a:t>UML</a:t>
            </a:r>
            <a:r>
              <a:rPr lang="ru-RU" sz="2400" dirty="0"/>
              <a:t>. Каноничной </a:t>
            </a:r>
            <a:r>
              <a:rPr lang="en-US" sz="2400" dirty="0"/>
              <a:t>UML</a:t>
            </a:r>
            <a:r>
              <a:rPr lang="ru-RU" sz="2400" dirty="0"/>
              <a:t>-схеме зачастую не следуют, дополняя или, наоборот, упрощая.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C4CC-AC27-4D34-8C07-AE9834EF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Ссылочный тип </a:t>
            </a:r>
            <a:r>
              <a:rPr lang="en-US" dirty="0"/>
              <a:t>!= </a:t>
            </a:r>
            <a:r>
              <a:rPr lang="ru-RU" dirty="0"/>
              <a:t>передача по ссылке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11F97-708F-4700-A717-6EFFE412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84981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Передавать по ссылке можно как значимые, так и ссылочные типы.</a:t>
            </a:r>
            <a:endParaRPr lang="en-US" dirty="0"/>
          </a:p>
          <a:p>
            <a:r>
              <a:rPr lang="ru-RU" dirty="0"/>
              <a:t>Ссылка указывает на саму исходную переменную, а не на объект в куче.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4D6A73-DDE8-4342-9EF5-E946807E5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33344"/>
              </p:ext>
            </p:extLst>
          </p:nvPr>
        </p:nvGraphicFramePr>
        <p:xfrm>
          <a:off x="7751300" y="2080099"/>
          <a:ext cx="3602500" cy="4120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434">
                  <a:extLst>
                    <a:ext uri="{9D8B030D-6E8A-4147-A177-3AD203B41FA5}">
                      <a16:colId xmlns:a16="http://schemas.microsoft.com/office/drawing/2014/main" val="2718647042"/>
                    </a:ext>
                  </a:extLst>
                </a:gridCol>
                <a:gridCol w="373511">
                  <a:extLst>
                    <a:ext uri="{9D8B030D-6E8A-4147-A177-3AD203B41FA5}">
                      <a16:colId xmlns:a16="http://schemas.microsoft.com/office/drawing/2014/main" val="1103608606"/>
                    </a:ext>
                  </a:extLst>
                </a:gridCol>
                <a:gridCol w="373511">
                  <a:extLst>
                    <a:ext uri="{9D8B030D-6E8A-4147-A177-3AD203B41FA5}">
                      <a16:colId xmlns:a16="http://schemas.microsoft.com/office/drawing/2014/main" val="2118609286"/>
                    </a:ext>
                  </a:extLst>
                </a:gridCol>
                <a:gridCol w="373511">
                  <a:extLst>
                    <a:ext uri="{9D8B030D-6E8A-4147-A177-3AD203B41FA5}">
                      <a16:colId xmlns:a16="http://schemas.microsoft.com/office/drawing/2014/main" val="1379870855"/>
                    </a:ext>
                  </a:extLst>
                </a:gridCol>
                <a:gridCol w="373511">
                  <a:extLst>
                    <a:ext uri="{9D8B030D-6E8A-4147-A177-3AD203B41FA5}">
                      <a16:colId xmlns:a16="http://schemas.microsoft.com/office/drawing/2014/main" val="609937469"/>
                    </a:ext>
                  </a:extLst>
                </a:gridCol>
                <a:gridCol w="373511">
                  <a:extLst>
                    <a:ext uri="{9D8B030D-6E8A-4147-A177-3AD203B41FA5}">
                      <a16:colId xmlns:a16="http://schemas.microsoft.com/office/drawing/2014/main" val="2628215122"/>
                    </a:ext>
                  </a:extLst>
                </a:gridCol>
                <a:gridCol w="373511">
                  <a:extLst>
                    <a:ext uri="{9D8B030D-6E8A-4147-A177-3AD203B41FA5}">
                      <a16:colId xmlns:a16="http://schemas.microsoft.com/office/drawing/2014/main" val="53056778"/>
                    </a:ext>
                  </a:extLst>
                </a:gridCol>
              </a:tblGrid>
              <a:tr h="13691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string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М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у</a:t>
                      </a:r>
                      <a:endParaRPr lang="en-US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р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з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и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dirty="0"/>
                        <a:t>к</a:t>
                      </a:r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53329"/>
                  </a:ext>
                </a:extLst>
              </a:tr>
              <a:tr h="13691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Cat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name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/>
                        <a:t>0</a:t>
                      </a:r>
                      <a:r>
                        <a:rPr lang="en-US" sz="1800" b="0"/>
                        <a:t>x…</a:t>
                      </a:r>
                      <a:endParaRPr lang="ru-RU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5406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age</a:t>
                      </a:r>
                      <a:endParaRPr lang="ru-RU" sz="1800" b="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61745"/>
                  </a:ext>
                </a:extLst>
              </a:tr>
              <a:tr h="828575">
                <a:tc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ru-RU" sz="1800" b="0" dirty="0"/>
                    </a:p>
                  </a:txBody>
                  <a:tcPr anchor="ctr"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531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RefMethod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ref cat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0x…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79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ref 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0x…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60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ValMethod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cat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0x…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84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80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ru-RU" sz="1800" b="1" dirty="0"/>
                        <a:t>Вызов </a:t>
                      </a:r>
                      <a:r>
                        <a:rPr lang="en-US" sz="1800" b="1" dirty="0"/>
                        <a:t>Main</a:t>
                      </a:r>
                      <a:endParaRPr lang="ru-RU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</a:rPr>
                        <a:t>cat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0x…</a:t>
                      </a:r>
                      <a:endParaRPr lang="ru-RU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8612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+mn-lt"/>
                        </a:rPr>
                        <a:t>a</a:t>
                      </a:r>
                      <a:endParaRPr lang="ru-RU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2097"/>
                  </a:ext>
                </a:extLst>
              </a:tr>
            </a:tbl>
          </a:graphicData>
        </a:graphic>
      </p:graphicFrame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6CF12671-1491-4E88-BD59-887A13698ED6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9024754" y="2256492"/>
            <a:ext cx="2234060" cy="368125"/>
          </a:xfrm>
          <a:prstGeom prst="bentConnector3">
            <a:avLst>
              <a:gd name="adj1" fmla="val -10232"/>
            </a:avLst>
          </a:pr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7D437D4B-B1D7-482A-AC38-920E07BC898C}"/>
              </a:ext>
            </a:extLst>
          </p:cNvPr>
          <p:cNvSpPr/>
          <p:nvPr/>
        </p:nvSpPr>
        <p:spPr>
          <a:xfrm>
            <a:off x="11096036" y="2540295"/>
            <a:ext cx="162778" cy="1686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4227E760-B03F-4659-98A1-2087F89A55EB}"/>
              </a:ext>
            </a:extLst>
          </p:cNvPr>
          <p:cNvCxnSpPr>
            <a:cxnSpLocks/>
            <a:stCxn id="10" idx="6"/>
            <a:endCxn id="12" idx="6"/>
          </p:cNvCxnSpPr>
          <p:nvPr/>
        </p:nvCxnSpPr>
        <p:spPr>
          <a:xfrm flipH="1" flipV="1">
            <a:off x="9011155" y="2540295"/>
            <a:ext cx="2322656" cy="3147796"/>
          </a:xfrm>
          <a:prstGeom prst="bentConnector3">
            <a:avLst>
              <a:gd name="adj1" fmla="val -9842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0ACE0D56-8FFF-4A6B-9C8A-87C407EC5759}"/>
              </a:ext>
            </a:extLst>
          </p:cNvPr>
          <p:cNvSpPr/>
          <p:nvPr/>
        </p:nvSpPr>
        <p:spPr>
          <a:xfrm>
            <a:off x="11171033" y="5603769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D226D0-A0C2-42B6-A0DE-B36D81CD2674}"/>
              </a:ext>
            </a:extLst>
          </p:cNvPr>
          <p:cNvSpPr/>
          <p:nvPr/>
        </p:nvSpPr>
        <p:spPr>
          <a:xfrm>
            <a:off x="8848377" y="2455973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53E11F66-B588-47DC-B1E9-0EFB3112FAF4}"/>
              </a:ext>
            </a:extLst>
          </p:cNvPr>
          <p:cNvCxnSpPr>
            <a:cxnSpLocks/>
            <a:stCxn id="18" idx="6"/>
            <a:endCxn id="12" idx="6"/>
          </p:cNvCxnSpPr>
          <p:nvPr/>
        </p:nvCxnSpPr>
        <p:spPr>
          <a:xfrm flipH="1" flipV="1">
            <a:off x="9011155" y="2540295"/>
            <a:ext cx="2322656" cy="2385226"/>
          </a:xfrm>
          <a:prstGeom prst="bentConnector3">
            <a:avLst>
              <a:gd name="adj1" fmla="val -9842"/>
            </a:avLst>
          </a:prstGeom>
          <a:ln>
            <a:solidFill>
              <a:srgbClr val="CC00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08B55459-9A56-4285-AF5A-D02F12D81501}"/>
              </a:ext>
            </a:extLst>
          </p:cNvPr>
          <p:cNvSpPr/>
          <p:nvPr/>
        </p:nvSpPr>
        <p:spPr>
          <a:xfrm>
            <a:off x="11171033" y="4841199"/>
            <a:ext cx="162778" cy="168643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6BEB39B1-3A7A-49CD-AF81-CD61E7697E1E}"/>
              </a:ext>
            </a:extLst>
          </p:cNvPr>
          <p:cNvCxnSpPr>
            <a:cxnSpLocks/>
            <a:stCxn id="22" idx="6"/>
            <a:endCxn id="23" idx="6"/>
          </p:cNvCxnSpPr>
          <p:nvPr/>
        </p:nvCxnSpPr>
        <p:spPr>
          <a:xfrm flipH="1">
            <a:off x="9821141" y="4509108"/>
            <a:ext cx="1021474" cy="1475946"/>
          </a:xfrm>
          <a:prstGeom prst="bentConnector3">
            <a:avLst>
              <a:gd name="adj1" fmla="val -22379"/>
            </a:avLst>
          </a:prstGeom>
          <a:ln>
            <a:solidFill>
              <a:srgbClr val="006666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69574EEF-0A71-4B56-9A97-44C7896D43C5}"/>
              </a:ext>
            </a:extLst>
          </p:cNvPr>
          <p:cNvSpPr/>
          <p:nvPr/>
        </p:nvSpPr>
        <p:spPr>
          <a:xfrm>
            <a:off x="10679837" y="4424786"/>
            <a:ext cx="162778" cy="168643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D0D0839-D6D7-400F-9A6C-911374AD3069}"/>
              </a:ext>
            </a:extLst>
          </p:cNvPr>
          <p:cNvSpPr/>
          <p:nvPr/>
        </p:nvSpPr>
        <p:spPr>
          <a:xfrm>
            <a:off x="9658363" y="5900732"/>
            <a:ext cx="162778" cy="168643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9F8E5AC-CE42-48BC-B512-5071A1AE9E77}"/>
              </a:ext>
            </a:extLst>
          </p:cNvPr>
          <p:cNvCxnSpPr>
            <a:cxnSpLocks/>
            <a:stCxn id="27" idx="6"/>
            <a:endCxn id="28" idx="6"/>
          </p:cNvCxnSpPr>
          <p:nvPr/>
        </p:nvCxnSpPr>
        <p:spPr>
          <a:xfrm flipH="1">
            <a:off x="9823291" y="4168575"/>
            <a:ext cx="1182102" cy="1426048"/>
          </a:xfrm>
          <a:prstGeom prst="bentConnector3">
            <a:avLst>
              <a:gd name="adj1" fmla="val -19338"/>
            </a:avLst>
          </a:prstGeom>
          <a:ln>
            <a:solidFill>
              <a:srgbClr val="0000FF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CE23F248-22AD-4822-AF94-D69A6DDC190A}"/>
              </a:ext>
            </a:extLst>
          </p:cNvPr>
          <p:cNvSpPr/>
          <p:nvPr/>
        </p:nvSpPr>
        <p:spPr>
          <a:xfrm>
            <a:off x="10842615" y="4084253"/>
            <a:ext cx="162778" cy="16864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7DD8C02-797C-4659-848B-95F6BB10960A}"/>
              </a:ext>
            </a:extLst>
          </p:cNvPr>
          <p:cNvSpPr/>
          <p:nvPr/>
        </p:nvSpPr>
        <p:spPr>
          <a:xfrm>
            <a:off x="9660513" y="5510301"/>
            <a:ext cx="162778" cy="16864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1B884B-E703-4552-B2C2-10597083B050}"/>
              </a:ext>
            </a:extLst>
          </p:cNvPr>
          <p:cNvSpPr txBox="1"/>
          <p:nvPr/>
        </p:nvSpPr>
        <p:spPr>
          <a:xfrm>
            <a:off x="858189" y="2070295"/>
            <a:ext cx="59002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 = 123;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Мурзик"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ValMethod</a:t>
            </a:r>
            <a:r>
              <a:rPr lang="en-US" sz="2000" dirty="0">
                <a:latin typeface="Consolas" panose="020B0609020204030204" pitchFamily="49" charset="0"/>
              </a:rPr>
              <a:t>(a, cat);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RefMethod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ref </a:t>
            </a:r>
            <a:r>
              <a:rPr lang="en-US" sz="2000" dirty="0">
                <a:latin typeface="Consolas" panose="020B0609020204030204" pitchFamily="49" charset="0"/>
              </a:rPr>
              <a:t>a,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cat);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ValMethod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 cat)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RefMethod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ref int </a:t>
            </a:r>
            <a:r>
              <a:rPr lang="en-US" sz="2000" dirty="0">
                <a:latin typeface="Consolas" panose="020B0609020204030204" pitchFamily="49" charset="0"/>
              </a:rPr>
              <a:t>a,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 cat)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//...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a = 5;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2937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63DAF-A773-4E8F-AAEC-424CAB5B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51424-F53C-462B-A4F1-EA42AE91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119021"/>
          </a:xfrm>
        </p:spPr>
        <p:txBody>
          <a:bodyPr/>
          <a:lstStyle/>
          <a:p>
            <a:r>
              <a:rPr lang="ru-RU" dirty="0"/>
              <a:t>Все значимые типы являются структурами </a:t>
            </a:r>
            <a:r>
              <a:rPr lang="en-US" dirty="0"/>
              <a:t>(</a:t>
            </a:r>
            <a:r>
              <a:rPr lang="en-US" b="1" dirty="0"/>
              <a:t>struct</a:t>
            </a:r>
            <a:r>
              <a:rPr lang="en-US" dirty="0"/>
              <a:t>)</a:t>
            </a:r>
          </a:p>
          <a:p>
            <a:r>
              <a:rPr lang="ru-RU" dirty="0"/>
              <a:t>В целом, объявление структуры аналогично классу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71256-355D-4F5D-A345-08D3FA747664}"/>
              </a:ext>
            </a:extLst>
          </p:cNvPr>
          <p:cNvSpPr txBox="1"/>
          <p:nvPr/>
        </p:nvSpPr>
        <p:spPr>
          <a:xfrm>
            <a:off x="838200" y="2642807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noProof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{FirstName}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0457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DC161-2FD7-4C6A-84C6-9A61BBBF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структур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51409-2803-43FB-8712-0F56E302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6084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Чаще всего структуры используются как неизменяемые типы. Особенно если это поле в классе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FCFE0-9EF1-47BA-BA3C-C54D3785EF19}"/>
              </a:ext>
            </a:extLst>
          </p:cNvPr>
          <p:cNvSpPr txBox="1"/>
          <p:nvPr/>
        </p:nvSpPr>
        <p:spPr>
          <a:xfrm>
            <a:off x="939018" y="1932229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B1E71E-7061-4621-9C3A-9C0DF999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8" y="3240090"/>
            <a:ext cx="6234588" cy="2787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57725-552E-4727-8CE0-6949208F4E82}"/>
              </a:ext>
            </a:extLst>
          </p:cNvPr>
          <p:cNvSpPr txBox="1"/>
          <p:nvPr/>
        </p:nvSpPr>
        <p:spPr>
          <a:xfrm>
            <a:off x="7173606" y="5627716"/>
            <a:ext cx="385546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Петр Ильич Чайковский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ED3A2-9EF2-46B2-9E51-43B5C4D7EC20}"/>
              </a:ext>
            </a:extLst>
          </p:cNvPr>
          <p:cNvSpPr txBox="1"/>
          <p:nvPr/>
        </p:nvSpPr>
        <p:spPr>
          <a:xfrm>
            <a:off x="6889652" y="2971110"/>
            <a:ext cx="5630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Fio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FIO(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"Петр"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"Ильич"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"Чайковский"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fio.FirstName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person.Fio.FullName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0213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CE989-B79C-4707-B60A-D660E8E9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Структуры </a:t>
            </a:r>
            <a:r>
              <a:rPr lang="en-US" dirty="0"/>
              <a:t>vs. </a:t>
            </a:r>
            <a:r>
              <a:rPr lang="ru-RU" dirty="0"/>
              <a:t>классы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5B0D12C-F295-4CF3-8A87-9E59B4642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25315"/>
              </p:ext>
            </p:extLst>
          </p:nvPr>
        </p:nvGraphicFramePr>
        <p:xfrm>
          <a:off x="838200" y="1230313"/>
          <a:ext cx="10515602" cy="490728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2046890">
                  <a:extLst>
                    <a:ext uri="{9D8B030D-6E8A-4147-A177-3AD203B41FA5}">
                      <a16:colId xmlns:a16="http://schemas.microsoft.com/office/drawing/2014/main" val="1644263301"/>
                    </a:ext>
                  </a:extLst>
                </a:gridCol>
                <a:gridCol w="4556234">
                  <a:extLst>
                    <a:ext uri="{9D8B030D-6E8A-4147-A177-3AD203B41FA5}">
                      <a16:colId xmlns:a16="http://schemas.microsoft.com/office/drawing/2014/main" val="3725353066"/>
                    </a:ext>
                  </a:extLst>
                </a:gridCol>
                <a:gridCol w="3912478">
                  <a:extLst>
                    <a:ext uri="{9D8B030D-6E8A-4147-A177-3AD203B41FA5}">
                      <a16:colId xmlns:a16="http://schemas.microsoft.com/office/drawing/2014/main" val="191132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5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Ссылочный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Хранится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 стеке (если это не поле класса)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 куче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9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Передается и присваивается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Полная копия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Ссылка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Сравнение </a:t>
                      </a:r>
                      <a:r>
                        <a:rPr lang="en-US" sz="2000" dirty="0"/>
                        <a:t>(Equals)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 значению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 ссылке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2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Использование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Небольшие объекты (до 16 байт),</a:t>
                      </a:r>
                    </a:p>
                    <a:p>
                      <a:r>
                        <a:rPr lang="ru-RU" sz="2000" dirty="0"/>
                        <a:t>По смыслу – единое целое, атомарные,</a:t>
                      </a:r>
                    </a:p>
                    <a:p>
                      <a:r>
                        <a:rPr lang="ru-RU" sz="2000" dirty="0"/>
                        <a:t>Используются как составные части более крупных объектов,</a:t>
                      </a:r>
                    </a:p>
                    <a:p>
                      <a:r>
                        <a:rPr lang="ru-RU" sz="2000" dirty="0"/>
                        <a:t>Никогда не изменяются (или очень редко)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Все остальные случаи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6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Наследуется от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System.Object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7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08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DFB71-EE6F-4768-BBE9-D72E6ABE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932CA-EFF6-4036-BF69-59713FE0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52178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означает отсутствие ссылки на объект в памяти и, соответственно, отсутствие объекта</a:t>
            </a:r>
            <a:endParaRPr lang="en-US" dirty="0"/>
          </a:p>
          <a:p>
            <a:r>
              <a:rPr lang="ru-RU" dirty="0"/>
              <a:t>Обращение к членам </a:t>
            </a:r>
            <a:r>
              <a:rPr lang="en-US" dirty="0"/>
              <a:t>null</a:t>
            </a:r>
            <a:r>
              <a:rPr lang="ru-RU" dirty="0"/>
              <a:t>-объекта невозможна – нет объекта. Приводит к исключению </a:t>
            </a:r>
            <a:r>
              <a:rPr lang="en-US" dirty="0" err="1"/>
              <a:t>NullPointerOperation</a:t>
            </a:r>
            <a:endParaRPr lang="ru-RU" dirty="0"/>
          </a:p>
          <a:p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– </a:t>
            </a:r>
            <a:r>
              <a:rPr lang="ru-RU" dirty="0"/>
              <a:t>значение по умолчанию для всех ссылочных типов</a:t>
            </a:r>
            <a:endParaRPr lang="en-US" dirty="0"/>
          </a:p>
          <a:p>
            <a:r>
              <a:rPr lang="ru-RU" dirty="0"/>
              <a:t>С </a:t>
            </a:r>
            <a:r>
              <a:rPr lang="en-US" dirty="0"/>
              <a:t>null </a:t>
            </a:r>
            <a:r>
              <a:rPr lang="ru-RU" dirty="0"/>
              <a:t>можно сравнивать. Больше ничего с ним делать нельзя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Проверка на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и замена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нормальным значением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(cat != null)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cat.Name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??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cat != null ? cat : new Cat()</a:t>
            </a:r>
            <a:endParaRPr lang="ru-RU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cat?.Name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cat != null ?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cat.Name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: null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cat?.Name</a:t>
            </a:r>
            <a:r>
              <a:rPr lang="en-US" dirty="0">
                <a:latin typeface="Consolas" panose="020B0609020204030204" pitchFamily="49" charset="0"/>
              </a:rPr>
              <a:t> ??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00000"/>
                </a:solidFill>
                <a:latin typeface="Consolas" panose="020B0609020204030204" pitchFamily="49" charset="0"/>
              </a:rPr>
              <a:t>Имя не указано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(cat != null ?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cat.Name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: null) != null 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?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cat.Name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: "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Имя не указано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10110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1F535-44BE-4DAE-916F-49D40873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types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8F0E6D57-1874-432B-BAD0-2A94116B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90028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Значимые типы не могут быть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по определению</a:t>
            </a:r>
            <a:endParaRPr lang="en-US" dirty="0"/>
          </a:p>
          <a:p>
            <a:r>
              <a:rPr lang="ru-RU" dirty="0"/>
              <a:t>Тем не менее, в </a:t>
            </a:r>
            <a:r>
              <a:rPr lang="en-US" dirty="0"/>
              <a:t>C# 8 </a:t>
            </a:r>
            <a:r>
              <a:rPr lang="ru-RU" dirty="0"/>
              <a:t>появились так называемые </a:t>
            </a:r>
            <a:r>
              <a:rPr lang="en-US" dirty="0"/>
              <a:t>nullable</a:t>
            </a:r>
            <a:r>
              <a:rPr lang="ru-RU" dirty="0"/>
              <a:t>-типы, позволяющие принимать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в переменные примитивных типов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? x; </a:t>
            </a:r>
            <a:r>
              <a:rPr lang="en-US" dirty="0">
                <a:solidFill>
                  <a:srgbClr val="00B050"/>
                </a:solidFill>
              </a:rPr>
              <a:t>// null </a:t>
            </a:r>
            <a:r>
              <a:rPr lang="ru-RU" dirty="0">
                <a:solidFill>
                  <a:srgbClr val="00B050"/>
                </a:solidFill>
              </a:rPr>
              <a:t>или целое число</a:t>
            </a:r>
          </a:p>
          <a:p>
            <a:r>
              <a:rPr lang="en-US" dirty="0"/>
              <a:t>Nullable-</a:t>
            </a:r>
            <a:r>
              <a:rPr lang="ru-RU" dirty="0"/>
              <a:t>типы все еще значимые!</a:t>
            </a:r>
          </a:p>
          <a:p>
            <a:r>
              <a:rPr lang="ru-RU" dirty="0"/>
              <a:t>Нужно, в первую очередь, для чтения </a:t>
            </a:r>
            <a:r>
              <a:rPr lang="en-US" dirty="0"/>
              <a:t>NULL</a:t>
            </a:r>
            <a:r>
              <a:rPr lang="ru-RU" dirty="0"/>
              <a:t>-значений из БД, а также для хранения необязательных значений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EF5F0-E83D-4170-BA36-6DC0AD033DC7}"/>
              </a:ext>
            </a:extLst>
          </p:cNvPr>
          <p:cNvSpPr txBox="1"/>
          <p:nvPr/>
        </p:nvSpPr>
        <p:spPr>
          <a:xfrm>
            <a:off x="1150883" y="4428676"/>
            <a:ext cx="9080938" cy="13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Gender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 Male, Female }</a:t>
            </a:r>
          </a:p>
          <a:p>
            <a:pPr>
              <a:lnSpc>
                <a:spcPct val="80000"/>
              </a:lnSpc>
            </a:pP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200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Gender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? Gender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}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null –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пол не указан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C819232-C425-4D77-BAE8-9955659F08BC}"/>
              </a:ext>
            </a:extLst>
          </p:cNvPr>
          <p:cNvGrpSpPr/>
          <p:nvPr/>
        </p:nvGrpSpPr>
        <p:grpSpPr>
          <a:xfrm>
            <a:off x="10695996" y="126535"/>
            <a:ext cx="1315608" cy="1584016"/>
            <a:chOff x="10548877" y="116042"/>
            <a:chExt cx="1315608" cy="1584016"/>
          </a:xfrm>
        </p:grpSpPr>
        <p:pic>
          <p:nvPicPr>
            <p:cNvPr id="18" name="Объект 4">
              <a:extLst>
                <a:ext uri="{FF2B5EF4-FFF2-40B4-BE49-F238E27FC236}">
                  <a16:creationId xmlns:a16="http://schemas.microsoft.com/office/drawing/2014/main" id="{C7E8C49D-9EC2-4BDD-9143-428F2CBE6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8877" y="116042"/>
              <a:ext cx="1315608" cy="125927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2D5B16-3C94-400A-BBE9-ECF4FBD78116}"/>
                </a:ext>
              </a:extLst>
            </p:cNvPr>
            <p:cNvSpPr txBox="1"/>
            <p:nvPr/>
          </p:nvSpPr>
          <p:spPr>
            <a:xfrm>
              <a:off x="10896927" y="736262"/>
              <a:ext cx="474810" cy="369332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int?</a:t>
              </a:r>
              <a:endParaRPr lang="ru-RU" sz="2400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664155-7DDE-4990-8B82-8BFFA20CEBA2}"/>
                </a:ext>
              </a:extLst>
            </p:cNvPr>
            <p:cNvSpPr txBox="1"/>
            <p:nvPr/>
          </p:nvSpPr>
          <p:spPr>
            <a:xfrm>
              <a:off x="10548877" y="1299948"/>
              <a:ext cx="131560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FF"/>
                  </a:solidFill>
                </a:rPr>
                <a:t>null</a:t>
              </a:r>
              <a:r>
                <a:rPr lang="en-US" sz="2000" b="1" dirty="0"/>
                <a:t> is a lie!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234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DF931-4686-44F5-A15A-452270AA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 капотом </a:t>
            </a:r>
            <a:r>
              <a:rPr lang="en-US" dirty="0"/>
              <a:t>nullable</a:t>
            </a:r>
            <a:endParaRPr lang="ru-RU" dirty="0"/>
          </a:p>
        </p:txBody>
      </p:sp>
      <p:pic>
        <p:nvPicPr>
          <p:cNvPr id="4" name="Рисунок 3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3221A98-9686-450A-9CBA-7DB48165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3760455" cy="4776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9CD70-40ED-488F-9C82-96E22AA62DBC}"/>
              </a:ext>
            </a:extLst>
          </p:cNvPr>
          <p:cNvSpPr txBox="1"/>
          <p:nvPr/>
        </p:nvSpPr>
        <p:spPr>
          <a:xfrm>
            <a:off x="1149060" y="1371600"/>
            <a:ext cx="91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int?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1A647-A0E5-45C7-ADD5-9377B6CA090C}"/>
              </a:ext>
            </a:extLst>
          </p:cNvPr>
          <p:cNvSpPr txBox="1"/>
          <p:nvPr/>
        </p:nvSpPr>
        <p:spPr>
          <a:xfrm>
            <a:off x="881044" y="4099034"/>
            <a:ext cx="1179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Nullable &lt;int&gt;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60A8D-8CBD-445F-99B8-17A7630D7CE3}"/>
              </a:ext>
            </a:extLst>
          </p:cNvPr>
          <p:cNvSpPr txBox="1"/>
          <p:nvPr/>
        </p:nvSpPr>
        <p:spPr>
          <a:xfrm>
            <a:off x="5218387" y="1371600"/>
            <a:ext cx="649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На самом деле внутри структура </a:t>
            </a:r>
            <a:r>
              <a:rPr lang="en-US" sz="2000" dirty="0">
                <a:latin typeface="Consolas" panose="020B0609020204030204" pitchFamily="49" charset="0"/>
              </a:rPr>
              <a:t>Nullable&lt;int&gt; </a:t>
            </a:r>
            <a:r>
              <a:rPr lang="ru-RU" sz="2000" dirty="0"/>
              <a:t>с двумя полями – </a:t>
            </a:r>
            <a:r>
              <a:rPr lang="en-US" sz="2000" dirty="0">
                <a:latin typeface="Consolas" panose="020B0609020204030204" pitchFamily="49" charset="0"/>
              </a:rPr>
              <a:t>Value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nsolas" panose="020B0609020204030204" pitchFamily="49" charset="0"/>
              </a:rPr>
              <a:t>HasValue</a:t>
            </a:r>
            <a:r>
              <a:rPr lang="ru-RU" sz="2000" dirty="0"/>
              <a:t>, которая автоматически </a:t>
            </a:r>
            <a:r>
              <a:rPr lang="ru-RU" sz="2000" dirty="0" err="1"/>
              <a:t>кастуется</a:t>
            </a:r>
            <a:r>
              <a:rPr lang="ru-RU" sz="2000" dirty="0"/>
              <a:t> в </a:t>
            </a:r>
            <a:r>
              <a:rPr lang="en-US" sz="2000" dirty="0">
                <a:latin typeface="Consolas" panose="020B0609020204030204" pitchFamily="49" charset="0"/>
              </a:rPr>
              <a:t>null</a:t>
            </a:r>
            <a:r>
              <a:rPr lang="en-US" sz="2000" dirty="0"/>
              <a:t> </a:t>
            </a:r>
            <a:r>
              <a:rPr lang="ru-RU" sz="2000" dirty="0"/>
              <a:t>или правильный тип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2A641-D28B-4492-9471-5C1002D71055}"/>
              </a:ext>
            </a:extLst>
          </p:cNvPr>
          <p:cNvSpPr txBox="1"/>
          <p:nvPr/>
        </p:nvSpPr>
        <p:spPr>
          <a:xfrm>
            <a:off x="5218387" y="2455233"/>
            <a:ext cx="6495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Nullable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Nullable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value);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Value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 other);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T?(T value);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T(T? value);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64F0AA0-8DA4-4E37-BE72-06EA21CE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Концептуальные модели котов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EA6315-ED5A-4BB7-954E-C02FE93FB7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8779740"/>
              </p:ext>
            </p:extLst>
          </p:nvPr>
        </p:nvGraphicFramePr>
        <p:xfrm>
          <a:off x="838200" y="1825625"/>
          <a:ext cx="5181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92514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Имя: Текст, минимум 1 символ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Возраст: Целое &gt;= 0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Голод: Дробное &gt;=0; &lt;=10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Усталость: Дробное &gt;=0; &lt;=10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Счастье: Дробное &gt;=0; &lt;=10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НичегоНеДелать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Есть(еда: </a:t>
                      </a:r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ТипПищи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Играть()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Приласкать()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96058"/>
                  </a:ext>
                </a:extLst>
              </a:tr>
            </a:tbl>
          </a:graphicData>
        </a:graphic>
      </p:graphicFrame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E6FDA3E6-D9DD-4807-9573-95B7BC4919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340368"/>
              </p:ext>
            </p:extLst>
          </p:nvPr>
        </p:nvGraphicFramePr>
        <p:xfrm>
          <a:off x="6172200" y="1825625"/>
          <a:ext cx="540624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242">
                  <a:extLst>
                    <a:ext uri="{9D8B030D-6E8A-4147-A177-3AD203B41FA5}">
                      <a16:colId xmlns:a16="http://schemas.microsoft.com/office/drawing/2014/main" val="474821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Cat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71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GUID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Имя: Текст, минимум 1 символ</a:t>
                      </a:r>
                    </a:p>
                    <a:p>
                      <a:pPr marL="0" lvl="1" indent="0"/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Категории: Текст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ru-RU" sz="2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/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Милота: Дробное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&gt;=0 &lt;=5</a:t>
                      </a:r>
                      <a:endParaRPr lang="ru-RU" sz="2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/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Стоимость: Десятичная, не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pPr marL="0" lvl="1" indent="0"/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Старая стоимость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Десятичная или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2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/>
                      <a:r>
                        <a:rPr lang="ru-RU" sz="2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Описание: Многострочный текст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555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A2BE65-DAC4-4A26-B9D6-3066849BC45F}"/>
              </a:ext>
            </a:extLst>
          </p:cNvPr>
          <p:cNvSpPr txBox="1"/>
          <p:nvPr/>
        </p:nvSpPr>
        <p:spPr>
          <a:xfrm>
            <a:off x="838200" y="109984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Fluffies</a:t>
            </a:r>
            <a:endParaRPr lang="ru-RU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CEC5-79AE-4E2D-8EBC-E17B6E441533}"/>
              </a:ext>
            </a:extLst>
          </p:cNvPr>
          <p:cNvSpPr txBox="1"/>
          <p:nvPr/>
        </p:nvSpPr>
        <p:spPr>
          <a:xfrm>
            <a:off x="6172200" y="1099839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/>
              <a:t>Мяндекс.Мурркет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42085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4EFF8-F46D-469B-937F-A4F8A1A3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BFE-A59A-4879-B26C-BF18A012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3770022"/>
          </a:xfrm>
        </p:spPr>
        <p:txBody>
          <a:bodyPr>
            <a:normAutofit fontScale="92500"/>
          </a:bodyPr>
          <a:lstStyle/>
          <a:p>
            <a:r>
              <a:rPr lang="ru-RU" dirty="0"/>
              <a:t>Класс можно объявлять в корне программы, в пространстве имен или внутри другого класса.</a:t>
            </a:r>
          </a:p>
          <a:p>
            <a:r>
              <a:rPr lang="ru-RU" dirty="0"/>
              <a:t>По умолчанию класс виден внутри своего пространства имен (в том числе в других файлах) или внутри класса, в который он вложен.</a:t>
            </a:r>
          </a:p>
          <a:p>
            <a:r>
              <a:rPr lang="ru-RU" dirty="0"/>
              <a:t>Принято (но не строго обязательно) каждый класс объявлять в отдельном файле (имя файла = имя класса), а файлы связанных классов размещать в общей папке (пространство имен </a:t>
            </a:r>
            <a:r>
              <a:rPr lang="en-US" dirty="0"/>
              <a:t>+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ru-RU" dirty="0"/>
              <a:t>имя папки).</a:t>
            </a:r>
          </a:p>
          <a:p>
            <a:r>
              <a:rPr lang="ru-RU" dirty="0"/>
              <a:t>В </a:t>
            </a:r>
            <a:r>
              <a:rPr lang="en-US" dirty="0"/>
              <a:t>VS </a:t>
            </a:r>
            <a:r>
              <a:rPr lang="ru-RU" dirty="0"/>
              <a:t>класс можно создать через меню </a:t>
            </a:r>
            <a:r>
              <a:rPr lang="en-US" dirty="0"/>
              <a:t>Project -&gt; Add class… </a:t>
            </a:r>
            <a:r>
              <a:rPr lang="ru-RU" dirty="0"/>
              <a:t>или в окне  </a:t>
            </a:r>
            <a:r>
              <a:rPr lang="en-US" dirty="0"/>
              <a:t>Project Explorer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06FCB-BFCA-4A56-AC02-1CF64AE9FF56}"/>
              </a:ext>
            </a:extLst>
          </p:cNvPr>
          <p:cNvSpPr txBox="1"/>
          <p:nvPr/>
        </p:nvSpPr>
        <p:spPr>
          <a:xfrm>
            <a:off x="1232095" y="5000307"/>
            <a:ext cx="4465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1544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0D51F-9B2F-4BB7-8509-CA3864B52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EEB2E0-C8EA-4FCD-A3D1-EC6C7EACC4F6}">
  <ds:schemaRefs>
    <ds:schemaRef ds:uri="http://schemas.openxmlformats.org/package/2006/metadata/core-properties"/>
    <ds:schemaRef ds:uri="http://purl.org/dc/elements/1.1/"/>
    <ds:schemaRef ds:uri="7d5077a8-9a66-46b1-b480-9f73758fcbd0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6009</Words>
  <Application>Microsoft Office PowerPoint</Application>
  <PresentationFormat>Широкоэкранный</PresentationFormat>
  <Paragraphs>1263</Paragraphs>
  <Slides>76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Тема 4. Классы. ООП</vt:lpstr>
      <vt:lpstr>Тренируемся на кошках</vt:lpstr>
      <vt:lpstr>Основы ООП</vt:lpstr>
      <vt:lpstr>Основные понятия</vt:lpstr>
      <vt:lpstr>Аналогия с базами данных</vt:lpstr>
      <vt:lpstr>Проектирование класса</vt:lpstr>
      <vt:lpstr>Классы на схемах</vt:lpstr>
      <vt:lpstr>Концептуальные модели котов</vt:lpstr>
      <vt:lpstr>Объявление класса</vt:lpstr>
      <vt:lpstr>Поля</vt:lpstr>
      <vt:lpstr>Методы</vt:lpstr>
      <vt:lpstr>Параметры (аргументы) методов</vt:lpstr>
      <vt:lpstr>Метод с параметрами по умолчанию</vt:lpstr>
      <vt:lpstr>this</vt:lpstr>
      <vt:lpstr>Создание экземпляра класса</vt:lpstr>
      <vt:lpstr>Конструктор</vt:lpstr>
      <vt:lpstr>Принципы ООП</vt:lpstr>
      <vt:lpstr>Принципы ООП</vt:lpstr>
      <vt:lpstr>Инкапсуляция</vt:lpstr>
      <vt:lpstr>Инкапсуляция кота</vt:lpstr>
      <vt:lpstr>Примеры инкапсуляции</vt:lpstr>
      <vt:lpstr>Инкапсуляция и целостность данных</vt:lpstr>
      <vt:lpstr>Ограничения области видимости</vt:lpstr>
      <vt:lpstr>Свойства (properties)</vt:lpstr>
      <vt:lpstr>Свойство = атрибут + методы в одном флаконе</vt:lpstr>
      <vt:lpstr>Только для чтения (readonly)</vt:lpstr>
      <vt:lpstr>Вычисляемые свойства</vt:lpstr>
      <vt:lpstr>Автосвойства</vt:lpstr>
      <vt:lpstr>Индексаторы</vt:lpstr>
      <vt:lpstr>Наследование</vt:lpstr>
      <vt:lpstr>Наследование атрибутов и методов</vt:lpstr>
      <vt:lpstr>Наследование</vt:lpstr>
      <vt:lpstr>Что вынести в класс-предок?</vt:lpstr>
      <vt:lpstr>Сравнение классов-потомков</vt:lpstr>
      <vt:lpstr>Выделение предка</vt:lpstr>
      <vt:lpstr>Приведение (casting)</vt:lpstr>
      <vt:lpstr>Переопределение (перекрытие) методов</vt:lpstr>
      <vt:lpstr>Сокрытие методов</vt:lpstr>
      <vt:lpstr>Неявное сокрытие методов</vt:lpstr>
      <vt:lpstr>Ключевое слово  base</vt:lpstr>
      <vt:lpstr>Наследование конструкторов</vt:lpstr>
      <vt:lpstr>System.Object</vt:lpstr>
      <vt:lpstr>Абстрактные классы и методы</vt:lpstr>
      <vt:lpstr>Абстрактные классы</vt:lpstr>
      <vt:lpstr>Статические поля и методы</vt:lpstr>
      <vt:lpstr>Пример сочетания статического и обычного метода</vt:lpstr>
      <vt:lpstr>Статические классы</vt:lpstr>
      <vt:lpstr>Константы</vt:lpstr>
      <vt:lpstr>Запечатанные (изолированные) методы и классы</vt:lpstr>
      <vt:lpstr>Семантика sealed, abstract, static</vt:lpstr>
      <vt:lpstr>Полиморфизм - 1</vt:lpstr>
      <vt:lpstr>Перегрузка методов</vt:lpstr>
      <vt:lpstr>Полиморфизм - 2</vt:lpstr>
      <vt:lpstr>Полиморфизм - 3</vt:lpstr>
      <vt:lpstr>Практические приемы</vt:lpstr>
      <vt:lpstr>Основные «слои» приложения. Уровни абстракции</vt:lpstr>
      <vt:lpstr>Типовые классы (паттерны)</vt:lpstr>
      <vt:lpstr>Выделение библиотеки классов</vt:lpstr>
      <vt:lpstr>Управление памятью</vt:lpstr>
      <vt:lpstr>Структура виртуальной памяти, выделенной программе</vt:lpstr>
      <vt:lpstr>Размещение в памяти методов, переменных и объектов</vt:lpstr>
      <vt:lpstr>Ссылочные и значимые типы</vt:lpstr>
      <vt:lpstr>Пример – ссылочные и значимые типы</vt:lpstr>
      <vt:lpstr>Значимые типы живут в стеке</vt:lpstr>
      <vt:lpstr>Сколько действий нужно, чтобы положить кота в переменную?</vt:lpstr>
      <vt:lpstr>Переменных две, а кот один</vt:lpstr>
      <vt:lpstr>Кот Шредингера: есть ли он в куче, если на него нет ссылок?</vt:lpstr>
      <vt:lpstr>Выделение и освобождение памяти. GC</vt:lpstr>
      <vt:lpstr>А где в памяти находятся сами классы?</vt:lpstr>
      <vt:lpstr>Ссылочный тип != передача по ссылке</vt:lpstr>
      <vt:lpstr>Структуры</vt:lpstr>
      <vt:lpstr>Использование структур</vt:lpstr>
      <vt:lpstr>Структуры vs. классы</vt:lpstr>
      <vt:lpstr>null</vt:lpstr>
      <vt:lpstr>Nullable types</vt:lpstr>
      <vt:lpstr>Под капотом nullable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15</cp:revision>
  <dcterms:created xsi:type="dcterms:W3CDTF">2021-07-07T13:53:48Z</dcterms:created>
  <dcterms:modified xsi:type="dcterms:W3CDTF">2021-10-18T13:14:18Z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