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318" r:id="rId6"/>
    <p:sldId id="775" r:id="rId7"/>
    <p:sldId id="357" r:id="rId8"/>
    <p:sldId id="358" r:id="rId9"/>
    <p:sldId id="374" r:id="rId10"/>
    <p:sldId id="376" r:id="rId11"/>
    <p:sldId id="359" r:id="rId12"/>
    <p:sldId id="360" r:id="rId13"/>
    <p:sldId id="362" r:id="rId14"/>
    <p:sldId id="377" r:id="rId15"/>
    <p:sldId id="378" r:id="rId16"/>
    <p:sldId id="768" r:id="rId17"/>
    <p:sldId id="363" r:id="rId18"/>
    <p:sldId id="373" r:id="rId19"/>
    <p:sldId id="777" r:id="rId20"/>
    <p:sldId id="785" r:id="rId21"/>
    <p:sldId id="770" r:id="rId22"/>
    <p:sldId id="769" r:id="rId23"/>
    <p:sldId id="784" r:id="rId24"/>
    <p:sldId id="361" r:id="rId25"/>
    <p:sldId id="776" r:id="rId26"/>
    <p:sldId id="767" r:id="rId27"/>
    <p:sldId id="783" r:id="rId28"/>
    <p:sldId id="787" r:id="rId29"/>
    <p:sldId id="290" r:id="rId30"/>
    <p:sldId id="475" r:id="rId31"/>
    <p:sldId id="328" r:id="rId32"/>
    <p:sldId id="788" r:id="rId33"/>
    <p:sldId id="790" r:id="rId34"/>
    <p:sldId id="789" r:id="rId35"/>
    <p:sldId id="791" r:id="rId36"/>
    <p:sldId id="792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</p14:sldIdLst>
        </p14:section>
        <p14:section name="C#. Интерфейсы" id="{10C16496-FE60-4E03-9DFA-D946E92A8ACC}">
          <p14:sldIdLst>
            <p14:sldId id="318"/>
            <p14:sldId id="775"/>
            <p14:sldId id="357"/>
            <p14:sldId id="358"/>
            <p14:sldId id="374"/>
            <p14:sldId id="376"/>
            <p14:sldId id="359"/>
            <p14:sldId id="360"/>
            <p14:sldId id="362"/>
            <p14:sldId id="377"/>
            <p14:sldId id="378"/>
            <p14:sldId id="768"/>
            <p14:sldId id="363"/>
            <p14:sldId id="373"/>
            <p14:sldId id="777"/>
            <p14:sldId id="785"/>
            <p14:sldId id="770"/>
            <p14:sldId id="769"/>
            <p14:sldId id="784"/>
            <p14:sldId id="361"/>
            <p14:sldId id="776"/>
            <p14:sldId id="767"/>
            <p14:sldId id="783"/>
          </p14:sldIdLst>
        </p14:section>
        <p14:section name="Обобщения" id="{B7604757-77A9-4384-A913-B17B27E35CDC}">
          <p14:sldIdLst>
            <p14:sldId id="787"/>
            <p14:sldId id="290"/>
            <p14:sldId id="475"/>
            <p14:sldId id="328"/>
            <p14:sldId id="788"/>
            <p14:sldId id="790"/>
            <p14:sldId id="789"/>
            <p14:sldId id="791"/>
            <p14:sldId id="7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CC0066"/>
    <a:srgbClr val="FFFFFF"/>
    <a:srgbClr val="FF9933"/>
    <a:srgbClr val="FF6600"/>
    <a:srgbClr val="66CCFF"/>
    <a:srgbClr val="44546A"/>
    <a:srgbClr val="990000"/>
    <a:srgbClr val="C1A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11E28-5E2B-4B2A-ABBB-64BF20B45967}" v="13" dt="2021-10-19T08:32:18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0:06:12.451" v="2006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54.984" v="56" actId="20577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add mod">
        <pc:chgData name="Анастасия Коробецкая" userId="9fe37188-348c-49f0-8008-a466955ee907" providerId="ADAL" clId="{B4411E28-5E2B-4B2A-ABBB-64BF20B45967}" dt="2021-10-18T07:39:22.518" v="205" actId="14100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8T07:39:11.164" v="203" actId="14100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8T07:39:22.518" v="205" actId="14100"/>
          <ac:spMkLst>
            <pc:docMk/>
            <pc:sldMk cId="3934310361" sldId="475"/>
            <ac:spMk id="7" creationId="{E7B2E6F1-3D2D-4130-A4EE-134E63195527}"/>
          </ac:spMkLst>
        </pc:spChg>
      </pc:sldChg>
      <pc:sldChg chg="modSp del mod">
        <pc:chgData name="Анастасия Коробецкая" userId="9fe37188-348c-49f0-8008-a466955ee907" providerId="ADAL" clId="{B4411E28-5E2B-4B2A-ABBB-64BF20B45967}" dt="2021-10-19T07:13:05.039" v="576" actId="20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9T07:13:02.342" v="575" actId="20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07:13:05.039" v="576" actId="20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0:57.966" v="402" actId="20577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746" v="362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0:57.966" v="402" actId="20577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766" v="40" actId="27636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763" v="39" actId="27636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07:27:56.662" v="1181" actId="1076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7:56.662" v="1181" actId="1076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07:37:02.038" v="1313" actId="14100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7.806" v="1312" actId="1076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Листин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FB89B-B7D2-44EB-B17E-64431A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27492A-9045-410D-96D6-ECEB2CAF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02.09.2019</a:t>
            </a:r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424DB-5AC9-4AD8-A307-9583DC5F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2998E-02FC-4622-9984-A04212D6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125772D-9979-4D25-B878-2786812241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25" y="1520825"/>
            <a:ext cx="10841038" cy="4527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marL="2743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marL="54864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marL="82296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marL="109728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15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5. Интерфейсы. Обобщения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интерфейса в классе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Barge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Ship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ITransport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Barge()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Capacity = 100000;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dirty="0">
                <a:latin typeface="Consolas" panose="020B0609020204030204" pitchFamily="49" charset="0"/>
              </a:rPr>
              <a:t> Capacity {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    public void</a:t>
            </a:r>
            <a:r>
              <a:rPr lang="en-US" sz="2400" dirty="0">
                <a:latin typeface="Consolas" panose="020B0609020204030204" pitchFamily="49" charset="0"/>
              </a:rPr>
              <a:t> Move(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ICarriage</a:t>
            </a:r>
            <a:r>
              <a:rPr lang="en-US" sz="2400" dirty="0">
                <a:latin typeface="Consolas" panose="020B0609020204030204" pitchFamily="49" charset="0"/>
              </a:rPr>
              <a:t> carriage)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carriage.Weight</a:t>
            </a:r>
            <a:r>
              <a:rPr lang="en-US" sz="2400" dirty="0">
                <a:latin typeface="Consolas" panose="020B0609020204030204" pitchFamily="49" charset="0"/>
              </a:rPr>
              <a:t> &lt;= Capacity)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Sail();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Drown();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E9C3E-0E26-4964-ACFB-29A6694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Класс, реализующий несколько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06B25-477D-4504-AD5D-33D79089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Horse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ITransport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ICarriage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Horse()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Weight = 200; Capacity = 1000;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    public int </a:t>
            </a:r>
            <a:r>
              <a:rPr lang="en-US" sz="2400" dirty="0">
                <a:latin typeface="Consolas" panose="020B0609020204030204" pitchFamily="49" charset="0"/>
              </a:rPr>
              <a:t>Weight {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dirty="0">
                <a:latin typeface="Consolas" panose="020B0609020204030204" pitchFamily="49" charset="0"/>
              </a:rPr>
              <a:t> Capacity {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    public void</a:t>
            </a:r>
            <a:r>
              <a:rPr lang="en-US" sz="2400" dirty="0">
                <a:latin typeface="Consolas" panose="020B0609020204030204" pitchFamily="49" charset="0"/>
              </a:rPr>
              <a:t> Move(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ICarriage</a:t>
            </a:r>
            <a:r>
              <a:rPr lang="en-US" sz="2400" dirty="0">
                <a:latin typeface="Consolas" panose="020B0609020204030204" pitchFamily="49" charset="0"/>
              </a:rPr>
              <a:t> carriage)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carriage.Weight</a:t>
            </a:r>
            <a:r>
              <a:rPr lang="en-US" sz="2400" dirty="0">
                <a:latin typeface="Consolas" panose="020B0609020204030204" pitchFamily="49" charset="0"/>
              </a:rPr>
              <a:t> &lt;= Capacity)  Walk();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F625D8-7A12-4A5B-87A2-25945873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BE64-C15A-496E-B6A6-0F5CD49A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AE3ED-BD66-4305-B98E-3A5111C6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Horse </a:t>
            </a:r>
            <a:r>
              <a:rPr lang="en-US" dirty="0" err="1">
                <a:latin typeface="Consolas" panose="020B0609020204030204" pitchFamily="49" charset="0"/>
              </a:rPr>
              <a:t>myHorse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Horse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ITransport</a:t>
            </a:r>
            <a:r>
              <a:rPr lang="en-US" dirty="0">
                <a:latin typeface="Consolas" panose="020B0609020204030204" pitchFamily="49" charset="0"/>
              </a:rPr>
              <a:t> ferry = </a:t>
            </a:r>
            <a:r>
              <a:rPr lang="en-US" b="1" dirty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Barge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ferry.Move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myHorse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myHorse.Move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6EA8A2-CB2A-498B-B3DC-36B4FFD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42A7-D2CC-4A31-BBB1-7EB05D64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Добавление интерфейса в </a:t>
            </a:r>
            <a:r>
              <a:rPr lang="en-US"/>
              <a:t>VS</a:t>
            </a:r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C26AD0-3C3C-42D2-BA30-4CE3FDF6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6" y="1481502"/>
            <a:ext cx="8069716" cy="475383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85F769-9D89-4945-B87C-A496D7A6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 dirty="0"/>
              <a:t>Интерфейсы </a:t>
            </a:r>
            <a:r>
              <a:rPr lang="en-US" dirty="0"/>
              <a:t>vs.</a:t>
            </a:r>
            <a:r>
              <a:rPr lang="ru-RU" dirty="0"/>
              <a:t> абстрактные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Интерфейс, как и класс, - ссылочный тип.</a:t>
            </a:r>
          </a:p>
          <a:p>
            <a:r>
              <a:rPr lang="ru-RU" dirty="0"/>
              <a:t>Можно объявить переменную типа интерфейса, но создать новый объект командой </a:t>
            </a:r>
            <a:r>
              <a:rPr lang="en-US" dirty="0"/>
              <a:t>new </a:t>
            </a:r>
            <a:r>
              <a:rPr lang="ru-RU" dirty="0"/>
              <a:t>можно только для конкретного класса.</a:t>
            </a:r>
          </a:p>
          <a:p>
            <a:r>
              <a:rPr lang="ru-RU" dirty="0"/>
              <a:t>Все методы интерфейса обязательно должны присутствовать в реализующем классе.</a:t>
            </a:r>
          </a:p>
          <a:p>
            <a:r>
              <a:rPr lang="ru-RU" dirty="0"/>
              <a:t>Интерфейс имеет смысл использовать, когда реализующие его классы отличаются по сути, имеют сильно отличающийся набор атрибутов, и когда нужно множественное наследование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Итоги*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подобен абстрактному базовому классу, имеющему только абстрактные члены. Любой класс (или структура), реализующий интерфейс, должен реализовывать все его члены.</a:t>
            </a:r>
          </a:p>
          <a:p>
            <a:r>
              <a:rPr lang="ru-RU" dirty="0"/>
              <a:t>Невозможно создать экземпляр интерфейса напрямую. Его члены реализуются любым классом (или структурой), реализующим интерфейс.</a:t>
            </a:r>
          </a:p>
          <a:p>
            <a:r>
              <a:rPr lang="ru-RU" dirty="0"/>
              <a:t>Интерфейсы могут содержать события, индексаторы, методы и свойства.</a:t>
            </a:r>
          </a:p>
          <a:p>
            <a:r>
              <a:rPr lang="ru-RU" dirty="0"/>
              <a:t>Интерфейсы не содержат реализацию методов.</a:t>
            </a:r>
          </a:p>
          <a:p>
            <a:r>
              <a:rPr lang="ru-RU" dirty="0"/>
              <a:t>Класс или структура может реализовывать несколько интерфейсов. Класс может наследовать базовому классу и также реализовывать один или несколько интерфейсов.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333" y="5960810"/>
            <a:ext cx="415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/>
              <a:t>*из документации </a:t>
            </a:r>
            <a:r>
              <a:rPr lang="en-US" sz="2000"/>
              <a:t>Microsoft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69634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2FFBF-7403-46BB-8022-1FF548CC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/>
              <a:t>Принцип единственной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CBD0D-131C-4420-A0B3-D60DF759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/>
              <a:t>The Single Responsibility Principle, SRP</a:t>
            </a:r>
            <a:endParaRPr lang="ru-RU" i="1"/>
          </a:p>
          <a:p>
            <a:r>
              <a:rPr lang="ru-RU"/>
              <a:t>Каждый класс (и интерфейс) должен решать одну основную задачу, и весь его функционал должен быть направлен на решение этой задачи</a:t>
            </a:r>
          </a:p>
          <a:p>
            <a:r>
              <a:rPr lang="ru-RU"/>
              <a:t>Это позволяет разбивать код на относительно простые куски, которые проще понимать и отлаживать</a:t>
            </a:r>
          </a:p>
          <a:p>
            <a:r>
              <a:rPr lang="ru-RU"/>
              <a:t>Простой признак: класс называется одним словом (или простым словосочетанием), которая достаточно полно объясняет его суть и предназначение в контексте программы. Если вы не можете описать, что делает класс, одним простым предложением – его нужно разделить на части</a:t>
            </a:r>
          </a:p>
          <a:p>
            <a:r>
              <a:rPr lang="ru-RU" err="1"/>
              <a:t>Антипример</a:t>
            </a:r>
            <a:r>
              <a:rPr lang="ru-RU"/>
              <a:t>: универсальный класс, который делает все</a:t>
            </a:r>
          </a:p>
          <a:p>
            <a:r>
              <a:rPr lang="ru-RU"/>
              <a:t>Но не стоит доводить до абсурда, классы все еще инкапсулируют набор данных и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1B4CF-A1F3-482A-AEA3-5704135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C1C8-FE93-4FB6-84DF-E9C7ABB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разделения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51384-BCF3-4816-B808-61C02C71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Класс </a:t>
            </a:r>
            <a:r>
              <a:rPr lang="en-US"/>
              <a:t>Cat </a:t>
            </a:r>
            <a:r>
              <a:rPr lang="ru-RU"/>
              <a:t>содержит информацию о кошке (имя, цвет, возраст, голод и т.п.)</a:t>
            </a:r>
          </a:p>
          <a:p>
            <a:r>
              <a:rPr lang="ru-RU"/>
              <a:t>Класс </a:t>
            </a:r>
            <a:r>
              <a:rPr lang="en-US" err="1"/>
              <a:t>ConsoleCat</a:t>
            </a:r>
            <a:r>
              <a:rPr lang="ru-RU"/>
              <a:t> </a:t>
            </a:r>
            <a:r>
              <a:rPr lang="en-US"/>
              <a:t>: </a:t>
            </a:r>
            <a:r>
              <a:rPr lang="en-US" err="1"/>
              <a:t>IPrintable</a:t>
            </a:r>
            <a:r>
              <a:rPr lang="en-US"/>
              <a:t> </a:t>
            </a:r>
            <a:r>
              <a:rPr lang="ru-RU"/>
              <a:t>– контейнер, содержит экземпляр </a:t>
            </a:r>
            <a:r>
              <a:rPr lang="en-US"/>
              <a:t>Cat </a:t>
            </a:r>
            <a:r>
              <a:rPr lang="ru-RU"/>
              <a:t>и методы для вывода в консоль, поддерживает интерфейс </a:t>
            </a:r>
            <a:r>
              <a:rPr lang="en-US" err="1"/>
              <a:t>IPrintable</a:t>
            </a:r>
            <a:r>
              <a:rPr lang="ru-RU"/>
              <a:t>, т.е. что-то, что можно напечатать в виде текстовой строки</a:t>
            </a:r>
          </a:p>
          <a:p>
            <a:r>
              <a:rPr lang="ru-RU"/>
              <a:t>Класс </a:t>
            </a:r>
            <a:r>
              <a:rPr lang="en-US" err="1"/>
              <a:t>WpfCat</a:t>
            </a:r>
            <a:r>
              <a:rPr lang="en-US"/>
              <a:t> : </a:t>
            </a:r>
            <a:r>
              <a:rPr lang="en-US" err="1"/>
              <a:t>IDrawable</a:t>
            </a:r>
            <a:r>
              <a:rPr lang="en-US"/>
              <a:t> </a:t>
            </a:r>
            <a:r>
              <a:rPr lang="ru-RU"/>
              <a:t>– аналогично для вывода</a:t>
            </a:r>
            <a:r>
              <a:rPr lang="en-US"/>
              <a:t> </a:t>
            </a:r>
            <a:r>
              <a:rPr lang="ru-RU"/>
              <a:t>в окно </a:t>
            </a:r>
            <a:r>
              <a:rPr lang="en-US"/>
              <a:t>WPF</a:t>
            </a:r>
            <a:r>
              <a:rPr lang="ru-RU"/>
              <a:t>, интерфейс </a:t>
            </a:r>
            <a:r>
              <a:rPr lang="en-US" err="1"/>
              <a:t>IDrawable</a:t>
            </a:r>
            <a:r>
              <a:rPr lang="ru-RU"/>
              <a:t> – для всего, что можно показать в графическом интерфейсе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EBF458-3DD4-48C7-844A-D3A3BD59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E1E68-7FB3-476A-B36B-3E5A8C1C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Наследование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D98FF-E175-48D2-BF3C-B965BE8C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475296"/>
            <a:ext cx="10840597" cy="462361"/>
          </a:xfrm>
        </p:spPr>
        <p:txBody>
          <a:bodyPr>
            <a:normAutofit lnSpcReduction="10000"/>
          </a:bodyPr>
          <a:lstStyle/>
          <a:p>
            <a:r>
              <a:rPr lang="ru-RU"/>
              <a:t>Интерфейсы, как и классы, могут наследоваться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3AC5B-8E0F-4B91-9278-295DD87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625989-D65A-4F97-AE71-67C54B899B4E}"/>
              </a:ext>
            </a:extLst>
          </p:cNvPr>
          <p:cNvSpPr/>
          <p:nvPr/>
        </p:nvSpPr>
        <p:spPr>
          <a:xfrm>
            <a:off x="763355" y="2171782"/>
            <a:ext cx="4505331" cy="2845798"/>
          </a:xfrm>
          <a:prstGeom prst="rect">
            <a:avLst/>
          </a:prstGeom>
        </p:spPr>
        <p:txBody>
          <a:bodyPr wrap="square" numCol="1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Move();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IRunAction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Run();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82033A-D61C-4D16-9CF9-D7EB805512CC}"/>
              </a:ext>
            </a:extLst>
          </p:cNvPr>
          <p:cNvSpPr/>
          <p:nvPr/>
        </p:nvSpPr>
        <p:spPr>
          <a:xfrm>
            <a:off x="5667372" y="217178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BaseAction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IRunAction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dirty="0">
                <a:latin typeface="Consolas" panose="020B0609020204030204" pitchFamily="49" charset="0"/>
              </a:rPr>
              <a:t>Move()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position += </a:t>
            </a:r>
            <a:r>
              <a:rPr lang="en-US" sz="2000" dirty="0" err="1">
                <a:latin typeface="Consolas" panose="020B0609020204030204" pitchFamily="49" charset="0"/>
              </a:rPr>
              <a:t>moveSpeed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dirty="0">
                <a:latin typeface="Consolas" panose="020B0609020204030204" pitchFamily="49" charset="0"/>
              </a:rPr>
              <a:t>Run()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position += </a:t>
            </a:r>
            <a:r>
              <a:rPr lang="en-US" sz="2000" dirty="0" err="1">
                <a:latin typeface="Consolas" panose="020B0609020204030204" pitchFamily="49" charset="0"/>
              </a:rPr>
              <a:t>runSpeed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7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25CF-D17D-4C97-BA74-61B5DA1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/>
              <a:t>Явная реализация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D432E-9A5D-4B0B-95C1-A23CB26B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Если класс реализует сразу несколько интерфейсов, то у них могут оказаться методы с одинаковыми именами</a:t>
            </a:r>
          </a:p>
          <a:p>
            <a:r>
              <a:rPr lang="ru-RU" dirty="0"/>
              <a:t>Тогда надо явно указать, какой метод какого интерфейса мы имеем в виду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B29B0-DE06-4849-A4BE-C0F27928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84737D-ED3E-434D-84B6-40DBABA50DFB}"/>
              </a:ext>
            </a:extLst>
          </p:cNvPr>
          <p:cNvSpPr/>
          <p:nvPr/>
        </p:nvSpPr>
        <p:spPr>
          <a:xfrm>
            <a:off x="881434" y="3259818"/>
            <a:ext cx="10561898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DoSomething();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BaseAction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r>
              <a:rPr lang="en-US" sz="2000" dirty="0" err="1">
                <a:latin typeface="Consolas" panose="020B0609020204030204" pitchFamily="49" charset="0"/>
              </a:rPr>
              <a:t>.DoSomething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9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5D843-C779-4969-8501-65474DBC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7EE21-B4DA-4AB4-BE8F-837A8A3A1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25CF-D17D-4C97-BA74-61B5DA1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/>
              <a:t>Явная реализация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D432E-9A5D-4B0B-95C1-A23CB26B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/>
              <a:t>При явной реализации интерфейса его методы и свойства не являются частью интерфейса класса. Поэтому напрямую через объект класса мы к ним обратиться не сможем, только через сам 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B29B0-DE06-4849-A4BE-C0F27928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ECFD1B-F64A-467D-A985-1EC057D95442}"/>
              </a:ext>
            </a:extLst>
          </p:cNvPr>
          <p:cNvSpPr/>
          <p:nvPr/>
        </p:nvSpPr>
        <p:spPr>
          <a:xfrm>
            <a:off x="838200" y="3206675"/>
            <a:ext cx="10572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BaseAction</a:t>
            </a:r>
            <a:r>
              <a:rPr lang="en-US" sz="2000" dirty="0">
                <a:latin typeface="Consolas" panose="020B0609020204030204" pitchFamily="49" charset="0"/>
              </a:rPr>
              <a:t> action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BaseAction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((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</a:rPr>
              <a:t>)action).DoSomething();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приведение к типу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IAction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или использовать тип интерфейса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</a:rPr>
              <a:t> action2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BaseAction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action2.DoSomething();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4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встроенных интерфейсов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IComparable</a:t>
            </a:r>
            <a:r>
              <a:rPr lang="en-US" b="1" dirty="0"/>
              <a:t>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 err="1"/>
              <a:t>IComparer</a:t>
            </a:r>
            <a:r>
              <a:rPr lang="ru-RU" b="1" dirty="0"/>
              <a:t> </a:t>
            </a:r>
            <a:r>
              <a:rPr lang="en-US" dirty="0"/>
              <a:t>– </a:t>
            </a:r>
            <a:r>
              <a:rPr lang="ru-RU" dirty="0"/>
              <a:t>объекты классов можно сравнивать (и сортировать)</a:t>
            </a:r>
            <a:endParaRPr lang="en-US" b="1" dirty="0"/>
          </a:p>
          <a:p>
            <a:r>
              <a:rPr lang="en-US" dirty="0" err="1"/>
              <a:t>System.Collections.Generic.</a:t>
            </a:r>
            <a:r>
              <a:rPr lang="en-US" b="1" dirty="0" err="1"/>
              <a:t>ICollection</a:t>
            </a:r>
            <a:r>
              <a:rPr lang="en-US" dirty="0"/>
              <a:t>&lt;T&gt;</a:t>
            </a:r>
            <a:r>
              <a:rPr lang="ru-RU" dirty="0"/>
              <a:t> - универсальная коллекция</a:t>
            </a:r>
            <a:r>
              <a:rPr lang="en-US" dirty="0"/>
              <a:t>, </a:t>
            </a:r>
            <a:r>
              <a:rPr lang="ru-RU" dirty="0"/>
              <a:t>представляет ряд общих свойств и методов для всех обобщенных коллекций (например, методы </a:t>
            </a:r>
            <a:r>
              <a:rPr lang="ru-RU" dirty="0" err="1"/>
              <a:t>CopyTo</a:t>
            </a:r>
            <a:r>
              <a:rPr lang="ru-RU" dirty="0"/>
              <a:t>, </a:t>
            </a:r>
            <a:r>
              <a:rPr lang="ru-RU" dirty="0" err="1"/>
              <a:t>Add</a:t>
            </a:r>
            <a:r>
              <a:rPr lang="ru-RU" dirty="0"/>
              <a:t>, </a:t>
            </a:r>
            <a:r>
              <a:rPr lang="ru-RU" dirty="0" err="1"/>
              <a:t>Remove</a:t>
            </a:r>
            <a:r>
              <a:rPr lang="ru-RU" dirty="0"/>
              <a:t>, </a:t>
            </a:r>
            <a:r>
              <a:rPr lang="ru-RU" dirty="0" err="1"/>
              <a:t>Contains</a:t>
            </a:r>
            <a:r>
              <a:rPr lang="ru-RU" dirty="0"/>
              <a:t>, свойство </a:t>
            </a:r>
            <a:r>
              <a:rPr lang="ru-RU" dirty="0" err="1"/>
              <a:t>Count</a:t>
            </a:r>
            <a:r>
              <a:rPr lang="ru-RU" dirty="0"/>
              <a:t>)</a:t>
            </a:r>
          </a:p>
          <a:p>
            <a:r>
              <a:rPr lang="en-US" dirty="0" err="1"/>
              <a:t>System.Collections.Generic.</a:t>
            </a:r>
            <a:r>
              <a:rPr lang="en-US" b="1" dirty="0" err="1"/>
              <a:t>IEnumerable</a:t>
            </a:r>
            <a:r>
              <a:rPr lang="en-US" dirty="0"/>
              <a:t>&lt;T&gt;</a:t>
            </a:r>
            <a:r>
              <a:rPr lang="ru-RU" dirty="0"/>
              <a:t> и </a:t>
            </a:r>
            <a:r>
              <a:rPr lang="en-US" b="1" dirty="0" err="1"/>
              <a:t>IEnumerator</a:t>
            </a:r>
            <a:r>
              <a:rPr lang="ru-RU" dirty="0"/>
              <a:t> - </a:t>
            </a:r>
            <a:r>
              <a:rPr lang="ru-RU" dirty="0" err="1"/>
              <a:t>перечислитель</a:t>
            </a:r>
            <a:r>
              <a:rPr lang="ru-RU" dirty="0"/>
              <a:t>, который поддерживает простой перебор элементов (цикл </a:t>
            </a:r>
            <a:r>
              <a:rPr lang="en-US" dirty="0"/>
              <a:t>foreach)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B0106-3F35-445A-AE4E-4AD67E24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Перечислители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5F94B-DF5E-4324-BF91-86029F96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593"/>
            <a:ext cx="10515600" cy="52530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IEnumerator</a:t>
            </a:r>
            <a:r>
              <a:rPr lang="ru-RU" dirty="0"/>
              <a:t> определяет функционал для перебора внутренних объектов в контейнере: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IEnumerator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перейти к следующему элементу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MoveNext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текущий элемент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 Current {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} 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вернуться в начало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Reset();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</a:t>
            </a:r>
          </a:p>
          <a:p>
            <a:r>
              <a:rPr lang="ru-RU" dirty="0"/>
              <a:t>Интерфейс </a:t>
            </a:r>
            <a:r>
              <a:rPr lang="ru-RU" b="1" dirty="0" err="1"/>
              <a:t>IEnumerable</a:t>
            </a:r>
            <a:r>
              <a:rPr lang="ru-RU" dirty="0"/>
              <a:t> имеет метод, возвращающий ссылку на другой интерфейс - </a:t>
            </a:r>
            <a:r>
              <a:rPr lang="ru-RU" dirty="0" err="1"/>
              <a:t>перечислитель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IEnumerable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GetEnumerator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CB394-04F0-44DD-AF11-2C58F26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7C55801-07A5-4E1D-93FE-ADEECC29F429}"/>
              </a:ext>
            </a:extLst>
          </p:cNvPr>
          <p:cNvGrpSpPr/>
          <p:nvPr/>
        </p:nvGrpSpPr>
        <p:grpSpPr>
          <a:xfrm>
            <a:off x="838200" y="6269873"/>
            <a:ext cx="7298625" cy="461665"/>
            <a:chOff x="777657" y="5711722"/>
            <a:chExt cx="729862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C5E348-CDDD-4F8A-BB54-DC9113C18A46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Enumerators</a:t>
              </a:r>
              <a:endParaRPr lang="ru-RU" sz="2000" b="1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279EF62-B4F4-443E-9200-150F40E9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26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29DB0-3127-4E49-A66F-C78A7390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Новое в </a:t>
            </a:r>
            <a:r>
              <a:rPr lang="en-US"/>
              <a:t>C# 8.0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F9E03-D45C-49F4-9B6E-51E7E393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en-US" dirty="0"/>
              <a:t>8</a:t>
            </a:r>
            <a:r>
              <a:rPr lang="ru-RU" dirty="0"/>
              <a:t> обновлением </a:t>
            </a:r>
            <a:r>
              <a:rPr lang="en-US" dirty="0"/>
              <a:t>C# </a:t>
            </a:r>
            <a:r>
              <a:rPr lang="ru-RU" dirty="0"/>
              <a:t>функционал интерфейсов сильно расширили</a:t>
            </a:r>
          </a:p>
          <a:p>
            <a:r>
              <a:rPr lang="ru-RU" dirty="0"/>
              <a:t>Стало можно:</a:t>
            </a:r>
          </a:p>
          <a:p>
            <a:pPr lvl="1"/>
            <a:r>
              <a:rPr lang="ru-RU" dirty="0"/>
              <a:t>добавлять статические поля и константы</a:t>
            </a:r>
          </a:p>
          <a:p>
            <a:pPr lvl="1"/>
            <a:r>
              <a:rPr lang="ru-RU" dirty="0"/>
              <a:t>реализовывать методов и свойств по умолчанию</a:t>
            </a:r>
          </a:p>
          <a:p>
            <a:pPr lvl="1"/>
            <a:r>
              <a:rPr lang="ru-RU" dirty="0"/>
              <a:t>явно указывать модификаторы доступа</a:t>
            </a:r>
            <a:endParaRPr lang="en-US" dirty="0"/>
          </a:p>
          <a:p>
            <a:r>
              <a:rPr lang="ru-RU" dirty="0"/>
              <a:t>Таким образом, интерфейсы стали больше похожи на абстрактные классы</a:t>
            </a:r>
            <a:endParaRPr lang="en-US" dirty="0"/>
          </a:p>
          <a:p>
            <a:r>
              <a:rPr lang="ru-RU" dirty="0"/>
              <a:t>Но эти обновления пока не нашли широкого распространения, и у многих вызвали критику, т.к. нарушают идею интерфейсов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48B1F9-BA7F-4FBD-83F7-9154532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0A54754-7EB8-4AEC-8781-0535A394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новых возможностей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A0374-4E99-43C9-AA7E-4FB6788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4D92D8-B7B7-48E5-9F6B-4B12FDD2E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9809"/>
            <a:ext cx="10678318" cy="495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IMovable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minSpeed</a:t>
            </a:r>
            <a:r>
              <a:rPr lang="en-US" dirty="0">
                <a:latin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maxSpeed</a:t>
            </a:r>
            <a:r>
              <a:rPr lang="en-US" dirty="0">
                <a:latin typeface="Consolas" panose="020B0609020204030204" pitchFamily="49" charset="0"/>
              </a:rPr>
              <a:t> = 60;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Speed { get; set; }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Position { get; set; }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time,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speed) =&gt;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                                       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time * speed;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Move(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time)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Position += </a:t>
            </a:r>
            <a:r>
              <a:rPr lang="en-US" dirty="0" err="1">
                <a:latin typeface="Consolas" panose="020B0609020204030204" pitchFamily="49" charset="0"/>
              </a:rPr>
              <a:t>GetDistance</a:t>
            </a:r>
            <a:r>
              <a:rPr lang="en-US" dirty="0">
                <a:latin typeface="Consolas" panose="020B0609020204030204" pitchFamily="49" charset="0"/>
              </a:rPr>
              <a:t>(time, speed);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8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5EC2A-ED48-4ECF-B57C-EF175136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(</a:t>
            </a:r>
            <a:r>
              <a:rPr lang="ru-RU" dirty="0"/>
              <a:t>обобщения)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7AE8E-4723-47DB-82EA-3DB11F0D6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9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386F5-49D6-4C09-ADFA-537030B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Обобщения </a:t>
            </a:r>
            <a:r>
              <a:rPr lang="ru-RU"/>
              <a:t>(</a:t>
            </a:r>
            <a:r>
              <a:rPr lang="en-US"/>
              <a:t>Generics</a:t>
            </a:r>
            <a:r>
              <a:rPr lang="ru-RU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62E6D-EAFF-497D-8025-2678D398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Autofit/>
          </a:bodyPr>
          <a:lstStyle/>
          <a:p>
            <a:r>
              <a:rPr lang="ru-RU" dirty="0"/>
              <a:t>Это такие классы</a:t>
            </a:r>
            <a:r>
              <a:rPr lang="en-US" dirty="0"/>
              <a:t>, </a:t>
            </a:r>
            <a:r>
              <a:rPr lang="ru-RU" dirty="0"/>
              <a:t>интерфейсы, методы, которые могут работать одинаково для разных типов данных</a:t>
            </a:r>
            <a:endParaRPr lang="en-US" dirty="0"/>
          </a:p>
          <a:p>
            <a:r>
              <a:rPr lang="ru-RU" dirty="0"/>
              <a:t>Типичный пример: коллекции могут содержать любые типы данных – числа, строки, классы</a:t>
            </a:r>
          </a:p>
          <a:p>
            <a:r>
              <a:rPr lang="ru-RU" dirty="0"/>
              <a:t>Объявление с указанием типа данных</a:t>
            </a:r>
            <a:r>
              <a:rPr lang="en-US" dirty="0"/>
              <a:t> List&lt;T&gt;</a:t>
            </a:r>
            <a:r>
              <a:rPr lang="ru-RU" dirty="0"/>
              <a:t>, где </a:t>
            </a:r>
            <a:r>
              <a:rPr lang="en-US" dirty="0"/>
              <a:t>T – </a:t>
            </a:r>
            <a:r>
              <a:rPr lang="ru-RU" dirty="0"/>
              <a:t>любой тип данных</a:t>
            </a:r>
          </a:p>
          <a:p>
            <a:pPr lvl="1"/>
            <a:r>
              <a:rPr lang="en-US" dirty="0"/>
              <a:t>List&lt;int&gt;</a:t>
            </a:r>
            <a:endParaRPr lang="ru-RU" dirty="0"/>
          </a:p>
          <a:p>
            <a:pPr lvl="1"/>
            <a:r>
              <a:rPr lang="en-US" dirty="0"/>
              <a:t>List&lt;string&gt;</a:t>
            </a:r>
          </a:p>
          <a:p>
            <a:pPr lvl="1"/>
            <a:r>
              <a:rPr lang="en-US" dirty="0"/>
              <a:t>List&lt;List&lt;int&gt;&gt;</a:t>
            </a:r>
            <a:endParaRPr lang="ru-RU" dirty="0"/>
          </a:p>
          <a:p>
            <a:r>
              <a:rPr lang="ru-RU" dirty="0"/>
              <a:t>Можно создавать свои </a:t>
            </a:r>
            <a:r>
              <a:rPr lang="en-US" dirty="0"/>
              <a:t>generic-</a:t>
            </a:r>
            <a:r>
              <a:rPr lang="ru-RU" dirty="0"/>
              <a:t>классы и методы, если нужно выполнять одинаковые действия для разных типов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2199C-C313-4159-8CC5-6CB4853B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7C6F-A776-4BDE-9732-EF0D5204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- </a:t>
            </a:r>
            <a:r>
              <a:rPr lang="ru-RU" dirty="0"/>
              <a:t>Пример </a:t>
            </a:r>
            <a:r>
              <a:rPr lang="en-US" dirty="0"/>
              <a:t>generic-</a:t>
            </a:r>
            <a:r>
              <a:rPr lang="ru-RU" dirty="0"/>
              <a:t>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7F9D1-1955-46AF-8BDB-B211B484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B9238-1B4C-46D5-AB55-B102F689B6E7}"/>
              </a:ext>
            </a:extLst>
          </p:cNvPr>
          <p:cNvSpPr txBox="1"/>
          <p:nvPr/>
        </p:nvSpPr>
        <p:spPr>
          <a:xfrm>
            <a:off x="838201" y="1403291"/>
            <a:ext cx="9353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</a:rPr>
              <a:t>&lt;T&gt; (T a, T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a &gt; b ? a :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2E6F1-3D2D-4130-A4EE-134E63195527}"/>
              </a:ext>
            </a:extLst>
          </p:cNvPr>
          <p:cNvSpPr txBox="1"/>
          <p:nvPr/>
        </p:nvSpPr>
        <p:spPr>
          <a:xfrm>
            <a:off x="838201" y="3194845"/>
            <a:ext cx="10823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input1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.ReadLine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input2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.ReadLine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&gt;(input1, input2));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err="1">
                <a:latin typeface="Consolas" panose="020B0609020204030204" pitchFamily="49" charset="0"/>
              </a:rPr>
              <a:t>.Parse</a:t>
            </a:r>
            <a:r>
              <a:rPr lang="en-US" sz="2000" dirty="0">
                <a:latin typeface="Consolas" panose="020B0609020204030204" pitchFamily="49" charset="0"/>
              </a:rPr>
              <a:t>(input1),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err="1">
                <a:latin typeface="Consolas" panose="020B0609020204030204" pitchFamily="49" charset="0"/>
              </a:rPr>
              <a:t>.Parse</a:t>
            </a:r>
            <a:r>
              <a:rPr lang="en-US" sz="2000" dirty="0">
                <a:latin typeface="Consolas" panose="020B0609020204030204" pitchFamily="49" charset="0"/>
              </a:rPr>
              <a:t>(input2));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1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7C6F-A776-4BDE-9732-EF0D5204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- </a:t>
            </a:r>
            <a:r>
              <a:rPr lang="ru-RU" dirty="0"/>
              <a:t>Пример </a:t>
            </a:r>
            <a:r>
              <a:rPr lang="en-US" dirty="0"/>
              <a:t>generic-</a:t>
            </a:r>
            <a:r>
              <a:rPr lang="ru-RU" dirty="0"/>
              <a:t>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7F9D1-1955-46AF-8BDB-B211B484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B9238-1B4C-46D5-AB55-B102F689B6E7}"/>
              </a:ext>
            </a:extLst>
          </p:cNvPr>
          <p:cNvSpPr txBox="1"/>
          <p:nvPr/>
        </p:nvSpPr>
        <p:spPr>
          <a:xfrm>
            <a:off x="838199" y="1052671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>
                <a:latin typeface="Consolas" panose="020B0609020204030204" pitchFamily="49" charset="0"/>
              </a:rPr>
              <a:t>Swap&lt;T&gt; (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T x,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T y)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T temp = x;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y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>
                <a:latin typeface="Consolas" panose="020B0609020204030204" pitchFamily="49" charset="0"/>
              </a:rPr>
              <a:t>Main()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 = 7</a:t>
            </a:r>
            <a:r>
              <a:rPr lang="ru-RU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</a:rPr>
              <a:t>y = 25;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Swap(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y);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"hello"</a:t>
            </a:r>
            <a:r>
              <a:rPr lang="ru-RU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s2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"bye"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Swap(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s1, 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s2);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5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A1F6F-C696-4EEF-9730-AF5969F5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Обобщенный класс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61F196B-9334-4B4D-9998-ABFE6965D49B}"/>
              </a:ext>
            </a:extLst>
          </p:cNvPr>
          <p:cNvGrpSpPr/>
          <p:nvPr/>
        </p:nvGrpSpPr>
        <p:grpSpPr>
          <a:xfrm>
            <a:off x="838200" y="6044790"/>
            <a:ext cx="7298625" cy="461665"/>
            <a:chOff x="777657" y="5711722"/>
            <a:chExt cx="729862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F333E9-5E1A-4B76-9D4C-A495597FDC03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GenericTree</a:t>
              </a:r>
              <a:endParaRPr lang="ru-RU" sz="2000" b="1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16F3D29-5DB1-408A-94CD-1FB81750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A6BABF-94EE-4BE2-9DEB-6929F7E93C56}"/>
              </a:ext>
            </a:extLst>
          </p:cNvPr>
          <p:cNvSpPr txBox="1"/>
          <p:nvPr/>
        </p:nvSpPr>
        <p:spPr>
          <a:xfrm>
            <a:off x="838200" y="1228397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account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Account&lt;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1234;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account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Account&lt;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Guid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Guid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21AD8-9709-442D-9C5F-5F0B1D61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91389-4CC7-4000-BBCE-E0E7B559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/>
              <a:t>Классы-потомки</a:t>
            </a:r>
            <a:r>
              <a:rPr lang="ru-RU"/>
              <a:t> являются частным случаем </a:t>
            </a:r>
            <a:r>
              <a:rPr lang="ru-RU" b="1"/>
              <a:t>класса-предка</a:t>
            </a:r>
            <a:r>
              <a:rPr lang="ru-RU"/>
              <a:t> уточняют и дополняют его содержимое.</a:t>
            </a:r>
            <a:endParaRPr lang="ru-RU" b="1"/>
          </a:p>
          <a:p>
            <a:r>
              <a:rPr lang="ru-RU" b="1"/>
              <a:t>Классы-потомки</a:t>
            </a:r>
            <a:r>
              <a:rPr lang="ru-RU"/>
              <a:t> могут использовать методы и атрибуты </a:t>
            </a:r>
            <a:r>
              <a:rPr lang="ru-RU" b="1"/>
              <a:t>класса-предка</a:t>
            </a:r>
            <a:r>
              <a:rPr lang="ru-RU"/>
              <a:t> как свои собственные (при условии, что они не скрыты).</a:t>
            </a:r>
          </a:p>
          <a:p>
            <a:r>
              <a:rPr lang="ru-RU"/>
              <a:t>Если у нескольких классов есть общие атрибуты и методы со сходной реализацией, то их следует вынести в один класс-предок. </a:t>
            </a:r>
          </a:p>
          <a:p>
            <a:r>
              <a:rPr lang="ru-RU" b="1"/>
              <a:t>Абстрактный класс</a:t>
            </a:r>
            <a:r>
              <a:rPr lang="ru-RU"/>
              <a:t> – не имеет реализации каких-то методов/свойств (понятно, что они есть, но непонятно как их сделать)</a:t>
            </a:r>
            <a:endParaRPr lang="ru-RU" b="1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C2C80-2E34-4DBB-BCAB-03E3F31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48689-76EF-4753-BD55-68196BE5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Значения по умолчанию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D096F-E016-4A3C-B6B5-D7BB2125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28493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присвоить переменным универсальных параметров некоторое начальное значение, в том числе и </a:t>
            </a:r>
            <a:r>
              <a:rPr lang="ru-RU" dirty="0" err="1"/>
              <a:t>null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Но поскольку тип заранее неизвестен, присваивать конкретное </a:t>
            </a:r>
            <a:r>
              <a:rPr lang="ru-RU" dirty="0" err="1"/>
              <a:t>значене</a:t>
            </a:r>
            <a:r>
              <a:rPr lang="ru-RU" dirty="0"/>
              <a:t> нельзя. Даже </a:t>
            </a:r>
            <a:r>
              <a:rPr lang="en-US" dirty="0"/>
              <a:t>null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Но можно использовать «значение по умолчанию» для данного типа.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7BBB-CCA7-42AD-BFF4-F73CA40CBBD7}"/>
              </a:ext>
            </a:extLst>
          </p:cNvPr>
          <p:cNvSpPr txBox="1"/>
          <p:nvPr/>
        </p:nvSpPr>
        <p:spPr>
          <a:xfrm>
            <a:off x="1091417" y="4385415"/>
            <a:ext cx="90935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ошибка!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(T)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5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2519-AC98-4ACA-AA91-003408AC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обобщенных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0EE0C-F09C-4DC8-854A-9506ACD4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65876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Иногда требуется не вообще любой тип, а некоторый из возможных типов – например, только структура, или только один из перечисленных классов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В качестве ограничений мы можем использовать следующие типы:</a:t>
            </a:r>
          </a:p>
          <a:p>
            <a:pPr lvl="1"/>
            <a:r>
              <a:rPr lang="ru-RU" dirty="0"/>
              <a:t>Классы</a:t>
            </a:r>
          </a:p>
          <a:p>
            <a:pPr lvl="1"/>
            <a:r>
              <a:rPr lang="ru-RU" dirty="0"/>
              <a:t>Интерфейсы</a:t>
            </a:r>
          </a:p>
          <a:p>
            <a:pPr lvl="1"/>
            <a:r>
              <a:rPr lang="ru-RU" dirty="0" err="1"/>
              <a:t>class</a:t>
            </a:r>
            <a:r>
              <a:rPr lang="ru-RU" dirty="0"/>
              <a:t> - универсальный параметр должен представлять класс</a:t>
            </a:r>
          </a:p>
          <a:p>
            <a:pPr lvl="1"/>
            <a:r>
              <a:rPr lang="ru-RU" dirty="0" err="1"/>
              <a:t>struct</a:t>
            </a:r>
            <a:r>
              <a:rPr lang="ru-RU" dirty="0"/>
              <a:t> - универсальный параметр должен представлять структуру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() - универсальный параметр должен представлять тип, который имеет </a:t>
            </a:r>
            <a:r>
              <a:rPr lang="ru-RU" dirty="0" err="1"/>
              <a:t>public</a:t>
            </a:r>
            <a:r>
              <a:rPr lang="ru-RU" dirty="0"/>
              <a:t> конструктор без параметров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67857-6087-4969-B365-CF80AF97E493}"/>
              </a:ext>
            </a:extLst>
          </p:cNvPr>
          <p:cNvSpPr txBox="1"/>
          <p:nvPr/>
        </p:nvSpPr>
        <p:spPr>
          <a:xfrm>
            <a:off x="1175825" y="4889052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Id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75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2519-AC98-4ACA-AA91-003408AC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обобщенных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0EE0C-F09C-4DC8-854A-9506ACD4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990192"/>
          </a:xfrm>
        </p:spPr>
        <p:txBody>
          <a:bodyPr/>
          <a:lstStyle/>
          <a:p>
            <a:r>
              <a:rPr lang="ru-RU" dirty="0"/>
              <a:t>Обобщенные классы можно наследовать как с сохранением обобщения, так и с конкретизацией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C8049-6462-46A8-AFCB-31FBABE3CC5E}"/>
              </a:ext>
            </a:extLst>
          </p:cNvPr>
          <p:cNvSpPr txBox="1"/>
          <p:nvPr/>
        </p:nvSpPr>
        <p:spPr>
          <a:xfrm>
            <a:off x="458371" y="2350048"/>
            <a:ext cx="4254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 id)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805A5-F98C-4005-8C8A-75B426236CDE}"/>
              </a:ext>
            </a:extLst>
          </p:cNvPr>
          <p:cNvSpPr txBox="1"/>
          <p:nvPr/>
        </p:nvSpPr>
        <p:spPr>
          <a:xfrm>
            <a:off x="4976447" y="4304428"/>
            <a:ext cx="6882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Account&lt;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 {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406DD-7046-40BC-A99C-C1321AE45077}"/>
              </a:ext>
            </a:extLst>
          </p:cNvPr>
          <p:cNvSpPr txBox="1"/>
          <p:nvPr/>
        </p:nvSpPr>
        <p:spPr>
          <a:xfrm>
            <a:off x="4976447" y="2199353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DepositAccount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: Account&lt;T&gt;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DepositAccount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(T id) :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 {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21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CD45-631D-452D-A883-00464669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 </a:t>
            </a:r>
            <a:r>
              <a:rPr lang="en-US" dirty="0"/>
              <a:t>vs</a:t>
            </a:r>
            <a:r>
              <a:rPr lang="ru-RU" dirty="0"/>
              <a:t>. Обобщения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581BB-E046-46CF-AA25-F5FDD6B7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Две стороны одной медали – делают код более гибким и менее связным, становится легче заменять одну реализацию на другую</a:t>
            </a:r>
          </a:p>
          <a:p>
            <a:r>
              <a:rPr lang="ru-RU" dirty="0"/>
              <a:t>Интерфейс: не знаю, какой конкретно класс буду использовать, но знаю, он должен делать вот это и вот это</a:t>
            </a:r>
          </a:p>
          <a:p>
            <a:r>
              <a:rPr lang="ru-RU" dirty="0"/>
              <a:t>Обобщение: знаю, что мне надо сделать с этим объектом, но не знаю точно, что это за объект</a:t>
            </a:r>
          </a:p>
          <a:p>
            <a:r>
              <a:rPr lang="ru-RU" dirty="0"/>
              <a:t>Пригождаются, когда </a:t>
            </a:r>
          </a:p>
          <a:p>
            <a:pPr lvl="1"/>
            <a:r>
              <a:rPr lang="ru-RU" dirty="0"/>
              <a:t>в проекте несколько однотипных (в каком-то аспекте) классов, с которыми надо делать одинаковые действия</a:t>
            </a:r>
          </a:p>
          <a:p>
            <a:pPr lvl="1"/>
            <a:r>
              <a:rPr lang="ru-RU" dirty="0"/>
              <a:t>проект состоит из нескольких слабо связанных частей, и за классы в другой </a:t>
            </a:r>
            <a:r>
              <a:rPr lang="ru-RU"/>
              <a:t>части отвечаете не 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3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Полиморфизм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Возможность использовать разные методы как будто это один и тот же метод</a:t>
            </a:r>
          </a:p>
          <a:p>
            <a:pPr lvl="1">
              <a:spcBef>
                <a:spcPts val="1200"/>
              </a:spcBef>
            </a:pPr>
            <a:r>
              <a:rPr lang="ru-RU" b="1"/>
              <a:t>Перегрузка методов</a:t>
            </a:r>
            <a:r>
              <a:rPr lang="ru-RU"/>
              <a:t>: в классе несколько методов с одним именем, но разным набором параметров. Нужный будет выбран автоматически</a:t>
            </a:r>
          </a:p>
          <a:p>
            <a:pPr lvl="1">
              <a:spcBef>
                <a:spcPts val="1200"/>
              </a:spcBef>
            </a:pPr>
            <a:r>
              <a:rPr lang="ru-RU" b="1"/>
              <a:t>Переопределение методов</a:t>
            </a:r>
            <a:r>
              <a:rPr lang="ru-RU"/>
              <a:t>: класс-наследник изменяет поведение родительского класса</a:t>
            </a:r>
          </a:p>
          <a:p>
            <a:pPr lvl="1">
              <a:spcBef>
                <a:spcPts val="1200"/>
              </a:spcBef>
            </a:pPr>
            <a:r>
              <a:rPr lang="ru-RU" b="1"/>
              <a:t>Интерфейсы</a:t>
            </a:r>
            <a:r>
              <a:rPr lang="ru-RU"/>
              <a:t>: разные классы, не связанные наследованием, реализуют одинаковое поведение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42589" y="2585155"/>
            <a:ext cx="125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/>
              <a:t>Кот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53625" y="1520971"/>
            <a:ext cx="1996388" cy="578882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/>
              <a:t>Хищник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122246" y="1542187"/>
            <a:ext cx="2801018" cy="57888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sz="2800"/>
              <a:t>Млекопитающее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21560" y="3466532"/>
            <a:ext cx="2128453" cy="105560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/>
              <a:t>Домашнее животное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64507" y="3790131"/>
            <a:ext cx="2801018" cy="578882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/>
              <a:t>Ловец мышей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707068">
            <a:off x="4066746" y="2074974"/>
            <a:ext cx="909291" cy="4433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20129580">
            <a:off x="4038417" y="3249141"/>
            <a:ext cx="909291" cy="4433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9892932" flipH="1">
            <a:off x="6162258" y="2064184"/>
            <a:ext cx="909291" cy="4433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470420" flipH="1">
            <a:off x="6190586" y="3285641"/>
            <a:ext cx="909291" cy="4433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245591" y="5100285"/>
            <a:ext cx="769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/>
              <a:t>В большинстве языков программирования </a:t>
            </a:r>
            <a:r>
              <a:rPr lang="ru-RU" sz="2400" b="1"/>
              <a:t>множественное наследование не существует</a:t>
            </a:r>
            <a:r>
              <a:rPr lang="ru-RU" sz="2400"/>
              <a:t>.</a:t>
            </a:r>
          </a:p>
        </p:txBody>
      </p:sp>
      <p:pic>
        <p:nvPicPr>
          <p:cNvPr id="1026" name="Picture 2" descr="https://a.d-cd.net/590cbd5s-96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5"/>
          <a:stretch/>
        </p:blipFill>
        <p:spPr bwMode="auto">
          <a:xfrm>
            <a:off x="1953625" y="4750268"/>
            <a:ext cx="1178303" cy="1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Способ 1</a:t>
            </a:r>
            <a:r>
              <a:rPr lang="en-US"/>
              <a:t> </a:t>
            </a:r>
            <a:r>
              <a:rPr lang="ru-RU"/>
              <a:t>– абстрактный класс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32316" y="6272783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Группа 13"/>
          <p:cNvGrpSpPr/>
          <p:nvPr/>
        </p:nvGrpSpPr>
        <p:grpSpPr>
          <a:xfrm>
            <a:off x="4137738" y="1701598"/>
            <a:ext cx="2946976" cy="1310738"/>
            <a:chOff x="7352145" y="1934714"/>
            <a:chExt cx="1847273" cy="1310738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352145" y="1934714"/>
              <a:ext cx="1847273" cy="520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/>
                <a:t>Транспорт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352145" y="2443996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/>
                <a:t>Грузоподъемность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352145" y="2829444"/>
              <a:ext cx="1847273" cy="416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/>
                <a:t>Везти(груз)</a:t>
              </a:r>
            </a:p>
          </p:txBody>
        </p:sp>
      </p:grpSp>
      <p:cxnSp>
        <p:nvCxnSpPr>
          <p:cNvPr id="46" name="Прямая со стрелкой 45"/>
          <p:cNvCxnSpPr>
            <a:cxnSpLocks/>
            <a:stCxn id="55" idx="0"/>
            <a:endCxn id="17" idx="2"/>
          </p:cNvCxnSpPr>
          <p:nvPr/>
        </p:nvCxnSpPr>
        <p:spPr>
          <a:xfrm flipV="1">
            <a:off x="2319189" y="3012336"/>
            <a:ext cx="3292037" cy="1214344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59" idx="0"/>
            <a:endCxn id="17" idx="2"/>
          </p:cNvCxnSpPr>
          <p:nvPr/>
        </p:nvCxnSpPr>
        <p:spPr>
          <a:xfrm flipH="1" flipV="1">
            <a:off x="5611226" y="3012336"/>
            <a:ext cx="33054" cy="1212671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cxnSpLocks/>
            <a:stCxn id="63" idx="0"/>
            <a:endCxn id="17" idx="2"/>
          </p:cNvCxnSpPr>
          <p:nvPr/>
        </p:nvCxnSpPr>
        <p:spPr>
          <a:xfrm flipH="1" flipV="1">
            <a:off x="5611226" y="3012336"/>
            <a:ext cx="3579818" cy="1214344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845699" y="4226680"/>
            <a:ext cx="2946978" cy="1268723"/>
            <a:chOff x="7352144" y="1934714"/>
            <a:chExt cx="1847274" cy="1268723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7352145" y="1934714"/>
              <a:ext cx="1847273" cy="520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/>
                <a:t>Лошадь</a:t>
              </a: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7352145" y="2443996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200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7352144" y="2822887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/>
                <a:t>Везти(груз)</a:t>
              </a: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170790" y="4225007"/>
            <a:ext cx="2946978" cy="1268723"/>
            <a:chOff x="7352144" y="1934714"/>
            <a:chExt cx="1847274" cy="1268723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7352145" y="1934714"/>
              <a:ext cx="1847273" cy="520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/>
                <a:t>Самосвал</a:t>
              </a: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7352145" y="2443996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200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7352144" y="2822887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/>
                <a:t>Везти(груз)</a:t>
              </a: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717554" y="4226680"/>
            <a:ext cx="2946978" cy="1267050"/>
            <a:chOff x="7352144" y="1934714"/>
            <a:chExt cx="1847274" cy="1267050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7352145" y="1934714"/>
              <a:ext cx="1847273" cy="520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/>
                <a:t>Баржа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52145" y="2443996"/>
              <a:ext cx="1847273" cy="380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200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7352144" y="2822887"/>
              <a:ext cx="1847273" cy="3788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/>
                <a:t>Везти(груз)</a:t>
              </a:r>
            </a:p>
          </p:txBody>
        </p:sp>
      </p:grpSp>
      <p:pic>
        <p:nvPicPr>
          <p:cNvPr id="2050" name="Picture 2" descr="http://mednieki.narod.ru/image/zima2013/0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51" y="3990691"/>
            <a:ext cx="1098421" cy="82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oborudunion.ru/l2364816/images/photocat/1000x1000/10003594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88" y="4067798"/>
            <a:ext cx="1164648" cy="77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f/Barge_contenneurs_%282%29.jpg/120px-Barge_contenneurs_%282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869" y="4098714"/>
            <a:ext cx="1285840" cy="7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428191" y="1193622"/>
            <a:ext cx="1086700" cy="952899"/>
          </a:xfrm>
          <a:prstGeom prst="hept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ru-RU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36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Способ 2 – интерфейс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cxnSp>
        <p:nvCxnSpPr>
          <p:cNvPr id="46" name="Прямая со стрелкой 45"/>
          <p:cNvCxnSpPr>
            <a:stCxn id="55" idx="0"/>
            <a:endCxn id="25" idx="2"/>
          </p:cNvCxnSpPr>
          <p:nvPr/>
        </p:nvCxnSpPr>
        <p:spPr>
          <a:xfrm flipH="1" flipV="1">
            <a:off x="2507574" y="2374099"/>
            <a:ext cx="2" cy="71630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4" idx="0"/>
            <a:endCxn id="35" idx="2"/>
          </p:cNvCxnSpPr>
          <p:nvPr/>
        </p:nvCxnSpPr>
        <p:spPr>
          <a:xfrm flipV="1">
            <a:off x="9277684" y="2351473"/>
            <a:ext cx="0" cy="738933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284648" y="3090406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Лошадь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284646" y="1853599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Животное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571648" y="3083009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Самосвал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571646" y="1846202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Автомобиль</a:t>
            </a:r>
          </a:p>
        </p:txBody>
      </p:sp>
      <p:cxnSp>
        <p:nvCxnSpPr>
          <p:cNvPr id="31" name="Прямая со стрелкой 30"/>
          <p:cNvCxnSpPr>
            <a:stCxn id="29" idx="0"/>
            <a:endCxn id="30" idx="2"/>
          </p:cNvCxnSpPr>
          <p:nvPr/>
        </p:nvCxnSpPr>
        <p:spPr>
          <a:xfrm flipH="1" flipV="1">
            <a:off x="5794574" y="2366702"/>
            <a:ext cx="2" cy="71630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054756" y="3090406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Баржа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8054756" y="1830973"/>
            <a:ext cx="2445856" cy="52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/>
              <a:t>Судно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744219" y="4327213"/>
            <a:ext cx="2100710" cy="1490523"/>
            <a:chOff x="4290854" y="3751801"/>
            <a:chExt cx="2100710" cy="1490523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290854" y="4796935"/>
              <a:ext cx="2100710" cy="4453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err="1"/>
                <a:t>ИТранспорт</a:t>
              </a:r>
              <a:endParaRPr lang="ru-RU" sz="2400" b="1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823972" y="3751801"/>
              <a:ext cx="1034474" cy="103447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9" name="Прямая со стрелкой 18"/>
          <p:cNvCxnSpPr>
            <a:stCxn id="55" idx="2"/>
            <a:endCxn id="12" idx="1"/>
          </p:cNvCxnSpPr>
          <p:nvPr/>
        </p:nvCxnSpPr>
        <p:spPr>
          <a:xfrm>
            <a:off x="2507576" y="3610906"/>
            <a:ext cx="2921256" cy="86780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9" idx="2"/>
            <a:endCxn id="12" idx="0"/>
          </p:cNvCxnSpPr>
          <p:nvPr/>
        </p:nvCxnSpPr>
        <p:spPr>
          <a:xfrm flipH="1">
            <a:off x="5794574" y="3603509"/>
            <a:ext cx="2" cy="72370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4" idx="2"/>
            <a:endCxn id="12" idx="7"/>
          </p:cNvCxnSpPr>
          <p:nvPr/>
        </p:nvCxnSpPr>
        <p:spPr>
          <a:xfrm flipH="1">
            <a:off x="6160316" y="3610906"/>
            <a:ext cx="3117368" cy="86780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Концепция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Интерфейс определяет набор методов и свойств (функционал), но не реализует их. </a:t>
            </a:r>
          </a:p>
          <a:p>
            <a:r>
              <a:rPr lang="ru-RU"/>
              <a:t>Этот функционал реализуют конкретные классы.</a:t>
            </a:r>
          </a:p>
          <a:p>
            <a:r>
              <a:rPr lang="ru-RU"/>
              <a:t>Один класс может реализовывать разные интерфейсы.</a:t>
            </a:r>
          </a:p>
          <a:p>
            <a:r>
              <a:rPr lang="ru-RU"/>
              <a:t>Один интерфейс реализуется множеством классов.</a:t>
            </a:r>
          </a:p>
          <a:p>
            <a:r>
              <a:rPr lang="ru-RU"/>
              <a:t>Интерфейс – это «контракт», своего рода обещание – я реализую в своем классе все, что прописано в интерфейсе.</a:t>
            </a:r>
          </a:p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ITransport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Capacity {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грузоподъемность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    void</a:t>
            </a:r>
            <a:r>
              <a:rPr lang="en-US" sz="2400" dirty="0">
                <a:latin typeface="Consolas" panose="020B0609020204030204" pitchFamily="49" charset="0"/>
              </a:rPr>
              <a:t> Move(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ICarriage</a:t>
            </a:r>
            <a:r>
              <a:rPr lang="en-US" sz="2400" dirty="0">
                <a:latin typeface="Consolas" panose="020B0609020204030204" pitchFamily="49" charset="0"/>
              </a:rPr>
              <a:t> carriage);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двигаться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ICarriage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груз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    int </a:t>
            </a:r>
            <a:r>
              <a:rPr lang="en-US" sz="2400" dirty="0">
                <a:latin typeface="Consolas" panose="020B0609020204030204" pitchFamily="49" charset="0"/>
              </a:rPr>
              <a:t>Weight {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вес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0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EEB2E0-C8EA-4FCD-A3D1-EC6C7EACC4F6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f70573d-11ac-4912-b01a-109087d151f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BEE48C-A7DC-4AC2-BDE1-C46529B92873}"/>
</file>

<file path=customXml/itemProps3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2067</Words>
  <Application>Microsoft Office PowerPoint</Application>
  <PresentationFormat>Широкоэкранный</PresentationFormat>
  <Paragraphs>316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Тема Office</vt:lpstr>
      <vt:lpstr>Тема 5. Интерфейсы. Обобщения</vt:lpstr>
      <vt:lpstr>Интерфейсы</vt:lpstr>
      <vt:lpstr>Наследование</vt:lpstr>
      <vt:lpstr>Полиморфизм</vt:lpstr>
      <vt:lpstr>Множественное наследование</vt:lpstr>
      <vt:lpstr>Способ 1 – абстрактный класс</vt:lpstr>
      <vt:lpstr>Способ 2 – интерфейс</vt:lpstr>
      <vt:lpstr>Концепция интерфейса</vt:lpstr>
      <vt:lpstr>Объявление интерфейса</vt:lpstr>
      <vt:lpstr>Реализация интерфейса в классе</vt:lpstr>
      <vt:lpstr>Класс, реализующий несколько интерфейсов</vt:lpstr>
      <vt:lpstr>Использование интерфейсов</vt:lpstr>
      <vt:lpstr>Добавление интерфейса в VS</vt:lpstr>
      <vt:lpstr>Интерфейсы vs. абстрактные классы</vt:lpstr>
      <vt:lpstr>Итоги*</vt:lpstr>
      <vt:lpstr>Принцип единственной ответственности</vt:lpstr>
      <vt:lpstr>Пример разделения ответственности</vt:lpstr>
      <vt:lpstr>Наследование интерфейсов</vt:lpstr>
      <vt:lpstr>Явная реализация интерфейсов</vt:lpstr>
      <vt:lpstr>Явная реализация интерфейсов</vt:lpstr>
      <vt:lpstr>Примеры встроенных интерфейсов</vt:lpstr>
      <vt:lpstr>Перечислители</vt:lpstr>
      <vt:lpstr>Новое в C# 8.0</vt:lpstr>
      <vt:lpstr>Пример использования новых возможностей</vt:lpstr>
      <vt:lpstr>Generics (обобщения)</vt:lpstr>
      <vt:lpstr>Обобщения (Generics)</vt:lpstr>
      <vt:lpstr>Max - Пример generic-метода</vt:lpstr>
      <vt:lpstr>Swap - Пример generic-метода</vt:lpstr>
      <vt:lpstr>Обобщенный класс</vt:lpstr>
      <vt:lpstr>Значения по умолчанию</vt:lpstr>
      <vt:lpstr>Ограничения обобщенных классов</vt:lpstr>
      <vt:lpstr>Наследование обобщенных классов</vt:lpstr>
      <vt:lpstr>Интерфейсы vs. Обобщения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2021-10-19T10:06:13Z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