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73" r:id="rId4"/>
    <p:sldId id="276" r:id="rId5"/>
    <p:sldId id="265" r:id="rId6"/>
    <p:sldId id="266" r:id="rId7"/>
    <p:sldId id="267" r:id="rId8"/>
    <p:sldId id="263" r:id="rId9"/>
    <p:sldId id="264" r:id="rId10"/>
    <p:sldId id="268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940790" y="2352537"/>
            <a:ext cx="9377961" cy="1384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ОКСИДА ЛИТИЙ-МАРГАНЦА СО СТРУКТУРОЙ ШПИНЕЛИ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МЕТОДОМ СПЕКТРОСКОПИИ КОМБИНАЦИОННОГО РАССЕЯНИЯ СВЕТА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20847" y="3903962"/>
            <a:ext cx="881784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Коробов Евгений Валерьевич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МЕН-472801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5" y="793746"/>
            <a:ext cx="2249416" cy="47794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B2CACAA-C78E-4B79-A99F-1B16B89610A2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10761" y="213042"/>
            <a:ext cx="2590483" cy="1299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57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84A9FE-098C-4F29-B06C-9FFFA591B1B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" t="700" r="338" b="18885"/>
          <a:stretch/>
        </p:blipFill>
        <p:spPr bwMode="auto">
          <a:xfrm>
            <a:off x="417251" y="1190294"/>
            <a:ext cx="3257127" cy="233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4A4091-8421-4575-9656-AE9743BA8D98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2"/>
          <a:stretch/>
        </p:blipFill>
        <p:spPr bwMode="auto">
          <a:xfrm>
            <a:off x="6007479" y="1190294"/>
            <a:ext cx="3257128" cy="233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C4B777-0C93-465E-94C7-A4510E939219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4"/>
          <a:stretch/>
        </p:blipFill>
        <p:spPr bwMode="auto">
          <a:xfrm>
            <a:off x="417251" y="3798549"/>
            <a:ext cx="3257127" cy="2870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90B437-67CA-45C7-991F-563FDAB740D2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32"/>
          <a:stretch/>
        </p:blipFill>
        <p:spPr bwMode="auto">
          <a:xfrm>
            <a:off x="6007479" y="3798549"/>
            <a:ext cx="3430136" cy="2870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AA8B8C-8DBB-4472-A16E-682D6E68086E}"/>
              </a:ext>
            </a:extLst>
          </p:cNvPr>
          <p:cNvSpPr txBox="1"/>
          <p:nvPr/>
        </p:nvSpPr>
        <p:spPr>
          <a:xfrm>
            <a:off x="3674378" y="1732714"/>
            <a:ext cx="1700868" cy="124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8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Обработанный спектр кластера 5а.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95139-2E77-4B89-B7DA-C30E765064ED}"/>
              </a:ext>
            </a:extLst>
          </p:cNvPr>
          <p:cNvSpPr txBox="1"/>
          <p:nvPr/>
        </p:nvSpPr>
        <p:spPr>
          <a:xfrm>
            <a:off x="9264607" y="1732713"/>
            <a:ext cx="1700868" cy="124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9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Обработанный спектр кластера 6а.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E6F47-D05F-464B-96FF-0698CA5C1B9C}"/>
              </a:ext>
            </a:extLst>
          </p:cNvPr>
          <p:cNvSpPr txBox="1"/>
          <p:nvPr/>
        </p:nvSpPr>
        <p:spPr>
          <a:xfrm>
            <a:off x="3674377" y="4610137"/>
            <a:ext cx="1700867" cy="124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10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Обработанный спектр частицы 6в.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BADA8-B4B1-4224-AB6A-B2134B8D01D4}"/>
              </a:ext>
            </a:extLst>
          </p:cNvPr>
          <p:cNvSpPr txBox="1"/>
          <p:nvPr/>
        </p:nvSpPr>
        <p:spPr>
          <a:xfrm>
            <a:off x="9437615" y="4610136"/>
            <a:ext cx="1700867" cy="124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11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Обработанный спектр кластера 6д.</a:t>
            </a:r>
          </a:p>
        </p:txBody>
      </p:sp>
    </p:spTree>
    <p:extLst>
      <p:ext uri="{BB962C8B-B14F-4D97-AF65-F5344CB8AC3E}">
        <p14:creationId xmlns:p14="http://schemas.microsoft.com/office/powerpoint/2010/main" val="233381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2E044-6F9F-4A07-AD60-3E923A456AEB}"/>
              </a:ext>
            </a:extLst>
          </p:cNvPr>
          <p:cNvSpPr txBox="1"/>
          <p:nvPr/>
        </p:nvSpPr>
        <p:spPr>
          <a:xfrm>
            <a:off x="663075" y="914401"/>
            <a:ext cx="535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39659-FDAA-4E46-817E-250D9B44C7A8}"/>
              </a:ext>
            </a:extLst>
          </p:cNvPr>
          <p:cNvSpPr txBox="1"/>
          <p:nvPr/>
        </p:nvSpPr>
        <p:spPr>
          <a:xfrm>
            <a:off x="663075" y="1686790"/>
            <a:ext cx="1016711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Исследована структура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LMO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методами спектроскопии комбинационного рассеяния света (КРС), выявлена структурная неоднородность целевой фазы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LMO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выстроен дальнейший план изучения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LMO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 именно поиск зависимости декомпозиции от изменения мощности лазера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Отработана методика измерений спектров КРС от отдельных частиц, а также фитинг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5211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5648"/>
            <a:ext cx="10515600" cy="79504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D4214DE-7398-4B9B-ACAE-29FB5301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Исследовать структуру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LMO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методами спектроскопии комбинационного рассеяния света (КРС);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Отработать методику измерений спектров КРС от отдельных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9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9595" y="116682"/>
            <a:ext cx="1422400" cy="681037"/>
          </a:xfrm>
          <a:prstGeom prst="rect">
            <a:avLst/>
          </a:prstGeom>
          <a:noFill/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59595" y="1078481"/>
            <a:ext cx="9051734" cy="605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Системы накопления электроэнергии в современной технике.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95" y="1801504"/>
            <a:ext cx="11670218" cy="39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наше время,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из-за растущего внимания к экологической обстановке в мире,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человечество стремится максимально снизить пагубное воздействие на окружающую среду. Сжигание таких видов ископаемого топлива, как уголь, природный газ и нефтепродукты, приводит к выделению в атмосферу большое количество загрязнений, и поэтому многие ведущие страны мира занимаются развитием возобновляемых источников энергии и транспорта с нулевым загрязнением. Химические источники тока (ХИТ) являются критически важным элементом для электрического транспорта и важным – для возобновляемой энергетики.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данный момент единственной возможностью хранения электрической энергии - является преобразование в другую форму, например, в химическую, тепловую или механическую энергию. В таких формах можно довольно длительный промежуток времени сохранять энергию. 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Аккумуляторы — это устройства, позволяющие накапливать электрическую энергию путём преобразования в химическую. Накопленная энергия может быть в дальнейшем использована, аккумулятор же будет выступать как источник энергии. Большинство аккумуляторов позволяют многократно повторять зарядку и разрядку, поэтому они работают циклически. Существует немало типов аккумуляторов, и у каждого типа есть свои характеристики, преимуществ и недостатки. Аккумуляторы имеют широкое применение, от обеспечения энергией часов или мобильных телефонов до снабжения электричеством целых космических станций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F8DCE6-D0E0-4B53-9180-F6B3112BCA5F}"/>
              </a:ext>
            </a:extLst>
          </p:cNvPr>
          <p:cNvSpPr txBox="1"/>
          <p:nvPr/>
        </p:nvSpPr>
        <p:spPr>
          <a:xfrm>
            <a:off x="717175" y="914401"/>
            <a:ext cx="8166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Аккумуляторы как химические источники тока. Типы и их устройство.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A6504-4172-4E3B-86AC-C29F94EFEE5C}"/>
              </a:ext>
            </a:extLst>
          </p:cNvPr>
          <p:cNvSpPr txBox="1"/>
          <p:nvPr/>
        </p:nvSpPr>
        <p:spPr>
          <a:xfrm>
            <a:off x="358587" y="1868508"/>
            <a:ext cx="11474825" cy="457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Свинцово-кислотные</a:t>
            </a:r>
          </a:p>
          <a:p>
            <a:pPr>
              <a:lnSpc>
                <a:spcPct val="150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Свинцово-кислотные батареи — самые старые и одни из наиболее широко используемых аккумуляторных батарей. Они состоят из пластин (электродов), сепараторов и электролита. Из-за лучших механических характеристик материал отрицательного электрода состоит из свинца и сурьмы. Положительный электрод же изготовлен из оксида свинца. Пластины выполнены в виде прямоугольных сеток. Пространство между сетками заполнено электролитом, состоящим из 33-35% разбавленной серной кислоты. Между положительной и отрицательной пластинами расположены разделители, предотвращающие короткое замыкание. Сепараторы предотвращают движение ионов и увеличивают сопротивление ячеек. Обычно они изготавливаются из дерева, резины, стекла, целлюлозы, ПВХ или полиэтиленового пластика.</a:t>
            </a:r>
          </a:p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Никель-кадмиевые батареи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Положительная пластина никель-кадмиевых батареях изготовлена из гидроксида оксида никеля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NiOOH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 отрицательная пластина - из кадмия. В качестве электролита используется гидроксид калия. Конструкция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NiCd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аккумулятора собрана из электродных пластин с разделителями между ними. Батареи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NiCd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выпускаются двух типов. Первая форма имеет погруженные электроды с жидким электролитом, а вторая форма - герметичные батареи. 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200"/>
              </a:spcBef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Литий-ионные 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Литий-ионные батареи — это аккумуляторные батареи. Материалом положительного электрода может быть оксид лития-кобальта, фосфат лития-железа или оксид литий-марганца. Отрицательный электрод сделан из углерода. Электролит изготовлен из органического растворителя пропилена или этилового углерода. Литий-ионные аккумуляторы имеют жидкий электролит, поэтому предъявляются повышенные требования к защитной упаковке. Напряжение литий-ионных аккумуляторных элементов зависит от материала, из которого изготовлены положительные и отрицательные электроды. </a:t>
            </a:r>
          </a:p>
          <a:p>
            <a:pPr>
              <a:lnSpc>
                <a:spcPct val="150000"/>
              </a:lnSpc>
            </a:pP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2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DAE0D-53C4-4716-BDB4-C32E881184C1}"/>
                  </a:ext>
                </a:extLst>
              </p:cNvPr>
              <p:cNvSpPr txBox="1"/>
              <p:nvPr/>
            </p:nvSpPr>
            <p:spPr>
              <a:xfrm>
                <a:off x="703574" y="737158"/>
                <a:ext cx="107212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Оксида литий-марганца со структурой шпинели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𝑳𝒊</m:t>
                            </m:r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𝑴𝒏</m:t>
                            </m:r>
                          </m:e>
                          <m:sub>
                            <m:r>
                              <a:rPr lang="ru-RU" sz="2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ru-RU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sz="2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Основные характеристики материала.</a:t>
                </a:r>
                <a:endParaRPr lang="ru-RU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8DAE0D-53C4-4716-BDB4-C32E8811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4" y="737158"/>
                <a:ext cx="10721235" cy="954107"/>
              </a:xfrm>
              <a:prstGeom prst="rect">
                <a:avLst/>
              </a:prstGeom>
              <a:blipFill>
                <a:blip r:embed="rId4"/>
                <a:stretch>
                  <a:fillRect l="-1137" t="-7051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sp>
        <p:nvSpPr>
          <p:cNvPr id="6" name="AutoShape 4" descr="Enterprise">
            <a:extLst>
              <a:ext uri="{FF2B5EF4-FFF2-40B4-BE49-F238E27FC236}">
                <a16:creationId xmlns:a16="http://schemas.microsoft.com/office/drawing/2014/main" id="{87F7DE3D-49C7-4AED-9787-40770F986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454378"/>
            <a:ext cx="4035778" cy="40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Enterprise">
            <a:extLst>
              <a:ext uri="{FF2B5EF4-FFF2-40B4-BE49-F238E27FC236}">
                <a16:creationId xmlns:a16="http://schemas.microsoft.com/office/drawing/2014/main" id="{DAC19593-2CA1-4815-B893-52DC86E96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886325"/>
            <a:ext cx="4467725" cy="44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B5CBAA3-523C-4DDF-8F99-D3030441CD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4" y="2222415"/>
            <a:ext cx="4104762" cy="36476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2FDBEC-AAC8-4891-A732-B953809E8D01}"/>
              </a:ext>
            </a:extLst>
          </p:cNvPr>
          <p:cNvSpPr txBox="1"/>
          <p:nvPr/>
        </p:nvSpPr>
        <p:spPr>
          <a:xfrm>
            <a:off x="4808336" y="330045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Рисунок 1 – Часть элементарной ячейки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LMO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показывая местную структуру вокруг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октаэдрически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согласованный марганец в идеальной решетке шпинели. Связи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-O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06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16682"/>
            <a:ext cx="1422400" cy="68103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9B262B-6CDA-4265-B4DD-C125DC69A7D7}"/>
              </a:ext>
            </a:extLst>
          </p:cNvPr>
          <p:cNvSpPr txBox="1"/>
          <p:nvPr/>
        </p:nvSpPr>
        <p:spPr>
          <a:xfrm>
            <a:off x="700223" y="1031082"/>
            <a:ext cx="1058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эксперименту.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13" name="Объект 12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4E98660-4DCB-419D-B850-D3FE2C893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5" y="1910776"/>
            <a:ext cx="3263503" cy="43513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0AB94-09E7-4B8A-B817-7F5E5F136F69}"/>
              </a:ext>
            </a:extLst>
          </p:cNvPr>
          <p:cNvSpPr txBox="1"/>
          <p:nvPr/>
        </p:nvSpPr>
        <p:spPr>
          <a:xfrm>
            <a:off x="4811723" y="1910776"/>
            <a:ext cx="609460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основного метода исследования был выбран подход с измерением спектров КРС отдельных частиц. Что бы регистрируемый спектр не содержал посторонних вкладов, частицы осаждались на металлическую (медную) подложку.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A1BE5-A61A-4122-8ACF-EA43DCD586B1}"/>
              </a:ext>
            </a:extLst>
          </p:cNvPr>
          <p:cNvSpPr txBox="1"/>
          <p:nvPr/>
        </p:nvSpPr>
        <p:spPr>
          <a:xfrm>
            <a:off x="4811723" y="45968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Рисунок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отполированные медные подложки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7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455611"/>
              </p:ext>
            </p:extLst>
          </p:nvPr>
        </p:nvGraphicFramePr>
        <p:xfrm>
          <a:off x="767335" y="1603001"/>
          <a:ext cx="5440518" cy="411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295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338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16682"/>
            <a:ext cx="1422400" cy="68103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9B262B-6CDA-4265-B4DD-C125DC69A7D7}"/>
              </a:ext>
            </a:extLst>
          </p:cNvPr>
          <p:cNvSpPr txBox="1"/>
          <p:nvPr/>
        </p:nvSpPr>
        <p:spPr>
          <a:xfrm>
            <a:off x="715422" y="1055431"/>
            <a:ext cx="973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Конфокальная микроскопия комбинационного рассеяния.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55EDA1-0949-4D22-A00B-459F9B7AA000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r="5624" b="10229"/>
          <a:stretch/>
        </p:blipFill>
        <p:spPr bwMode="auto">
          <a:xfrm>
            <a:off x="715422" y="1836363"/>
            <a:ext cx="5492431" cy="3966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249020-F498-4082-9EE4-DC4CDBB35240}"/>
              </a:ext>
            </a:extLst>
          </p:cNvPr>
          <p:cNvSpPr txBox="1"/>
          <p:nvPr/>
        </p:nvSpPr>
        <p:spPr>
          <a:xfrm>
            <a:off x="6654567" y="2659038"/>
            <a:ext cx="4926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Рисунок 3 – Пример изображения спектра рассеянного света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оксида литий-марганца со структурой шпинели.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6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2E044-6F9F-4A07-AD60-3E923A456AEB}"/>
              </a:ext>
            </a:extLst>
          </p:cNvPr>
          <p:cNvSpPr txBox="1"/>
          <p:nvPr/>
        </p:nvSpPr>
        <p:spPr>
          <a:xfrm>
            <a:off x="624492" y="895648"/>
            <a:ext cx="107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Аттестация LMO со структурой шпинели методом спектроскопии комбинационного рассеяния света.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0F8F6F5-6548-4040-92ED-05ED779C72D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2" y="2025850"/>
            <a:ext cx="5046345" cy="37458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342ED2-01A8-4AC3-B03F-4C386678E8B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14" y="2025850"/>
            <a:ext cx="4860925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941928-5A50-438F-A88E-5A6BF53A8359}"/>
              </a:ext>
            </a:extLst>
          </p:cNvPr>
          <p:cNvSpPr txBox="1"/>
          <p:nvPr/>
        </p:nvSpPr>
        <p:spPr>
          <a:xfrm>
            <a:off x="624492" y="5844143"/>
            <a:ext cx="5046345" cy="6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Оптическое изображение всех частиц с оптического микроскопа.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7B24E7-F0D5-43F7-A100-320D198C75AB}"/>
              </a:ext>
            </a:extLst>
          </p:cNvPr>
          <p:cNvSpPr txBox="1"/>
          <p:nvPr/>
        </p:nvSpPr>
        <p:spPr>
          <a:xfrm>
            <a:off x="6521165" y="4584394"/>
            <a:ext cx="5059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Рисунок  5 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Оптические изображения каждой отдельной частицы с указанием места воздействия лазера.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75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6A221D4-39E8-4E61-8B7C-5B3BAA2730A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97" y="788343"/>
            <a:ext cx="3683000" cy="5197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4BC92C-97A3-42C0-8245-541F3B94BFB3}"/>
              </a:ext>
            </a:extLst>
          </p:cNvPr>
          <p:cNvSpPr txBox="1"/>
          <p:nvPr/>
        </p:nvSpPr>
        <p:spPr>
          <a:xfrm>
            <a:off x="713063" y="5904084"/>
            <a:ext cx="5215157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Серия КРС спектров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LMO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(633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4,1 мВт) с указанием пиков (а) Кластер а, (б) частица б, (в) частица в, (г) частица г, (д) частица д.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0CEC71-5767-4FE9-A4C9-5991CF99A86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05" y="788343"/>
            <a:ext cx="3933154" cy="5197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6F8ED3-F5EE-4490-B934-C5C7C7BF27B0}"/>
              </a:ext>
            </a:extLst>
          </p:cNvPr>
          <p:cNvSpPr txBox="1"/>
          <p:nvPr/>
        </p:nvSpPr>
        <p:spPr>
          <a:xfrm>
            <a:off x="6887360" y="5904083"/>
            <a:ext cx="5304639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7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Серия КРС спектров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LMO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(488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4,1 мВт) с указанием пиков (а) Кластер а, (б) частица б, (в) частица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(г) частица г, (д) частица д.</a:t>
            </a:r>
          </a:p>
        </p:txBody>
      </p:sp>
    </p:spTree>
    <p:extLst>
      <p:ext uri="{BB962C8B-B14F-4D97-AF65-F5344CB8AC3E}">
        <p14:creationId xmlns:p14="http://schemas.microsoft.com/office/powerpoint/2010/main" val="266073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</TotalTime>
  <Words>803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Презентация PowerPoint</vt:lpstr>
      <vt:lpstr>Цель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Коробов Евгений Валерьевич</cp:lastModifiedBy>
  <cp:revision>93</cp:revision>
  <dcterms:created xsi:type="dcterms:W3CDTF">2019-05-31T06:38:44Z</dcterms:created>
  <dcterms:modified xsi:type="dcterms:W3CDTF">2020-12-05T07:18:14Z</dcterms:modified>
</cp:coreProperties>
</file>