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72" r:id="rId3"/>
    <p:sldId id="273" r:id="rId4"/>
    <p:sldId id="276" r:id="rId5"/>
    <p:sldId id="265" r:id="rId6"/>
    <p:sldId id="266" r:id="rId7"/>
    <p:sldId id="267" r:id="rId8"/>
    <p:sldId id="263" r:id="rId9"/>
    <p:sldId id="264" r:id="rId10"/>
    <p:sldId id="268"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3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60"/>
  </p:normalViewPr>
  <p:slideViewPr>
    <p:cSldViewPr snapToGrid="0">
      <p:cViewPr varScale="1">
        <p:scale>
          <a:sx n="114" d="100"/>
          <a:sy n="114" d="100"/>
        </p:scale>
        <p:origin x="206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6EC34F5-BDE2-4375-B83B-F49841317258}" type="datetimeFigureOut">
              <a:rPr lang="ru-RU" smtClean="0"/>
              <a:t>05.12.2020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66375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EC34F5-BDE2-4375-B83B-F49841317258}" type="datetimeFigureOut">
              <a:rPr lang="ru-RU" smtClean="0"/>
              <a:t>05.12.2020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67824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EC34F5-BDE2-4375-B83B-F49841317258}" type="datetimeFigureOut">
              <a:rPr lang="ru-RU" smtClean="0"/>
              <a:t>05.12.2020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3766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EC34F5-BDE2-4375-B83B-F49841317258}" type="datetimeFigureOut">
              <a:rPr lang="ru-RU" smtClean="0"/>
              <a:t>05.12.2020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36020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6EC34F5-BDE2-4375-B83B-F49841317258}" type="datetimeFigureOut">
              <a:rPr lang="ru-RU" smtClean="0"/>
              <a:t>05.12.2020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02091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6EC34F5-BDE2-4375-B83B-F49841317258}" type="datetimeFigureOut">
              <a:rPr lang="ru-RU" smtClean="0"/>
              <a:t>05.12.2020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266543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6EC34F5-BDE2-4375-B83B-F49841317258}" type="datetimeFigureOut">
              <a:rPr lang="ru-RU" smtClean="0"/>
              <a:t>05.12.2020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96451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6EC34F5-BDE2-4375-B83B-F49841317258}" type="datetimeFigureOut">
              <a:rPr lang="ru-RU" smtClean="0"/>
              <a:t>05.12.2020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17440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C34F5-BDE2-4375-B83B-F49841317258}" type="datetimeFigureOut">
              <a:rPr lang="ru-RU" smtClean="0"/>
              <a:t>05.12.2020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76159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6EC34F5-BDE2-4375-B83B-F49841317258}" type="datetimeFigureOut">
              <a:rPr lang="ru-RU" smtClean="0"/>
              <a:t>05.12.2020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375268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6EC34F5-BDE2-4375-B83B-F49841317258}" type="datetimeFigureOut">
              <a:rPr lang="ru-RU" smtClean="0"/>
              <a:t>05.12.2020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F9AC15E-FCD1-4167-800F-1DB8497ABFCE}" type="slidenum">
              <a:rPr lang="ru-RU" smtClean="0"/>
              <a:t>‹#›</a:t>
            </a:fld>
            <a:endParaRPr lang="ru-RU"/>
          </a:p>
        </p:txBody>
      </p:sp>
    </p:spTree>
    <p:extLst>
      <p:ext uri="{BB962C8B-B14F-4D97-AF65-F5344CB8AC3E}">
        <p14:creationId xmlns:p14="http://schemas.microsoft.com/office/powerpoint/2010/main" val="169878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C34F5-BDE2-4375-B83B-F49841317258}" type="datetimeFigureOut">
              <a:rPr lang="ru-RU" smtClean="0"/>
              <a:t>05.12.2020</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AC15E-FCD1-4167-800F-1DB8497ABFCE}" type="slidenum">
              <a:rPr lang="ru-RU" smtClean="0"/>
              <a:t>‹#›</a:t>
            </a:fld>
            <a:endParaRPr lang="ru-RU"/>
          </a:p>
        </p:txBody>
      </p:sp>
    </p:spTree>
    <p:extLst>
      <p:ext uri="{BB962C8B-B14F-4D97-AF65-F5344CB8AC3E}">
        <p14:creationId xmlns:p14="http://schemas.microsoft.com/office/powerpoint/2010/main" val="3950833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p:cNvSpPr txBox="1">
            <a:spLocks/>
          </p:cNvSpPr>
          <p:nvPr/>
        </p:nvSpPr>
        <p:spPr>
          <a:xfrm>
            <a:off x="940790" y="2352537"/>
            <a:ext cx="9377961" cy="138499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6000"/>
              </a:lnSpc>
              <a:spcAft>
                <a:spcPts val="800"/>
              </a:spcAft>
            </a:pP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ИССЛЕДОВАНИЕ ОКСИДА ЛИТИЙ-МАРГАНЦА СО СТРУКТУРОЙ ШПИНЕЛИ</a:t>
            </a:r>
            <a:br>
              <a:rPr lang="ru-RU" sz="2400" b="1" dirty="0">
                <a:effectLst/>
                <a:latin typeface="Times New Roman" panose="02020603050405020304" pitchFamily="18" charset="0"/>
                <a:ea typeface="Calibri" panose="020F0502020204030204" pitchFamily="34" charset="0"/>
                <a:cs typeface="Times New Roman" panose="02020603050405020304" pitchFamily="18" charset="0"/>
              </a:rPr>
            </a:br>
            <a:r>
              <a:rPr lang="ru-RU" sz="2400" b="1" dirty="0">
                <a:effectLst/>
                <a:latin typeface="Times New Roman" panose="02020603050405020304" pitchFamily="18" charset="0"/>
                <a:ea typeface="Calibri" panose="020F0502020204030204" pitchFamily="34" charset="0"/>
                <a:cs typeface="Times New Roman" panose="02020603050405020304" pitchFamily="18" charset="0"/>
              </a:rPr>
              <a:t>МЕТОДОМ СПЕКТРОСКОПИИ КОМБИНАЦИОННОГО РАССЕЯНИЯ СВЕТА</a:t>
            </a:r>
            <a:endParaRPr lang="ru-RU"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Прямоугольник 6"/>
          <p:cNvSpPr/>
          <p:nvPr/>
        </p:nvSpPr>
        <p:spPr>
          <a:xfrm>
            <a:off x="1220847" y="3903962"/>
            <a:ext cx="8817846" cy="2369880"/>
          </a:xfrm>
          <a:prstGeom prst="rect">
            <a:avLst/>
          </a:prstGeom>
        </p:spPr>
        <p:txBody>
          <a:bodyPr wrap="square">
            <a:spAutoFit/>
          </a:bodyPr>
          <a:lstStyle/>
          <a:p>
            <a:pPr algn="ctr"/>
            <a:r>
              <a:rPr lang="ru-RU" dirty="0">
                <a:latin typeface="Times New Roman" panose="02020603050405020304" pitchFamily="18" charset="0"/>
                <a:cs typeface="Times New Roman" panose="02020603050405020304" pitchFamily="18" charset="0"/>
              </a:rPr>
              <a:t>Докладчик:</a:t>
            </a:r>
          </a:p>
          <a:p>
            <a:pPr algn="ctr"/>
            <a:r>
              <a:rPr lang="ru-RU" dirty="0">
                <a:latin typeface="Times New Roman" panose="02020603050405020304" pitchFamily="18" charset="0"/>
                <a:cs typeface="Times New Roman" panose="02020603050405020304" pitchFamily="18" charset="0"/>
              </a:rPr>
              <a:t>Коробов Евгений Валерьевич</a:t>
            </a:r>
          </a:p>
          <a:p>
            <a:pPr algn="ctr"/>
            <a:r>
              <a:rPr lang="ru-RU" dirty="0">
                <a:latin typeface="Times New Roman" panose="02020603050405020304" pitchFamily="18" charset="0"/>
                <a:cs typeface="Times New Roman" panose="02020603050405020304" pitchFamily="18" charset="0"/>
              </a:rPr>
              <a:t>Группа МЕН-472801</a:t>
            </a:r>
          </a:p>
          <a:p>
            <a:pPr algn="ctr"/>
            <a:endParaRPr lang="ru-RU" dirty="0">
              <a:latin typeface="Times New Roman" panose="02020603050405020304" pitchFamily="18" charset="0"/>
              <a:cs typeface="Times New Roman" panose="02020603050405020304" pitchFamily="18" charset="0"/>
            </a:endParaRPr>
          </a:p>
          <a:p>
            <a:pPr algn="ctr"/>
            <a:endParaRPr lang="en-US" sz="2000" dirty="0">
              <a:latin typeface="Arial" panose="020B0604020202020204" pitchFamily="34" charset="0"/>
              <a:cs typeface="Arial" panose="020B0604020202020204" pitchFamily="34" charset="0"/>
            </a:endParaRPr>
          </a:p>
          <a:p>
            <a:pPr algn="ctr"/>
            <a:endParaRPr lang="ru-RU" sz="2800" b="1" dirty="0">
              <a:latin typeface="Arial" panose="020B0604020202020204" pitchFamily="34" charset="0"/>
              <a:cs typeface="Arial" panose="020B0604020202020204" pitchFamily="34" charset="0"/>
            </a:endParaRPr>
          </a:p>
          <a:p>
            <a:pPr algn="ctr"/>
            <a:endParaRPr lang="ru-RU" sz="2800"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9335" y="793746"/>
            <a:ext cx="2249416" cy="477946"/>
          </a:xfrm>
          <a:prstGeom prst="rect">
            <a:avLst/>
          </a:prstGeom>
        </p:spPr>
      </p:pic>
      <p:pic>
        <p:nvPicPr>
          <p:cNvPr id="9" name="Picture 2">
            <a:extLst>
              <a:ext uri="{FF2B5EF4-FFF2-40B4-BE49-F238E27FC236}">
                <a16:creationId xmlns:a16="http://schemas.microsoft.com/office/drawing/2014/main" id="{DB2CACAA-C78E-4B79-A99F-1B16B89610A2}"/>
              </a:ext>
            </a:extLst>
          </p:cNvPr>
          <p:cNvPicPr/>
          <p:nvPr/>
        </p:nvPicPr>
        <p:blipFill>
          <a:blip r:embed="rId3" cstate="print"/>
          <a:srcRect l="8423" t="21767" r="3251" b="20186"/>
          <a:stretch>
            <a:fillRect/>
          </a:stretch>
        </p:blipFill>
        <p:spPr bwMode="auto">
          <a:xfrm>
            <a:off x="310761" y="213042"/>
            <a:ext cx="2590483" cy="1299669"/>
          </a:xfrm>
          <a:prstGeom prst="rect">
            <a:avLst/>
          </a:prstGeom>
          <a:noFill/>
        </p:spPr>
      </p:pic>
    </p:spTree>
    <p:extLst>
      <p:ext uri="{BB962C8B-B14F-4D97-AF65-F5344CB8AC3E}">
        <p14:creationId xmlns:p14="http://schemas.microsoft.com/office/powerpoint/2010/main" val="2170579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5" name="Picture 2">
            <a:extLst>
              <a:ext uri="{FF2B5EF4-FFF2-40B4-BE49-F238E27FC236}">
                <a16:creationId xmlns:a16="http://schemas.microsoft.com/office/drawing/2014/main" id="{8E42EC91-B449-464B-8A6D-0C5358CDCA6E}"/>
              </a:ext>
            </a:extLst>
          </p:cNvPr>
          <p:cNvPicPr/>
          <p:nvPr/>
        </p:nvPicPr>
        <p:blipFill>
          <a:blip r:embed="rId4" cstate="print"/>
          <a:srcRect l="8423" t="21767" r="3251" b="20186"/>
          <a:stretch>
            <a:fillRect/>
          </a:stretch>
        </p:blipFill>
        <p:spPr bwMode="auto">
          <a:xfrm>
            <a:off x="358275" y="107306"/>
            <a:ext cx="1422400" cy="681037"/>
          </a:xfrm>
          <a:prstGeom prst="rect">
            <a:avLst/>
          </a:prstGeom>
          <a:noFill/>
        </p:spPr>
      </p:pic>
      <p:pic>
        <p:nvPicPr>
          <p:cNvPr id="9" name="Рисунок 8">
            <a:extLst>
              <a:ext uri="{FF2B5EF4-FFF2-40B4-BE49-F238E27FC236}">
                <a16:creationId xmlns:a16="http://schemas.microsoft.com/office/drawing/2014/main" id="{4784A9FE-098C-4F29-B06C-9FFFA591B1B2}"/>
              </a:ext>
            </a:extLst>
          </p:cNvPr>
          <p:cNvPicPr/>
          <p:nvPr/>
        </p:nvPicPr>
        <p:blipFill rotWithShape="1">
          <a:blip r:embed="rId5">
            <a:extLst>
              <a:ext uri="{28A0092B-C50C-407E-A947-70E740481C1C}">
                <a14:useLocalDpi xmlns:a14="http://schemas.microsoft.com/office/drawing/2010/main" val="0"/>
              </a:ext>
            </a:extLst>
          </a:blip>
          <a:srcRect l="-338" t="700" r="338" b="18885"/>
          <a:stretch/>
        </p:blipFill>
        <p:spPr bwMode="auto">
          <a:xfrm>
            <a:off x="417251" y="1190294"/>
            <a:ext cx="3257127" cy="2332362"/>
          </a:xfrm>
          <a:prstGeom prst="rect">
            <a:avLst/>
          </a:prstGeom>
          <a:ln>
            <a:noFill/>
          </a:ln>
          <a:extLst>
            <a:ext uri="{53640926-AAD7-44D8-BBD7-CCE9431645EC}">
              <a14:shadowObscured xmlns:a14="http://schemas.microsoft.com/office/drawing/2010/main"/>
            </a:ext>
          </a:extLst>
        </p:spPr>
      </p:pic>
      <p:pic>
        <p:nvPicPr>
          <p:cNvPr id="10" name="Рисунок 9">
            <a:extLst>
              <a:ext uri="{FF2B5EF4-FFF2-40B4-BE49-F238E27FC236}">
                <a16:creationId xmlns:a16="http://schemas.microsoft.com/office/drawing/2014/main" id="{964A4091-8421-4575-9656-AE9743BA8D98}"/>
              </a:ext>
            </a:extLst>
          </p:cNvPr>
          <p:cNvPicPr/>
          <p:nvPr/>
        </p:nvPicPr>
        <p:blipFill rotWithShape="1">
          <a:blip r:embed="rId6">
            <a:extLst>
              <a:ext uri="{28A0092B-C50C-407E-A947-70E740481C1C}">
                <a14:useLocalDpi xmlns:a14="http://schemas.microsoft.com/office/drawing/2010/main" val="0"/>
              </a:ext>
            </a:extLst>
          </a:blip>
          <a:srcRect b="25822"/>
          <a:stretch/>
        </p:blipFill>
        <p:spPr bwMode="auto">
          <a:xfrm>
            <a:off x="6007479" y="1190294"/>
            <a:ext cx="3257128" cy="2332362"/>
          </a:xfrm>
          <a:prstGeom prst="rect">
            <a:avLst/>
          </a:prstGeom>
          <a:ln>
            <a:noFill/>
          </a:ln>
          <a:extLst>
            <a:ext uri="{53640926-AAD7-44D8-BBD7-CCE9431645EC}">
              <a14:shadowObscured xmlns:a14="http://schemas.microsoft.com/office/drawing/2010/main"/>
            </a:ext>
          </a:extLst>
        </p:spPr>
      </p:pic>
      <p:pic>
        <p:nvPicPr>
          <p:cNvPr id="11" name="Рисунок 10">
            <a:extLst>
              <a:ext uri="{FF2B5EF4-FFF2-40B4-BE49-F238E27FC236}">
                <a16:creationId xmlns:a16="http://schemas.microsoft.com/office/drawing/2014/main" id="{04C4B777-0C93-465E-94C7-A4510E939219}"/>
              </a:ext>
            </a:extLst>
          </p:cNvPr>
          <p:cNvPicPr/>
          <p:nvPr/>
        </p:nvPicPr>
        <p:blipFill rotWithShape="1">
          <a:blip r:embed="rId7">
            <a:extLst>
              <a:ext uri="{28A0092B-C50C-407E-A947-70E740481C1C}">
                <a14:useLocalDpi xmlns:a14="http://schemas.microsoft.com/office/drawing/2010/main" val="0"/>
              </a:ext>
            </a:extLst>
          </a:blip>
          <a:srcRect b="25894"/>
          <a:stretch/>
        </p:blipFill>
        <p:spPr bwMode="auto">
          <a:xfrm>
            <a:off x="417251" y="3798549"/>
            <a:ext cx="3257127" cy="2870699"/>
          </a:xfrm>
          <a:prstGeom prst="rect">
            <a:avLst/>
          </a:prstGeom>
          <a:ln>
            <a:noFill/>
          </a:ln>
          <a:extLst>
            <a:ext uri="{53640926-AAD7-44D8-BBD7-CCE9431645EC}">
              <a14:shadowObscured xmlns:a14="http://schemas.microsoft.com/office/drawing/2010/main"/>
            </a:ext>
          </a:extLst>
        </p:spPr>
      </p:pic>
      <p:pic>
        <p:nvPicPr>
          <p:cNvPr id="12" name="Рисунок 11">
            <a:extLst>
              <a:ext uri="{FF2B5EF4-FFF2-40B4-BE49-F238E27FC236}">
                <a16:creationId xmlns:a16="http://schemas.microsoft.com/office/drawing/2014/main" id="{6D90B437-67CA-45C7-991F-563FDAB740D2}"/>
              </a:ext>
            </a:extLst>
          </p:cNvPr>
          <p:cNvPicPr/>
          <p:nvPr/>
        </p:nvPicPr>
        <p:blipFill rotWithShape="1">
          <a:blip r:embed="rId8">
            <a:extLst>
              <a:ext uri="{28A0092B-C50C-407E-A947-70E740481C1C}">
                <a14:useLocalDpi xmlns:a14="http://schemas.microsoft.com/office/drawing/2010/main" val="0"/>
              </a:ext>
            </a:extLst>
          </a:blip>
          <a:srcRect b="21032"/>
          <a:stretch/>
        </p:blipFill>
        <p:spPr bwMode="auto">
          <a:xfrm>
            <a:off x="6007479" y="3798549"/>
            <a:ext cx="3430136" cy="2870699"/>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09AA8B8C-8DBB-4472-A16E-682D6E68086E}"/>
              </a:ext>
            </a:extLst>
          </p:cNvPr>
          <p:cNvSpPr txBox="1"/>
          <p:nvPr/>
        </p:nvSpPr>
        <p:spPr>
          <a:xfrm>
            <a:off x="3674378" y="1732714"/>
            <a:ext cx="1700868" cy="1247521"/>
          </a:xfrm>
          <a:prstGeom prst="rect">
            <a:avLst/>
          </a:prstGeom>
          <a:noFill/>
        </p:spPr>
        <p:txBody>
          <a:bodyPr wrap="square">
            <a:spAutoFit/>
          </a:bodyPr>
          <a:lstStyle/>
          <a:p>
            <a:pPr algn="ctr">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8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Обработанный спектр кластера 5а.</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B0495139-2E77-4B89-B7DA-C30E765064ED}"/>
              </a:ext>
            </a:extLst>
          </p:cNvPr>
          <p:cNvSpPr txBox="1"/>
          <p:nvPr/>
        </p:nvSpPr>
        <p:spPr>
          <a:xfrm>
            <a:off x="9264607" y="1732713"/>
            <a:ext cx="1700868" cy="1247521"/>
          </a:xfrm>
          <a:prstGeom prst="rect">
            <a:avLst/>
          </a:prstGeom>
          <a:noFill/>
        </p:spPr>
        <p:txBody>
          <a:bodyPr wrap="square">
            <a:spAutoFit/>
          </a:bodyPr>
          <a:lstStyle/>
          <a:p>
            <a:pPr algn="ctr">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9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Обработанный спектр кластера 6а.</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842E6F47-D05F-464B-96FF-0698CA5C1B9C}"/>
              </a:ext>
            </a:extLst>
          </p:cNvPr>
          <p:cNvSpPr txBox="1"/>
          <p:nvPr/>
        </p:nvSpPr>
        <p:spPr>
          <a:xfrm>
            <a:off x="3674377" y="4610137"/>
            <a:ext cx="1700867" cy="1247521"/>
          </a:xfrm>
          <a:prstGeom prst="rect">
            <a:avLst/>
          </a:prstGeom>
          <a:noFill/>
        </p:spPr>
        <p:txBody>
          <a:bodyPr wrap="square">
            <a:spAutoFit/>
          </a:bodyPr>
          <a:lstStyle/>
          <a:p>
            <a:pPr algn="ctr">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10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Обработанный спектр частицы 6в.</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D5BBADA8-B4B1-4224-AB6A-B2134B8D01D4}"/>
              </a:ext>
            </a:extLst>
          </p:cNvPr>
          <p:cNvSpPr txBox="1"/>
          <p:nvPr/>
        </p:nvSpPr>
        <p:spPr>
          <a:xfrm>
            <a:off x="9437615" y="4610136"/>
            <a:ext cx="1700867" cy="1247521"/>
          </a:xfrm>
          <a:prstGeom prst="rect">
            <a:avLst/>
          </a:prstGeom>
          <a:noFill/>
        </p:spPr>
        <p:txBody>
          <a:bodyPr wrap="square">
            <a:spAutoFit/>
          </a:bodyPr>
          <a:lstStyle/>
          <a:p>
            <a:pPr algn="ctr">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11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Обработанный спектр кластера 6д.</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381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5" name="Picture 2">
            <a:extLst>
              <a:ext uri="{FF2B5EF4-FFF2-40B4-BE49-F238E27FC236}">
                <a16:creationId xmlns:a16="http://schemas.microsoft.com/office/drawing/2014/main" id="{8E42EC91-B449-464B-8A6D-0C5358CDCA6E}"/>
              </a:ext>
            </a:extLst>
          </p:cNvPr>
          <p:cNvPicPr/>
          <p:nvPr/>
        </p:nvPicPr>
        <p:blipFill>
          <a:blip r:embed="rId4" cstate="print"/>
          <a:srcRect l="8423" t="21767" r="3251" b="20186"/>
          <a:stretch>
            <a:fillRect/>
          </a:stretch>
        </p:blipFill>
        <p:spPr bwMode="auto">
          <a:xfrm>
            <a:off x="358275" y="107306"/>
            <a:ext cx="1422400" cy="681037"/>
          </a:xfrm>
          <a:prstGeom prst="rect">
            <a:avLst/>
          </a:prstGeom>
          <a:noFill/>
        </p:spPr>
      </p:pic>
      <p:sp>
        <p:nvSpPr>
          <p:cNvPr id="8" name="TextBox 7">
            <a:extLst>
              <a:ext uri="{FF2B5EF4-FFF2-40B4-BE49-F238E27FC236}">
                <a16:creationId xmlns:a16="http://schemas.microsoft.com/office/drawing/2014/main" id="{C732E044-6F9F-4A07-AD60-3E923A456AEB}"/>
              </a:ext>
            </a:extLst>
          </p:cNvPr>
          <p:cNvSpPr txBox="1"/>
          <p:nvPr/>
        </p:nvSpPr>
        <p:spPr>
          <a:xfrm>
            <a:off x="663075" y="914401"/>
            <a:ext cx="5350933"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Выводы.</a:t>
            </a:r>
          </a:p>
        </p:txBody>
      </p:sp>
      <p:sp>
        <p:nvSpPr>
          <p:cNvPr id="9" name="TextBox 8">
            <a:extLst>
              <a:ext uri="{FF2B5EF4-FFF2-40B4-BE49-F238E27FC236}">
                <a16:creationId xmlns:a16="http://schemas.microsoft.com/office/drawing/2014/main" id="{32139659-FDAA-4E46-817E-250D9B44C7A8}"/>
              </a:ext>
            </a:extLst>
          </p:cNvPr>
          <p:cNvSpPr txBox="1"/>
          <p:nvPr/>
        </p:nvSpPr>
        <p:spPr>
          <a:xfrm>
            <a:off x="663075" y="1686790"/>
            <a:ext cx="10167112" cy="2951064"/>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rPr>
              <a:t>Методом спектроскопии КРС была выявлена структурная неоднородность целевой фазы LMO</a:t>
            </a:r>
          </a:p>
          <a:p>
            <a:pPr marL="342900" lvl="0" indent="-342900" algn="just">
              <a:lnSpc>
                <a:spcPct val="150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rPr>
              <a:t>Измерены и сравнены спектры КРС отдельных частиц </a:t>
            </a:r>
            <a:r>
              <a:rPr lang="en-US" sz="1800" dirty="0">
                <a:effectLst/>
                <a:latin typeface="Times New Roman" panose="02020603050405020304" pitchFamily="18" charset="0"/>
                <a:ea typeface="Calibri" panose="020F0502020204030204" pitchFamily="34" charset="0"/>
              </a:rPr>
              <a:t>LMO</a:t>
            </a:r>
            <a:r>
              <a:rPr lang="ru-RU" sz="1800" dirty="0">
                <a:effectLst/>
                <a:latin typeface="Times New Roman" panose="02020603050405020304" pitchFamily="18" charset="0"/>
                <a:ea typeface="Calibri" panose="020F0502020204030204" pitchFamily="34" charset="0"/>
              </a:rPr>
              <a:t> </a:t>
            </a:r>
            <a:r>
              <a:rPr lang="ru-RU" sz="1800" dirty="0" err="1">
                <a:effectLst/>
                <a:latin typeface="Times New Roman" panose="02020603050405020304" pitchFamily="18" charset="0"/>
                <a:ea typeface="Calibri" panose="020F0502020204030204" pitchFamily="34" charset="0"/>
              </a:rPr>
              <a:t>вличиной</a:t>
            </a:r>
            <a:r>
              <a:rPr lang="ru-RU" sz="1800" dirty="0">
                <a:effectLst/>
                <a:latin typeface="Times New Roman" panose="02020603050405020304" pitchFamily="18" charset="0"/>
                <a:ea typeface="Calibri" panose="020F0502020204030204" pitchFamily="34" charset="0"/>
              </a:rPr>
              <a:t> около 1 микрона, а также кластера частиц </a:t>
            </a:r>
            <a:r>
              <a:rPr lang="en-US" sz="1800" dirty="0">
                <a:effectLst/>
                <a:latin typeface="Times New Roman" panose="02020603050405020304" pitchFamily="18" charset="0"/>
                <a:ea typeface="Calibri" panose="020F0502020204030204" pitchFamily="34" charset="0"/>
              </a:rPr>
              <a:t>LMO</a:t>
            </a:r>
            <a:r>
              <a:rPr lang="ru-RU" sz="1800" dirty="0">
                <a:effectLst/>
                <a:latin typeface="Times New Roman" panose="02020603050405020304" pitchFamily="18" charset="0"/>
                <a:ea typeface="Calibri" panose="020F0502020204030204" pitchFamily="34" charset="0"/>
              </a:rPr>
              <a:t>.</a:t>
            </a:r>
          </a:p>
          <a:p>
            <a:pPr marL="342900" lvl="0" indent="-342900" algn="just">
              <a:lnSpc>
                <a:spcPct val="150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rPr>
              <a:t>Доказано наличие обнаруженных пиков, в том числе и </a:t>
            </a:r>
            <a:r>
              <a:rPr lang="ru-RU" sz="1800" dirty="0" err="1">
                <a:effectLst/>
                <a:latin typeface="Times New Roman" panose="02020603050405020304" pitchFamily="18" charset="0"/>
                <a:ea typeface="Calibri" panose="020F0502020204030204" pitchFamily="34" charset="0"/>
              </a:rPr>
              <a:t>раманактивных</a:t>
            </a:r>
            <a:r>
              <a:rPr lang="ru-RU" sz="1800" dirty="0">
                <a:effectLst/>
                <a:latin typeface="Times New Roman" panose="02020603050405020304" pitchFamily="18" charset="0"/>
                <a:ea typeface="Calibri" panose="020F0502020204030204" pitchFamily="34" charset="0"/>
              </a:rPr>
              <a:t>, при помощи фитинга полученных спектров.</a:t>
            </a:r>
          </a:p>
          <a:p>
            <a:pPr marL="342900" lvl="0" indent="-342900" algn="just">
              <a:lnSpc>
                <a:spcPct val="150000"/>
              </a:lnSpc>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rPr>
              <a:t>Выстроен дальнейший план изучения </a:t>
            </a:r>
            <a:r>
              <a:rPr lang="en-US" sz="1800" dirty="0">
                <a:effectLst/>
                <a:latin typeface="Times New Roman" panose="02020603050405020304" pitchFamily="18" charset="0"/>
                <a:ea typeface="Calibri" panose="020F0502020204030204" pitchFamily="34" charset="0"/>
              </a:rPr>
              <a:t>LMO</a:t>
            </a:r>
            <a:r>
              <a:rPr lang="ru-RU" sz="1800" dirty="0">
                <a:effectLst/>
                <a:latin typeface="Times New Roman" panose="02020603050405020304" pitchFamily="18" charset="0"/>
                <a:ea typeface="Calibri" panose="020F0502020204030204" pitchFamily="34" charset="0"/>
              </a:rPr>
              <a:t>, а именно поиск зависимости декомпозиции от изменения мощности лазера</a:t>
            </a:r>
          </a:p>
        </p:txBody>
      </p:sp>
    </p:spTree>
    <p:extLst>
      <p:ext uri="{BB962C8B-B14F-4D97-AF65-F5344CB8AC3E}">
        <p14:creationId xmlns:p14="http://schemas.microsoft.com/office/powerpoint/2010/main" val="52119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sp>
        <p:nvSpPr>
          <p:cNvPr id="2" name="Заголовок 1"/>
          <p:cNvSpPr>
            <a:spLocks noGrp="1"/>
          </p:cNvSpPr>
          <p:nvPr>
            <p:ph type="title"/>
          </p:nvPr>
        </p:nvSpPr>
        <p:spPr>
          <a:xfrm>
            <a:off x="838200" y="895648"/>
            <a:ext cx="10515600" cy="795040"/>
          </a:xfrm>
        </p:spPr>
        <p:txBody>
          <a:bodyPr>
            <a:normAutofit/>
          </a:bodyPr>
          <a:lstStyle/>
          <a:p>
            <a:r>
              <a:rPr lang="ru-RU" sz="3600" dirty="0">
                <a:latin typeface="Times New Roman" panose="02020603050405020304" pitchFamily="18" charset="0"/>
                <a:cs typeface="Times New Roman" panose="02020603050405020304" pitchFamily="18" charset="0"/>
              </a:rPr>
              <a:t>Цель работы:</a:t>
            </a:r>
          </a:p>
        </p:txBody>
      </p:sp>
      <p:sp>
        <p:nvSpPr>
          <p:cNvPr id="5" name="Объект 4">
            <a:extLst>
              <a:ext uri="{FF2B5EF4-FFF2-40B4-BE49-F238E27FC236}">
                <a16:creationId xmlns:a16="http://schemas.microsoft.com/office/drawing/2014/main" id="{8D4214DE-7398-4B9B-ACAE-29FB5301B5C2}"/>
              </a:ext>
            </a:extLst>
          </p:cNvPr>
          <p:cNvSpPr>
            <a:spLocks noGrp="1"/>
          </p:cNvSpPr>
          <p:nvPr>
            <p:ph idx="1"/>
          </p:nvPr>
        </p:nvSpPr>
        <p:spPr/>
        <p:txBody>
          <a:bodyPr>
            <a:normAutofit/>
          </a:bodyPr>
          <a:lstStyle/>
          <a:p>
            <a:pPr>
              <a:lnSpc>
                <a:spcPct val="150000"/>
              </a:lnSpc>
              <a:spcAft>
                <a:spcPts val="800"/>
              </a:spcAft>
            </a:pP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Исследовать структуру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LMO</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методами спектроскопии комбинационного рассеяния света (КРС);</a:t>
            </a:r>
          </a:p>
          <a:p>
            <a:r>
              <a:rPr lang="ru-RU" sz="2400" dirty="0">
                <a:effectLst/>
                <a:latin typeface="Times New Roman" panose="02020603050405020304" pitchFamily="18" charset="0"/>
                <a:ea typeface="Calibri" panose="020F0502020204030204" pitchFamily="34" charset="0"/>
              </a:rPr>
              <a:t>Отработать методику измерений спектров КРС от отдельных частиц.</a:t>
            </a:r>
            <a:endParaRPr lang="ru-RU" sz="24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C03839BB-914F-439A-830D-D0777C7B7C54}"/>
              </a:ext>
            </a:extLst>
          </p:cNvPr>
          <p:cNvPicPr/>
          <p:nvPr/>
        </p:nvPicPr>
        <p:blipFill>
          <a:blip r:embed="rId3" cstate="print"/>
          <a:srcRect l="8423" t="21767" r="3251" b="20186"/>
          <a:stretch>
            <a:fillRect/>
          </a:stretch>
        </p:blipFill>
        <p:spPr bwMode="auto">
          <a:xfrm>
            <a:off x="358275" y="107306"/>
            <a:ext cx="1422400" cy="681037"/>
          </a:xfrm>
          <a:prstGeom prst="rect">
            <a:avLst/>
          </a:prstGeom>
          <a:noFill/>
        </p:spPr>
      </p:pic>
      <p:pic>
        <p:nvPicPr>
          <p:cNvPr id="8" name="Рисунок 7"/>
          <p:cNvPicPr>
            <a:picLocks noChangeAspect="1"/>
          </p:cNvPicPr>
          <p:nvPr/>
        </p:nvPicPr>
        <p:blipFill rotWithShape="1">
          <a:blip r:embed="rId4">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spTree>
    <p:extLst>
      <p:ext uri="{BB962C8B-B14F-4D97-AF65-F5344CB8AC3E}">
        <p14:creationId xmlns:p14="http://schemas.microsoft.com/office/powerpoint/2010/main" val="209629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7" name="Picture 2">
            <a:extLst>
              <a:ext uri="{FF2B5EF4-FFF2-40B4-BE49-F238E27FC236}">
                <a16:creationId xmlns:a16="http://schemas.microsoft.com/office/drawing/2014/main" id="{C03839BB-914F-439A-830D-D0777C7B7C54}"/>
              </a:ext>
            </a:extLst>
          </p:cNvPr>
          <p:cNvPicPr/>
          <p:nvPr/>
        </p:nvPicPr>
        <p:blipFill>
          <a:blip r:embed="rId3" cstate="print"/>
          <a:srcRect l="8423" t="21767" r="3251" b="20186"/>
          <a:stretch>
            <a:fillRect/>
          </a:stretch>
        </p:blipFill>
        <p:spPr bwMode="auto">
          <a:xfrm>
            <a:off x="359595" y="116682"/>
            <a:ext cx="1422400" cy="681037"/>
          </a:xfrm>
          <a:prstGeom prst="rect">
            <a:avLst/>
          </a:prstGeom>
          <a:noFill/>
        </p:spPr>
      </p:pic>
      <p:sp>
        <p:nvSpPr>
          <p:cNvPr id="4" name="Объект 3"/>
          <p:cNvSpPr>
            <a:spLocks noGrp="1"/>
          </p:cNvSpPr>
          <p:nvPr>
            <p:ph idx="1"/>
          </p:nvPr>
        </p:nvSpPr>
        <p:spPr>
          <a:xfrm>
            <a:off x="359595" y="1078481"/>
            <a:ext cx="9051734" cy="605738"/>
          </a:xfrm>
        </p:spPr>
        <p:txBody>
          <a:bodyPr>
            <a:normAutofit/>
          </a:bodyPr>
          <a:lstStyle/>
          <a:p>
            <a:pPr marL="0" indent="0">
              <a:buNone/>
            </a:pPr>
            <a:r>
              <a:rPr lang="ru-RU" sz="2400" b="1" dirty="0">
                <a:effectLst/>
                <a:latin typeface="Times New Roman" panose="02020603050405020304" pitchFamily="18" charset="0"/>
                <a:ea typeface="Calibri" panose="020F0502020204030204" pitchFamily="34" charset="0"/>
              </a:rPr>
              <a:t>Системы накопления электроэнергии в современной технике.</a:t>
            </a:r>
          </a:p>
        </p:txBody>
      </p:sp>
      <p:sp>
        <p:nvSpPr>
          <p:cNvPr id="6" name="TextBox 5"/>
          <p:cNvSpPr txBox="1"/>
          <p:nvPr/>
        </p:nvSpPr>
        <p:spPr>
          <a:xfrm>
            <a:off x="359595" y="1801504"/>
            <a:ext cx="11670218" cy="3782061"/>
          </a:xfrm>
          <a:prstGeom prst="rect">
            <a:avLst/>
          </a:prstGeom>
          <a:noFill/>
        </p:spPr>
        <p:txBody>
          <a:bodyPr wrap="square" rtlCol="0">
            <a:spAutoFit/>
          </a:bodyPr>
          <a:lstStyle/>
          <a:p>
            <a:pPr indent="450215" algn="just">
              <a:lnSpc>
                <a:spcPct val="150000"/>
              </a:lnSpc>
            </a:pPr>
            <a:r>
              <a:rPr lang="ru-RU" sz="1800" dirty="0">
                <a:effectLst/>
                <a:latin typeface="Times New Roman" panose="02020603050405020304" pitchFamily="18" charset="0"/>
                <a:ea typeface="Calibri" panose="020F0502020204030204" pitchFamily="34" charset="0"/>
              </a:rPr>
              <a:t>В настоящее время единственной возможностью хранения электрической энергии - является преобразование в другую форму, например, в химическую, тепловую или механическую энергию. В таких формах можно довольно длительный промежуток времени сохранять энергию. </a:t>
            </a:r>
          </a:p>
          <a:p>
            <a:pPr>
              <a:lnSpc>
                <a:spcPct val="150000"/>
              </a:lnSpc>
            </a:pPr>
            <a:r>
              <a:rPr lang="ru-RU" sz="1800" dirty="0">
                <a:effectLst/>
                <a:latin typeface="Times New Roman" panose="02020603050405020304" pitchFamily="18" charset="0"/>
                <a:ea typeface="Calibri" panose="020F0502020204030204" pitchFamily="34" charset="0"/>
              </a:rPr>
              <a:t>Аккумуляторы — это устройства, позволяющие накапливать электрическую энергию путём преобразования в химическую. Накопленная энергия может быть в дальнейшем использована, аккумулятор же будет выступать как источник энергии. Большинство аккумуляторов позволяют многократно повторять зарядку и разрядку, поэтому они работают циклически. Существует немало типов аккумуляторов, и у каждого типа есть свои характеристики, преимуществ и недостатки. Аккумуляторы имеют широкое применение, от обеспечения энергией часов или мобильных телефонов до снабжения электричеством целых космических станций</a:t>
            </a:r>
            <a:endParaRPr lang="ru-RU"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rotWithShape="1">
          <a:blip r:embed="rId4">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spTree>
    <p:extLst>
      <p:ext uri="{BB962C8B-B14F-4D97-AF65-F5344CB8AC3E}">
        <p14:creationId xmlns:p14="http://schemas.microsoft.com/office/powerpoint/2010/main" val="367400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5" name="Picture 2">
            <a:extLst>
              <a:ext uri="{FF2B5EF4-FFF2-40B4-BE49-F238E27FC236}">
                <a16:creationId xmlns:a16="http://schemas.microsoft.com/office/drawing/2014/main" id="{8E42EC91-B449-464B-8A6D-0C5358CDCA6E}"/>
              </a:ext>
            </a:extLst>
          </p:cNvPr>
          <p:cNvPicPr/>
          <p:nvPr/>
        </p:nvPicPr>
        <p:blipFill>
          <a:blip r:embed="rId4" cstate="print"/>
          <a:srcRect l="8423" t="21767" r="3251" b="20186"/>
          <a:stretch>
            <a:fillRect/>
          </a:stretch>
        </p:blipFill>
        <p:spPr bwMode="auto">
          <a:xfrm>
            <a:off x="358275" y="107306"/>
            <a:ext cx="1422400" cy="681037"/>
          </a:xfrm>
          <a:prstGeom prst="rect">
            <a:avLst/>
          </a:prstGeom>
          <a:noFill/>
        </p:spPr>
      </p:pic>
      <p:sp>
        <p:nvSpPr>
          <p:cNvPr id="11" name="TextBox 10">
            <a:extLst>
              <a:ext uri="{FF2B5EF4-FFF2-40B4-BE49-F238E27FC236}">
                <a16:creationId xmlns:a16="http://schemas.microsoft.com/office/drawing/2014/main" id="{74F8DCE6-D0E0-4B53-9180-F6B3112BCA5F}"/>
              </a:ext>
            </a:extLst>
          </p:cNvPr>
          <p:cNvSpPr txBox="1"/>
          <p:nvPr/>
        </p:nvSpPr>
        <p:spPr>
          <a:xfrm>
            <a:off x="717175" y="914401"/>
            <a:ext cx="8166766" cy="954107"/>
          </a:xfrm>
          <a:prstGeom prst="rect">
            <a:avLst/>
          </a:prstGeom>
          <a:noFill/>
        </p:spPr>
        <p:txBody>
          <a:bodyPr wrap="square" rtlCol="0">
            <a:spAutoFit/>
          </a:bodyPr>
          <a:lstStyle/>
          <a:p>
            <a:r>
              <a:rPr lang="ru-RU" sz="2800" b="1" dirty="0">
                <a:effectLst/>
                <a:latin typeface="Times New Roman" panose="02020603050405020304" pitchFamily="18" charset="0"/>
                <a:ea typeface="Calibri" panose="020F0502020204030204" pitchFamily="34" charset="0"/>
              </a:rPr>
              <a:t>Аккумуляторы как химические источники тока. Типы и их устройство.</a:t>
            </a:r>
            <a:endParaRPr lang="ru-RU"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5A6504-4172-4E3B-86AC-C29F94EFEE5C}"/>
              </a:ext>
            </a:extLst>
          </p:cNvPr>
          <p:cNvSpPr txBox="1"/>
          <p:nvPr/>
        </p:nvSpPr>
        <p:spPr>
          <a:xfrm>
            <a:off x="358587" y="1868508"/>
            <a:ext cx="11474825" cy="4575676"/>
          </a:xfrm>
          <a:prstGeom prst="rect">
            <a:avLst/>
          </a:prstGeom>
          <a:noFill/>
        </p:spPr>
        <p:txBody>
          <a:bodyPr wrap="square">
            <a:spAutoFit/>
          </a:bodyPr>
          <a:lstStyle/>
          <a:p>
            <a:pPr>
              <a:lnSpc>
                <a:spcPct val="106000"/>
              </a:lnSpc>
              <a:spcBef>
                <a:spcPts val="200"/>
              </a:spcBef>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Свинцово-кислотные</a:t>
            </a:r>
          </a:p>
          <a:p>
            <a:pPr>
              <a:lnSpc>
                <a:spcPct val="150000"/>
              </a:lnSpc>
            </a:pPr>
            <a:r>
              <a:rPr lang="ru-RU" sz="1200" dirty="0">
                <a:effectLst/>
                <a:latin typeface="Times New Roman" panose="02020603050405020304" pitchFamily="18" charset="0"/>
                <a:ea typeface="Calibri" panose="020F0502020204030204" pitchFamily="34" charset="0"/>
              </a:rPr>
              <a:t>	Свинцово-кислотные батареи — самые старые и одни из наиболее широко используемых аккумуляторных батарей. Они состоят из пластин (электродов), сепараторов и электролита. Из-за лучших механических характеристик материал отрицательного электрода состоит из свинца и сурьмы. Положительный электрод же изготовлен из оксида свинца. Пластины выполнены в виде прямоугольных сеток. Пространство между сетками заполнено электролитом, состоящим из 33-35% разбавленной серной кислоты. Между положительной и отрицательной пластинами расположены разделители, предотвращающие короткое замыкание. Сепараторы предотвращают движение ионов и увеличивают сопротивление ячеек. Обычно они изготавливаются из дерева, резины, стекла, целлюлозы, ПВХ или полиэтиленового пластика.</a:t>
            </a:r>
            <a:endParaRPr lang="ru-RU" sz="12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6000"/>
              </a:lnSpc>
              <a:spcBef>
                <a:spcPts val="200"/>
              </a:spcBef>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Литий-ионные </a:t>
            </a:r>
          </a:p>
          <a:p>
            <a:pPr indent="450215" algn="just">
              <a:lnSpc>
                <a:spcPct val="150000"/>
              </a:lnSpc>
            </a:pPr>
            <a:r>
              <a:rPr lang="ru-RU" sz="1200" dirty="0">
                <a:effectLst/>
                <a:latin typeface="Times New Roman" panose="02020603050405020304" pitchFamily="18" charset="0"/>
                <a:ea typeface="Calibri" panose="020F0502020204030204" pitchFamily="34" charset="0"/>
              </a:rPr>
              <a:t>Литий-ионные батареи — это аккумуляторные батареи. Материалом положительного электрода может быть оксид лития-кобальта, фосфат лития-железа или оксид литий-марганца. Отрицательный электрод сделан из углерода. Электролит изготовлен из органического растворителя пропилена или этилового углерода. Литий-ионные аккумуляторы имеют жидкий электролит, поэтому предъявляются повышенные требования к защитной упаковке. Напряжение литий-ионных аккумуляторных элементов зависит от материала, из которого изготовлены положительные и отрицательные электроды. </a:t>
            </a:r>
          </a:p>
          <a:p>
            <a:pPr>
              <a:lnSpc>
                <a:spcPct val="106000"/>
              </a:lnSpc>
              <a:spcBef>
                <a:spcPts val="200"/>
              </a:spcBef>
            </a:pPr>
            <a:r>
              <a:rPr lang="ru-RU" sz="1200" b="1" dirty="0">
                <a:effectLst/>
                <a:latin typeface="Times New Roman" panose="02020603050405020304" pitchFamily="18" charset="0"/>
                <a:ea typeface="Times New Roman" panose="02020603050405020304" pitchFamily="18" charset="0"/>
                <a:cs typeface="Times New Roman" panose="02020603050405020304" pitchFamily="18" charset="0"/>
              </a:rPr>
              <a:t>Никель-кадмиевые батареи</a:t>
            </a:r>
          </a:p>
          <a:p>
            <a:pPr indent="450215" algn="just">
              <a:lnSpc>
                <a:spcPct val="150000"/>
              </a:lnSpc>
            </a:pPr>
            <a:r>
              <a:rPr lang="ru-RU" sz="1200" dirty="0">
                <a:effectLst/>
                <a:latin typeface="Times New Roman" panose="02020603050405020304" pitchFamily="18" charset="0"/>
                <a:ea typeface="Calibri" panose="020F0502020204030204" pitchFamily="34" charset="0"/>
              </a:rPr>
              <a:t>Положительная пластина никель-кадмиевых батареях изготовлена из гидроксида оксида никеля </a:t>
            </a:r>
            <a:r>
              <a:rPr lang="ru-RU" sz="1200" dirty="0" err="1">
                <a:effectLst/>
                <a:latin typeface="Times New Roman" panose="02020603050405020304" pitchFamily="18" charset="0"/>
                <a:ea typeface="Calibri" panose="020F0502020204030204" pitchFamily="34" charset="0"/>
              </a:rPr>
              <a:t>NiOOH</a:t>
            </a:r>
            <a:r>
              <a:rPr lang="ru-RU" sz="1200" dirty="0">
                <a:effectLst/>
                <a:latin typeface="Times New Roman" panose="02020603050405020304" pitchFamily="18" charset="0"/>
                <a:ea typeface="Calibri" panose="020F0502020204030204" pitchFamily="34" charset="0"/>
              </a:rPr>
              <a:t>, а отрицательная пластина - из кадмия. В качестве электролита используется гидроксид калия. Конструкция </a:t>
            </a:r>
            <a:r>
              <a:rPr lang="ru-RU" sz="1200" dirty="0" err="1">
                <a:effectLst/>
                <a:latin typeface="Times New Roman" panose="02020603050405020304" pitchFamily="18" charset="0"/>
                <a:ea typeface="Calibri" panose="020F0502020204030204" pitchFamily="34" charset="0"/>
              </a:rPr>
              <a:t>NiCd</a:t>
            </a:r>
            <a:r>
              <a:rPr lang="ru-RU" sz="1200" dirty="0">
                <a:effectLst/>
                <a:latin typeface="Times New Roman" panose="02020603050405020304" pitchFamily="18" charset="0"/>
                <a:ea typeface="Calibri" panose="020F0502020204030204" pitchFamily="34" charset="0"/>
              </a:rPr>
              <a:t> аккумулятора собрана из электродных пластин с разделителями между ними. Батареи </a:t>
            </a:r>
            <a:r>
              <a:rPr lang="ru-RU" sz="1200" dirty="0" err="1">
                <a:effectLst/>
                <a:latin typeface="Times New Roman" panose="02020603050405020304" pitchFamily="18" charset="0"/>
                <a:ea typeface="Calibri" panose="020F0502020204030204" pitchFamily="34" charset="0"/>
              </a:rPr>
              <a:t>NiCd</a:t>
            </a:r>
            <a:r>
              <a:rPr lang="ru-RU" sz="1200" dirty="0">
                <a:effectLst/>
                <a:latin typeface="Times New Roman" panose="02020603050405020304" pitchFamily="18" charset="0"/>
                <a:ea typeface="Calibri" panose="020F0502020204030204" pitchFamily="34" charset="0"/>
              </a:rPr>
              <a:t> выпускаются двух типов. Первая форма имеет погруженные электроды с жидким электролитом, а вторая форма - герметичные батареи. </a:t>
            </a:r>
          </a:p>
          <a:p>
            <a:pPr>
              <a:lnSpc>
                <a:spcPct val="150000"/>
              </a:lnSpc>
            </a:pPr>
            <a:endParaRPr lang="ru-RU" sz="1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8382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7" name="Picture 2">
            <a:extLst>
              <a:ext uri="{FF2B5EF4-FFF2-40B4-BE49-F238E27FC236}">
                <a16:creationId xmlns:a16="http://schemas.microsoft.com/office/drawing/2014/main" id="{C03839BB-914F-439A-830D-D0777C7B7C54}"/>
              </a:ext>
            </a:extLst>
          </p:cNvPr>
          <p:cNvPicPr/>
          <p:nvPr/>
        </p:nvPicPr>
        <p:blipFill>
          <a:blip r:embed="rId3" cstate="print"/>
          <a:srcRect l="8423" t="21767" r="3251" b="20186"/>
          <a:stretch>
            <a:fillRect/>
          </a:stretch>
        </p:blipFill>
        <p:spPr bwMode="auto">
          <a:xfrm>
            <a:off x="358275" y="107306"/>
            <a:ext cx="1422400" cy="681037"/>
          </a:xfrm>
          <a:prstGeom prst="rect">
            <a:avLst/>
          </a:prstGeom>
          <a:noFill/>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C8DAE0D-53C4-4716-BDB4-C32E881184C1}"/>
                  </a:ext>
                </a:extLst>
              </p:cNvPr>
              <p:cNvSpPr txBox="1"/>
              <p:nvPr/>
            </p:nvSpPr>
            <p:spPr>
              <a:xfrm>
                <a:off x="703574" y="737158"/>
                <a:ext cx="10721235" cy="954107"/>
              </a:xfrm>
              <a:prstGeom prst="rect">
                <a:avLst/>
              </a:prstGeom>
              <a:noFill/>
            </p:spPr>
            <p:txBody>
              <a:bodyPr wrap="square" rtlCol="0">
                <a:spAutoFit/>
              </a:bodyPr>
              <a:lstStyle/>
              <a:p>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Оксида литий-марганца со структурой шпинели (</a:t>
                </a:r>
                <a14:m>
                  <m:oMath xmlns:m="http://schemas.openxmlformats.org/officeDocument/2006/math">
                    <m:sSub>
                      <m:sSubPr>
                        <m:ctrlPr>
                          <a:rPr lang="ru-RU" sz="2800" b="1"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u-RU"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800" b="1" i="1">
                                <a:effectLst/>
                                <a:latin typeface="Cambria Math" panose="02040503050406030204" pitchFamily="18" charset="0"/>
                                <a:ea typeface="Calibri" panose="020F0502020204030204" pitchFamily="34" charset="0"/>
                                <a:cs typeface="Times New Roman" panose="02020603050405020304" pitchFamily="18" charset="0"/>
                              </a:rPr>
                              <m:t>𝑳𝒊</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𝑴𝒏</m:t>
                            </m:r>
                          </m:e>
                          <m:sub>
                            <m:r>
                              <a:rPr lang="ru-RU" sz="2800" b="1" i="1">
                                <a:effectLst/>
                                <a:latin typeface="Cambria Math" panose="02040503050406030204" pitchFamily="18" charset="0"/>
                                <a:ea typeface="Calibri" panose="020F0502020204030204" pitchFamily="34" charset="0"/>
                                <a:cs typeface="Times New Roman" panose="02020603050405020304" pitchFamily="18" charset="0"/>
                              </a:rPr>
                              <m:t>𝟐</m:t>
                            </m:r>
                          </m:sub>
                        </m:sSub>
                        <m:r>
                          <a:rPr lang="en-US" sz="2800" b="1" i="1">
                            <a:effectLst/>
                            <a:latin typeface="Cambria Math" panose="02040503050406030204" pitchFamily="18" charset="0"/>
                            <a:ea typeface="Calibri" panose="020F0502020204030204" pitchFamily="34" charset="0"/>
                            <a:cs typeface="Times New Roman" panose="02020603050405020304" pitchFamily="18" charset="0"/>
                          </a:rPr>
                          <m:t>𝑶</m:t>
                        </m:r>
                      </m:e>
                      <m:sub>
                        <m:r>
                          <a:rPr lang="ru-RU" sz="2800" b="1" i="1">
                            <a:effectLst/>
                            <a:latin typeface="Cambria Math" panose="02040503050406030204" pitchFamily="18" charset="0"/>
                            <a:ea typeface="Calibri" panose="020F0502020204030204" pitchFamily="34" charset="0"/>
                            <a:cs typeface="Times New Roman" panose="02020603050405020304" pitchFamily="18" charset="0"/>
                          </a:rPr>
                          <m:t>𝟒</m:t>
                        </m:r>
                      </m:sub>
                    </m:sSub>
                  </m:oMath>
                </a14:m>
                <a:r>
                  <a:rPr lang="ru-RU" sz="2800" b="1" dirty="0">
                    <a:effectLst/>
                    <a:latin typeface="Times New Roman" panose="02020603050405020304" pitchFamily="18" charset="0"/>
                    <a:ea typeface="Calibri" panose="020F0502020204030204" pitchFamily="34" charset="0"/>
                    <a:cs typeface="Times New Roman" panose="02020603050405020304" pitchFamily="18" charset="0"/>
                  </a:rPr>
                  <a:t>). Основные характеристики материала.</a:t>
                </a:r>
                <a:endParaRPr lang="ru-RU" sz="2800" b="1"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EC8DAE0D-53C4-4716-BDB4-C32E881184C1}"/>
                  </a:ext>
                </a:extLst>
              </p:cNvPr>
              <p:cNvSpPr txBox="1">
                <a:spLocks noRot="1" noChangeAspect="1" noMove="1" noResize="1" noEditPoints="1" noAdjustHandles="1" noChangeArrowheads="1" noChangeShapeType="1" noTextEdit="1"/>
              </p:cNvSpPr>
              <p:nvPr/>
            </p:nvSpPr>
            <p:spPr>
              <a:xfrm>
                <a:off x="703574" y="737158"/>
                <a:ext cx="10721235" cy="954107"/>
              </a:xfrm>
              <a:prstGeom prst="rect">
                <a:avLst/>
              </a:prstGeom>
              <a:blipFill>
                <a:blip r:embed="rId4"/>
                <a:stretch>
                  <a:fillRect l="-1137" t="-7051" b="-17308"/>
                </a:stretch>
              </a:blipFill>
            </p:spPr>
            <p:txBody>
              <a:bodyPr/>
              <a:lstStyle/>
              <a:p>
                <a:r>
                  <a:rPr lang="ru-RU">
                    <a:noFill/>
                  </a:rPr>
                  <a:t> </a:t>
                </a:r>
              </a:p>
            </p:txBody>
          </p:sp>
        </mc:Fallback>
      </mc:AlternateContent>
      <p:pic>
        <p:nvPicPr>
          <p:cNvPr id="10" name="Рисунок 9"/>
          <p:cNvPicPr>
            <a:picLocks noChangeAspect="1"/>
          </p:cNvPicPr>
          <p:nvPr/>
        </p:nvPicPr>
        <p:blipFill rotWithShape="1">
          <a:blip r:embed="rId5">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sp>
        <p:nvSpPr>
          <p:cNvPr id="6" name="AutoShape 4" descr="Enterprise">
            <a:extLst>
              <a:ext uri="{FF2B5EF4-FFF2-40B4-BE49-F238E27FC236}">
                <a16:creationId xmlns:a16="http://schemas.microsoft.com/office/drawing/2014/main" id="{87F7DE3D-49C7-4AED-9787-40770F986780}"/>
              </a:ext>
            </a:extLst>
          </p:cNvPr>
          <p:cNvSpPr>
            <a:spLocks noChangeAspect="1" noChangeArrowheads="1"/>
          </p:cNvSpPr>
          <p:nvPr/>
        </p:nvSpPr>
        <p:spPr bwMode="auto">
          <a:xfrm>
            <a:off x="5943600" y="-454378"/>
            <a:ext cx="4035778" cy="40357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6" descr="Enterprise">
            <a:extLst>
              <a:ext uri="{FF2B5EF4-FFF2-40B4-BE49-F238E27FC236}">
                <a16:creationId xmlns:a16="http://schemas.microsoft.com/office/drawing/2014/main" id="{DAC19593-2CA1-4815-B893-52DC86E96268}"/>
              </a:ext>
            </a:extLst>
          </p:cNvPr>
          <p:cNvSpPr>
            <a:spLocks noChangeAspect="1" noChangeArrowheads="1"/>
          </p:cNvSpPr>
          <p:nvPr/>
        </p:nvSpPr>
        <p:spPr bwMode="auto">
          <a:xfrm>
            <a:off x="5943599" y="-886325"/>
            <a:ext cx="4467725" cy="44677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3" name="Объект 12">
            <a:extLst>
              <a:ext uri="{FF2B5EF4-FFF2-40B4-BE49-F238E27FC236}">
                <a16:creationId xmlns:a16="http://schemas.microsoft.com/office/drawing/2014/main" id="{5B5CBAA3-523C-4DDF-8F99-D3030441CDAB}"/>
              </a:ext>
            </a:extLst>
          </p:cNvPr>
          <p:cNvPicPr>
            <a:picLocks noGrp="1"/>
          </p:cNvPicPr>
          <p:nvPr>
            <p:ph idx="1"/>
          </p:nvPr>
        </p:nvPicPr>
        <p:blipFill>
          <a:blip r:embed="rId6">
            <a:extLst>
              <a:ext uri="{28A0092B-C50C-407E-A947-70E740481C1C}">
                <a14:useLocalDpi xmlns:a14="http://schemas.microsoft.com/office/drawing/2010/main" val="0"/>
              </a:ext>
            </a:extLst>
          </a:blip>
          <a:stretch>
            <a:fillRect/>
          </a:stretch>
        </p:blipFill>
        <p:spPr>
          <a:xfrm>
            <a:off x="703574" y="2222415"/>
            <a:ext cx="4104762" cy="3647619"/>
          </a:xfrm>
          <a:prstGeom prst="rect">
            <a:avLst/>
          </a:prstGeom>
        </p:spPr>
      </p:pic>
      <p:sp>
        <p:nvSpPr>
          <p:cNvPr id="15" name="TextBox 14">
            <a:extLst>
              <a:ext uri="{FF2B5EF4-FFF2-40B4-BE49-F238E27FC236}">
                <a16:creationId xmlns:a16="http://schemas.microsoft.com/office/drawing/2014/main" id="{A32FDBEC-AAC8-4891-A732-B953809E8D01}"/>
              </a:ext>
            </a:extLst>
          </p:cNvPr>
          <p:cNvSpPr txBox="1"/>
          <p:nvPr/>
        </p:nvSpPr>
        <p:spPr>
          <a:xfrm>
            <a:off x="4808336" y="3300450"/>
            <a:ext cx="6094602" cy="923330"/>
          </a:xfrm>
          <a:prstGeom prst="rect">
            <a:avLst/>
          </a:prstGeom>
          <a:noFill/>
        </p:spPr>
        <p:txBody>
          <a:bodyPr wrap="square">
            <a:spAutoFit/>
          </a:bodyPr>
          <a:lstStyle/>
          <a:p>
            <a:r>
              <a:rPr lang="ru-RU" sz="1800" i="1" dirty="0">
                <a:effectLst/>
                <a:latin typeface="Times New Roman" panose="02020603050405020304" pitchFamily="18" charset="0"/>
                <a:ea typeface="Calibri" panose="020F0502020204030204" pitchFamily="34" charset="0"/>
              </a:rPr>
              <a:t>Рисунок 1 – Часть элементарной ячейки </a:t>
            </a:r>
            <a:r>
              <a:rPr lang="en-US" sz="1800" i="1" dirty="0">
                <a:effectLst/>
                <a:latin typeface="Times New Roman" panose="02020603050405020304" pitchFamily="18" charset="0"/>
                <a:ea typeface="Calibri" panose="020F0502020204030204" pitchFamily="34" charset="0"/>
              </a:rPr>
              <a:t>LMO </a:t>
            </a:r>
            <a:r>
              <a:rPr lang="ru-RU" sz="1800" i="1" dirty="0">
                <a:effectLst/>
                <a:latin typeface="Times New Roman" panose="02020603050405020304" pitchFamily="18" charset="0"/>
                <a:ea typeface="Calibri" panose="020F0502020204030204" pitchFamily="34" charset="0"/>
              </a:rPr>
              <a:t>показывая местную структуру вокруг </a:t>
            </a:r>
            <a:r>
              <a:rPr lang="ru-RU" sz="1800" i="1" dirty="0" err="1">
                <a:effectLst/>
                <a:latin typeface="Times New Roman" panose="02020603050405020304" pitchFamily="18" charset="0"/>
                <a:ea typeface="Calibri" panose="020F0502020204030204" pitchFamily="34" charset="0"/>
              </a:rPr>
              <a:t>октаэдрически</a:t>
            </a:r>
            <a:r>
              <a:rPr lang="ru-RU" sz="1800" i="1" dirty="0">
                <a:effectLst/>
                <a:latin typeface="Times New Roman" panose="02020603050405020304" pitchFamily="18" charset="0"/>
                <a:ea typeface="Calibri" panose="020F0502020204030204" pitchFamily="34" charset="0"/>
              </a:rPr>
              <a:t> согласованный марганец в идеальной решетке шпинели. Связи </a:t>
            </a:r>
            <a:r>
              <a:rPr lang="ru-RU" sz="1800" i="1" dirty="0" err="1">
                <a:effectLst/>
                <a:latin typeface="Times New Roman" panose="02020603050405020304" pitchFamily="18" charset="0"/>
                <a:ea typeface="Calibri" panose="020F0502020204030204" pitchFamily="34" charset="0"/>
              </a:rPr>
              <a:t>Mn</a:t>
            </a:r>
            <a:r>
              <a:rPr lang="ru-RU" sz="1800" i="1" dirty="0">
                <a:effectLst/>
                <a:latin typeface="Times New Roman" panose="02020603050405020304" pitchFamily="18" charset="0"/>
                <a:ea typeface="Calibri" panose="020F0502020204030204" pitchFamily="34" charset="0"/>
              </a:rPr>
              <a:t>-O </a:t>
            </a:r>
            <a:endParaRPr lang="ru-RU" dirty="0"/>
          </a:p>
        </p:txBody>
      </p:sp>
    </p:spTree>
    <p:extLst>
      <p:ext uri="{BB962C8B-B14F-4D97-AF65-F5344CB8AC3E}">
        <p14:creationId xmlns:p14="http://schemas.microsoft.com/office/powerpoint/2010/main" val="3232066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7" name="Picture 2">
            <a:extLst>
              <a:ext uri="{FF2B5EF4-FFF2-40B4-BE49-F238E27FC236}">
                <a16:creationId xmlns:a16="http://schemas.microsoft.com/office/drawing/2014/main" id="{C03839BB-914F-439A-830D-D0777C7B7C54}"/>
              </a:ext>
            </a:extLst>
          </p:cNvPr>
          <p:cNvPicPr/>
          <p:nvPr/>
        </p:nvPicPr>
        <p:blipFill>
          <a:blip r:embed="rId3" cstate="print"/>
          <a:srcRect l="8423" t="21767" r="3251" b="20186"/>
          <a:stretch>
            <a:fillRect/>
          </a:stretch>
        </p:blipFill>
        <p:spPr bwMode="auto">
          <a:xfrm>
            <a:off x="358275" y="116682"/>
            <a:ext cx="1422400" cy="681037"/>
          </a:xfrm>
          <a:prstGeom prst="rect">
            <a:avLst/>
          </a:prstGeom>
          <a:noFill/>
        </p:spPr>
      </p:pic>
      <p:sp>
        <p:nvSpPr>
          <p:cNvPr id="2" name="TextBox 1">
            <a:extLst>
              <a:ext uri="{FF2B5EF4-FFF2-40B4-BE49-F238E27FC236}">
                <a16:creationId xmlns:a16="http://schemas.microsoft.com/office/drawing/2014/main" id="{459B262B-6CDA-4265-B4DD-C125DC69A7D7}"/>
              </a:ext>
            </a:extLst>
          </p:cNvPr>
          <p:cNvSpPr txBox="1"/>
          <p:nvPr/>
        </p:nvSpPr>
        <p:spPr>
          <a:xfrm>
            <a:off x="700223" y="1031082"/>
            <a:ext cx="10586465"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Подготовка к эксперименту.</a:t>
            </a:r>
          </a:p>
        </p:txBody>
      </p:sp>
      <p:pic>
        <p:nvPicPr>
          <p:cNvPr id="8" name="Рисунок 7"/>
          <p:cNvPicPr>
            <a:picLocks noChangeAspect="1"/>
          </p:cNvPicPr>
          <p:nvPr/>
        </p:nvPicPr>
        <p:blipFill rotWithShape="1">
          <a:blip r:embed="rId4">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13" name="Объект 12" descr="Изображение выглядит как человек&#10;&#10;Автоматически созданное описание">
            <a:extLst>
              <a:ext uri="{FF2B5EF4-FFF2-40B4-BE49-F238E27FC236}">
                <a16:creationId xmlns:a16="http://schemas.microsoft.com/office/drawing/2014/main" id="{B4E98660-4DCB-419D-B850-D3FE2C893A46}"/>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69475" y="1910776"/>
            <a:ext cx="3263503" cy="4351338"/>
          </a:xfrm>
        </p:spPr>
      </p:pic>
      <p:sp>
        <p:nvSpPr>
          <p:cNvPr id="16" name="TextBox 15">
            <a:extLst>
              <a:ext uri="{FF2B5EF4-FFF2-40B4-BE49-F238E27FC236}">
                <a16:creationId xmlns:a16="http://schemas.microsoft.com/office/drawing/2014/main" id="{A610AB94-09E7-4B8A-B817-7F5E5F136F69}"/>
              </a:ext>
            </a:extLst>
          </p:cNvPr>
          <p:cNvSpPr txBox="1"/>
          <p:nvPr/>
        </p:nvSpPr>
        <p:spPr>
          <a:xfrm>
            <a:off x="4811723" y="1910776"/>
            <a:ext cx="6094602" cy="2120068"/>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Calibri" panose="020F0502020204030204" pitchFamily="34" charset="0"/>
              </a:rPr>
              <a:t>Для регистрации спектра без вмешательства посторонних веществ требуется поместить материал на подложку из нейтрального металла, который не будет оказывать особого влияния на спектр, что позволит более точно определять спектр исследуемого вещества.</a:t>
            </a:r>
          </a:p>
        </p:txBody>
      </p:sp>
      <p:sp>
        <p:nvSpPr>
          <p:cNvPr id="18" name="TextBox 17">
            <a:extLst>
              <a:ext uri="{FF2B5EF4-FFF2-40B4-BE49-F238E27FC236}">
                <a16:creationId xmlns:a16="http://schemas.microsoft.com/office/drawing/2014/main" id="{D8BA1BE5-A61A-4122-8ACF-EA43DCD586B1}"/>
              </a:ext>
            </a:extLst>
          </p:cNvPr>
          <p:cNvSpPr txBox="1"/>
          <p:nvPr/>
        </p:nvSpPr>
        <p:spPr>
          <a:xfrm>
            <a:off x="4811723" y="4596896"/>
            <a:ext cx="6094602" cy="369332"/>
          </a:xfrm>
          <a:prstGeom prst="rect">
            <a:avLst/>
          </a:prstGeom>
          <a:noFill/>
        </p:spPr>
        <p:txBody>
          <a:bodyPr wrap="square">
            <a:spAutoFit/>
          </a:bodyPr>
          <a:lstStyle/>
          <a:p>
            <a:r>
              <a:rPr lang="ru-RU" sz="1800" i="1" dirty="0">
                <a:effectLst/>
                <a:latin typeface="Times New Roman" panose="02020603050405020304" pitchFamily="18" charset="0"/>
                <a:ea typeface="Calibri" panose="020F0502020204030204" pitchFamily="34" charset="0"/>
              </a:rPr>
              <a:t>Рисунок </a:t>
            </a:r>
            <a:r>
              <a:rPr lang="ru-RU" i="1" dirty="0">
                <a:latin typeface="Times New Roman" panose="02020603050405020304" pitchFamily="18" charset="0"/>
                <a:ea typeface="Calibri" panose="020F0502020204030204" pitchFamily="34" charset="0"/>
              </a:rPr>
              <a:t>2</a:t>
            </a:r>
            <a:r>
              <a:rPr lang="ru-RU" sz="1800" i="1" dirty="0">
                <a:effectLst/>
                <a:latin typeface="Times New Roman" panose="02020603050405020304" pitchFamily="18" charset="0"/>
                <a:ea typeface="Calibri" panose="020F0502020204030204" pitchFamily="34" charset="0"/>
              </a:rPr>
              <a:t> – </a:t>
            </a:r>
            <a:r>
              <a:rPr lang="ru-RU" i="1" dirty="0">
                <a:latin typeface="Times New Roman" panose="02020603050405020304" pitchFamily="18" charset="0"/>
                <a:ea typeface="Calibri" panose="020F0502020204030204" pitchFamily="34" charset="0"/>
              </a:rPr>
              <a:t>отполированные медные подложки.</a:t>
            </a:r>
            <a:endParaRPr lang="ru-RU" dirty="0"/>
          </a:p>
        </p:txBody>
      </p:sp>
    </p:spTree>
    <p:extLst>
      <p:ext uri="{BB962C8B-B14F-4D97-AF65-F5344CB8AC3E}">
        <p14:creationId xmlns:p14="http://schemas.microsoft.com/office/powerpoint/2010/main" val="109387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graphicFrame>
        <p:nvGraphicFramePr>
          <p:cNvPr id="6" name="Объект 5"/>
          <p:cNvGraphicFramePr>
            <a:graphicFrameLocks noGrp="1"/>
          </p:cNvGraphicFramePr>
          <p:nvPr>
            <p:ph idx="1"/>
            <p:extLst>
              <p:ext uri="{D42A27DB-BD31-4B8C-83A1-F6EECF244321}">
                <p14:modId xmlns:p14="http://schemas.microsoft.com/office/powerpoint/2010/main" val="1077455611"/>
              </p:ext>
            </p:extLst>
          </p:nvPr>
        </p:nvGraphicFramePr>
        <p:xfrm>
          <a:off x="767335" y="1603001"/>
          <a:ext cx="5440518" cy="4118292"/>
        </p:xfrm>
        <a:graphic>
          <a:graphicData uri="http://schemas.openxmlformats.org/drawingml/2006/table">
            <a:tbl>
              <a:tblPr firstRow="1" bandRow="1">
                <a:tableStyleId>{5C22544A-7EE6-4342-B048-85BDC9FD1C3A}</a:tableStyleId>
              </a:tblPr>
              <a:tblGrid>
                <a:gridCol w="1813506">
                  <a:extLst>
                    <a:ext uri="{9D8B030D-6E8A-4147-A177-3AD203B41FA5}">
                      <a16:colId xmlns:a16="http://schemas.microsoft.com/office/drawing/2014/main" val="20000"/>
                    </a:ext>
                  </a:extLst>
                </a:gridCol>
                <a:gridCol w="1933912">
                  <a:extLst>
                    <a:ext uri="{9D8B030D-6E8A-4147-A177-3AD203B41FA5}">
                      <a16:colId xmlns:a16="http://schemas.microsoft.com/office/drawing/2014/main" val="20001"/>
                    </a:ext>
                  </a:extLst>
                </a:gridCol>
                <a:gridCol w="1693100">
                  <a:extLst>
                    <a:ext uri="{9D8B030D-6E8A-4147-A177-3AD203B41FA5}">
                      <a16:colId xmlns:a16="http://schemas.microsoft.com/office/drawing/2014/main" val="20002"/>
                    </a:ext>
                  </a:extLst>
                </a:gridCol>
              </a:tblGrid>
              <a:tr h="2922954">
                <a:tc>
                  <a:txBody>
                    <a:bodyPr/>
                    <a:lstStyle/>
                    <a:p>
                      <a:endParaRPr lang="ru-RU" dirty="0"/>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95338">
                <a:tc>
                  <a:txBody>
                    <a:bodyPr/>
                    <a:lstStyle/>
                    <a:p>
                      <a:pPr algn="ctr"/>
                      <a:endParaRPr lang="ru-RU" dirty="0">
                        <a:latin typeface="Times New Roman" panose="02020603050405020304" pitchFamily="18" charset="0"/>
                        <a:cs typeface="Times New Roman" panose="02020603050405020304" pitchFamily="18" charset="0"/>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ru-RU"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7" name="Picture 2">
            <a:extLst>
              <a:ext uri="{FF2B5EF4-FFF2-40B4-BE49-F238E27FC236}">
                <a16:creationId xmlns:a16="http://schemas.microsoft.com/office/drawing/2014/main" id="{C03839BB-914F-439A-830D-D0777C7B7C54}"/>
              </a:ext>
            </a:extLst>
          </p:cNvPr>
          <p:cNvPicPr/>
          <p:nvPr/>
        </p:nvPicPr>
        <p:blipFill>
          <a:blip r:embed="rId3" cstate="print"/>
          <a:srcRect l="8423" t="21767" r="3251" b="20186"/>
          <a:stretch>
            <a:fillRect/>
          </a:stretch>
        </p:blipFill>
        <p:spPr bwMode="auto">
          <a:xfrm>
            <a:off x="358275" y="116682"/>
            <a:ext cx="1422400" cy="681037"/>
          </a:xfrm>
          <a:prstGeom prst="rect">
            <a:avLst/>
          </a:prstGeom>
          <a:noFill/>
        </p:spPr>
      </p:pic>
      <p:sp>
        <p:nvSpPr>
          <p:cNvPr id="2" name="TextBox 1">
            <a:extLst>
              <a:ext uri="{FF2B5EF4-FFF2-40B4-BE49-F238E27FC236}">
                <a16:creationId xmlns:a16="http://schemas.microsoft.com/office/drawing/2014/main" id="{459B262B-6CDA-4265-B4DD-C125DC69A7D7}"/>
              </a:ext>
            </a:extLst>
          </p:cNvPr>
          <p:cNvSpPr txBox="1"/>
          <p:nvPr/>
        </p:nvSpPr>
        <p:spPr>
          <a:xfrm>
            <a:off x="715422" y="1055431"/>
            <a:ext cx="9735682" cy="523220"/>
          </a:xfrm>
          <a:prstGeom prst="rect">
            <a:avLst/>
          </a:prstGeom>
          <a:noFill/>
        </p:spPr>
        <p:txBody>
          <a:bodyPr wrap="square" rtlCol="0">
            <a:spAutoFit/>
          </a:bodyPr>
          <a:lstStyle/>
          <a:p>
            <a:r>
              <a:rPr lang="ru-RU" sz="2800" b="1" dirty="0">
                <a:effectLst/>
                <a:latin typeface="Times New Roman" panose="02020603050405020304" pitchFamily="18" charset="0"/>
                <a:ea typeface="Calibri" panose="020F0502020204030204" pitchFamily="34" charset="0"/>
              </a:rPr>
              <a:t>Конфокальная микроскопия комбинационного рассеяния.</a:t>
            </a:r>
            <a:endParaRPr lang="ru-RU" sz="2800" b="1" dirty="0">
              <a:latin typeface="Times New Roman" panose="02020603050405020304" pitchFamily="18" charset="0"/>
              <a:cs typeface="Times New Roman" panose="02020603050405020304" pitchFamily="18" charset="0"/>
            </a:endParaRPr>
          </a:p>
        </p:txBody>
      </p:sp>
      <p:pic>
        <p:nvPicPr>
          <p:cNvPr id="12" name="Рисунок 11"/>
          <p:cNvPicPr>
            <a:picLocks noChangeAspect="1"/>
          </p:cNvPicPr>
          <p:nvPr/>
        </p:nvPicPr>
        <p:blipFill rotWithShape="1">
          <a:blip r:embed="rId4">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13" name="Рисунок 12">
            <a:extLst>
              <a:ext uri="{FF2B5EF4-FFF2-40B4-BE49-F238E27FC236}">
                <a16:creationId xmlns:a16="http://schemas.microsoft.com/office/drawing/2014/main" id="{3355EDA1-0949-4D22-A00B-459F9B7AA000}"/>
              </a:ext>
            </a:extLst>
          </p:cNvPr>
          <p:cNvPicPr/>
          <p:nvPr/>
        </p:nvPicPr>
        <p:blipFill rotWithShape="1">
          <a:blip r:embed="rId5">
            <a:extLst>
              <a:ext uri="{28A0092B-C50C-407E-A947-70E740481C1C}">
                <a14:useLocalDpi xmlns:a14="http://schemas.microsoft.com/office/drawing/2010/main" val="0"/>
              </a:ext>
            </a:extLst>
          </a:blip>
          <a:srcRect l="4097" r="5624" b="10229"/>
          <a:stretch/>
        </p:blipFill>
        <p:spPr bwMode="auto">
          <a:xfrm>
            <a:off x="715422" y="1836363"/>
            <a:ext cx="5492431" cy="3966206"/>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EF249020-F498-4082-9EE4-DC4CDBB35240}"/>
              </a:ext>
            </a:extLst>
          </p:cNvPr>
          <p:cNvSpPr txBox="1"/>
          <p:nvPr/>
        </p:nvSpPr>
        <p:spPr>
          <a:xfrm>
            <a:off x="6654567" y="2659038"/>
            <a:ext cx="4926029" cy="1200329"/>
          </a:xfrm>
          <a:prstGeom prst="rect">
            <a:avLst/>
          </a:prstGeom>
          <a:noFill/>
        </p:spPr>
        <p:txBody>
          <a:bodyPr wrap="square">
            <a:spAutoFit/>
          </a:bodyPr>
          <a:lstStyle/>
          <a:p>
            <a:r>
              <a:rPr lang="ru-RU" sz="1800" i="1" dirty="0">
                <a:effectLst/>
                <a:latin typeface="Times New Roman" panose="02020603050405020304" pitchFamily="18" charset="0"/>
                <a:ea typeface="Calibri" panose="020F0502020204030204" pitchFamily="34" charset="0"/>
              </a:rPr>
              <a:t>Рисунок 3 – Пример изображения спектра рассеянного света</a:t>
            </a:r>
            <a:br>
              <a:rPr lang="ru-RU" sz="1800" i="1" dirty="0">
                <a:effectLst/>
                <a:latin typeface="Times New Roman" panose="02020603050405020304" pitchFamily="18" charset="0"/>
                <a:ea typeface="Calibri" panose="020F0502020204030204" pitchFamily="34" charset="0"/>
              </a:rPr>
            </a:br>
            <a:r>
              <a:rPr lang="ru-RU" sz="1800" i="1" dirty="0">
                <a:effectLst/>
                <a:latin typeface="Times New Roman" panose="02020603050405020304" pitchFamily="18" charset="0"/>
                <a:ea typeface="Calibri" panose="020F0502020204030204" pitchFamily="34" charset="0"/>
              </a:rPr>
              <a:t>оксида литий-марганца со структурой шпинели.</a:t>
            </a:r>
            <a:endParaRPr lang="ru-RU" dirty="0"/>
          </a:p>
        </p:txBody>
      </p:sp>
    </p:spTree>
    <p:extLst>
      <p:ext uri="{BB962C8B-B14F-4D97-AF65-F5344CB8AC3E}">
        <p14:creationId xmlns:p14="http://schemas.microsoft.com/office/powerpoint/2010/main" val="67363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5" name="Picture 2">
            <a:extLst>
              <a:ext uri="{FF2B5EF4-FFF2-40B4-BE49-F238E27FC236}">
                <a16:creationId xmlns:a16="http://schemas.microsoft.com/office/drawing/2014/main" id="{8E42EC91-B449-464B-8A6D-0C5358CDCA6E}"/>
              </a:ext>
            </a:extLst>
          </p:cNvPr>
          <p:cNvPicPr/>
          <p:nvPr/>
        </p:nvPicPr>
        <p:blipFill>
          <a:blip r:embed="rId4" cstate="print"/>
          <a:srcRect l="8423" t="21767" r="3251" b="20186"/>
          <a:stretch>
            <a:fillRect/>
          </a:stretch>
        </p:blipFill>
        <p:spPr bwMode="auto">
          <a:xfrm>
            <a:off x="358275" y="107306"/>
            <a:ext cx="1422400" cy="681037"/>
          </a:xfrm>
          <a:prstGeom prst="rect">
            <a:avLst/>
          </a:prstGeom>
          <a:noFill/>
        </p:spPr>
      </p:pic>
      <p:sp>
        <p:nvSpPr>
          <p:cNvPr id="8" name="TextBox 7">
            <a:extLst>
              <a:ext uri="{FF2B5EF4-FFF2-40B4-BE49-F238E27FC236}">
                <a16:creationId xmlns:a16="http://schemas.microsoft.com/office/drawing/2014/main" id="{C732E044-6F9F-4A07-AD60-3E923A456AEB}"/>
              </a:ext>
            </a:extLst>
          </p:cNvPr>
          <p:cNvSpPr txBox="1"/>
          <p:nvPr/>
        </p:nvSpPr>
        <p:spPr>
          <a:xfrm>
            <a:off x="624492" y="895648"/>
            <a:ext cx="10776147" cy="830997"/>
          </a:xfrm>
          <a:prstGeom prst="rect">
            <a:avLst/>
          </a:prstGeom>
          <a:noFill/>
        </p:spPr>
        <p:txBody>
          <a:bodyPr wrap="square" rtlCol="0">
            <a:spAutoFit/>
          </a:bodyPr>
          <a:lstStyle/>
          <a:p>
            <a:r>
              <a:rPr lang="ru-RU" sz="2400" b="1" dirty="0">
                <a:effectLst/>
                <a:latin typeface="Times New Roman" panose="02020603050405020304" pitchFamily="18" charset="0"/>
                <a:ea typeface="Calibri" panose="020F0502020204030204" pitchFamily="34" charset="0"/>
              </a:rPr>
              <a:t>Аттестация LMO со структурой шпинели методом спектроскопии комбинационного рассеяния света.</a:t>
            </a:r>
            <a:endParaRPr lang="ru-RU" sz="2400" b="1" dirty="0">
              <a:latin typeface="Times New Roman" panose="02020603050405020304" pitchFamily="18" charset="0"/>
              <a:cs typeface="Times New Roman" panose="02020603050405020304" pitchFamily="18" charset="0"/>
            </a:endParaRPr>
          </a:p>
        </p:txBody>
      </p:sp>
      <p:pic>
        <p:nvPicPr>
          <p:cNvPr id="12" name="Рисунок 11">
            <a:extLst>
              <a:ext uri="{FF2B5EF4-FFF2-40B4-BE49-F238E27FC236}">
                <a16:creationId xmlns:a16="http://schemas.microsoft.com/office/drawing/2014/main" id="{B0F8F6F5-6548-4040-92ED-05ED779C72D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4492" y="2025850"/>
            <a:ext cx="5046345" cy="3745865"/>
          </a:xfrm>
          <a:prstGeom prst="rect">
            <a:avLst/>
          </a:prstGeom>
        </p:spPr>
      </p:pic>
      <p:pic>
        <p:nvPicPr>
          <p:cNvPr id="13" name="Рисунок 12">
            <a:extLst>
              <a:ext uri="{FF2B5EF4-FFF2-40B4-BE49-F238E27FC236}">
                <a16:creationId xmlns:a16="http://schemas.microsoft.com/office/drawing/2014/main" id="{ED342ED2-01A8-4AC3-B03F-4C386678E8B2}"/>
              </a:ext>
            </a:extLst>
          </p:cNvPr>
          <p:cNvPicPr/>
          <p:nvPr/>
        </p:nvPicPr>
        <p:blipFill>
          <a:blip r:embed="rId6">
            <a:extLst>
              <a:ext uri="{28A0092B-C50C-407E-A947-70E740481C1C}">
                <a14:useLocalDpi xmlns:a14="http://schemas.microsoft.com/office/drawing/2010/main" val="0"/>
              </a:ext>
            </a:extLst>
          </a:blip>
          <a:stretch>
            <a:fillRect/>
          </a:stretch>
        </p:blipFill>
        <p:spPr>
          <a:xfrm>
            <a:off x="6539714" y="2025850"/>
            <a:ext cx="4860925" cy="2400300"/>
          </a:xfrm>
          <a:prstGeom prst="rect">
            <a:avLst/>
          </a:prstGeom>
        </p:spPr>
      </p:pic>
      <p:sp>
        <p:nvSpPr>
          <p:cNvPr id="15" name="TextBox 14">
            <a:extLst>
              <a:ext uri="{FF2B5EF4-FFF2-40B4-BE49-F238E27FC236}">
                <a16:creationId xmlns:a16="http://schemas.microsoft.com/office/drawing/2014/main" id="{D9941928-5A50-438F-A88E-5A6BF53A8359}"/>
              </a:ext>
            </a:extLst>
          </p:cNvPr>
          <p:cNvSpPr txBox="1"/>
          <p:nvPr/>
        </p:nvSpPr>
        <p:spPr>
          <a:xfrm>
            <a:off x="624492" y="5844143"/>
            <a:ext cx="5046345" cy="660309"/>
          </a:xfrm>
          <a:prstGeom prst="rect">
            <a:avLst/>
          </a:prstGeom>
          <a:noFill/>
        </p:spPr>
        <p:txBody>
          <a:bodyPr wrap="square">
            <a:spAutoFit/>
          </a:bodyPr>
          <a:lstStyle/>
          <a:p>
            <a:pPr algn="just">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4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Оптическое изображение всех частиц с оптического микроскопа.</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687B24E7-F0D5-43F7-A100-320D198C75AB}"/>
              </a:ext>
            </a:extLst>
          </p:cNvPr>
          <p:cNvSpPr txBox="1"/>
          <p:nvPr/>
        </p:nvSpPr>
        <p:spPr>
          <a:xfrm>
            <a:off x="6521165" y="4584394"/>
            <a:ext cx="5059431" cy="923330"/>
          </a:xfrm>
          <a:prstGeom prst="rect">
            <a:avLst/>
          </a:prstGeom>
          <a:noFill/>
        </p:spPr>
        <p:txBody>
          <a:bodyPr wrap="square">
            <a:spAutoFit/>
          </a:bodyPr>
          <a:lstStyle/>
          <a:p>
            <a:r>
              <a:rPr lang="ru-RU" sz="1800" i="1" dirty="0">
                <a:effectLst/>
                <a:latin typeface="Times New Roman" panose="02020603050405020304" pitchFamily="18" charset="0"/>
                <a:ea typeface="Calibri" panose="020F0502020204030204" pitchFamily="34" charset="0"/>
              </a:rPr>
              <a:t>Рисунок  5  </a:t>
            </a:r>
            <a:r>
              <a:rPr lang="ru-RU" sz="1800" i="1" dirty="0">
                <a:effectLst/>
                <a:latin typeface="Times New Roman" panose="02020603050405020304" pitchFamily="18" charset="0"/>
                <a:ea typeface="Times New Roman" panose="02020603050405020304" pitchFamily="18" charset="0"/>
              </a:rPr>
              <a:t>– </a:t>
            </a:r>
            <a:r>
              <a:rPr lang="ru-RU" sz="1800" i="1" dirty="0">
                <a:effectLst/>
                <a:latin typeface="Times New Roman" panose="02020603050405020304" pitchFamily="18" charset="0"/>
                <a:ea typeface="Calibri" panose="020F0502020204030204" pitchFamily="34" charset="0"/>
              </a:rPr>
              <a:t>Оптические изображения каждой отдельной частицы с указанием места воздействия лазера.</a:t>
            </a:r>
            <a:endParaRPr lang="ru-RU" dirty="0"/>
          </a:p>
        </p:txBody>
      </p:sp>
    </p:spTree>
    <p:extLst>
      <p:ext uri="{BB962C8B-B14F-4D97-AF65-F5344CB8AC3E}">
        <p14:creationId xmlns:p14="http://schemas.microsoft.com/office/powerpoint/2010/main" val="133875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21612" y="230615"/>
            <a:ext cx="2258984" cy="434420"/>
          </a:xfrm>
          <a:prstGeom prst="rect">
            <a:avLst/>
          </a:prstGeom>
        </p:spPr>
      </p:pic>
      <p:pic>
        <p:nvPicPr>
          <p:cNvPr id="2" name="Рисунок 1"/>
          <p:cNvPicPr>
            <a:picLocks noChangeAspect="1"/>
          </p:cNvPicPr>
          <p:nvPr/>
        </p:nvPicPr>
        <p:blipFill rotWithShape="1">
          <a:blip r:embed="rId3">
            <a:extLst>
              <a:ext uri="{28A0092B-C50C-407E-A947-70E740481C1C}">
                <a14:useLocalDpi xmlns:a14="http://schemas.microsoft.com/office/drawing/2010/main" val="0"/>
              </a:ext>
            </a:extLst>
          </a:blip>
          <a:srcRect l="17344" r="25622" b="84216"/>
          <a:stretch/>
        </p:blipFill>
        <p:spPr>
          <a:xfrm>
            <a:off x="1780675" y="1"/>
            <a:ext cx="5855368" cy="914400"/>
          </a:xfrm>
          <a:prstGeom prst="rect">
            <a:avLst/>
          </a:prstGeom>
        </p:spPr>
      </p:pic>
      <p:pic>
        <p:nvPicPr>
          <p:cNvPr id="5" name="Picture 2">
            <a:extLst>
              <a:ext uri="{FF2B5EF4-FFF2-40B4-BE49-F238E27FC236}">
                <a16:creationId xmlns:a16="http://schemas.microsoft.com/office/drawing/2014/main" id="{8E42EC91-B449-464B-8A6D-0C5358CDCA6E}"/>
              </a:ext>
            </a:extLst>
          </p:cNvPr>
          <p:cNvPicPr/>
          <p:nvPr/>
        </p:nvPicPr>
        <p:blipFill>
          <a:blip r:embed="rId4" cstate="print"/>
          <a:srcRect l="8423" t="21767" r="3251" b="20186"/>
          <a:stretch>
            <a:fillRect/>
          </a:stretch>
        </p:blipFill>
        <p:spPr bwMode="auto">
          <a:xfrm>
            <a:off x="358275" y="107306"/>
            <a:ext cx="1422400" cy="681037"/>
          </a:xfrm>
          <a:prstGeom prst="rect">
            <a:avLst/>
          </a:prstGeom>
          <a:noFill/>
        </p:spPr>
      </p:pic>
      <p:pic>
        <p:nvPicPr>
          <p:cNvPr id="12" name="Рисунок 11">
            <a:extLst>
              <a:ext uri="{FF2B5EF4-FFF2-40B4-BE49-F238E27FC236}">
                <a16:creationId xmlns:a16="http://schemas.microsoft.com/office/drawing/2014/main" id="{A6A221D4-39E8-4E61-8B7C-5B3BAA2730A5}"/>
              </a:ext>
            </a:extLst>
          </p:cNvPr>
          <p:cNvPicPr/>
          <p:nvPr/>
        </p:nvPicPr>
        <p:blipFill>
          <a:blip r:embed="rId5">
            <a:extLst>
              <a:ext uri="{28A0092B-C50C-407E-A947-70E740481C1C}">
                <a14:useLocalDpi xmlns:a14="http://schemas.microsoft.com/office/drawing/2010/main" val="0"/>
              </a:ext>
            </a:extLst>
          </a:blip>
          <a:stretch>
            <a:fillRect/>
          </a:stretch>
        </p:blipFill>
        <p:spPr>
          <a:xfrm>
            <a:off x="1209297" y="788343"/>
            <a:ext cx="3683000" cy="5197475"/>
          </a:xfrm>
          <a:prstGeom prst="rect">
            <a:avLst/>
          </a:prstGeom>
        </p:spPr>
      </p:pic>
      <p:sp>
        <p:nvSpPr>
          <p:cNvPr id="13" name="TextBox 12">
            <a:extLst>
              <a:ext uri="{FF2B5EF4-FFF2-40B4-BE49-F238E27FC236}">
                <a16:creationId xmlns:a16="http://schemas.microsoft.com/office/drawing/2014/main" id="{964BC92C-97A3-42C0-8245-541F3B94BFB3}"/>
              </a:ext>
            </a:extLst>
          </p:cNvPr>
          <p:cNvSpPr txBox="1"/>
          <p:nvPr/>
        </p:nvSpPr>
        <p:spPr>
          <a:xfrm>
            <a:off x="713063" y="5904084"/>
            <a:ext cx="5215157" cy="953915"/>
          </a:xfrm>
          <a:prstGeom prst="rect">
            <a:avLst/>
          </a:prstGeom>
          <a:noFill/>
        </p:spPr>
        <p:txBody>
          <a:bodyPr wrap="square">
            <a:spAutoFit/>
          </a:bodyPr>
          <a:lstStyle/>
          <a:p>
            <a:pPr algn="ctr">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a:t>
            </a:r>
            <a:r>
              <a:rPr lang="ru-RU" i="1" dirty="0">
                <a:latin typeface="Times New Roman" panose="02020603050405020304" pitchFamily="18" charset="0"/>
                <a:ea typeface="Calibri" panose="020F0502020204030204" pitchFamily="34" charset="0"/>
                <a:cs typeface="Times New Roman" panose="02020603050405020304" pitchFamily="18" charset="0"/>
              </a:rPr>
              <a:t>6</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Серия КРС спектров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LMO</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(633 </a:t>
            </a:r>
            <a:r>
              <a:rPr lang="ru-RU" sz="1800" i="1" dirty="0" err="1">
                <a:effectLst/>
                <a:latin typeface="Times New Roman" panose="02020603050405020304" pitchFamily="18" charset="0"/>
                <a:ea typeface="Calibri" panose="020F0502020204030204" pitchFamily="34" charset="0"/>
                <a:cs typeface="Times New Roman" panose="02020603050405020304" pitchFamily="18" charset="0"/>
              </a:rPr>
              <a:t>нм</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4,1 мВт) с указанием пиков (а) Кластер а, (б) частица б, (в) частица в, (г) частица г, (д) частица д.</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Рисунок 13">
            <a:extLst>
              <a:ext uri="{FF2B5EF4-FFF2-40B4-BE49-F238E27FC236}">
                <a16:creationId xmlns:a16="http://schemas.microsoft.com/office/drawing/2014/main" id="{000CEC71-5767-4FE9-A4C9-5991CF99A86E}"/>
              </a:ext>
            </a:extLst>
          </p:cNvPr>
          <p:cNvPicPr/>
          <p:nvPr/>
        </p:nvPicPr>
        <p:blipFill>
          <a:blip r:embed="rId6">
            <a:extLst>
              <a:ext uri="{28A0092B-C50C-407E-A947-70E740481C1C}">
                <a14:useLocalDpi xmlns:a14="http://schemas.microsoft.com/office/drawing/2010/main" val="0"/>
              </a:ext>
            </a:extLst>
          </a:blip>
          <a:stretch>
            <a:fillRect/>
          </a:stretch>
        </p:blipFill>
        <p:spPr>
          <a:xfrm>
            <a:off x="7299705" y="788343"/>
            <a:ext cx="3933154" cy="5197475"/>
          </a:xfrm>
          <a:prstGeom prst="rect">
            <a:avLst/>
          </a:prstGeom>
        </p:spPr>
      </p:pic>
      <p:sp>
        <p:nvSpPr>
          <p:cNvPr id="16" name="TextBox 15">
            <a:extLst>
              <a:ext uri="{FF2B5EF4-FFF2-40B4-BE49-F238E27FC236}">
                <a16:creationId xmlns:a16="http://schemas.microsoft.com/office/drawing/2014/main" id="{0F6F8ED3-F5EE-4490-B934-C5C7C7BF27B0}"/>
              </a:ext>
            </a:extLst>
          </p:cNvPr>
          <p:cNvSpPr txBox="1"/>
          <p:nvPr/>
        </p:nvSpPr>
        <p:spPr>
          <a:xfrm>
            <a:off x="6887360" y="5904083"/>
            <a:ext cx="5304639" cy="953915"/>
          </a:xfrm>
          <a:prstGeom prst="rect">
            <a:avLst/>
          </a:prstGeom>
          <a:noFill/>
        </p:spPr>
        <p:txBody>
          <a:bodyPr wrap="square">
            <a:spAutoFit/>
          </a:bodyPr>
          <a:lstStyle/>
          <a:p>
            <a:pPr algn="just">
              <a:lnSpc>
                <a:spcPct val="106000"/>
              </a:lnSpc>
              <a:spcAft>
                <a:spcPts val="800"/>
              </a:spcAft>
            </a:pP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Рисунок 7 </a:t>
            </a:r>
            <a:r>
              <a:rPr lang="ru-RU"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Серия КРС спектров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LMO </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(488 </a:t>
            </a:r>
            <a:r>
              <a:rPr lang="ru-RU" sz="1800" i="1" dirty="0" err="1">
                <a:effectLst/>
                <a:latin typeface="Times New Roman" panose="02020603050405020304" pitchFamily="18" charset="0"/>
                <a:ea typeface="Calibri" panose="020F0502020204030204" pitchFamily="34" charset="0"/>
                <a:cs typeface="Times New Roman" panose="02020603050405020304" pitchFamily="18" charset="0"/>
              </a:rPr>
              <a:t>нм</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4,1 мВт) с указанием пиков (а) Кластер а, (б) частица б, (в) частица </a:t>
            </a:r>
            <a:r>
              <a:rPr lang="ru-RU" sz="1800" i="1" dirty="0" err="1">
                <a:effectLst/>
                <a:latin typeface="Times New Roman" panose="02020603050405020304" pitchFamily="18" charset="0"/>
                <a:ea typeface="Calibri" panose="020F0502020204030204" pitchFamily="34" charset="0"/>
                <a:cs typeface="Times New Roman" panose="02020603050405020304" pitchFamily="18" charset="0"/>
              </a:rPr>
              <a:t>пв</a:t>
            </a:r>
            <a:r>
              <a:rPr lang="ru-RU" sz="1800" i="1" dirty="0">
                <a:effectLst/>
                <a:latin typeface="Times New Roman" panose="02020603050405020304" pitchFamily="18" charset="0"/>
                <a:ea typeface="Calibri" panose="020F0502020204030204" pitchFamily="34" charset="0"/>
                <a:cs typeface="Times New Roman" panose="02020603050405020304" pitchFamily="18" charset="0"/>
              </a:rPr>
              <a:t>, (г) частица г, (д) частица д.</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735489"/>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1338</TotalTime>
  <Words>734</Words>
  <Application>Microsoft Office PowerPoint</Application>
  <PresentationFormat>Широкоэкранный</PresentationFormat>
  <Paragraphs>40</Paragraphs>
  <Slides>11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Calibri</vt:lpstr>
      <vt:lpstr>Calibri Light</vt:lpstr>
      <vt:lpstr>Cambria Math</vt:lpstr>
      <vt:lpstr>Symbol</vt:lpstr>
      <vt:lpstr>Times New Roman</vt:lpstr>
      <vt:lpstr>Office Theme</vt:lpstr>
      <vt:lpstr>Презентация PowerPoint</vt:lpstr>
      <vt:lpstr>Цель работы: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Design</dc:creator>
  <cp:lastModifiedBy>Коробов Евгений Валерьевич</cp:lastModifiedBy>
  <cp:revision>90</cp:revision>
  <dcterms:created xsi:type="dcterms:W3CDTF">2019-05-31T06:38:44Z</dcterms:created>
  <dcterms:modified xsi:type="dcterms:W3CDTF">2020-12-05T04:53:49Z</dcterms:modified>
</cp:coreProperties>
</file>