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2" r:id="rId3"/>
    <p:sldId id="273" r:id="rId4"/>
    <p:sldId id="277" r:id="rId5"/>
    <p:sldId id="276" r:id="rId6"/>
    <p:sldId id="265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>
        <p:scale>
          <a:sx n="100" d="100"/>
          <a:sy n="100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04008" y="2352537"/>
            <a:ext cx="10846964" cy="13849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ОКСИДА ЛИТИЙ-МАРГАНЦА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 СТРУКТУРОЙ ШПИНЕЛИ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МЕТОДОМ СПЕКТРОСКОПИИ КОМБИНАЦИОННОГО РАССЕЯНИЯ СВЕТА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20847" y="4488120"/>
            <a:ext cx="881784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Коробов Евгений Валерьевич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МЕН-472801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к.ф.-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м.н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доцент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Пелегов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Дмитрий Вячеславович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5" y="793746"/>
            <a:ext cx="2249416" cy="47794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B2CACAA-C78E-4B79-A99F-1B16B89610A2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10761" y="213042"/>
            <a:ext cx="2590483" cy="1299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57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5648"/>
            <a:ext cx="10515600" cy="795040"/>
          </a:xfrm>
        </p:spPr>
        <p:txBody>
          <a:bodyPr>
            <a:normAutofit fontScale="90000"/>
          </a:bodyPr>
          <a:lstStyle/>
          <a:p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накопления электроэнергии в современной технике.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D4214DE-7398-4B9B-ACAE-29FB5301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36" y="4079510"/>
            <a:ext cx="11204864" cy="217560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Электроэнергия используется практически во всех сферах деятельности человека. Для обеспечения человеческих нужд электроэнергия производится на электростанциях, после чего её транспортируют к потребителям. Однако электроэнергия имеет один большой недостаток, а именно проблемы с её хранением. Хранить электроэнергию в больших количествах, не изменяя её форму проблематично. Электростанции вынуждены вырабатывать заранее высчитанное точное количество электроэнергии, которое будет потребляться в каждый отдельный момент времени..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2A30EF-1638-469A-847A-6D91510B94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30"/>
          <a:stretch/>
        </p:blipFill>
        <p:spPr>
          <a:xfrm>
            <a:off x="3322692" y="1690688"/>
            <a:ext cx="5140171" cy="21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9595" y="116682"/>
            <a:ext cx="1422400" cy="681037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59595" y="1078481"/>
            <a:ext cx="9051734" cy="6057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Аккумуляторы как химические источники тока. Типы и их устройство.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0FAB8-AAC4-40EE-B923-D1E53B46A12D}"/>
              </a:ext>
            </a:extLst>
          </p:cNvPr>
          <p:cNvSpPr txBox="1"/>
          <p:nvPr/>
        </p:nvSpPr>
        <p:spPr>
          <a:xfrm>
            <a:off x="359595" y="1848298"/>
            <a:ext cx="51649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Литий-ионные аккумуляторы — это химические источники тока. Материалом положительного электрода может быть оксид лития-кобальта, железо-фосфат лития или оксид литий-марганца. Отрицательный электрод обычно сделан из графита. Электролит изготовлен из органического растворителя пропилена или этилового углерода. Литий-ионные аккумуляторы имеют жидкий электролит, поэтому предъявляются повышенные требования к защитной упаковке. Напряжение литий-ионных аккумуляторных элементов зависит от материала, из которого изготовлены положительные и отрицательные электроды. 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BE88B4-47FE-4419-B1A3-7B06B1EE76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10" y="1848298"/>
            <a:ext cx="5257272" cy="34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E21D0-32F6-4508-978B-E2F6F96D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6822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Оксида литий-марганца со структурой шпинели (LMO). Основные характеристики материала.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D0417-AD89-4E55-8951-3C1D3AB2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9182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Среди катодных материалов оксид литий-марганца со структурой шпинели получил широкое внимание для крупномасштабного применения из-за не токсичности, низкой стоимости и высокого распространения марганца, а также хорошей термической стабильности, высокой безопасности LMO. Его теоретическая мощность конкурентоспособна с существующими материалами. Однако LMO имеет некоторые проблемы с материалом, которые приводят к резкому снижению емкости при длительных электрохимических циклах, особенно при повышенной температуре из-за растворения марганца</a:t>
            </a:r>
          </a:p>
        </p:txBody>
      </p:sp>
      <p:pic>
        <p:nvPicPr>
          <p:cNvPr id="4" name="Объект 12">
            <a:extLst>
              <a:ext uri="{FF2B5EF4-FFF2-40B4-BE49-F238E27FC236}">
                <a16:creationId xmlns:a16="http://schemas.microsoft.com/office/drawing/2014/main" id="{22BC2351-9B32-45CC-AE07-F041F069D7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15" y="2079145"/>
            <a:ext cx="5173685" cy="3844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85858-AE72-498B-A9D1-C457C540DECA}"/>
                  </a:ext>
                </a:extLst>
              </p:cNvPr>
              <p:cNvSpPr txBox="1"/>
              <p:nvPr/>
            </p:nvSpPr>
            <p:spPr>
              <a:xfrm>
                <a:off x="7395729" y="5923443"/>
                <a:ext cx="60946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Часть элементарной ячейки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</m:t>
                            </m:r>
                            <m:r>
                              <m:rPr>
                                <m:sty m:val="p"/>
                              </m:rPr>
                              <a:rPr lang="en-US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Mn</m:t>
                            </m:r>
                          </m:e>
                          <m:sub>
                            <m:r>
                              <a:rPr lang="ru-RU" sz="2000" b="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ru-RU" sz="20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85858-AE72-498B-A9D1-C457C540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729" y="5923443"/>
                <a:ext cx="6094602" cy="400110"/>
              </a:xfrm>
              <a:prstGeom prst="rect">
                <a:avLst/>
              </a:prstGeom>
              <a:blipFill>
                <a:blip r:embed="rId3"/>
                <a:stretch>
                  <a:fillRect l="-1000" t="-10769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C1A879-8E50-4615-87E1-A152E0A3B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990146C-BDAC-4776-939C-62A33442D482}"/>
              </a:ext>
            </a:extLst>
          </p:cNvPr>
          <p:cNvPicPr/>
          <p:nvPr/>
        </p:nvPicPr>
        <p:blipFill>
          <a:blip r:embed="rId5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2C1994-30F6-4683-892F-10B7679389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42EC91-B449-464B-8A6D-0C5358CDCA6E}"/>
              </a:ext>
            </a:extLst>
          </p:cNvPr>
          <p:cNvPicPr/>
          <p:nvPr/>
        </p:nvPicPr>
        <p:blipFill>
          <a:blip r:embed="rId4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8DCE6-D0E0-4B53-9180-F6B3112BCA5F}"/>
              </a:ext>
            </a:extLst>
          </p:cNvPr>
          <p:cNvSpPr txBox="1"/>
          <p:nvPr/>
        </p:nvSpPr>
        <p:spPr>
          <a:xfrm>
            <a:off x="717175" y="914401"/>
            <a:ext cx="816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1026" name="Picture 2" descr="A Behind the Scenes Take on Lithium-ion Battery Prices | BloombergNEF">
            <a:extLst>
              <a:ext uri="{FF2B5EF4-FFF2-40B4-BE49-F238E27FC236}">
                <a16:creationId xmlns:a16="http://schemas.microsoft.com/office/drawing/2014/main" id="{AECA3BE5-CF4B-4065-8BCF-9E79FB24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09" y="1437621"/>
            <a:ext cx="8166765" cy="53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4BA1F8-361E-4864-841F-CDFA6E42485D}"/>
              </a:ext>
            </a:extLst>
          </p:cNvPr>
          <p:cNvSpPr/>
          <p:nvPr/>
        </p:nvSpPr>
        <p:spPr>
          <a:xfrm>
            <a:off x="717175" y="2207720"/>
            <a:ext cx="244169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Mn</a:t>
            </a:r>
            <a:r>
              <a:rPr lang="en-US" sz="4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4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</a:p>
          <a:p>
            <a:pPr algn="ctr"/>
            <a:r>
              <a:rPr lang="en-US" sz="3200" dirty="0"/>
              <a:t>Mn </a:t>
            </a:r>
            <a:r>
              <a:rPr lang="ru-RU" sz="3200" dirty="0"/>
              <a:t>дешевле</a:t>
            </a:r>
            <a:br>
              <a:rPr lang="en-US" sz="3200" dirty="0"/>
            </a:br>
            <a:r>
              <a:rPr lang="en-US" sz="3200" dirty="0"/>
              <a:t>Ni </a:t>
            </a:r>
            <a:r>
              <a:rPr lang="ru-RU" sz="3200" dirty="0"/>
              <a:t>и </a:t>
            </a:r>
            <a:r>
              <a:rPr lang="en-US" sz="3200" dirty="0"/>
              <a:t>Co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382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03839BB-914F-439A-830D-D0777C7B7C54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8DAE0D-53C4-4716-BDB4-C32E881184C1}"/>
              </a:ext>
            </a:extLst>
          </p:cNvPr>
          <p:cNvSpPr txBox="1"/>
          <p:nvPr/>
        </p:nvSpPr>
        <p:spPr>
          <a:xfrm>
            <a:off x="703574" y="737158"/>
            <a:ext cx="1072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Спектроскопия комбинационного рассеяния света.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  <p:sp>
        <p:nvSpPr>
          <p:cNvPr id="6" name="AutoShape 4" descr="Enterprise">
            <a:extLst>
              <a:ext uri="{FF2B5EF4-FFF2-40B4-BE49-F238E27FC236}">
                <a16:creationId xmlns:a16="http://schemas.microsoft.com/office/drawing/2014/main" id="{87F7DE3D-49C7-4AED-9787-40770F986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454378"/>
            <a:ext cx="4035778" cy="403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Enterprise">
            <a:extLst>
              <a:ext uri="{FF2B5EF4-FFF2-40B4-BE49-F238E27FC236}">
                <a16:creationId xmlns:a16="http://schemas.microsoft.com/office/drawing/2014/main" id="{DAC19593-2CA1-4815-B893-52DC86E96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886325"/>
            <a:ext cx="4467725" cy="446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D0784F-1951-4BA5-99FC-A8919223DD2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r="5624" b="10229"/>
          <a:stretch/>
        </p:blipFill>
        <p:spPr bwMode="auto">
          <a:xfrm>
            <a:off x="6342078" y="1986729"/>
            <a:ext cx="5492431" cy="3966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3C4EA-F85E-486C-8B2E-40BBFFC66019}"/>
              </a:ext>
            </a:extLst>
          </p:cNvPr>
          <p:cNvSpPr txBox="1"/>
          <p:nvPr/>
        </p:nvSpPr>
        <p:spPr>
          <a:xfrm>
            <a:off x="6681107" y="5937420"/>
            <a:ext cx="6596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 изображения спектра рассеянного света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оксида литий-марганца со структурой шпинели.</a:t>
            </a:r>
            <a:endParaRPr lang="ru-RU" sz="18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AE952AF-4C48-4500-898A-1DB4B067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96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Спектроскопия комбинационного рассеяния является одним из основных способов получения колебательных спектров, которые несут информацию о структуре, составе, фазовом состоянии, межатомном взаимодействии. Метод основан на регистрации неупругого рассеяния светового излучения на колебаниях решетки, называемого комбинационным рассеянием, с изменением его частоты. </a:t>
            </a:r>
          </a:p>
        </p:txBody>
      </p:sp>
    </p:spTree>
    <p:extLst>
      <p:ext uri="{BB962C8B-B14F-4D97-AF65-F5344CB8AC3E}">
        <p14:creationId xmlns:p14="http://schemas.microsoft.com/office/powerpoint/2010/main" val="323206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9E88A-47FD-497F-8293-9025777C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084" y="2766218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66269-8135-4D32-A6CE-A734A42CF4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58124D-069A-4FF3-A7E7-19455586FA6B}"/>
              </a:ext>
            </a:extLst>
          </p:cNvPr>
          <p:cNvPicPr/>
          <p:nvPr/>
        </p:nvPicPr>
        <p:blipFill>
          <a:blip r:embed="rId3" cstate="print"/>
          <a:srcRect l="8423" t="21767" r="3251" b="20186"/>
          <a:stretch>
            <a:fillRect/>
          </a:stretch>
        </p:blipFill>
        <p:spPr bwMode="auto">
          <a:xfrm>
            <a:off x="358275" y="107306"/>
            <a:ext cx="1422400" cy="681037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13094-0D45-40CF-8CF6-47C99DE05D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25622" b="84216"/>
          <a:stretch/>
        </p:blipFill>
        <p:spPr>
          <a:xfrm>
            <a:off x="1780675" y="1"/>
            <a:ext cx="58553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349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Системы накопления электроэнергии в современной технике. </vt:lpstr>
      <vt:lpstr>Презентация PowerPoint</vt:lpstr>
      <vt:lpstr>Оксида литий-марганца со структурой шпинели (LMO). Основные характеристики материала. 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Коробов Евгений Валерьевич</cp:lastModifiedBy>
  <cp:revision>107</cp:revision>
  <dcterms:created xsi:type="dcterms:W3CDTF">2019-05-31T06:38:44Z</dcterms:created>
  <dcterms:modified xsi:type="dcterms:W3CDTF">2020-12-25T06:01:49Z</dcterms:modified>
</cp:coreProperties>
</file>